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3" r:id="rId2"/>
    <p:sldId id="468" r:id="rId3"/>
    <p:sldId id="449" r:id="rId4"/>
    <p:sldId id="359" r:id="rId5"/>
    <p:sldId id="335" r:id="rId6"/>
    <p:sldId id="372" r:id="rId7"/>
    <p:sldId id="373" r:id="rId8"/>
    <p:sldId id="471" r:id="rId9"/>
    <p:sldId id="377" r:id="rId10"/>
    <p:sldId id="369" r:id="rId11"/>
    <p:sldId id="371" r:id="rId12"/>
    <p:sldId id="462" r:id="rId13"/>
    <p:sldId id="368" r:id="rId14"/>
    <p:sldId id="453" r:id="rId15"/>
    <p:sldId id="264" r:id="rId16"/>
    <p:sldId id="455" r:id="rId17"/>
    <p:sldId id="458" r:id="rId18"/>
    <p:sldId id="450" r:id="rId1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0000"/>
    <a:srgbClr val="FF2F2F"/>
    <a:srgbClr val="EBF9F9"/>
    <a:srgbClr val="EEF8F8"/>
    <a:srgbClr val="F9FDFD"/>
    <a:srgbClr val="DBF0F1"/>
    <a:srgbClr val="C6E6E8"/>
    <a:srgbClr val="B5DEE1"/>
    <a:srgbClr val="FFFFFF"/>
    <a:srgbClr val="005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3324" autoAdjust="0"/>
  </p:normalViewPr>
  <p:slideViewPr>
    <p:cSldViewPr>
      <p:cViewPr varScale="1">
        <p:scale>
          <a:sx n="106" d="100"/>
          <a:sy n="106" d="100"/>
        </p:scale>
        <p:origin x="17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6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C41DD-1EA7-4701-BC59-A43B563969F6}" type="datetimeFigureOut">
              <a:rPr lang="en-CA" smtClean="0"/>
              <a:t>3/14/2023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A5156-5158-4EA1-A3DA-460D76D67D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2718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BCF1B0-C412-45F6-9D3B-FB0A1FCFDEA2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88C16F-566A-4E52-8234-A0356431A1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1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780A7D-C96B-42E4-8A05-FB33027A0F4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Konk</a:t>
            </a:r>
            <a:r>
              <a:rPr lang="en-CA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8C16F-566A-4E52-8234-A0356431A18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46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NBDAAF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C16F-566A-4E52-8234-A0356431A1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65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8C16F-566A-4E52-8234-A0356431A18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5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OMAFRA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8C16F-566A-4E52-8234-A0356431A1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39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C16F-566A-4E52-8234-A0356431A18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59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i="1" dirty="0" err="1"/>
              <a:t>Colletotrichum</a:t>
            </a:r>
            <a:endParaRPr lang="en-C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C16F-566A-4E52-8234-A0356431A18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69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8C16F-566A-4E52-8234-A0356431A18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17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C16F-566A-4E52-8234-A0356431A18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73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8C16F-566A-4E52-8234-A0356431A18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6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17FA2-9180-4F94-8451-B94AA7429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5B472-E229-4F52-8C4D-F2F611093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5575" y="328613"/>
            <a:ext cx="2028825" cy="5767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28613"/>
            <a:ext cx="5935662" cy="5767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F3B88-5DDF-4474-8D35-76C6FEBD9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CC62-CDCA-45B7-8FFE-1124A9101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97C75-1F2F-4348-BF51-3F1EC9A5A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89A87-9179-4D75-BA1B-41B9CA71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444BB-720F-4535-BF50-5FA907722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C00E2-F3B6-4E59-932E-225E66E8D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997F8-B248-4A9C-9D57-0256B12BA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9A6-0176-4BD9-B815-9EDBDC87C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2A034-E46E-4332-B4BF-C48B36111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7513" y="328613"/>
            <a:ext cx="8116887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smtClean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1301036E-255B-4ECA-BE52-65F03AD67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9" descr="Branded-Footer-Design3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019675"/>
            <a:ext cx="91440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9pPr>
    </p:titleStyle>
    <p:bodyStyle>
      <a:lvl1pPr marL="288925" indent="-288925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46464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464646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464646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464646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uact=8&amp;ved=0ahUKEwiVuMD96_bSAhUH4IMKHdaJDAEQjRwIBw&amp;url=http://www.entofito.com/elma-aci-curukluk/&amp;bvm=bv.150729734,d.amc&amp;psig=AFQjCNF4IsKY6fEWVXR26uaBAOvq-Bi6jA&amp;ust=149070952830936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uact=8&amp;ved=0ahUKEwiVuMD96_bSAhUH4IMKHdaJDAEQjRwIBw&amp;url=http://www.entofito.com/elma-aci-curukluk/&amp;bvm=bv.150729734,d.amc&amp;psig=AFQjCNF4IsKY6fEWVXR26uaBAOvq-Bi6jA&amp;ust=149070952830936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94/PHYTO-05-20-0157-R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aafmaapextweb.gnb.ca/010-002/Images/6325/lg_Apple___Fire_Blight_Pommier___Brulure_bacterienne_6325.jpg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daafmaapextweb.gnb.ca/010-002/Details.aspx?Culture=en-CA&amp;Id=439&amp;Pid=210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381000"/>
            <a:ext cx="9448800" cy="1447800"/>
          </a:xfrm>
        </p:spPr>
        <p:txBody>
          <a:bodyPr/>
          <a:lstStyle/>
          <a:p>
            <a:pPr algn="ctr"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Reoccurring apple diseases in New Brunswick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343400" y="54102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en-CA" sz="180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449866"/>
            <a:ext cx="7696200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srgbClr val="0054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Michael Tesfaendrias, Ph.D., P. Ag.</a:t>
            </a:r>
            <a:r>
              <a:rPr lang="en-CA" sz="28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endParaRPr lang="en-US" sz="900" b="1" dirty="0">
              <a:solidFill>
                <a:srgbClr val="0054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NBDAAF</a:t>
            </a:r>
          </a:p>
          <a:p>
            <a:pPr algn="ctr">
              <a:defRPr/>
            </a:pPr>
            <a:r>
              <a:rPr lang="en-US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IPM Specialist (Plant Pathologist)</a:t>
            </a:r>
          </a:p>
          <a:p>
            <a:pPr algn="ctr">
              <a:defRPr/>
            </a:pPr>
            <a:r>
              <a:rPr lang="en-US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(506) 453 3478</a:t>
            </a:r>
          </a:p>
          <a:p>
            <a:pPr algn="ctr">
              <a:defRPr/>
            </a:pPr>
            <a:r>
              <a:rPr lang="en-US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Michael.tesfaendrias@gnb.ca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14BC6-FE87-443B-B90E-25CD2A32D662}"/>
              </a:ext>
            </a:extLst>
          </p:cNvPr>
          <p:cNvSpPr txBox="1"/>
          <p:nvPr/>
        </p:nvSpPr>
        <p:spPr>
          <a:xfrm>
            <a:off x="2057400" y="2286000"/>
            <a:ext cx="4725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NB </a:t>
            </a:r>
            <a:r>
              <a:rPr lang="en-US" sz="2400" b="1" dirty="0" err="1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Hort</a:t>
            </a:r>
            <a:r>
              <a:rPr lang="en-US" sz="24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-Congress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618"/>
            <a:ext cx="9144000" cy="715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:\Pest Sample Identification Records\Disease Sample Submission Records\Previous Years\2016\D024 Brian Walker strawberry Anthracnose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24340" r="35928" b="25610"/>
          <a:stretch/>
        </p:blipFill>
        <p:spPr bwMode="auto">
          <a:xfrm>
            <a:off x="7086600" y="5181600"/>
            <a:ext cx="1692233" cy="125626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371600" y="5181600"/>
            <a:ext cx="1905000" cy="16002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4D9F7-1744-56EA-1003-39A08250F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433" y="5334000"/>
            <a:ext cx="1105616" cy="139991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92713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7" r="34249" b="35574"/>
          <a:stretch/>
        </p:blipFill>
        <p:spPr bwMode="auto">
          <a:xfrm>
            <a:off x="190782" y="1348945"/>
            <a:ext cx="6482140" cy="360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lated imag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1" r="3927" b="27090"/>
          <a:stretch/>
        </p:blipFill>
        <p:spPr bwMode="auto">
          <a:xfrm>
            <a:off x="5638800" y="177114"/>
            <a:ext cx="3270422" cy="571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elated imag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t="2915" r="73851" b="79321"/>
          <a:stretch/>
        </p:blipFill>
        <p:spPr bwMode="auto">
          <a:xfrm>
            <a:off x="1600200" y="152400"/>
            <a:ext cx="1257051" cy="13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t="73476" r="74490" b="7291"/>
          <a:stretch/>
        </p:blipFill>
        <p:spPr bwMode="auto">
          <a:xfrm>
            <a:off x="5147790" y="4676471"/>
            <a:ext cx="1372606" cy="21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743201" y="1143000"/>
            <a:ext cx="3073188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133599" y="4343400"/>
            <a:ext cx="2146195" cy="61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279794" y="4650408"/>
            <a:ext cx="1607698" cy="3070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7790" y="3197423"/>
            <a:ext cx="132921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CA" sz="1400" i="1" dirty="0" err="1"/>
              <a:t>Colletotrichum</a:t>
            </a:r>
            <a:endParaRPr lang="en-CA" sz="14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206696" y="849019"/>
            <a:ext cx="1593904" cy="653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4722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13C6CE-70AC-6722-3B62-17089722923E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7F573-2F7F-22D2-A3BA-638B6359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2335"/>
            <a:ext cx="6808732" cy="6693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EE04BA-7CF1-52DE-AEA3-B79A7DD4EF56}"/>
              </a:ext>
            </a:extLst>
          </p:cNvPr>
          <p:cNvSpPr txBox="1"/>
          <p:nvPr/>
        </p:nvSpPr>
        <p:spPr>
          <a:xfrm>
            <a:off x="2400300" y="6400800"/>
            <a:ext cx="4343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b="0" i="0" dirty="0">
                <a:effectLst/>
                <a:latin typeface="Open Sans" pitchFamily="2" charset="0"/>
              </a:rPr>
              <a:t>13 Jan 2021</a:t>
            </a:r>
            <a:r>
              <a:rPr lang="en-CA" sz="1200" b="0" i="0" u="none" strike="noStrike" dirty="0">
                <a:effectLst/>
                <a:latin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https://doi.org/10.1094/PHYTO-05-20-0157-R</a:t>
            </a:r>
            <a:endParaRPr lang="en-CA" sz="1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184A2B-3112-6AA2-847C-9EAD9314B8EF}"/>
              </a:ext>
            </a:extLst>
          </p:cNvPr>
          <p:cNvSpPr txBox="1">
            <a:spLocks/>
          </p:cNvSpPr>
          <p:nvPr/>
        </p:nvSpPr>
        <p:spPr>
          <a:xfrm>
            <a:off x="5715000" y="0"/>
            <a:ext cx="3429000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/>
            <a:r>
              <a:rPr lang="en-CA" sz="2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 bitter rot cycle</a:t>
            </a:r>
          </a:p>
        </p:txBody>
      </p:sp>
    </p:spTree>
    <p:extLst>
      <p:ext uri="{BB962C8B-B14F-4D97-AF65-F5344CB8AC3E}">
        <p14:creationId xmlns:p14="http://schemas.microsoft.com/office/powerpoint/2010/main" val="943477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116887" cy="814387"/>
          </a:xfrm>
        </p:spPr>
        <p:txBody>
          <a:bodyPr/>
          <a:lstStyle/>
          <a:p>
            <a:pPr algn="ctr"/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Bitter rot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4724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Sanitation: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Remove old cankers and dead wood from orchard, mummified fruit, diseased fruit </a:t>
            </a:r>
          </a:p>
          <a:p>
            <a:r>
              <a:rPr lang="en-US" dirty="0">
                <a:solidFill>
                  <a:schemeClr val="tx1"/>
                </a:solidFill>
              </a:rPr>
              <a:t>Protectant fungicides (10-14 days interval: Petal fall to subsequent summer sprays and under </a:t>
            </a:r>
            <a:r>
              <a:rPr lang="en-US" dirty="0" err="1">
                <a:solidFill>
                  <a:schemeClr val="tx1"/>
                </a:solidFill>
              </a:rPr>
              <a:t>favourable</a:t>
            </a:r>
            <a:r>
              <a:rPr lang="en-US" dirty="0">
                <a:solidFill>
                  <a:schemeClr val="tx1"/>
                </a:solidFill>
              </a:rPr>
              <a:t> conditions)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Orchards with a history of infections:  Apply fungicides preventatively to susceptible cultivars (Empire, Ambrosia, Honeycrisp and Golden Delicious) starting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Protectant fungicides (Maestro or Supra </a:t>
            </a:r>
            <a:r>
              <a:rPr lang="en-US" dirty="0" err="1">
                <a:solidFill>
                  <a:schemeClr val="tx1"/>
                </a:solidFill>
              </a:rPr>
              <a:t>Captan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Pristine, Allegro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Regalia Maxx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93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31CD-E16B-4E6E-AE0B-1D97808E1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Leaf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12C1AA-6C87-495A-8110-8AA1680A9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4724400"/>
          </a:xfrm>
        </p:spPr>
        <p:txBody>
          <a:bodyPr/>
          <a:lstStyle/>
          <a:p>
            <a:r>
              <a:rPr lang="en-CA" sz="3200" dirty="0">
                <a:solidFill>
                  <a:schemeClr val="tx1"/>
                </a:solidFill>
              </a:rPr>
              <a:t>Caused by </a:t>
            </a:r>
            <a:r>
              <a:rPr lang="en-CA" sz="3200" b="0" i="1" dirty="0" err="1">
                <a:solidFill>
                  <a:srgbClr val="333333"/>
                </a:solidFill>
                <a:effectLst/>
              </a:rPr>
              <a:t>Chondrostereum</a:t>
            </a:r>
            <a:r>
              <a:rPr lang="en-CA" sz="3200" b="0" i="1" dirty="0">
                <a:solidFill>
                  <a:srgbClr val="333333"/>
                </a:solidFill>
                <a:effectLst/>
              </a:rPr>
              <a:t> purpureum</a:t>
            </a:r>
            <a:endParaRPr lang="en-CA" sz="3200" dirty="0">
              <a:solidFill>
                <a:schemeClr val="tx1"/>
              </a:solidFill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</a:rPr>
              <a:t> It occurs occasionally on isolated trees </a:t>
            </a:r>
          </a:p>
          <a:p>
            <a:r>
              <a:rPr lang="en-US" sz="3200" dirty="0">
                <a:solidFill>
                  <a:srgbClr val="000000"/>
                </a:solidFill>
              </a:rPr>
              <a:t>Wide host range (Apple,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sour cherry, plums, peaches and nectarines). </a:t>
            </a:r>
          </a:p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pportunistic pathogen infecting trees through damaged wood</a:t>
            </a:r>
          </a:p>
          <a:p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</a:rPr>
              <a:t>The pathogen limits water movement in infected branches</a:t>
            </a:r>
          </a:p>
          <a:p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Mostly appears after cold winters </a:t>
            </a:r>
          </a:p>
        </p:txBody>
      </p:sp>
    </p:spTree>
    <p:extLst>
      <p:ext uri="{BB962C8B-B14F-4D97-AF65-F5344CB8AC3E}">
        <p14:creationId xmlns:p14="http://schemas.microsoft.com/office/powerpoint/2010/main" val="2883958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leaf&#10;&#10;Description automatically generated">
            <a:extLst>
              <a:ext uri="{FF2B5EF4-FFF2-40B4-BE49-F238E27FC236}">
                <a16:creationId xmlns:a16="http://schemas.microsoft.com/office/drawing/2014/main" id="{98FA5687-BF53-4B73-B78B-C55C0FDB3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093" y="630693"/>
            <a:ext cx="3216742" cy="2412557"/>
          </a:xfrm>
          <a:prstGeom prst="rect">
            <a:avLst/>
          </a:prstGeom>
        </p:spPr>
      </p:pic>
      <p:pic>
        <p:nvPicPr>
          <p:cNvPr id="5" name="Picture 4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AC7512E3-4A5C-4B25-8B26-130A94B26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6931" y="651613"/>
            <a:ext cx="4064000" cy="304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C3C43C-B6CA-4A3C-9404-7292D1A03C18}"/>
              </a:ext>
            </a:extLst>
          </p:cNvPr>
          <p:cNvGrpSpPr/>
          <p:nvPr/>
        </p:nvGrpSpPr>
        <p:grpSpPr>
          <a:xfrm>
            <a:off x="71463" y="3607107"/>
            <a:ext cx="3205818" cy="3267702"/>
            <a:chOff x="455572" y="158620"/>
            <a:chExt cx="4368296" cy="4356936"/>
          </a:xfrm>
        </p:grpSpPr>
        <p:pic>
          <p:nvPicPr>
            <p:cNvPr id="8" name="Picture 7" descr="A snail on a plant&#10;&#10;Description automatically generated with low confidence">
              <a:extLst>
                <a:ext uri="{FF2B5EF4-FFF2-40B4-BE49-F238E27FC236}">
                  <a16:creationId xmlns:a16="http://schemas.microsoft.com/office/drawing/2014/main" id="{73C51564-C74B-4EA1-AE45-6806CC675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3687" y="550505"/>
              <a:ext cx="3135086" cy="2351315"/>
            </a:xfrm>
            <a:prstGeom prst="rect">
              <a:avLst/>
            </a:prstGeom>
          </p:spPr>
        </p:pic>
        <p:pic>
          <p:nvPicPr>
            <p:cNvPr id="9" name="Picture 8" descr="A snail on a leaf&#10;&#10;Description automatically generated with medium confidence">
              <a:extLst>
                <a:ext uri="{FF2B5EF4-FFF2-40B4-BE49-F238E27FC236}">
                  <a16:creationId xmlns:a16="http://schemas.microsoft.com/office/drawing/2014/main" id="{9CF4461F-E90D-48C2-91D2-454AD3879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7" t="39705" b="9171"/>
            <a:stretch/>
          </p:blipFill>
          <p:spPr>
            <a:xfrm rot="16200000">
              <a:off x="1714024" y="1405711"/>
              <a:ext cx="4356936" cy="1862753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A506255-9E39-4174-8227-209E173DF4A0}"/>
                </a:ext>
              </a:extLst>
            </p:cNvPr>
            <p:cNvCxnSpPr/>
            <p:nvPr/>
          </p:nvCxnSpPr>
          <p:spPr>
            <a:xfrm>
              <a:off x="3481431" y="1182848"/>
              <a:ext cx="411061" cy="60400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9683758-F79B-439B-8681-B4825092E6CD}"/>
                </a:ext>
              </a:extLst>
            </p:cNvPr>
            <p:cNvCxnSpPr/>
            <p:nvPr/>
          </p:nvCxnSpPr>
          <p:spPr>
            <a:xfrm>
              <a:off x="1320932" y="880844"/>
              <a:ext cx="411061" cy="60400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" name="Picture 11" descr="A picture containing person, outdoor, green, vegetable&#10;&#10;Description automatically generated">
            <a:extLst>
              <a:ext uri="{FF2B5EF4-FFF2-40B4-BE49-F238E27FC236}">
                <a16:creationId xmlns:a16="http://schemas.microsoft.com/office/drawing/2014/main" id="{31401686-66A9-4DDB-A72E-E7EDC2C437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t="14082" r="32052" b="4318"/>
          <a:stretch/>
        </p:blipFill>
        <p:spPr>
          <a:xfrm rot="5400000">
            <a:off x="3598862" y="4549096"/>
            <a:ext cx="2250320" cy="20802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463FC2-180B-47B7-B5AF-F15EDAC2A6D0}"/>
              </a:ext>
            </a:extLst>
          </p:cNvPr>
          <p:cNvSpPr txBox="1"/>
          <p:nvPr/>
        </p:nvSpPr>
        <p:spPr>
          <a:xfrm>
            <a:off x="3245761" y="685800"/>
            <a:ext cx="18440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Leaf</a:t>
            </a:r>
            <a:endParaRPr lang="en-CA" b="1" dirty="0">
              <a:solidFill>
                <a:srgbClr val="00549F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706CC8A-F6F3-3531-27DE-3B7195D2E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2" t="-1" b="-3341"/>
          <a:stretch/>
        </p:blipFill>
        <p:spPr bwMode="auto">
          <a:xfrm>
            <a:off x="6781331" y="3643107"/>
            <a:ext cx="2362669" cy="321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A651E1-4AF6-B1CB-B01E-A2494C36D501}"/>
              </a:ext>
            </a:extLst>
          </p:cNvPr>
          <p:cNvCxnSpPr>
            <a:cxnSpLocks/>
          </p:cNvCxnSpPr>
          <p:nvPr/>
        </p:nvCxnSpPr>
        <p:spPr>
          <a:xfrm flipV="1">
            <a:off x="7233762" y="5507914"/>
            <a:ext cx="206791" cy="45050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ED3A97-0C63-E347-31BB-CC3AE106DC25}"/>
              </a:ext>
            </a:extLst>
          </p:cNvPr>
          <p:cNvSpPr txBox="1"/>
          <p:nvPr/>
        </p:nvSpPr>
        <p:spPr>
          <a:xfrm>
            <a:off x="5866720" y="6015357"/>
            <a:ext cx="203239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effectLst/>
                <a:latin typeface="+mn-lt"/>
                <a:ea typeface="+mn-ea"/>
              </a:rPr>
              <a:t>Konks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+mn-lt"/>
                <a:ea typeface="+mn-ea"/>
              </a:rPr>
              <a:t> (reproductive structures)</a:t>
            </a:r>
          </a:p>
          <a:p>
            <a: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+mn-lt"/>
                <a:ea typeface="+mn-ea"/>
              </a:rPr>
              <a:t> 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effectLst/>
                <a:latin typeface="+mn-lt"/>
                <a:ea typeface="+mn-ea"/>
              </a:rPr>
              <a:t>(U of Wisconsin)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991112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1A21-4BE8-4DF3-85E7-3D006C684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13" y="152400"/>
            <a:ext cx="8116887" cy="814387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leaf management </a:t>
            </a:r>
            <a:endParaRPr lang="en-C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25C8F-B807-4E19-BDC2-BAF6875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9525000" cy="4724400"/>
          </a:xfrm>
        </p:spPr>
        <p:txBody>
          <a:bodyPr/>
          <a:lstStyle/>
          <a:p>
            <a:r>
              <a:rPr lang="en-US" sz="3200" b="0" i="0" dirty="0">
                <a:solidFill>
                  <a:srgbClr val="000000"/>
                </a:solidFill>
              </a:rPr>
              <a:t>Maintain trees in good </a:t>
            </a:r>
            <a:r>
              <a:rPr lang="en-US" sz="3200" b="0" i="0" dirty="0" err="1">
                <a:solidFill>
                  <a:srgbClr val="000000"/>
                </a:solidFill>
              </a:rPr>
              <a:t>vigour</a:t>
            </a:r>
            <a:endParaRPr lang="en-US" sz="3200" b="0" i="0" dirty="0">
              <a:solidFill>
                <a:srgbClr val="000000"/>
              </a:solidFill>
            </a:endParaRPr>
          </a:p>
          <a:p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+mn-ea"/>
              </a:rPr>
              <a:t>Prune out branches showing leaf symptoms</a:t>
            </a:r>
            <a:endParaRPr lang="en-US" sz="3200" b="0" i="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P</a:t>
            </a:r>
            <a:r>
              <a:rPr lang="en-US" sz="3200" b="0" i="0" dirty="0">
                <a:solidFill>
                  <a:srgbClr val="000000"/>
                </a:solidFill>
              </a:rPr>
              <a:t>runing off broken and dead limbs</a:t>
            </a:r>
          </a:p>
          <a:p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+mn-ea"/>
              </a:rPr>
              <a:t>Decontaminate pruning tools after each cut</a:t>
            </a:r>
          </a:p>
          <a:p>
            <a:r>
              <a:rPr lang="en-US" sz="3200" b="0" i="0" dirty="0">
                <a:solidFill>
                  <a:srgbClr val="000000"/>
                </a:solidFill>
              </a:rPr>
              <a:t>Avoid pruning during wet periods</a:t>
            </a:r>
          </a:p>
          <a:p>
            <a:r>
              <a:rPr lang="en-US" sz="3200" dirty="0">
                <a:solidFill>
                  <a:schemeClr val="tx1"/>
                </a:solidFill>
              </a:rPr>
              <a:t>Burn or bury all infected </a:t>
            </a:r>
            <a:r>
              <a:rPr lang="en-US" sz="3200" b="0" i="0" dirty="0">
                <a:solidFill>
                  <a:schemeClr val="tx1"/>
                </a:solidFill>
                <a:effectLst/>
              </a:rPr>
              <a:t>branches or trunk sections removed from trees. 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+mn-ea"/>
              </a:rPr>
              <a:t>Remove conks to limit production of spores</a:t>
            </a:r>
          </a:p>
          <a:p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+mn-ea"/>
              </a:rPr>
              <a:t>Provide adequate water to affected trees</a:t>
            </a:r>
            <a:endParaRPr lang="en-US" sz="32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04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E5B5A-9FED-40A2-9283-E2BDE652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14401"/>
            <a:ext cx="3428999" cy="2940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428C2-BA2C-418E-A8D1-037ECDF4B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778055"/>
            <a:ext cx="3934374" cy="3077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2C0EB-48AA-4065-9515-FE22BD12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3957455"/>
            <a:ext cx="3877143" cy="28403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931E45-F02D-4A33-A275-6DDB134FB7E1}"/>
              </a:ext>
            </a:extLst>
          </p:cNvPr>
          <p:cNvSpPr/>
          <p:nvPr/>
        </p:nvSpPr>
        <p:spPr>
          <a:xfrm>
            <a:off x="3733800" y="79893"/>
            <a:ext cx="1657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9DB157-60DF-444C-96E0-579ED893402C}"/>
              </a:ext>
            </a:extLst>
          </p:cNvPr>
          <p:cNvGrpSpPr/>
          <p:nvPr/>
        </p:nvGrpSpPr>
        <p:grpSpPr>
          <a:xfrm>
            <a:off x="5358362" y="3807462"/>
            <a:ext cx="3710301" cy="3014205"/>
            <a:chOff x="5358362" y="3807462"/>
            <a:chExt cx="3710301" cy="30142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956A30-D808-41A0-992D-7E5969F32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362" y="3818091"/>
              <a:ext cx="3710301" cy="300357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525486-9FF7-4DBD-ABC2-4B53557CA48D}"/>
                </a:ext>
              </a:extLst>
            </p:cNvPr>
            <p:cNvSpPr/>
            <p:nvPr/>
          </p:nvSpPr>
          <p:spPr>
            <a:xfrm>
              <a:off x="6157433" y="3807462"/>
              <a:ext cx="203132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050" dirty="0"/>
                <a:t> http://hc-sc.gc.ca/cps-spc/pest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4943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blight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77200" cy="4724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CA" dirty="0">
                <a:solidFill>
                  <a:schemeClr val="tx1"/>
                </a:solidFill>
              </a:rPr>
              <a:t>Monitoring and disease forecasting</a:t>
            </a:r>
          </a:p>
          <a:p>
            <a:r>
              <a:rPr lang="en-CA" dirty="0">
                <a:solidFill>
                  <a:schemeClr val="tx1"/>
                </a:solidFill>
              </a:rPr>
              <a:t>Cultural practices</a:t>
            </a:r>
          </a:p>
          <a:p>
            <a:pPr lvl="1"/>
            <a:r>
              <a:rPr lang="en-CA" dirty="0">
                <a:solidFill>
                  <a:schemeClr val="tx1"/>
                </a:solidFill>
              </a:rPr>
              <a:t>Pruning infected branches</a:t>
            </a:r>
          </a:p>
          <a:p>
            <a:pPr lvl="1"/>
            <a:r>
              <a:rPr lang="en-CA" dirty="0">
                <a:solidFill>
                  <a:schemeClr val="tx1"/>
                </a:solidFill>
              </a:rPr>
              <a:t>Sanitation:</a:t>
            </a:r>
          </a:p>
          <a:p>
            <a:pPr lvl="1"/>
            <a:r>
              <a:rPr lang="en-CA" dirty="0">
                <a:solidFill>
                  <a:schemeClr val="tx1"/>
                </a:solidFill>
              </a:rPr>
              <a:t>Reduce practices that promote excessive growth</a:t>
            </a:r>
          </a:p>
          <a:p>
            <a:pPr lvl="1"/>
            <a:r>
              <a:rPr lang="en-CA" dirty="0">
                <a:solidFill>
                  <a:schemeClr val="tx1"/>
                </a:solidFill>
              </a:rPr>
              <a:t>remove unwanted alternate hosts</a:t>
            </a:r>
          </a:p>
          <a:p>
            <a:pPr lvl="1"/>
            <a:r>
              <a:rPr lang="en-CA" dirty="0">
                <a:solidFill>
                  <a:schemeClr val="tx1"/>
                </a:solidFill>
              </a:rPr>
              <a:t>monitor for blossom infection, infected spurs or overwintering canker           remove infected parts   </a:t>
            </a:r>
          </a:p>
          <a:p>
            <a:endParaRPr lang="en-CA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4161430" y="4483221"/>
            <a:ext cx="762000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5" name="Picture 2" descr="E:\Apple\Apple orchards\IMG_1123.JPG">
            <a:extLst>
              <a:ext uri="{FF2B5EF4-FFF2-40B4-BE49-F238E27FC236}">
                <a16:creationId xmlns:a16="http://schemas.microsoft.com/office/drawing/2014/main" id="{3B6BC6AF-8236-44FC-B50B-1F6068EBF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b="2199"/>
          <a:stretch/>
        </p:blipFill>
        <p:spPr bwMode="auto">
          <a:xfrm>
            <a:off x="0" y="-72736"/>
            <a:ext cx="9715500" cy="693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 descr="2008_10160012.JPG">
            <a:extLst>
              <a:ext uri="{FF2B5EF4-FFF2-40B4-BE49-F238E27FC236}">
                <a16:creationId xmlns:a16="http://schemas.microsoft.com/office/drawing/2014/main" id="{DF157AEE-DA38-4B0C-8B4B-1CD72913C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96" r="14794"/>
          <a:stretch/>
        </p:blipFill>
        <p:spPr>
          <a:xfrm>
            <a:off x="2971800" y="3714750"/>
            <a:ext cx="3210791" cy="3143250"/>
          </a:xfrm>
          <a:prstGeom prst="ellipse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66A4DE-B6A3-2E35-51B2-54333F324EE1}"/>
              </a:ext>
            </a:extLst>
          </p:cNvPr>
          <p:cNvSpPr/>
          <p:nvPr/>
        </p:nvSpPr>
        <p:spPr>
          <a:xfrm>
            <a:off x="1371601" y="0"/>
            <a:ext cx="5943599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5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</a:p>
          <a:p>
            <a:pPr algn="ctr"/>
            <a:r>
              <a:rPr lang="en-US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58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Merci</a:t>
            </a:r>
          </a:p>
        </p:txBody>
      </p:sp>
    </p:spTree>
    <p:extLst>
      <p:ext uri="{BB962C8B-B14F-4D97-AF65-F5344CB8AC3E}">
        <p14:creationId xmlns:p14="http://schemas.microsoft.com/office/powerpoint/2010/main" val="3407894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513" y="-76199"/>
            <a:ext cx="8116887" cy="609600"/>
          </a:xfrm>
        </p:spPr>
        <p:txBody>
          <a:bodyPr/>
          <a:lstStyle/>
          <a:p>
            <a:pPr algn="ctr"/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Blight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57200"/>
            <a:ext cx="9220200" cy="6934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CA" dirty="0">
                <a:solidFill>
                  <a:schemeClr val="tx1"/>
                </a:solidFill>
              </a:rPr>
              <a:t>Caused by a bacterium </a:t>
            </a:r>
            <a:r>
              <a:rPr lang="en-CA" i="1" dirty="0">
                <a:solidFill>
                  <a:schemeClr val="tx1"/>
                </a:solidFill>
              </a:rPr>
              <a:t>Erwinia </a:t>
            </a:r>
            <a:r>
              <a:rPr lang="en-CA" i="1" dirty="0" err="1">
                <a:solidFill>
                  <a:schemeClr val="tx1"/>
                </a:solidFill>
              </a:rPr>
              <a:t>amylovora</a:t>
            </a:r>
            <a:r>
              <a:rPr lang="en-CA" dirty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CA" dirty="0">
                <a:solidFill>
                  <a:schemeClr val="tx1"/>
                </a:solidFill>
              </a:rPr>
              <a:t>Starting mid-June 2022, incidences observed in few NB orchards</a:t>
            </a:r>
          </a:p>
          <a:p>
            <a:pPr>
              <a:spcAft>
                <a:spcPts val="600"/>
              </a:spcAft>
            </a:pPr>
            <a:r>
              <a:rPr lang="en-CA" dirty="0">
                <a:solidFill>
                  <a:schemeClr val="tx1"/>
                </a:solidFill>
              </a:rPr>
              <a:t>Can cause considerable damage and economic losses in apple and related crops </a:t>
            </a:r>
          </a:p>
          <a:p>
            <a:pPr>
              <a:spcAft>
                <a:spcPts val="600"/>
              </a:spcAft>
            </a:pPr>
            <a:r>
              <a:rPr lang="en-US" b="0" i="0" dirty="0">
                <a:solidFill>
                  <a:schemeClr val="tx1"/>
                </a:solidFill>
                <a:effectLst/>
              </a:rPr>
              <a:t>Infects a wide host range within Rosacea </a:t>
            </a:r>
          </a:p>
          <a:p>
            <a:pPr lvl="1">
              <a:spcAft>
                <a:spcPts val="600"/>
              </a:spcAft>
            </a:pPr>
            <a:r>
              <a:rPr lang="en-CA" dirty="0">
                <a:solidFill>
                  <a:schemeClr val="tx1"/>
                </a:solidFill>
              </a:rPr>
              <a:t>Raspberry and blackberry infected by a different strain</a:t>
            </a:r>
          </a:p>
          <a:p>
            <a:pPr>
              <a:spcAft>
                <a:spcPts val="600"/>
              </a:spcAft>
            </a:pPr>
            <a:r>
              <a:rPr lang="en-CA" dirty="0">
                <a:solidFill>
                  <a:schemeClr val="tx1"/>
                </a:solidFill>
              </a:rPr>
              <a:t>Attacks different plant parts </a:t>
            </a:r>
          </a:p>
          <a:p>
            <a:pPr lvl="1">
              <a:spcAft>
                <a:spcPts val="600"/>
              </a:spcAft>
            </a:pPr>
            <a:r>
              <a:rPr lang="en-CA" dirty="0">
                <a:solidFill>
                  <a:schemeClr val="tx1"/>
                </a:solidFill>
              </a:rPr>
              <a:t>Blossom blight       -Root stock blight</a:t>
            </a:r>
          </a:p>
          <a:p>
            <a:pPr lvl="1">
              <a:spcAft>
                <a:spcPts val="600"/>
              </a:spcAft>
            </a:pPr>
            <a:r>
              <a:rPr lang="en-CA" dirty="0">
                <a:solidFill>
                  <a:schemeClr val="tx1"/>
                </a:solidFill>
              </a:rPr>
              <a:t>Shoot blight           -Trauma blight (NB high incidence 2014) </a:t>
            </a:r>
          </a:p>
          <a:p>
            <a:pPr lvl="1">
              <a:spcAft>
                <a:spcPts val="600"/>
              </a:spcAft>
            </a:pPr>
            <a:r>
              <a:rPr lang="en-CA" dirty="0">
                <a:solidFill>
                  <a:schemeClr val="tx1"/>
                </a:solidFill>
              </a:rPr>
              <a:t>Fruit blight         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Canker blight</a:t>
            </a:r>
            <a:endParaRPr lang="en-CA" dirty="0">
              <a:solidFill>
                <a:schemeClr val="tx1"/>
              </a:solidFill>
            </a:endParaRPr>
          </a:p>
          <a:p>
            <a:pPr lvl="1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1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ree, outdoor, leaf, plant&#10;&#10;Description automatically generated">
            <a:extLst>
              <a:ext uri="{FF2B5EF4-FFF2-40B4-BE49-F238E27FC236}">
                <a16:creationId xmlns:a16="http://schemas.microsoft.com/office/drawing/2014/main" id="{228EB8F9-1AB6-0F20-43D4-3792675A4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0298" y="874570"/>
            <a:ext cx="3507523" cy="2630642"/>
          </a:xfrm>
          <a:prstGeom prst="rect">
            <a:avLst/>
          </a:prstGeom>
        </p:spPr>
      </p:pic>
      <p:pic>
        <p:nvPicPr>
          <p:cNvPr id="12" name="Picture 2" descr="http://www.omafra.gov.on.ca/IPM/images/apples/diseases/apples_fire-blight_02_zoom.jpg?rand=1435426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" y="104396"/>
            <a:ext cx="3525665" cy="271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http://www2.gnb.ca/content/dam/gnb/Departments/10/images/Agriculture/Crop-Cultures/2014/CU261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/>
          <a:stretch/>
        </p:blipFill>
        <p:spPr bwMode="auto">
          <a:xfrm>
            <a:off x="21098" y="2951118"/>
            <a:ext cx="2743200" cy="20165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914400" y="1312028"/>
            <a:ext cx="266700" cy="762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7192558" y="1305101"/>
            <a:ext cx="352718" cy="10667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cxnSpLocks/>
          </p:cNvCxnSpPr>
          <p:nvPr/>
        </p:nvCxnSpPr>
        <p:spPr bwMode="auto">
          <a:xfrm flipV="1">
            <a:off x="978319" y="3796099"/>
            <a:ext cx="626406" cy="6374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317834" y="2371900"/>
            <a:ext cx="12442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OMAFRA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8694" y="4574704"/>
            <a:ext cx="7841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NBDAAF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28426AA-F4EF-CAE0-384C-DA700C835FE8}"/>
              </a:ext>
            </a:extLst>
          </p:cNvPr>
          <p:cNvGrpSpPr/>
          <p:nvPr/>
        </p:nvGrpSpPr>
        <p:grpSpPr>
          <a:xfrm>
            <a:off x="6044608" y="4611695"/>
            <a:ext cx="3001336" cy="2314575"/>
            <a:chOff x="2402943" y="4191000"/>
            <a:chExt cx="3001336" cy="2314575"/>
          </a:xfrm>
        </p:grpSpPr>
        <p:pic>
          <p:nvPicPr>
            <p:cNvPr id="4" name="Picture 3" descr="Apple - Fire Blight/Pommier - Brûlure bactérienne">
              <a:hlinkClick r:id="rId6"/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943" y="4191000"/>
              <a:ext cx="3001336" cy="23145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Arrow Connector 16"/>
            <p:cNvCxnSpPr>
              <a:cxnSpLocks/>
            </p:cNvCxnSpPr>
            <p:nvPr/>
          </p:nvCxnSpPr>
          <p:spPr bwMode="auto">
            <a:xfrm flipH="1" flipV="1">
              <a:off x="3903611" y="5935728"/>
              <a:ext cx="625128" cy="39355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Rectangle 19"/>
            <p:cNvSpPr/>
            <p:nvPr/>
          </p:nvSpPr>
          <p:spPr>
            <a:xfrm>
              <a:off x="2516727" y="6210155"/>
              <a:ext cx="8322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NBDAAF</a:t>
              </a:r>
            </a:p>
          </p:txBody>
        </p:sp>
      </p:grpSp>
      <p:pic>
        <p:nvPicPr>
          <p:cNvPr id="5" name="Picture 4" descr="A picture containing outdoor, tree, green, plant&#10;&#10;Description automatically generated">
            <a:extLst>
              <a:ext uri="{FF2B5EF4-FFF2-40B4-BE49-F238E27FC236}">
                <a16:creationId xmlns:a16="http://schemas.microsoft.com/office/drawing/2014/main" id="{6CB743ED-6CE1-722F-CE7B-60389437C1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17552" r="1811" b="17336"/>
          <a:stretch/>
        </p:blipFill>
        <p:spPr>
          <a:xfrm rot="5400000">
            <a:off x="5717810" y="985454"/>
            <a:ext cx="4122813" cy="22936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 flipV="1">
            <a:off x="4912594" y="1648000"/>
            <a:ext cx="705436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cxnSpLocks/>
          </p:cNvCxnSpPr>
          <p:nvPr/>
        </p:nvCxnSpPr>
        <p:spPr bwMode="auto">
          <a:xfrm flipH="1" flipV="1">
            <a:off x="7545276" y="1305101"/>
            <a:ext cx="1177893" cy="7689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4" name="Picture 23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811F8685-4AE5-648E-EC01-DFCBD60D248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5" t="5185" r="18888" b="1481"/>
          <a:stretch/>
        </p:blipFill>
        <p:spPr>
          <a:xfrm rot="10800000">
            <a:off x="1277679" y="4191000"/>
            <a:ext cx="1394673" cy="274576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197845-11DE-4C21-D21D-2291024EB6F2}"/>
              </a:ext>
            </a:extLst>
          </p:cNvPr>
          <p:cNvCxnSpPr/>
          <p:nvPr/>
        </p:nvCxnSpPr>
        <p:spPr bwMode="auto">
          <a:xfrm flipV="1">
            <a:off x="1685216" y="5826546"/>
            <a:ext cx="266700" cy="762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A3ADFEE-C44B-7C6B-22D6-265E9AB5DCB5}"/>
              </a:ext>
            </a:extLst>
          </p:cNvPr>
          <p:cNvSpPr/>
          <p:nvPr/>
        </p:nvSpPr>
        <p:spPr>
          <a:xfrm>
            <a:off x="4572000" y="3657600"/>
            <a:ext cx="8322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NBDAAF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0D5B85-846E-87B8-C66B-BE4B04DAD13A}"/>
              </a:ext>
            </a:extLst>
          </p:cNvPr>
          <p:cNvSpPr/>
          <p:nvPr/>
        </p:nvSpPr>
        <p:spPr>
          <a:xfrm>
            <a:off x="8077200" y="3914001"/>
            <a:ext cx="8322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NBDAAF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6BEE0A-248A-544F-0E8E-E6114E8C1621}"/>
              </a:ext>
            </a:extLst>
          </p:cNvPr>
          <p:cNvGrpSpPr/>
          <p:nvPr/>
        </p:nvGrpSpPr>
        <p:grpSpPr>
          <a:xfrm>
            <a:off x="2871894" y="4574705"/>
            <a:ext cx="2911859" cy="2056146"/>
            <a:chOff x="5200178" y="4759467"/>
            <a:chExt cx="2911859" cy="2056146"/>
          </a:xfrm>
        </p:grpSpPr>
        <p:pic>
          <p:nvPicPr>
            <p:cNvPr id="6" name="Picture 5" descr="C:\michael T\Fact sheet 2014\Fireblight 2014-15\IMG_2655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178" y="4759467"/>
              <a:ext cx="2911859" cy="205614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0154F9-7B1E-83E0-65EA-A03A1CBA9FF3}"/>
                </a:ext>
              </a:extLst>
            </p:cNvPr>
            <p:cNvGrpSpPr/>
            <p:nvPr/>
          </p:nvGrpSpPr>
          <p:grpSpPr>
            <a:xfrm>
              <a:off x="5828786" y="5288305"/>
              <a:ext cx="2117528" cy="1449657"/>
              <a:chOff x="5828786" y="5288305"/>
              <a:chExt cx="2117528" cy="1449657"/>
            </a:xfrm>
          </p:grpSpPr>
          <p:cxnSp>
            <p:nvCxnSpPr>
              <p:cNvPr id="14" name="Straight Arrow Connector 13"/>
              <p:cNvCxnSpPr/>
              <p:nvPr/>
            </p:nvCxnSpPr>
            <p:spPr bwMode="auto">
              <a:xfrm flipH="1" flipV="1">
                <a:off x="7079626" y="5903618"/>
                <a:ext cx="705436" cy="3810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1" name="Rectangle 20"/>
              <p:cNvSpPr/>
              <p:nvPr/>
            </p:nvSpPr>
            <p:spPr>
              <a:xfrm>
                <a:off x="5828786" y="6460963"/>
                <a:ext cx="83227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NBDAAF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05A49C8A-9675-0FD0-B0A6-F635FCE6AA04}"/>
                  </a:ext>
                </a:extLst>
              </p:cNvPr>
              <p:cNvCxnSpPr/>
              <p:nvPr/>
            </p:nvCxnSpPr>
            <p:spPr bwMode="auto">
              <a:xfrm flipH="1" flipV="1">
                <a:off x="7240878" y="5288305"/>
                <a:ext cx="705436" cy="3810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794665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t5845\Desktop\Apple fire blight 2014\D069a apple fire blight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3200"/>
            <a:ext cx="90678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54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23813"/>
            <a:ext cx="5068887" cy="814387"/>
          </a:xfrm>
        </p:spPr>
        <p:txBody>
          <a:bodyPr/>
          <a:lstStyle/>
          <a:p>
            <a:r>
              <a:rPr lang="en-CA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blight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33400"/>
            <a:ext cx="8839200" cy="594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Select resistant cultivars and root stocks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Remove unwanted alternate hosts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Monitor weather conditions and crop growth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Dormant season</a:t>
            </a:r>
            <a:r>
              <a:rPr lang="en-CA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b="0" i="0" dirty="0">
                <a:solidFill>
                  <a:schemeClr val="tx1"/>
                </a:solidFill>
                <a:effectLst/>
              </a:rPr>
              <a:t>emove cankers and dead branches; delayed dormant copper spray</a:t>
            </a:r>
          </a:p>
          <a:p>
            <a:pPr>
              <a:spcAft>
                <a:spcPts val="600"/>
              </a:spcAft>
            </a:pPr>
            <a:r>
              <a:rPr lang="en-CA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Bloom</a:t>
            </a:r>
            <a:r>
              <a:rPr lang="en-CA" dirty="0">
                <a:solidFill>
                  <a:schemeClr val="tx1"/>
                </a:solidFill>
              </a:rPr>
              <a:t>: M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onitor</a:t>
            </a:r>
            <a:r>
              <a:rPr lang="en-US" b="0" i="0" dirty="0">
                <a:solidFill>
                  <a:schemeClr val="tx1"/>
                </a:solidFill>
                <a:effectLst/>
              </a:rPr>
              <a:t> weather conditions; apply chemicals if needed (biologicals, antibiotics); </a:t>
            </a:r>
            <a:r>
              <a:rPr lang="en-CA" dirty="0">
                <a:solidFill>
                  <a:schemeClr val="tx1"/>
                </a:solidFill>
              </a:rPr>
              <a:t>thinning agents (Apogee) to supress shoot blight</a:t>
            </a:r>
          </a:p>
          <a:p>
            <a:r>
              <a:rPr lang="en-US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bloom</a:t>
            </a:r>
            <a:r>
              <a:rPr lang="en-US" b="1" i="0" dirty="0">
                <a:solidFill>
                  <a:schemeClr val="tx1"/>
                </a:solidFill>
                <a:effectLst/>
              </a:rPr>
              <a:t>: </a:t>
            </a:r>
            <a:r>
              <a:rPr lang="en-US" i="0" dirty="0">
                <a:solidFill>
                  <a:schemeClr val="tx1"/>
                </a:solidFill>
                <a:effectLst/>
              </a:rPr>
              <a:t>R</a:t>
            </a:r>
            <a:r>
              <a:rPr lang="en-US" b="0" i="0" dirty="0">
                <a:solidFill>
                  <a:schemeClr val="tx1"/>
                </a:solidFill>
                <a:effectLst/>
              </a:rPr>
              <a:t>emove strikes, </a:t>
            </a:r>
            <a:r>
              <a:rPr lang="en-CA" dirty="0">
                <a:solidFill>
                  <a:schemeClr val="tx1"/>
                </a:solidFill>
              </a:rPr>
              <a:t>Insect pest control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  ( aphids, leafhoppers and pear psylla)</a:t>
            </a:r>
          </a:p>
          <a:p>
            <a:pPr algn="l"/>
            <a:r>
              <a:rPr lang="en-US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harvest</a:t>
            </a:r>
            <a:r>
              <a:rPr lang="en-US" i="0" dirty="0">
                <a:solidFill>
                  <a:schemeClr val="tx1"/>
                </a:solidFill>
                <a:effectLst/>
              </a:rPr>
              <a:t>: Apply copper </a:t>
            </a:r>
            <a:r>
              <a:rPr lang="en-US" b="0" i="0" dirty="0">
                <a:solidFill>
                  <a:schemeClr val="tx1"/>
                </a:solidFill>
                <a:effectLst/>
              </a:rPr>
              <a:t>if fire blight is active; remove new infections</a:t>
            </a: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4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2C27AF-BD74-2C8C-D142-83346ED6D7F5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BF9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2514600" cy="609600"/>
          </a:xfrm>
        </p:spPr>
        <p:txBody>
          <a:bodyPr/>
          <a:lstStyle/>
          <a:p>
            <a:pPr algn="ctr"/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Bitter rot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r>
              <a:rPr lang="en-CA" sz="3000" dirty="0">
                <a:solidFill>
                  <a:schemeClr val="tx1"/>
                </a:solidFill>
              </a:rPr>
              <a:t>Caused by </a:t>
            </a:r>
            <a:r>
              <a:rPr lang="en-CA" sz="3000" i="1" dirty="0">
                <a:solidFill>
                  <a:schemeClr val="tx1"/>
                </a:solidFill>
              </a:rPr>
              <a:t>Colletotrichum</a:t>
            </a:r>
            <a:r>
              <a:rPr lang="en-CA" sz="3000" dirty="0">
                <a:solidFill>
                  <a:schemeClr val="tx1"/>
                </a:solidFill>
              </a:rPr>
              <a:t> </a:t>
            </a:r>
            <a:r>
              <a:rPr lang="en-CA" sz="3000" b="0" i="1" dirty="0" err="1">
                <a:solidFill>
                  <a:schemeClr val="tx1"/>
                </a:solidFill>
                <a:effectLst/>
              </a:rPr>
              <a:t>fioriniae</a:t>
            </a:r>
            <a:r>
              <a:rPr lang="en-CA" sz="3000" b="0" i="1" dirty="0">
                <a:solidFill>
                  <a:schemeClr val="tx1"/>
                </a:solidFill>
                <a:effectLst/>
              </a:rPr>
              <a:t> </a:t>
            </a:r>
            <a:r>
              <a:rPr lang="en-CA" sz="3000" dirty="0">
                <a:solidFill>
                  <a:schemeClr val="tx1"/>
                </a:solidFill>
              </a:rPr>
              <a:t>(</a:t>
            </a:r>
            <a:r>
              <a:rPr lang="en-CA" sz="3000" i="1" dirty="0">
                <a:solidFill>
                  <a:schemeClr val="tx1"/>
                </a:solidFill>
              </a:rPr>
              <a:t>Colletotrichum </a:t>
            </a:r>
            <a:r>
              <a:rPr lang="en-CA" sz="3000" i="1" dirty="0" err="1">
                <a:solidFill>
                  <a:schemeClr val="tx1"/>
                </a:solidFill>
              </a:rPr>
              <a:t>acutatum</a:t>
            </a:r>
            <a:r>
              <a:rPr lang="en-CA" sz="3000" i="1" dirty="0">
                <a:solidFill>
                  <a:schemeClr val="tx1"/>
                </a:solidFill>
              </a:rPr>
              <a:t> Complex</a:t>
            </a:r>
            <a:r>
              <a:rPr lang="en-CA" sz="3000" dirty="0">
                <a:solidFill>
                  <a:schemeClr val="tx1"/>
                </a:solidFill>
              </a:rPr>
              <a:t>).</a:t>
            </a:r>
          </a:p>
          <a:p>
            <a:r>
              <a:rPr lang="en-CA" sz="3000" dirty="0">
                <a:solidFill>
                  <a:schemeClr val="tx1"/>
                </a:solidFill>
              </a:rPr>
              <a:t>Wide host range (blueberry, tomato, pepper, strawberry, grapes, eggplant, …)</a:t>
            </a:r>
          </a:p>
          <a:p>
            <a:r>
              <a:rPr lang="en-US" sz="3000" dirty="0">
                <a:solidFill>
                  <a:schemeClr val="tx1"/>
                </a:solidFill>
              </a:rPr>
              <a:t>Develops primarily during periods of extended hot and wet weather (5h wetness at 26ºC)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Warm, wet weather during fruit maturity </a:t>
            </a:r>
            <a:r>
              <a:rPr lang="en-US" dirty="0" err="1">
                <a:solidFill>
                  <a:schemeClr val="tx1"/>
                </a:solidFill>
              </a:rPr>
              <a:t>favours</a:t>
            </a:r>
            <a:r>
              <a:rPr lang="en-US" dirty="0">
                <a:solidFill>
                  <a:schemeClr val="tx1"/>
                </a:solidFill>
              </a:rPr>
              <a:t> disease development</a:t>
            </a:r>
          </a:p>
          <a:p>
            <a:r>
              <a:rPr lang="en-US" sz="3000" dirty="0">
                <a:solidFill>
                  <a:schemeClr val="tx1"/>
                </a:solidFill>
              </a:rPr>
              <a:t>Spore dispersal: wind-driven rain, cultivation tools, and human contact.</a:t>
            </a:r>
          </a:p>
          <a:p>
            <a:r>
              <a:rPr lang="en-US" sz="3000" dirty="0">
                <a:solidFill>
                  <a:schemeClr val="tx1"/>
                </a:solidFill>
              </a:rPr>
              <a:t>Infection most common from mid- to late season </a:t>
            </a:r>
          </a:p>
          <a:p>
            <a:r>
              <a:rPr lang="en-US" sz="3000" dirty="0">
                <a:solidFill>
                  <a:schemeClr val="tx1"/>
                </a:solidFill>
              </a:rPr>
              <a:t>Reduces fruit’s shelf life and quality</a:t>
            </a:r>
            <a:endParaRPr lang="en-CA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77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aafmaapextweb.gnb.ca/010-002/Images/6273/Apple___Bitter_Rot_Pommier___Pourriture_amere_627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" y="266185"/>
            <a:ext cx="3663778" cy="274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162" y="762000"/>
            <a:ext cx="5367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Damp weather</a:t>
            </a:r>
            <a:r>
              <a:rPr lang="en-US" dirty="0"/>
              <a:t>: lesions are light tan, slightly sunken, and often develop masses of pink spores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670" y="3810000"/>
            <a:ext cx="4103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Dry weather</a:t>
            </a:r>
            <a:r>
              <a:rPr lang="en-US" dirty="0"/>
              <a:t>: lesion surfaces appear rough with dark fruiting structures.</a:t>
            </a:r>
            <a:endParaRPr lang="en-CA" dirty="0"/>
          </a:p>
        </p:txBody>
      </p:sp>
      <p:pic>
        <p:nvPicPr>
          <p:cNvPr id="6" name="Picture 2" descr="http://daafmaapextweb.gnb.ca/010-002/Images/6274/lg_Apple___Bitter_Rot_Pommier___Pourriture_amere_62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802" y="3014019"/>
            <a:ext cx="5123198" cy="384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286000" y="5486400"/>
            <a:ext cx="28956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909EE1C-7595-A4DC-DA2B-0F53E65037FA}"/>
              </a:ext>
            </a:extLst>
          </p:cNvPr>
          <p:cNvSpPr txBox="1">
            <a:spLocks/>
          </p:cNvSpPr>
          <p:nvPr/>
        </p:nvSpPr>
        <p:spPr>
          <a:xfrm>
            <a:off x="4572000" y="0"/>
            <a:ext cx="2514600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/>
            <a:r>
              <a:rPr lang="en-CA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Bitter rot</a:t>
            </a:r>
          </a:p>
        </p:txBody>
      </p:sp>
    </p:spTree>
    <p:extLst>
      <p:ext uri="{BB962C8B-B14F-4D97-AF65-F5344CB8AC3E}">
        <p14:creationId xmlns:p14="http://schemas.microsoft.com/office/powerpoint/2010/main" val="297452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A3447-AA6F-BACC-C40D-C54FD3D2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00800"/>
          </a:xfrm>
        </p:spPr>
        <p:txBody>
          <a:bodyPr/>
          <a:lstStyle/>
          <a:p>
            <a:pPr algn="l"/>
            <a:r>
              <a:rPr lang="en-US" sz="2600" i="0" dirty="0">
                <a:solidFill>
                  <a:schemeClr val="tx1"/>
                </a:solidFill>
                <a:effectLst/>
              </a:rPr>
              <a:t>Newly discovered pathogen in NY apples causes bitter rot disease (</a:t>
            </a:r>
            <a:r>
              <a:rPr lang="en-US" sz="2400" i="0" dirty="0">
                <a:solidFill>
                  <a:schemeClr val="tx1"/>
                </a:solidFill>
                <a:effectLst/>
              </a:rPr>
              <a:t>Cornel University, July 6, 2020</a:t>
            </a:r>
            <a:r>
              <a:rPr lang="en-US" sz="2600" i="0" dirty="0">
                <a:solidFill>
                  <a:schemeClr val="tx1"/>
                </a:solidFill>
                <a:effectLst/>
              </a:rPr>
              <a:t>)</a:t>
            </a:r>
          </a:p>
          <a:p>
            <a:pPr marL="0" indent="0">
              <a:buNone/>
            </a:pPr>
            <a:r>
              <a:rPr lang="en-CA" sz="2600" b="0" i="0" dirty="0">
                <a:solidFill>
                  <a:schemeClr val="tx1"/>
                </a:solidFill>
                <a:effectLst/>
              </a:rPr>
              <a:t>       </a:t>
            </a:r>
            <a:r>
              <a:rPr lang="en-US" sz="2600" b="0" i="1" dirty="0">
                <a:solidFill>
                  <a:schemeClr val="tx1"/>
                </a:solidFill>
                <a:effectLst/>
              </a:rPr>
              <a:t>C. </a:t>
            </a:r>
            <a:r>
              <a:rPr lang="en-US" sz="2600" b="0" i="1" dirty="0" err="1">
                <a:solidFill>
                  <a:schemeClr val="tx1"/>
                </a:solidFill>
                <a:effectLst/>
              </a:rPr>
              <a:t>fioriniae</a:t>
            </a:r>
            <a:r>
              <a:rPr lang="en-US" sz="2600" b="0" i="1" dirty="0">
                <a:solidFill>
                  <a:schemeClr val="tx1"/>
                </a:solidFill>
                <a:effectLst/>
              </a:rPr>
              <a:t>, C. </a:t>
            </a:r>
            <a:r>
              <a:rPr lang="en-US" sz="2600" b="0" i="1" dirty="0" err="1">
                <a:solidFill>
                  <a:schemeClr val="tx1"/>
                </a:solidFill>
                <a:effectLst/>
              </a:rPr>
              <a:t>chrysophilum</a:t>
            </a:r>
            <a:r>
              <a:rPr lang="en-US" sz="2600" i="1" dirty="0">
                <a:solidFill>
                  <a:schemeClr val="tx1"/>
                </a:solidFill>
              </a:rPr>
              <a:t> and </a:t>
            </a:r>
            <a:r>
              <a:rPr lang="en-US" sz="2600" b="0" i="1" dirty="0">
                <a:solidFill>
                  <a:schemeClr val="tx1"/>
                </a:solidFill>
                <a:effectLst/>
              </a:rPr>
              <a:t>C. </a:t>
            </a:r>
            <a:r>
              <a:rPr lang="en-US" sz="2600" b="0" i="1" dirty="0" err="1">
                <a:solidFill>
                  <a:schemeClr val="tx1"/>
                </a:solidFill>
                <a:effectLst/>
              </a:rPr>
              <a:t>noveboracense</a:t>
            </a:r>
            <a:endParaRPr lang="en-US" sz="2600" b="0" i="1" dirty="0">
              <a:solidFill>
                <a:schemeClr val="tx1"/>
              </a:solidFill>
              <a:effectLst/>
            </a:endParaRPr>
          </a:p>
          <a:p>
            <a:r>
              <a:rPr lang="en-US" sz="2600" b="0" i="0" dirty="0">
                <a:solidFill>
                  <a:schemeClr val="tx1"/>
                </a:solidFill>
                <a:effectLst/>
              </a:rPr>
              <a:t>If apple plants are not protected in a timely manner, apple losses from bitter rot in NY state: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A</a:t>
            </a:r>
            <a:r>
              <a:rPr lang="en-US" sz="2600" b="0" i="0" dirty="0">
                <a:solidFill>
                  <a:schemeClr val="tx1"/>
                </a:solidFill>
                <a:effectLst/>
              </a:rPr>
              <a:t>verage up to 25% per year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S</a:t>
            </a:r>
            <a:r>
              <a:rPr lang="en-US" sz="2600" b="0" i="0" dirty="0">
                <a:solidFill>
                  <a:schemeClr val="tx1"/>
                </a:solidFill>
                <a:effectLst/>
              </a:rPr>
              <a:t>ome organic farms losing up to 100%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Up</a:t>
            </a:r>
            <a:r>
              <a:rPr lang="en-US" sz="2600" b="0" i="0" dirty="0">
                <a:solidFill>
                  <a:schemeClr val="tx1"/>
                </a:solidFill>
                <a:effectLst/>
              </a:rPr>
              <a:t> to 5% additional loss of marketable fruit in storage post-harvest.</a:t>
            </a:r>
          </a:p>
          <a:p>
            <a:r>
              <a:rPr lang="en-US" sz="26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High incidence of bitter rot in NY in recent years could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be due to: Change in PHI for mancozeb to 77 days,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more summer warm wetting events, absence of sanitation,   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susceptible cultivars and late maturing cultivars.</a:t>
            </a:r>
            <a:endParaRPr lang="en-CA" sz="26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en-CA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b="0" i="0" dirty="0">
                <a:solidFill>
                  <a:schemeClr val="tx1"/>
                </a:solidFill>
                <a:effectLst/>
              </a:rPr>
              <a:t> </a:t>
            </a:r>
            <a:endParaRPr lang="en-CA" sz="26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502B94-67D5-5733-7CBD-EA1458B1A637}"/>
              </a:ext>
            </a:extLst>
          </p:cNvPr>
          <p:cNvSpPr txBox="1">
            <a:spLocks/>
          </p:cNvSpPr>
          <p:nvPr/>
        </p:nvSpPr>
        <p:spPr>
          <a:xfrm>
            <a:off x="3124200" y="-76200"/>
            <a:ext cx="2514600" cy="381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/>
            <a:r>
              <a:rPr lang="en-CA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Bitter rot</a:t>
            </a:r>
          </a:p>
        </p:txBody>
      </p:sp>
    </p:spTree>
    <p:extLst>
      <p:ext uri="{BB962C8B-B14F-4D97-AF65-F5344CB8AC3E}">
        <p14:creationId xmlns:p14="http://schemas.microsoft.com/office/powerpoint/2010/main" val="3122984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T5845\Documents\michael T\Apple\Apple disease\Bitter rot Colletotrichum\2015_013000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1" t="25922" r="25926" b="17418"/>
          <a:stretch/>
        </p:blipFill>
        <p:spPr bwMode="auto">
          <a:xfrm>
            <a:off x="178499" y="353104"/>
            <a:ext cx="3207497" cy="37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>
            <a:cxnSpLocks/>
          </p:cNvCxnSpPr>
          <p:nvPr/>
        </p:nvCxnSpPr>
        <p:spPr bwMode="auto">
          <a:xfrm flipV="1">
            <a:off x="112861" y="1354784"/>
            <a:ext cx="1409700" cy="1600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239471" y="2184667"/>
            <a:ext cx="2057400" cy="11128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Picture 2" descr="A picture containing fruit&#10;&#10;Description automatically generated">
            <a:extLst>
              <a:ext uri="{FF2B5EF4-FFF2-40B4-BE49-F238E27FC236}">
                <a16:creationId xmlns:a16="http://schemas.microsoft.com/office/drawing/2014/main" id="{B1BBB14A-8A3C-A9BF-DC4E-23E5065E86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7" r="8673"/>
          <a:stretch/>
        </p:blipFill>
        <p:spPr>
          <a:xfrm rot="5400000">
            <a:off x="4300932" y="1174917"/>
            <a:ext cx="5440985" cy="394398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1C1945-F3EC-E89C-E7E9-0E0C84627584}"/>
              </a:ext>
            </a:extLst>
          </p:cNvPr>
          <p:cNvCxnSpPr>
            <a:cxnSpLocks/>
          </p:cNvCxnSpPr>
          <p:nvPr/>
        </p:nvCxnSpPr>
        <p:spPr bwMode="auto">
          <a:xfrm flipV="1">
            <a:off x="5867400" y="3483290"/>
            <a:ext cx="114300" cy="1600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C2D9B15-C258-ABEF-5158-AA80DCA78423}"/>
              </a:ext>
            </a:extLst>
          </p:cNvPr>
          <p:cNvSpPr txBox="1">
            <a:spLocks/>
          </p:cNvSpPr>
          <p:nvPr/>
        </p:nvSpPr>
        <p:spPr>
          <a:xfrm>
            <a:off x="2983803" y="-95301"/>
            <a:ext cx="2514600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/>
            <a:r>
              <a:rPr lang="en-CA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Bitter rot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97748E-A6AE-CAFB-0B1B-4F2C028A08A8}"/>
              </a:ext>
            </a:extLst>
          </p:cNvPr>
          <p:cNvGrpSpPr/>
          <p:nvPr/>
        </p:nvGrpSpPr>
        <p:grpSpPr>
          <a:xfrm>
            <a:off x="143877" y="4451474"/>
            <a:ext cx="2163026" cy="2148197"/>
            <a:chOff x="2217722" y="4276729"/>
            <a:chExt cx="2163026" cy="21481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FC78AE-FB69-A228-E2FC-FCE5C371B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14144" r="50044" b="9991"/>
            <a:stretch/>
          </p:blipFill>
          <p:spPr>
            <a:xfrm>
              <a:off x="2217722" y="4276729"/>
              <a:ext cx="2163026" cy="214819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C310A-9BF3-7428-7E40-8D8B275E2AFD}"/>
                </a:ext>
              </a:extLst>
            </p:cNvPr>
            <p:cNvSpPr txBox="1"/>
            <p:nvPr/>
          </p:nvSpPr>
          <p:spPr>
            <a:xfrm>
              <a:off x="3467100" y="6110204"/>
              <a:ext cx="8382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OMAFRA</a:t>
              </a:r>
              <a:endParaRPr lang="en-CA" sz="1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2" descr="Figure 5. Small grey bitter rot lesions with small black fruiting bodies can develop slowly in cold storage.">
            <a:extLst>
              <a:ext uri="{FF2B5EF4-FFF2-40B4-BE49-F238E27FC236}">
                <a16:creationId xmlns:a16="http://schemas.microsoft.com/office/drawing/2014/main" id="{689FFFEC-408C-A88E-6222-1F55B4C2C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r="6230" b="3658"/>
          <a:stretch/>
        </p:blipFill>
        <p:spPr bwMode="auto">
          <a:xfrm>
            <a:off x="2442029" y="4451474"/>
            <a:ext cx="2113596" cy="219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307BB1-A93C-12B0-DBCD-E40A4CA4BE00}"/>
              </a:ext>
            </a:extLst>
          </p:cNvPr>
          <p:cNvSpPr txBox="1"/>
          <p:nvPr/>
        </p:nvSpPr>
        <p:spPr>
          <a:xfrm>
            <a:off x="3733800" y="6394039"/>
            <a:ext cx="838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OMAFRA</a:t>
            </a:r>
            <a:endParaRPr lang="en-CA" sz="11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25C2CB-CCC3-E45F-0735-23955D5C8972}"/>
              </a:ext>
            </a:extLst>
          </p:cNvPr>
          <p:cNvSpPr txBox="1"/>
          <p:nvPr/>
        </p:nvSpPr>
        <p:spPr>
          <a:xfrm>
            <a:off x="2544778" y="4143697"/>
            <a:ext cx="20325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Bitter rot in storage</a:t>
            </a:r>
            <a:endParaRPr lang="en-C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724263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plate - Colour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- Colour</Template>
  <TotalTime>12342</TotalTime>
  <Words>728</Words>
  <Application>Microsoft Office PowerPoint</Application>
  <PresentationFormat>On-screen Show (4:3)</PresentationFormat>
  <Paragraphs>119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Narrow</vt:lpstr>
      <vt:lpstr>Calibri</vt:lpstr>
      <vt:lpstr>Open Sans</vt:lpstr>
      <vt:lpstr>Powerpoint Template - Colour</vt:lpstr>
      <vt:lpstr>Reoccurring apple diseases in New Brunswick</vt:lpstr>
      <vt:lpstr>Fire Blight</vt:lpstr>
      <vt:lpstr>PowerPoint Presentation</vt:lpstr>
      <vt:lpstr>PowerPoint Presentation</vt:lpstr>
      <vt:lpstr>Fire blight management</vt:lpstr>
      <vt:lpstr>Bitter rot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Bitter rot management</vt:lpstr>
      <vt:lpstr>Silver Leaf</vt:lpstr>
      <vt:lpstr>PowerPoint Presentation</vt:lpstr>
      <vt:lpstr>Silver leaf management </vt:lpstr>
      <vt:lpstr>PowerPoint Presentation</vt:lpstr>
      <vt:lpstr>Fire blight management</vt:lpstr>
    </vt:vector>
  </TitlesOfParts>
  <Company>DAA/MAA - DOF/MDP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Brunswick Horticulture  Update</dc:title>
  <dc:creator>GNB User</dc:creator>
  <cp:lastModifiedBy>Tesfaendrias, Michael (DAAF/MAAP)</cp:lastModifiedBy>
  <cp:revision>408</cp:revision>
  <cp:lastPrinted>2023-03-10T14:59:38Z</cp:lastPrinted>
  <dcterms:created xsi:type="dcterms:W3CDTF">2013-02-14T17:16:53Z</dcterms:created>
  <dcterms:modified xsi:type="dcterms:W3CDTF">2023-03-14T11:54:09Z</dcterms:modified>
</cp:coreProperties>
</file>