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 id="2147483660" r:id="rId6"/>
    <p:sldMasterId id="2147483662" r:id="rId7"/>
    <p:sldMasterId id="2147483664" r:id="rId8"/>
    <p:sldMasterId id="214748366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Lst>
  <p:sldSz cy="6858000" cx="12192000"/>
  <p:notesSz cx="6858000" cy="9144000"/>
  <p:embeddedFontLst>
    <p:embeddedFont>
      <p:font typeface="Bebas Neue"/>
      <p:regular r:id="rId45"/>
    </p:embeddedFont>
    <p:embeddedFont>
      <p:font typeface="Tahoma"/>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hNurMwEKQgk6tGwhcjtCbNty+K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094B58C-1AEA-4FB7-8996-25737F2B1CEE}">
  <a:tblStyle styleId="{D094B58C-1AEA-4FB7-8996-25737F2B1CEE}" styleName="Table_0">
    <a:wholeTbl>
      <a:tcTxStyle b="off" i="off">
        <a:font>
          <a:latin typeface="Bebas Neue"/>
          <a:ea typeface="Bebas Neue"/>
          <a:cs typeface="Bebas Neue"/>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F8FA"/>
          </a:solidFill>
        </a:fill>
      </a:tcStyle>
    </a:wholeTbl>
    <a:band1H>
      <a:tcTxStyle/>
      <a:tcStyle>
        <a:fill>
          <a:solidFill>
            <a:srgbClr val="F0F2F5"/>
          </a:solidFill>
        </a:fill>
      </a:tcStyle>
    </a:band1H>
    <a:band2H>
      <a:tcTxStyle/>
    </a:band2H>
    <a:band1V>
      <a:tcTxStyle/>
      <a:tcStyle>
        <a:fill>
          <a:solidFill>
            <a:srgbClr val="F0F2F5"/>
          </a:solidFill>
        </a:fill>
      </a:tcStyle>
    </a:band1V>
    <a:band2V>
      <a:tcTxStyle/>
    </a:band2V>
    <a:lastCol>
      <a:tcTxStyle b="on" i="off">
        <a:font>
          <a:latin typeface="Bebas Neue"/>
          <a:ea typeface="Bebas Neue"/>
          <a:cs typeface="Bebas Neue"/>
        </a:font>
        <a:schemeClr val="lt1"/>
      </a:tcTxStyle>
      <a:tcStyle>
        <a:fill>
          <a:solidFill>
            <a:schemeClr val="accent1"/>
          </a:solidFill>
        </a:fill>
      </a:tcStyle>
    </a:lastCol>
    <a:firstCol>
      <a:tcTxStyle b="on" i="off">
        <a:font>
          <a:latin typeface="Bebas Neue"/>
          <a:ea typeface="Bebas Neue"/>
          <a:cs typeface="Bebas Neue"/>
        </a:font>
        <a:schemeClr val="lt1"/>
      </a:tcTxStyle>
      <a:tcStyle>
        <a:fill>
          <a:solidFill>
            <a:schemeClr val="accent1"/>
          </a:solidFill>
        </a:fill>
      </a:tcStyle>
    </a:firstCol>
    <a:lastRow>
      <a:tcTxStyle b="on" i="off">
        <a:font>
          <a:latin typeface="Bebas Neue"/>
          <a:ea typeface="Bebas Neue"/>
          <a:cs typeface="Bebas Neue"/>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Bebas Neue"/>
          <a:ea typeface="Bebas Neue"/>
          <a:cs typeface="Bebas Neue"/>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slide" Target="slides/slide32.xml"/><Relationship Id="rId41" Type="http://schemas.openxmlformats.org/officeDocument/2006/relationships/slide" Target="slides/slide31.xml"/><Relationship Id="rId22" Type="http://schemas.openxmlformats.org/officeDocument/2006/relationships/slide" Target="slides/slide12.xml"/><Relationship Id="rId44" Type="http://schemas.openxmlformats.org/officeDocument/2006/relationships/slide" Target="slides/slide34.xml"/><Relationship Id="rId21" Type="http://schemas.openxmlformats.org/officeDocument/2006/relationships/slide" Target="slides/slide11.xml"/><Relationship Id="rId43" Type="http://schemas.openxmlformats.org/officeDocument/2006/relationships/slide" Target="slides/slide33.xml"/><Relationship Id="rId24" Type="http://schemas.openxmlformats.org/officeDocument/2006/relationships/slide" Target="slides/slide14.xml"/><Relationship Id="rId46" Type="http://schemas.openxmlformats.org/officeDocument/2006/relationships/font" Target="fonts/Tahoma-regular.fntdata"/><Relationship Id="rId23" Type="http://schemas.openxmlformats.org/officeDocument/2006/relationships/slide" Target="slides/slide13.xml"/><Relationship Id="rId45" Type="http://schemas.openxmlformats.org/officeDocument/2006/relationships/font" Target="fonts/BebasNeue-regular.fntdata"/><Relationship Id="rId1" Type="http://schemas.openxmlformats.org/officeDocument/2006/relationships/theme" Target="theme/theme6.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48" Type="http://customschemas.google.com/relationships/presentationmetadata" Target="metadata"/><Relationship Id="rId25" Type="http://schemas.openxmlformats.org/officeDocument/2006/relationships/slide" Target="slides/slide15.xml"/><Relationship Id="rId47" Type="http://schemas.openxmlformats.org/officeDocument/2006/relationships/font" Target="fonts/Tahoma-bold.fntdata"/><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Over the years, we measured many crop water needs in our projects. I’m presenting a summary of those values for the Day-neutral strawberries and potatoes.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6" name="Google Shape;28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For potatoes, the water stress in the growing season will have different impacts depending of the crop growing stage.</a:t>
            </a:r>
            <a:endParaRPr/>
          </a:p>
          <a:p>
            <a:pPr indent="0" lvl="0" marL="0" rtl="0" algn="l">
              <a:spcBef>
                <a:spcPts val="0"/>
              </a:spcBef>
              <a:spcAft>
                <a:spcPts val="0"/>
              </a:spcAft>
              <a:buNone/>
            </a:pPr>
            <a:r>
              <a:rPr lang="fr-CA"/>
              <a:t>The absence of blue line indicates the crop is under water stress. For exemple, water stress at planting do not translate in yield diminution, but if it occurs at emergence the number of tubbers will decrease importantly and it will have an negative impact on the yield.</a:t>
            </a:r>
            <a:endParaRPr/>
          </a:p>
        </p:txBody>
      </p:sp>
      <p:sp>
        <p:nvSpPr>
          <p:cNvPr id="325" name="Google Shape;32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The most common soil moisture probes utilized in our research projects and by growers in Québec are the tensiometers and the volumetric water content probes.</a:t>
            </a:r>
            <a:endParaRPr/>
          </a:p>
          <a:p>
            <a:pPr indent="0" lvl="0" marL="0" rtl="0" algn="l">
              <a:spcBef>
                <a:spcPts val="0"/>
              </a:spcBef>
              <a:spcAft>
                <a:spcPts val="0"/>
              </a:spcAft>
              <a:buNone/>
            </a:pPr>
            <a:r>
              <a:t/>
            </a:r>
            <a:endParaRPr/>
          </a:p>
        </p:txBody>
      </p:sp>
      <p:sp>
        <p:nvSpPr>
          <p:cNvPr id="420" name="Google Shape;420;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CA"/>
              <a:t>In our projects, tensiometers are mostly Irrometer models or from the Hortau company. For Irrometer models, several other companies utilize them with their technologies.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fr-CA"/>
              <a:t>Water content probes are more diverse. We use mostly Campbell Scientific, Onset and Meter.</a:t>
            </a:r>
            <a:endParaRPr/>
          </a:p>
          <a:p>
            <a:pPr indent="0" lvl="0" marL="0" rtl="0" algn="l">
              <a:spcBef>
                <a:spcPts val="0"/>
              </a:spcBef>
              <a:spcAft>
                <a:spcPts val="0"/>
              </a:spcAft>
              <a:buNone/>
            </a:pPr>
            <a:r>
              <a:t/>
            </a:r>
            <a:endParaRPr/>
          </a:p>
        </p:txBody>
      </p:sp>
      <p:sp>
        <p:nvSpPr>
          <p:cNvPr id="430" name="Google Shape;43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We produced two short videos on tensiometer installation in strawberry and potato crops. You can watch them on IRDA’s youtube page.</a:t>
            </a:r>
            <a:endParaRPr/>
          </a:p>
        </p:txBody>
      </p:sp>
      <p:sp>
        <p:nvSpPr>
          <p:cNvPr id="447" name="Google Shape;447;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We did in 2021 a technology showcase presenting 18 tools in irrigation management and we evaluated them in different cropping systems. Our goal was to help growers make a decision on witch technology would be appropriate for their needs.</a:t>
            </a:r>
            <a:endParaRPr/>
          </a:p>
          <a:p>
            <a:pPr indent="0" lvl="0" marL="0" rtl="0" algn="l">
              <a:spcBef>
                <a:spcPts val="0"/>
              </a:spcBef>
              <a:spcAft>
                <a:spcPts val="0"/>
              </a:spcAft>
              <a:buNone/>
            </a:pPr>
            <a:r>
              <a:t/>
            </a:r>
            <a:endParaRPr/>
          </a:p>
          <a:p>
            <a:pPr indent="0" lvl="0" marL="0" rtl="0" algn="l">
              <a:spcBef>
                <a:spcPts val="0"/>
              </a:spcBef>
              <a:spcAft>
                <a:spcPts val="0"/>
              </a:spcAft>
              <a:buNone/>
            </a:pPr>
            <a:r>
              <a:rPr lang="fr-CA"/>
              <a:t>If your interested you can download the document on our web site.</a:t>
            </a:r>
            <a:endParaRPr/>
          </a:p>
        </p:txBody>
      </p:sp>
      <p:sp>
        <p:nvSpPr>
          <p:cNvPr id="456" name="Google Shape;45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CA"/>
              <a:t>There’s an ongoing project studying rainfall valorization</a:t>
            </a:r>
            <a:endParaRPr/>
          </a:p>
        </p:txBody>
      </p:sp>
      <p:sp>
        <p:nvSpPr>
          <p:cNvPr id="475" name="Google Shape;475;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2" name="Google Shape;50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e de titre">
  <p:cSld name="1_Diapositive de titre">
    <p:spTree>
      <p:nvGrpSpPr>
        <p:cNvPr id="16" name="Shape 16"/>
        <p:cNvGrpSpPr/>
        <p:nvPr/>
      </p:nvGrpSpPr>
      <p:grpSpPr>
        <a:xfrm>
          <a:off x="0" y="0"/>
          <a:ext cx="0" cy="0"/>
          <a:chOff x="0" y="0"/>
          <a:chExt cx="0" cy="0"/>
        </a:xfrm>
      </p:grpSpPr>
      <p:sp>
        <p:nvSpPr>
          <p:cNvPr id="17" name="Google Shape;17;p36"/>
          <p:cNvSpPr txBox="1"/>
          <p:nvPr>
            <p:ph type="title"/>
          </p:nvPr>
        </p:nvSpPr>
        <p:spPr>
          <a:xfrm>
            <a:off x="969255" y="2455526"/>
            <a:ext cx="2999114" cy="7157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6"/>
          <p:cNvSpPr txBox="1"/>
          <p:nvPr>
            <p:ph idx="1" type="subTitle"/>
          </p:nvPr>
        </p:nvSpPr>
        <p:spPr>
          <a:xfrm>
            <a:off x="969255" y="3912105"/>
            <a:ext cx="2999114" cy="925512"/>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Bebas Neue"/>
                <a:ea typeface="Bebas Neue"/>
                <a:cs typeface="Bebas Neue"/>
                <a:sym typeface="Bebas Neue"/>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Bebas Neue"/>
                <a:ea typeface="Bebas Neue"/>
                <a:cs typeface="Bebas Neue"/>
                <a:sym typeface="Bebas Neue"/>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Bebas Neue"/>
                <a:ea typeface="Bebas Neue"/>
                <a:cs typeface="Bebas Neue"/>
                <a:sym typeface="Bebas Neue"/>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Bebas Neue"/>
                <a:ea typeface="Bebas Neue"/>
                <a:cs typeface="Bebas Neue"/>
                <a:sym typeface="Bebas Neue"/>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Bebas Neue"/>
                <a:ea typeface="Bebas Neue"/>
                <a:cs typeface="Bebas Neue"/>
                <a:sym typeface="Bebas Neue"/>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Bebas Neue"/>
                <a:ea typeface="Bebas Neue"/>
                <a:cs typeface="Bebas Neue"/>
                <a:sym typeface="Bebas Neue"/>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Bebas Neue"/>
                <a:ea typeface="Bebas Neue"/>
                <a:cs typeface="Bebas Neue"/>
                <a:sym typeface="Bebas Neue"/>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Bebas Neue"/>
                <a:ea typeface="Bebas Neue"/>
                <a:cs typeface="Bebas Neue"/>
                <a:sym typeface="Bebas Neue"/>
              </a:defRPr>
            </a:lvl9pPr>
          </a:lstStyle>
          <a:p/>
        </p:txBody>
      </p:sp>
      <p:sp>
        <p:nvSpPr>
          <p:cNvPr id="19" name="Google Shape;19;p36"/>
          <p:cNvSpPr/>
          <p:nvPr>
            <p:ph idx="2" type="pic"/>
          </p:nvPr>
        </p:nvSpPr>
        <p:spPr>
          <a:xfrm>
            <a:off x="4525819" y="1505526"/>
            <a:ext cx="7305964" cy="3860801"/>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p:cSld name="Titre vertical et texte">
    <p:spTree>
      <p:nvGrpSpPr>
        <p:cNvPr id="59" name="Shape 5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p:cSld name="Titre et contenu">
    <p:spTree>
      <p:nvGrpSpPr>
        <p:cNvPr id="63" name="Shape 63"/>
        <p:cNvGrpSpPr/>
        <p:nvPr/>
      </p:nvGrpSpPr>
      <p:grpSpPr>
        <a:xfrm>
          <a:off x="0" y="0"/>
          <a:ext cx="0" cy="0"/>
          <a:chOff x="0" y="0"/>
          <a:chExt cx="0" cy="0"/>
        </a:xfrm>
      </p:grpSpPr>
      <p:sp>
        <p:nvSpPr>
          <p:cNvPr id="64" name="Google Shape;64;p48"/>
          <p:cNvSpPr txBox="1"/>
          <p:nvPr>
            <p:ph idx="1" type="body"/>
          </p:nvPr>
        </p:nvSpPr>
        <p:spPr>
          <a:xfrm>
            <a:off x="3619499" y="1497806"/>
            <a:ext cx="7320237" cy="4788694"/>
          </a:xfrm>
          <a:prstGeom prst="rect">
            <a:avLst/>
          </a:prstGeom>
          <a:noFill/>
          <a:ln>
            <a:noFill/>
          </a:ln>
        </p:spPr>
        <p:txBody>
          <a:bodyPr anchorCtr="0" anchor="t" bIns="45700" lIns="91425" spcFirstLastPara="1" rIns="91425" wrap="square" tIns="45700">
            <a:normAutofit/>
          </a:bodyPr>
          <a:lstStyle>
            <a:lvl1pPr indent="-441960" lvl="0" marL="457200" marR="0" rtl="0" algn="l">
              <a:lnSpc>
                <a:spcPct val="90000"/>
              </a:lnSpc>
              <a:spcBef>
                <a:spcPts val="1000"/>
              </a:spcBef>
              <a:spcAft>
                <a:spcPts val="0"/>
              </a:spcAft>
              <a:buClr>
                <a:srgbClr val="97BE0D"/>
              </a:buClr>
              <a:buSzPts val="336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77" name="Shape 77"/>
        <p:cNvGrpSpPr/>
        <p:nvPr/>
      </p:nvGrpSpPr>
      <p:grpSpPr>
        <a:xfrm>
          <a:off x="0" y="0"/>
          <a:ext cx="0" cy="0"/>
          <a:chOff x="0" y="0"/>
          <a:chExt cx="0" cy="0"/>
        </a:xfrm>
      </p:grpSpPr>
      <p:sp>
        <p:nvSpPr>
          <p:cNvPr id="78" name="Google Shape;78;p50"/>
          <p:cNvSpPr txBox="1"/>
          <p:nvPr>
            <p:ph type="ctrTitle"/>
          </p:nvPr>
        </p:nvSpPr>
        <p:spPr>
          <a:xfrm>
            <a:off x="1366981" y="2330450"/>
            <a:ext cx="3297382" cy="92551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53535"/>
              </a:buClr>
              <a:buSzPts val="2800"/>
              <a:buFont typeface="Arial"/>
              <a:buNone/>
              <a:defRPr b="1" i="0" sz="2800" u="none" cap="none" strike="noStrike">
                <a:solidFill>
                  <a:srgbClr val="35353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50"/>
          <p:cNvSpPr txBox="1"/>
          <p:nvPr>
            <p:ph idx="1" type="subTitle"/>
          </p:nvPr>
        </p:nvSpPr>
        <p:spPr>
          <a:xfrm>
            <a:off x="1366981" y="4179960"/>
            <a:ext cx="3297382" cy="92551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1800"/>
              <a:buNone/>
              <a:defRPr sz="1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92" name="Shape 92"/>
        <p:cNvGrpSpPr/>
        <p:nvPr/>
      </p:nvGrpSpPr>
      <p:grpSpPr>
        <a:xfrm>
          <a:off x="0" y="0"/>
          <a:ext cx="0" cy="0"/>
          <a:chOff x="0" y="0"/>
          <a:chExt cx="0" cy="0"/>
        </a:xfrm>
      </p:grpSpPr>
      <p:sp>
        <p:nvSpPr>
          <p:cNvPr id="93" name="Google Shape;93;p52"/>
          <p:cNvSpPr txBox="1"/>
          <p:nvPr>
            <p:ph type="ctrTitle"/>
          </p:nvPr>
        </p:nvSpPr>
        <p:spPr>
          <a:xfrm>
            <a:off x="1366981" y="2330450"/>
            <a:ext cx="3297382" cy="92551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53535"/>
              </a:buClr>
              <a:buSzPts val="2800"/>
              <a:buFont typeface="Arial"/>
              <a:buNone/>
              <a:defRPr b="1" i="0" sz="2800" u="none" cap="none" strike="noStrike">
                <a:solidFill>
                  <a:srgbClr val="35353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4" name="Google Shape;94;p52"/>
          <p:cNvSpPr txBox="1"/>
          <p:nvPr>
            <p:ph idx="1" type="subTitle"/>
          </p:nvPr>
        </p:nvSpPr>
        <p:spPr>
          <a:xfrm>
            <a:off x="1366981" y="4179960"/>
            <a:ext cx="3297382" cy="92551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1800"/>
              <a:buNone/>
              <a:defRPr sz="1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07" name="Shape 107"/>
        <p:cNvGrpSpPr/>
        <p:nvPr/>
      </p:nvGrpSpPr>
      <p:grpSpPr>
        <a:xfrm>
          <a:off x="0" y="0"/>
          <a:ext cx="0" cy="0"/>
          <a:chOff x="0" y="0"/>
          <a:chExt cx="0" cy="0"/>
        </a:xfrm>
      </p:grpSpPr>
      <p:sp>
        <p:nvSpPr>
          <p:cNvPr id="108" name="Google Shape;108;p54"/>
          <p:cNvSpPr txBox="1"/>
          <p:nvPr>
            <p:ph type="ctrTitle"/>
          </p:nvPr>
        </p:nvSpPr>
        <p:spPr>
          <a:xfrm>
            <a:off x="1366981" y="2330450"/>
            <a:ext cx="3297382" cy="92551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353535"/>
              </a:buClr>
              <a:buSzPts val="2800"/>
              <a:buFont typeface="Arial"/>
              <a:buNone/>
              <a:defRPr b="1" i="0" sz="2800" u="none" cap="none" strike="noStrike">
                <a:solidFill>
                  <a:srgbClr val="35353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54"/>
          <p:cNvSpPr txBox="1"/>
          <p:nvPr>
            <p:ph idx="1" type="subTitle"/>
          </p:nvPr>
        </p:nvSpPr>
        <p:spPr>
          <a:xfrm>
            <a:off x="1366981" y="4179960"/>
            <a:ext cx="3297382" cy="92551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dk1"/>
              </a:buClr>
              <a:buSzPts val="1800"/>
              <a:buNone/>
              <a:defRPr sz="1800">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p:cSld name="Diapositive de titre">
    <p:spTree>
      <p:nvGrpSpPr>
        <p:cNvPr id="20" name="Shape 20"/>
        <p:cNvGrpSpPr/>
        <p:nvPr/>
      </p:nvGrpSpPr>
      <p:grpSpPr>
        <a:xfrm>
          <a:off x="0" y="0"/>
          <a:ext cx="0" cy="0"/>
          <a:chOff x="0" y="0"/>
          <a:chExt cx="0" cy="0"/>
        </a:xfrm>
      </p:grpSpPr>
      <p:sp>
        <p:nvSpPr>
          <p:cNvPr id="21" name="Google Shape;21;p42"/>
          <p:cNvSpPr txBox="1"/>
          <p:nvPr>
            <p:ph type="title"/>
          </p:nvPr>
        </p:nvSpPr>
        <p:spPr>
          <a:xfrm>
            <a:off x="969255" y="2455526"/>
            <a:ext cx="2999114" cy="7157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8" name="Shape 28"/>
        <p:cNvGrpSpPr/>
        <p:nvPr/>
      </p:nvGrpSpPr>
      <p:grpSpPr>
        <a:xfrm>
          <a:off x="0" y="0"/>
          <a:ext cx="0" cy="0"/>
          <a:chOff x="0" y="0"/>
          <a:chExt cx="0" cy="0"/>
        </a:xfrm>
      </p:grpSpPr>
      <p:sp>
        <p:nvSpPr>
          <p:cNvPr id="29" name="Google Shape;29;p38"/>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38"/>
          <p:cNvSpPr txBox="1"/>
          <p:nvPr>
            <p:ph idx="1" type="body"/>
          </p:nvPr>
        </p:nvSpPr>
        <p:spPr>
          <a:xfrm>
            <a:off x="657356" y="1691770"/>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atin typeface="Arial"/>
                <a:ea typeface="Arial"/>
                <a:cs typeface="Arial"/>
                <a:sym typeface="Arial"/>
              </a:defRPr>
            </a:lvl1pPr>
            <a:lvl2pPr indent="-350519" lvl="1" marL="914400" algn="l">
              <a:lnSpc>
                <a:spcPct val="90000"/>
              </a:lnSpc>
              <a:spcBef>
                <a:spcPts val="500"/>
              </a:spcBef>
              <a:spcAft>
                <a:spcPts val="0"/>
              </a:spcAft>
              <a:buSzPts val="192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1" name="Shape 31"/>
        <p:cNvGrpSpPr/>
        <p:nvPr/>
      </p:nvGrpSpPr>
      <p:grpSpPr>
        <a:xfrm>
          <a:off x="0" y="0"/>
          <a:ext cx="0" cy="0"/>
          <a:chOff x="0" y="0"/>
          <a:chExt cx="0" cy="0"/>
        </a:xfrm>
      </p:grpSpPr>
      <p:sp>
        <p:nvSpPr>
          <p:cNvPr id="32" name="Google Shape;32;p39"/>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9"/>
          <p:cNvSpPr txBox="1"/>
          <p:nvPr>
            <p:ph idx="1" type="body"/>
          </p:nvPr>
        </p:nvSpPr>
        <p:spPr>
          <a:xfrm>
            <a:off x="757381" y="1666440"/>
            <a:ext cx="5181600" cy="4614286"/>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20040" lvl="1" marL="914400" algn="l">
              <a:lnSpc>
                <a:spcPct val="90000"/>
              </a:lnSpc>
              <a:spcBef>
                <a:spcPts val="500"/>
              </a:spcBef>
              <a:spcAft>
                <a:spcPts val="0"/>
              </a:spcAft>
              <a:buSzPts val="1440"/>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39"/>
          <p:cNvSpPr txBox="1"/>
          <p:nvPr>
            <p:ph idx="2" type="body"/>
          </p:nvPr>
        </p:nvSpPr>
        <p:spPr>
          <a:xfrm>
            <a:off x="6363855" y="1650133"/>
            <a:ext cx="5461000" cy="4630593"/>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SzPts val="2000"/>
              <a:buChar char="▪"/>
              <a:defRPr sz="2000"/>
            </a:lvl1pPr>
            <a:lvl2pPr indent="-320040" lvl="1" marL="914400" algn="l">
              <a:lnSpc>
                <a:spcPct val="90000"/>
              </a:lnSpc>
              <a:spcBef>
                <a:spcPts val="500"/>
              </a:spcBef>
              <a:spcAft>
                <a:spcPts val="0"/>
              </a:spcAft>
              <a:buSzPts val="1440"/>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p:cSld name="Comparaison">
    <p:spTree>
      <p:nvGrpSpPr>
        <p:cNvPr id="35" name="Shape 35"/>
        <p:cNvGrpSpPr/>
        <p:nvPr/>
      </p:nvGrpSpPr>
      <p:grpSpPr>
        <a:xfrm>
          <a:off x="0" y="0"/>
          <a:ext cx="0" cy="0"/>
          <a:chOff x="0" y="0"/>
          <a:chExt cx="0" cy="0"/>
        </a:xfrm>
      </p:grpSpPr>
      <p:sp>
        <p:nvSpPr>
          <p:cNvPr id="36" name="Google Shape;36;p40"/>
          <p:cNvSpPr txBox="1"/>
          <p:nvPr>
            <p:ph type="title"/>
          </p:nvPr>
        </p:nvSpPr>
        <p:spPr>
          <a:xfrm>
            <a:off x="838200" y="-14459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40"/>
          <p:cNvSpPr txBox="1"/>
          <p:nvPr>
            <p:ph idx="1" type="body"/>
          </p:nvPr>
        </p:nvSpPr>
        <p:spPr>
          <a:xfrm>
            <a:off x="839789" y="1681163"/>
            <a:ext cx="5236632" cy="78851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lvl1pPr>
            <a:lvl2pPr indent="-228600" lvl="1" marL="914400" algn="l">
              <a:lnSpc>
                <a:spcPct val="90000"/>
              </a:lnSpc>
              <a:spcBef>
                <a:spcPts val="500"/>
              </a:spcBef>
              <a:spcAft>
                <a:spcPts val="0"/>
              </a:spcAft>
              <a:buSzPts val="16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8" name="Google Shape;38;p40"/>
          <p:cNvSpPr txBox="1"/>
          <p:nvPr>
            <p:ph idx="2" type="body"/>
          </p:nvPr>
        </p:nvSpPr>
        <p:spPr>
          <a:xfrm>
            <a:off x="839789" y="2735980"/>
            <a:ext cx="5236632" cy="35262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sz="1800"/>
            </a:lvl1pPr>
            <a:lvl2pPr indent="-320040" lvl="1" marL="914400" algn="l">
              <a:lnSpc>
                <a:spcPct val="90000"/>
              </a:lnSpc>
              <a:spcBef>
                <a:spcPts val="500"/>
              </a:spcBef>
              <a:spcAft>
                <a:spcPts val="0"/>
              </a:spcAft>
              <a:buSzPts val="1440"/>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3" type="body"/>
          </p:nvPr>
        </p:nvSpPr>
        <p:spPr>
          <a:xfrm>
            <a:off x="6541645" y="1681163"/>
            <a:ext cx="5262422" cy="78851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lvl1pPr>
            <a:lvl2pPr indent="-228600" lvl="1" marL="914400" algn="l">
              <a:lnSpc>
                <a:spcPct val="90000"/>
              </a:lnSpc>
              <a:spcBef>
                <a:spcPts val="500"/>
              </a:spcBef>
              <a:spcAft>
                <a:spcPts val="0"/>
              </a:spcAft>
              <a:buSzPts val="16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0"/>
          <p:cNvSpPr txBox="1"/>
          <p:nvPr>
            <p:ph idx="4" type="body"/>
          </p:nvPr>
        </p:nvSpPr>
        <p:spPr>
          <a:xfrm>
            <a:off x="6541645" y="2735980"/>
            <a:ext cx="5262422" cy="35262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sz="1800"/>
            </a:lvl1pPr>
            <a:lvl2pPr indent="-320040" lvl="1" marL="914400" algn="l">
              <a:lnSpc>
                <a:spcPct val="90000"/>
              </a:lnSpc>
              <a:spcBef>
                <a:spcPts val="500"/>
              </a:spcBef>
              <a:spcAft>
                <a:spcPts val="0"/>
              </a:spcAft>
              <a:buSzPts val="1440"/>
              <a:buChar char="▪"/>
              <a:defRPr sz="18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41" name="Shape 41"/>
        <p:cNvGrpSpPr/>
        <p:nvPr/>
      </p:nvGrpSpPr>
      <p:grpSpPr>
        <a:xfrm>
          <a:off x="0" y="0"/>
          <a:ext cx="0" cy="0"/>
          <a:chOff x="0" y="0"/>
          <a:chExt cx="0" cy="0"/>
        </a:xfrm>
      </p:grpSpPr>
      <p:sp>
        <p:nvSpPr>
          <p:cNvPr id="42" name="Google Shape;42;p4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1"/>
          <p:cNvSpPr txBox="1"/>
          <p:nvPr>
            <p:ph idx="1" type="subTitle"/>
          </p:nvPr>
        </p:nvSpPr>
        <p:spPr>
          <a:xfrm>
            <a:off x="1524000" y="3602037"/>
            <a:ext cx="9144000" cy="165576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16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p4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Bebas Neue"/>
                <a:ea typeface="Bebas Neue"/>
                <a:cs typeface="Bebas Neue"/>
                <a:sym typeface="Bebas Neue"/>
              </a:defRPr>
            </a:lvl1pPr>
            <a:lvl2pPr lvl="1"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2pPr>
            <a:lvl3pPr lvl="2"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3pPr>
            <a:lvl4pPr lvl="3"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4pPr>
            <a:lvl5pPr lvl="4"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5pPr>
            <a:lvl6pPr lvl="5"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6pPr>
            <a:lvl7pPr lvl="6"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7pPr>
            <a:lvl8pPr lvl="7"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8pPr>
            <a:lvl9pPr lvl="8"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9pPr>
          </a:lstStyle>
          <a:p/>
        </p:txBody>
      </p:sp>
      <p:sp>
        <p:nvSpPr>
          <p:cNvPr id="45" name="Google Shape;45;p4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Bebas Neue"/>
                <a:ea typeface="Bebas Neue"/>
                <a:cs typeface="Bebas Neue"/>
                <a:sym typeface="Bebas Neue"/>
              </a:defRPr>
            </a:lvl1pPr>
            <a:lvl2pPr lvl="1"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2pPr>
            <a:lvl3pPr lvl="2"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3pPr>
            <a:lvl4pPr lvl="3"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4pPr>
            <a:lvl5pPr lvl="4"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5pPr>
            <a:lvl6pPr lvl="5"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6pPr>
            <a:lvl7pPr lvl="6"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7pPr>
            <a:lvl8pPr lvl="7"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8pPr>
            <a:lvl9pPr lvl="8" marR="0" rtl="0" algn="l">
              <a:spcBef>
                <a:spcPts val="0"/>
              </a:spcBef>
              <a:spcAft>
                <a:spcPts val="0"/>
              </a:spcAft>
              <a:buSzPts val="1400"/>
              <a:buNone/>
              <a:defRPr b="0" i="0" sz="1800" u="none" cap="none" strike="noStrike">
                <a:solidFill>
                  <a:schemeClr val="dk1"/>
                </a:solidFill>
                <a:latin typeface="Bebas Neue"/>
                <a:ea typeface="Bebas Neue"/>
                <a:cs typeface="Bebas Neue"/>
                <a:sym typeface="Bebas Neue"/>
              </a:defRPr>
            </a:lvl9pPr>
          </a:lstStyle>
          <a:p/>
        </p:txBody>
      </p:sp>
      <p:sp>
        <p:nvSpPr>
          <p:cNvPr id="46" name="Google Shape;46;p41"/>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Bebas Neue"/>
                <a:ea typeface="Bebas Neue"/>
                <a:cs typeface="Bebas Neue"/>
                <a:sym typeface="Bebas Neue"/>
              </a:defRPr>
            </a:lvl1pPr>
            <a:lvl2pPr indent="0" lvl="1" marL="0" marR="0" rtl="0" algn="l">
              <a:spcBef>
                <a:spcPts val="0"/>
              </a:spcBef>
              <a:buNone/>
              <a:defRPr sz="1800">
                <a:solidFill>
                  <a:schemeClr val="dk1"/>
                </a:solidFill>
                <a:latin typeface="Bebas Neue"/>
                <a:ea typeface="Bebas Neue"/>
                <a:cs typeface="Bebas Neue"/>
                <a:sym typeface="Bebas Neue"/>
              </a:defRPr>
            </a:lvl2pPr>
            <a:lvl3pPr indent="0" lvl="2" marL="0" marR="0" rtl="0" algn="l">
              <a:spcBef>
                <a:spcPts val="0"/>
              </a:spcBef>
              <a:buNone/>
              <a:defRPr sz="1800">
                <a:solidFill>
                  <a:schemeClr val="dk1"/>
                </a:solidFill>
                <a:latin typeface="Bebas Neue"/>
                <a:ea typeface="Bebas Neue"/>
                <a:cs typeface="Bebas Neue"/>
                <a:sym typeface="Bebas Neue"/>
              </a:defRPr>
            </a:lvl3pPr>
            <a:lvl4pPr indent="0" lvl="3" marL="0" marR="0" rtl="0" algn="l">
              <a:spcBef>
                <a:spcPts val="0"/>
              </a:spcBef>
              <a:buNone/>
              <a:defRPr sz="1800">
                <a:solidFill>
                  <a:schemeClr val="dk1"/>
                </a:solidFill>
                <a:latin typeface="Bebas Neue"/>
                <a:ea typeface="Bebas Neue"/>
                <a:cs typeface="Bebas Neue"/>
                <a:sym typeface="Bebas Neue"/>
              </a:defRPr>
            </a:lvl4pPr>
            <a:lvl5pPr indent="0" lvl="4" marL="0" marR="0" rtl="0" algn="l">
              <a:spcBef>
                <a:spcPts val="0"/>
              </a:spcBef>
              <a:buNone/>
              <a:defRPr sz="1800">
                <a:solidFill>
                  <a:schemeClr val="dk1"/>
                </a:solidFill>
                <a:latin typeface="Bebas Neue"/>
                <a:ea typeface="Bebas Neue"/>
                <a:cs typeface="Bebas Neue"/>
                <a:sym typeface="Bebas Neue"/>
              </a:defRPr>
            </a:lvl5pPr>
            <a:lvl6pPr indent="0" lvl="5" marL="0" marR="0" rtl="0" algn="l">
              <a:spcBef>
                <a:spcPts val="0"/>
              </a:spcBef>
              <a:buNone/>
              <a:defRPr sz="1800">
                <a:solidFill>
                  <a:schemeClr val="dk1"/>
                </a:solidFill>
                <a:latin typeface="Bebas Neue"/>
                <a:ea typeface="Bebas Neue"/>
                <a:cs typeface="Bebas Neue"/>
                <a:sym typeface="Bebas Neue"/>
              </a:defRPr>
            </a:lvl6pPr>
            <a:lvl7pPr indent="0" lvl="6" marL="0" marR="0" rtl="0" algn="l">
              <a:spcBef>
                <a:spcPts val="0"/>
              </a:spcBef>
              <a:buNone/>
              <a:defRPr sz="1800">
                <a:solidFill>
                  <a:schemeClr val="dk1"/>
                </a:solidFill>
                <a:latin typeface="Bebas Neue"/>
                <a:ea typeface="Bebas Neue"/>
                <a:cs typeface="Bebas Neue"/>
                <a:sym typeface="Bebas Neue"/>
              </a:defRPr>
            </a:lvl7pPr>
            <a:lvl8pPr indent="0" lvl="7" marL="0" marR="0" rtl="0" algn="l">
              <a:spcBef>
                <a:spcPts val="0"/>
              </a:spcBef>
              <a:buNone/>
              <a:defRPr sz="1800">
                <a:solidFill>
                  <a:schemeClr val="dk1"/>
                </a:solidFill>
                <a:latin typeface="Bebas Neue"/>
                <a:ea typeface="Bebas Neue"/>
                <a:cs typeface="Bebas Neue"/>
                <a:sym typeface="Bebas Neue"/>
              </a:defRPr>
            </a:lvl8pPr>
            <a:lvl9pPr indent="0" lvl="8" marL="0" marR="0" rtl="0" algn="l">
              <a:spcBef>
                <a:spcPts val="0"/>
              </a:spcBef>
              <a:buNone/>
              <a:defRPr sz="1800">
                <a:solidFill>
                  <a:schemeClr val="dk1"/>
                </a:solidFill>
                <a:latin typeface="Bebas Neue"/>
                <a:ea typeface="Bebas Neue"/>
                <a:cs typeface="Bebas Neue"/>
                <a:sym typeface="Bebas Neue"/>
              </a:defRPr>
            </a:lvl9pPr>
          </a:lstStyle>
          <a:p>
            <a:pPr indent="0" lvl="0" marL="0" rtl="0" algn="l">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7" name="Shape 47"/>
        <p:cNvGrpSpPr/>
        <p:nvPr/>
      </p:nvGrpSpPr>
      <p:grpSpPr>
        <a:xfrm>
          <a:off x="0" y="0"/>
          <a:ext cx="0" cy="0"/>
          <a:chOff x="0" y="0"/>
          <a:chExt cx="0" cy="0"/>
        </a:xfrm>
      </p:grpSpPr>
      <p:sp>
        <p:nvSpPr>
          <p:cNvPr id="48" name="Google Shape;48;p43"/>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49" name="Shape 49"/>
        <p:cNvGrpSpPr/>
        <p:nvPr/>
      </p:nvGrpSpPr>
      <p:grpSpPr>
        <a:xfrm>
          <a:off x="0" y="0"/>
          <a:ext cx="0" cy="0"/>
          <a:chOff x="0" y="0"/>
          <a:chExt cx="0" cy="0"/>
        </a:xfrm>
      </p:grpSpPr>
      <p:sp>
        <p:nvSpPr>
          <p:cNvPr id="50" name="Google Shape;50;p44"/>
          <p:cNvSpPr txBox="1"/>
          <p:nvPr>
            <p:ph type="title"/>
          </p:nvPr>
        </p:nvSpPr>
        <p:spPr>
          <a:xfrm>
            <a:off x="757381" y="1306945"/>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4"/>
          <p:cNvSpPr txBox="1"/>
          <p:nvPr>
            <p:ph idx="1" type="body"/>
          </p:nvPr>
        </p:nvSpPr>
        <p:spPr>
          <a:xfrm>
            <a:off x="5227782" y="1306945"/>
            <a:ext cx="6644842" cy="54117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sz="1800"/>
            </a:lvl1pPr>
            <a:lvl2pPr indent="-320040" lvl="1" marL="914400" algn="l">
              <a:lnSpc>
                <a:spcPct val="90000"/>
              </a:lnSpc>
              <a:spcBef>
                <a:spcPts val="500"/>
              </a:spcBef>
              <a:spcAft>
                <a:spcPts val="0"/>
              </a:spcAft>
              <a:buSzPts val="1440"/>
              <a:buChar char="▪"/>
              <a:defRPr sz="1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 name="Google Shape;52;p44"/>
          <p:cNvSpPr txBox="1"/>
          <p:nvPr>
            <p:ph idx="2" type="body"/>
          </p:nvPr>
        </p:nvSpPr>
        <p:spPr>
          <a:xfrm>
            <a:off x="757381" y="2907145"/>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1800"/>
            </a:lvl1pPr>
            <a:lvl2pPr indent="-228600" lvl="1" marL="914400" algn="l">
              <a:lnSpc>
                <a:spcPct val="90000"/>
              </a:lnSpc>
              <a:spcBef>
                <a:spcPts val="500"/>
              </a:spcBef>
              <a:spcAft>
                <a:spcPts val="0"/>
              </a:spcAft>
              <a:buSzPts val="112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3" name="Google Shape;53;p44"/>
          <p:cNvSpPr txBox="1"/>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200"/>
              <a:buFont typeface="Arial"/>
              <a:buNone/>
            </a:pPr>
            <a:r>
              <a:rPr b="1" lang="fr-CA" sz="3200">
                <a:solidFill>
                  <a:schemeClr val="lt1"/>
                </a:solidFill>
                <a:latin typeface="Arial"/>
                <a:ea typeface="Arial"/>
                <a:cs typeface="Arial"/>
                <a:sym typeface="Arial"/>
              </a:rPr>
              <a:t>Modifiez le style du titre</a:t>
            </a:r>
            <a:endParaRPr b="1" sz="32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54" name="Shape 54"/>
        <p:cNvGrpSpPr/>
        <p:nvPr/>
      </p:nvGrpSpPr>
      <p:grpSpPr>
        <a:xfrm>
          <a:off x="0" y="0"/>
          <a:ext cx="0" cy="0"/>
          <a:chOff x="0" y="0"/>
          <a:chExt cx="0" cy="0"/>
        </a:xfrm>
      </p:grpSpPr>
      <p:sp>
        <p:nvSpPr>
          <p:cNvPr id="55" name="Google Shape;55;p45"/>
          <p:cNvSpPr txBox="1"/>
          <p:nvPr>
            <p:ph type="title"/>
          </p:nvPr>
        </p:nvSpPr>
        <p:spPr>
          <a:xfrm>
            <a:off x="839788" y="1251519"/>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5"/>
          <p:cNvSpPr/>
          <p:nvPr>
            <p:ph idx="2" type="pic"/>
          </p:nvPr>
        </p:nvSpPr>
        <p:spPr>
          <a:xfrm>
            <a:off x="5183187" y="1251520"/>
            <a:ext cx="6565467" cy="5403850"/>
          </a:xfrm>
          <a:prstGeom prst="rect">
            <a:avLst/>
          </a:prstGeom>
          <a:noFill/>
          <a:ln>
            <a:noFill/>
          </a:ln>
        </p:spPr>
      </p:sp>
      <p:sp>
        <p:nvSpPr>
          <p:cNvPr id="57" name="Google Shape;57;p45"/>
          <p:cNvSpPr txBox="1"/>
          <p:nvPr>
            <p:ph idx="1" type="body"/>
          </p:nvPr>
        </p:nvSpPr>
        <p:spPr>
          <a:xfrm>
            <a:off x="839788" y="2851719"/>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800"/>
              <a:buNone/>
              <a:defRPr sz="1800"/>
            </a:lvl1pPr>
            <a:lvl2pPr indent="-228600" lvl="1" marL="914400" algn="l">
              <a:lnSpc>
                <a:spcPct val="90000"/>
              </a:lnSpc>
              <a:spcBef>
                <a:spcPts val="500"/>
              </a:spcBef>
              <a:spcAft>
                <a:spcPts val="0"/>
              </a:spcAft>
              <a:buSzPts val="112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5"/>
          <p:cNvSpPr txBox="1"/>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200"/>
              <a:buFont typeface="Arial"/>
              <a:buNone/>
            </a:pPr>
            <a:r>
              <a:rPr b="1" lang="fr-CA" sz="3200">
                <a:solidFill>
                  <a:schemeClr val="lt1"/>
                </a:solidFill>
                <a:latin typeface="Arial"/>
                <a:ea typeface="Arial"/>
                <a:cs typeface="Arial"/>
                <a:sym typeface="Arial"/>
              </a:rPr>
              <a:t>Modifiez le style du titre</a:t>
            </a:r>
            <a:endParaRPr b="1" sz="32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0"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1.xml"/><Relationship Id="rId3"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p:nvPr/>
        </p:nvSpPr>
        <p:spPr>
          <a:xfrm>
            <a:off x="-1" y="1205345"/>
            <a:ext cx="12192001" cy="4533468"/>
          </a:xfrm>
          <a:prstGeom prst="rect">
            <a:avLst/>
          </a:prstGeom>
          <a:solidFill>
            <a:srgbClr val="353535">
              <a:alpha val="9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Bebas Neue"/>
              <a:ea typeface="Bebas Neue"/>
              <a:cs typeface="Bebas Neue"/>
              <a:sym typeface="Bebas Neue"/>
            </a:endParaRPr>
          </a:p>
        </p:txBody>
      </p:sp>
      <p:sp>
        <p:nvSpPr>
          <p:cNvPr id="11" name="Google Shape;11;p35"/>
          <p:cNvSpPr/>
          <p:nvPr/>
        </p:nvSpPr>
        <p:spPr>
          <a:xfrm>
            <a:off x="907868" y="717980"/>
            <a:ext cx="3131127" cy="5368581"/>
          </a:xfrm>
          <a:prstGeom prst="rect">
            <a:avLst/>
          </a:prstGeom>
          <a:solidFill>
            <a:srgbClr val="97BE0D">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Bebas Neue"/>
              <a:ea typeface="Bebas Neue"/>
              <a:cs typeface="Bebas Neue"/>
              <a:sym typeface="Bebas Neue"/>
            </a:endParaRPr>
          </a:p>
        </p:txBody>
      </p:sp>
      <p:cxnSp>
        <p:nvCxnSpPr>
          <p:cNvPr id="12" name="Google Shape;12;p35"/>
          <p:cNvCxnSpPr/>
          <p:nvPr/>
        </p:nvCxnSpPr>
        <p:spPr>
          <a:xfrm>
            <a:off x="1039881" y="3245088"/>
            <a:ext cx="2663899" cy="0"/>
          </a:xfrm>
          <a:prstGeom prst="straightConnector1">
            <a:avLst/>
          </a:prstGeom>
          <a:noFill/>
          <a:ln cap="flat" cmpd="sng" w="9525">
            <a:solidFill>
              <a:srgbClr val="353538"/>
            </a:solidFill>
            <a:prstDash val="solid"/>
            <a:miter lim="800000"/>
            <a:headEnd len="sm" w="sm" type="none"/>
            <a:tailEnd len="sm" w="sm" type="none"/>
          </a:ln>
        </p:spPr>
      </p:cxnSp>
      <p:sp>
        <p:nvSpPr>
          <p:cNvPr id="13" name="Google Shape;13;p35"/>
          <p:cNvSpPr txBox="1"/>
          <p:nvPr>
            <p:ph type="title"/>
          </p:nvPr>
        </p:nvSpPr>
        <p:spPr>
          <a:xfrm>
            <a:off x="969255" y="2455526"/>
            <a:ext cx="2999114" cy="71577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F3F3F"/>
              </a:buClr>
              <a:buSzPts val="2800"/>
              <a:buFont typeface="Arial"/>
              <a:buNone/>
              <a:defRPr b="1" i="0" sz="2800" u="none" cap="none" strike="noStrike">
                <a:solidFill>
                  <a:srgbClr val="3F3F3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35"/>
          <p:cNvSpPr txBox="1"/>
          <p:nvPr/>
        </p:nvSpPr>
        <p:spPr>
          <a:xfrm>
            <a:off x="1039881" y="3755377"/>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800"/>
              <a:buFont typeface="Bebas Neue"/>
              <a:buNone/>
            </a:pPr>
            <a:r>
              <a:t/>
            </a:r>
            <a:endParaRPr b="0" i="0" sz="1800" u="none" cap="none" strike="noStrike">
              <a:solidFill>
                <a:schemeClr val="dk1"/>
              </a:solidFill>
              <a:latin typeface="Bebas Neue"/>
              <a:ea typeface="Bebas Neue"/>
              <a:cs typeface="Bebas Neue"/>
              <a:sym typeface="Bebas Neue"/>
            </a:endParaRPr>
          </a:p>
        </p:txBody>
      </p:sp>
      <p:pic>
        <p:nvPicPr>
          <p:cNvPr descr="Une image contenant texte&#10;&#10;Description générée automatiquement" id="15" name="Google Shape;15;p35"/>
          <p:cNvPicPr preferRelativeResize="0"/>
          <p:nvPr/>
        </p:nvPicPr>
        <p:blipFill rotWithShape="1">
          <a:blip r:embed="rId1">
            <a:alphaModFix/>
          </a:blip>
          <a:srcRect b="8836" l="6302" r="64367" t="0"/>
          <a:stretch/>
        </p:blipFill>
        <p:spPr>
          <a:xfrm>
            <a:off x="3389513" y="5127733"/>
            <a:ext cx="578856" cy="52330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 name="Shape 22"/>
        <p:cNvGrpSpPr/>
        <p:nvPr/>
      </p:nvGrpSpPr>
      <p:grpSpPr>
        <a:xfrm>
          <a:off x="0" y="0"/>
          <a:ext cx="0" cy="0"/>
          <a:chOff x="0" y="0"/>
          <a:chExt cx="0" cy="0"/>
        </a:xfrm>
      </p:grpSpPr>
      <p:sp>
        <p:nvSpPr>
          <p:cNvPr id="23" name="Google Shape;23;p37"/>
          <p:cNvSpPr txBox="1"/>
          <p:nvPr>
            <p:ph idx="1" type="body"/>
          </p:nvPr>
        </p:nvSpPr>
        <p:spPr>
          <a:xfrm>
            <a:off x="703537" y="1599406"/>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97BE0D"/>
              </a:buClr>
              <a:buSzPts val="2800"/>
              <a:buFont typeface="Noto Sans Symbols"/>
              <a:buChar char="▪"/>
              <a:defRPr b="0" i="0" sz="2800" u="none" cap="none" strike="noStrike">
                <a:solidFill>
                  <a:schemeClr val="dk1"/>
                </a:solidFill>
                <a:latin typeface="Arial"/>
                <a:ea typeface="Arial"/>
                <a:cs typeface="Arial"/>
                <a:sym typeface="Arial"/>
              </a:defRPr>
            </a:lvl1pPr>
            <a:lvl2pPr indent="-350519" lvl="1" marL="914400" marR="0" rtl="0" algn="l">
              <a:lnSpc>
                <a:spcPct val="90000"/>
              </a:lnSpc>
              <a:spcBef>
                <a:spcPts val="500"/>
              </a:spcBef>
              <a:spcAft>
                <a:spcPts val="0"/>
              </a:spcAft>
              <a:buClr>
                <a:srgbClr val="3F3F3F"/>
              </a:buClr>
              <a:buSzPts val="192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Bebas Neue"/>
                <a:ea typeface="Bebas Neue"/>
                <a:cs typeface="Bebas Neue"/>
                <a:sym typeface="Bebas Neue"/>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Bebas Neue"/>
                <a:ea typeface="Bebas Neue"/>
                <a:cs typeface="Bebas Neue"/>
                <a:sym typeface="Bebas Neue"/>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Bebas Neue"/>
                <a:ea typeface="Bebas Neue"/>
                <a:cs typeface="Bebas Neue"/>
                <a:sym typeface="Bebas Neue"/>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Bebas Neue"/>
                <a:ea typeface="Bebas Neue"/>
                <a:cs typeface="Bebas Neue"/>
                <a:sym typeface="Bebas Neue"/>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Bebas Neue"/>
                <a:ea typeface="Bebas Neue"/>
                <a:cs typeface="Bebas Neue"/>
                <a:sym typeface="Bebas Neue"/>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Bebas Neue"/>
                <a:ea typeface="Bebas Neue"/>
                <a:cs typeface="Bebas Neue"/>
                <a:sym typeface="Bebas Neue"/>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Bebas Neue"/>
                <a:ea typeface="Bebas Neue"/>
                <a:cs typeface="Bebas Neue"/>
                <a:sym typeface="Bebas Neue"/>
              </a:defRPr>
            </a:lvl9pPr>
          </a:lstStyle>
          <a:p/>
        </p:txBody>
      </p:sp>
      <p:sp>
        <p:nvSpPr>
          <p:cNvPr id="24" name="Google Shape;24;p37"/>
          <p:cNvSpPr/>
          <p:nvPr/>
        </p:nvSpPr>
        <p:spPr>
          <a:xfrm>
            <a:off x="0" y="1092200"/>
            <a:ext cx="12192000" cy="101600"/>
          </a:xfrm>
          <a:prstGeom prst="rect">
            <a:avLst/>
          </a:prstGeom>
          <a:solidFill>
            <a:srgbClr val="97BE0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Bebas Neue"/>
              <a:ea typeface="Bebas Neue"/>
              <a:cs typeface="Bebas Neue"/>
              <a:sym typeface="Bebas Neue"/>
            </a:endParaRPr>
          </a:p>
        </p:txBody>
      </p:sp>
      <p:sp>
        <p:nvSpPr>
          <p:cNvPr id="25" name="Google Shape;25;p37"/>
          <p:cNvSpPr/>
          <p:nvPr/>
        </p:nvSpPr>
        <p:spPr>
          <a:xfrm>
            <a:off x="0" y="0"/>
            <a:ext cx="12192000" cy="1092200"/>
          </a:xfrm>
          <a:prstGeom prst="rect">
            <a:avLst/>
          </a:prstGeom>
          <a:solidFill>
            <a:srgbClr val="3535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Bebas Neue"/>
              <a:ea typeface="Bebas Neue"/>
              <a:cs typeface="Bebas Neue"/>
              <a:sym typeface="Bebas Neue"/>
            </a:endParaRPr>
          </a:p>
        </p:txBody>
      </p:sp>
      <p:pic>
        <p:nvPicPr>
          <p:cNvPr descr="Une image contenant texte&#10;&#10;Description générée automatiquement" id="26" name="Google Shape;26;p37"/>
          <p:cNvPicPr preferRelativeResize="0"/>
          <p:nvPr/>
        </p:nvPicPr>
        <p:blipFill rotWithShape="1">
          <a:blip r:embed="rId1">
            <a:alphaModFix/>
          </a:blip>
          <a:srcRect b="8836" l="6302" r="64367" t="0"/>
          <a:stretch/>
        </p:blipFill>
        <p:spPr>
          <a:xfrm>
            <a:off x="11219137" y="217677"/>
            <a:ext cx="578764" cy="523220"/>
          </a:xfrm>
          <a:prstGeom prst="rect">
            <a:avLst/>
          </a:prstGeom>
          <a:noFill/>
          <a:ln>
            <a:noFill/>
          </a:ln>
        </p:spPr>
      </p:pic>
      <p:sp>
        <p:nvSpPr>
          <p:cNvPr id="27" name="Google Shape;27;p37"/>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47"/>
          <p:cNvSpPr/>
          <p:nvPr/>
        </p:nvSpPr>
        <p:spPr>
          <a:xfrm>
            <a:off x="766540" y="0"/>
            <a:ext cx="1922996" cy="2783072"/>
          </a:xfrm>
          <a:prstGeom prst="rect">
            <a:avLst/>
          </a:prstGeom>
          <a:solidFill>
            <a:srgbClr val="3B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id="62" name="Google Shape;62;p47"/>
          <p:cNvPicPr preferRelativeResize="0"/>
          <p:nvPr/>
        </p:nvPicPr>
        <p:blipFill rotWithShape="1">
          <a:blip r:embed="rId1">
            <a:alphaModFix/>
          </a:blip>
          <a:srcRect b="0" l="0" r="0" t="0"/>
          <a:stretch/>
        </p:blipFill>
        <p:spPr>
          <a:xfrm>
            <a:off x="11315700" y="324495"/>
            <a:ext cx="566964" cy="56696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sp>
        <p:nvSpPr>
          <p:cNvPr id="66" name="Google Shape;66;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49"/>
          <p:cNvSpPr/>
          <p:nvPr/>
        </p:nvSpPr>
        <p:spPr>
          <a:xfrm>
            <a:off x="8708" y="538020"/>
            <a:ext cx="12192000" cy="5791200"/>
          </a:xfrm>
          <a:prstGeom prst="rect">
            <a:avLst/>
          </a:prstGeom>
          <a:solidFill>
            <a:srgbClr val="3535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8" name="Google Shape;68;p49"/>
          <p:cNvSpPr/>
          <p:nvPr/>
        </p:nvSpPr>
        <p:spPr>
          <a:xfrm>
            <a:off x="1219200" y="0"/>
            <a:ext cx="3657600" cy="6858000"/>
          </a:xfrm>
          <a:prstGeom prst="rect">
            <a:avLst/>
          </a:prstGeom>
          <a:solidFill>
            <a:srgbClr val="97BE0D">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69" name="Google Shape;69;p49"/>
          <p:cNvSpPr txBox="1"/>
          <p:nvPr/>
        </p:nvSpPr>
        <p:spPr>
          <a:xfrm>
            <a:off x="6486394" y="2016570"/>
            <a:ext cx="4257806" cy="1785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10900">
                <a:solidFill>
                  <a:srgbClr val="A6C831"/>
                </a:solidFill>
                <a:latin typeface="Arial"/>
                <a:ea typeface="Arial"/>
                <a:cs typeface="Arial"/>
                <a:sym typeface="Arial"/>
              </a:rPr>
              <a:t>PÔLE</a:t>
            </a:r>
            <a:endParaRPr b="1" sz="10900">
              <a:solidFill>
                <a:srgbClr val="A6C831"/>
              </a:solidFill>
              <a:latin typeface="Arial"/>
              <a:ea typeface="Arial"/>
              <a:cs typeface="Arial"/>
              <a:sym typeface="Arial"/>
            </a:endParaRPr>
          </a:p>
        </p:txBody>
      </p:sp>
      <p:sp>
        <p:nvSpPr>
          <p:cNvPr id="70" name="Google Shape;70;p49"/>
          <p:cNvSpPr/>
          <p:nvPr/>
        </p:nvSpPr>
        <p:spPr>
          <a:xfrm>
            <a:off x="6747898" y="3464278"/>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4800">
                <a:solidFill>
                  <a:srgbClr val="A6C831"/>
                </a:solidFill>
                <a:latin typeface="Arial"/>
                <a:ea typeface="Arial"/>
                <a:cs typeface="Arial"/>
                <a:sym typeface="Arial"/>
              </a:rPr>
              <a:t>PRATIQUES </a:t>
            </a:r>
            <a:br>
              <a:rPr b="1" lang="fr-CA" sz="4800">
                <a:solidFill>
                  <a:srgbClr val="A6C831"/>
                </a:solidFill>
                <a:latin typeface="Arial"/>
                <a:ea typeface="Arial"/>
                <a:cs typeface="Arial"/>
                <a:sym typeface="Arial"/>
              </a:rPr>
            </a:br>
            <a:r>
              <a:rPr b="1" lang="fr-CA" sz="4800">
                <a:solidFill>
                  <a:srgbClr val="A6C831"/>
                </a:solidFill>
                <a:latin typeface="Arial"/>
                <a:ea typeface="Arial"/>
                <a:cs typeface="Arial"/>
                <a:sym typeface="Arial"/>
              </a:rPr>
              <a:t>AGRICOLES</a:t>
            </a:r>
            <a:endParaRPr sz="4800">
              <a:solidFill>
                <a:srgbClr val="A6C831"/>
              </a:solidFill>
              <a:latin typeface="Arial"/>
              <a:ea typeface="Arial"/>
              <a:cs typeface="Arial"/>
              <a:sym typeface="Arial"/>
            </a:endParaRPr>
          </a:p>
        </p:txBody>
      </p:sp>
      <p:grpSp>
        <p:nvGrpSpPr>
          <p:cNvPr id="71" name="Google Shape;71;p49"/>
          <p:cNvGrpSpPr/>
          <p:nvPr/>
        </p:nvGrpSpPr>
        <p:grpSpPr>
          <a:xfrm>
            <a:off x="5860072" y="1762810"/>
            <a:ext cx="8167595" cy="3120657"/>
            <a:chOff x="6124479" y="2510882"/>
            <a:chExt cx="6553673" cy="3120657"/>
          </a:xfrm>
        </p:grpSpPr>
        <p:grpSp>
          <p:nvGrpSpPr>
            <p:cNvPr id="72" name="Google Shape;72;p49"/>
            <p:cNvGrpSpPr/>
            <p:nvPr/>
          </p:nvGrpSpPr>
          <p:grpSpPr>
            <a:xfrm>
              <a:off x="6124479" y="2510882"/>
              <a:ext cx="6553673" cy="1476876"/>
              <a:chOff x="1894179" y="3472994"/>
              <a:chExt cx="1755826" cy="11621999"/>
            </a:xfrm>
          </p:grpSpPr>
          <p:sp>
            <p:nvSpPr>
              <p:cNvPr id="73" name="Google Shape;73;p49"/>
              <p:cNvSpPr txBox="1"/>
              <p:nvPr/>
            </p:nvSpPr>
            <p:spPr>
              <a:xfrm>
                <a:off x="2894610" y="9524417"/>
                <a:ext cx="755395" cy="55705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baseline="30000" sz="6000">
                  <a:solidFill>
                    <a:schemeClr val="lt1"/>
                  </a:solidFill>
                  <a:latin typeface="Bebas Neue"/>
                  <a:ea typeface="Bebas Neue"/>
                  <a:cs typeface="Bebas Neue"/>
                  <a:sym typeface="Bebas Neue"/>
                </a:endParaRPr>
              </a:p>
            </p:txBody>
          </p:sp>
          <p:sp>
            <p:nvSpPr>
              <p:cNvPr id="74" name="Google Shape;74;p49"/>
              <p:cNvSpPr txBox="1"/>
              <p:nvPr/>
            </p:nvSpPr>
            <p:spPr>
              <a:xfrm>
                <a:off x="1894179" y="3472994"/>
                <a:ext cx="1507113" cy="15339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aseline="30000" sz="1000">
                  <a:solidFill>
                    <a:schemeClr val="dk1"/>
                  </a:solidFill>
                  <a:latin typeface="Calibri"/>
                  <a:ea typeface="Calibri"/>
                  <a:cs typeface="Calibri"/>
                  <a:sym typeface="Calibri"/>
                </a:endParaRPr>
              </a:p>
            </p:txBody>
          </p:sp>
        </p:grpSp>
        <p:cxnSp>
          <p:nvCxnSpPr>
            <p:cNvPr id="75" name="Google Shape;75;p49"/>
            <p:cNvCxnSpPr/>
            <p:nvPr/>
          </p:nvCxnSpPr>
          <p:spPr>
            <a:xfrm>
              <a:off x="6552676" y="3091852"/>
              <a:ext cx="0" cy="2539687"/>
            </a:xfrm>
            <a:prstGeom prst="straightConnector1">
              <a:avLst/>
            </a:prstGeom>
            <a:noFill/>
            <a:ln cap="flat" cmpd="sng" w="38100">
              <a:solidFill>
                <a:schemeClr val="lt1"/>
              </a:solidFill>
              <a:prstDash val="solid"/>
              <a:round/>
              <a:headEnd len="sm" w="sm" type="none"/>
              <a:tailEnd len="sm" w="sm" type="none"/>
            </a:ln>
          </p:spPr>
        </p:cxnSp>
      </p:grpSp>
      <p:pic>
        <p:nvPicPr>
          <p:cNvPr descr="Une image contenant texte&#10;&#10;Description générée automatiquement" id="76" name="Google Shape;76;p49"/>
          <p:cNvPicPr preferRelativeResize="0"/>
          <p:nvPr/>
        </p:nvPicPr>
        <p:blipFill rotWithShape="1">
          <a:blip r:embed="rId1">
            <a:alphaModFix/>
          </a:blip>
          <a:srcRect b="8836" l="6302" r="64367" t="0"/>
          <a:stretch/>
        </p:blipFill>
        <p:spPr>
          <a:xfrm>
            <a:off x="11308521" y="674946"/>
            <a:ext cx="674063" cy="6093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51"/>
          <p:cNvSpPr/>
          <p:nvPr/>
        </p:nvSpPr>
        <p:spPr>
          <a:xfrm>
            <a:off x="-5025" y="601058"/>
            <a:ext cx="12192000" cy="5791200"/>
          </a:xfrm>
          <a:prstGeom prst="rect">
            <a:avLst/>
          </a:prstGeom>
          <a:solidFill>
            <a:srgbClr val="3535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83" name="Google Shape;83;p51"/>
          <p:cNvSpPr/>
          <p:nvPr/>
        </p:nvSpPr>
        <p:spPr>
          <a:xfrm>
            <a:off x="1219200" y="0"/>
            <a:ext cx="3657600" cy="6858000"/>
          </a:xfrm>
          <a:prstGeom prst="rect">
            <a:avLst/>
          </a:prstGeom>
          <a:solidFill>
            <a:srgbClr val="97BE0D">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84" name="Google Shape;84;p51"/>
          <p:cNvSpPr txBox="1"/>
          <p:nvPr/>
        </p:nvSpPr>
        <p:spPr>
          <a:xfrm>
            <a:off x="5985738" y="1942514"/>
            <a:ext cx="4213844" cy="1785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11000">
                <a:solidFill>
                  <a:srgbClr val="A6C831"/>
                </a:solidFill>
                <a:latin typeface="Arial"/>
                <a:ea typeface="Arial"/>
                <a:cs typeface="Arial"/>
                <a:sym typeface="Arial"/>
              </a:rPr>
              <a:t>PÔLE</a:t>
            </a:r>
            <a:endParaRPr b="1" sz="11000">
              <a:solidFill>
                <a:srgbClr val="A6C831"/>
              </a:solidFill>
              <a:latin typeface="Arial"/>
              <a:ea typeface="Arial"/>
              <a:cs typeface="Arial"/>
              <a:sym typeface="Arial"/>
            </a:endParaRPr>
          </a:p>
        </p:txBody>
      </p:sp>
      <p:sp>
        <p:nvSpPr>
          <p:cNvPr id="85" name="Google Shape;85;p51"/>
          <p:cNvSpPr/>
          <p:nvPr/>
        </p:nvSpPr>
        <p:spPr>
          <a:xfrm>
            <a:off x="6131715" y="3507406"/>
            <a:ext cx="6096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4800">
                <a:solidFill>
                  <a:srgbClr val="A6C831"/>
                </a:solidFill>
                <a:latin typeface="Arial"/>
                <a:ea typeface="Arial"/>
                <a:cs typeface="Arial"/>
                <a:sym typeface="Arial"/>
              </a:rPr>
              <a:t>PROTECTION </a:t>
            </a:r>
            <a:br>
              <a:rPr b="1" lang="fr-CA" sz="4800">
                <a:solidFill>
                  <a:srgbClr val="A6C831"/>
                </a:solidFill>
                <a:latin typeface="Arial"/>
                <a:ea typeface="Arial"/>
                <a:cs typeface="Arial"/>
                <a:sym typeface="Arial"/>
              </a:rPr>
            </a:br>
            <a:r>
              <a:rPr b="1" lang="fr-CA" sz="4800">
                <a:solidFill>
                  <a:srgbClr val="A6C831"/>
                </a:solidFill>
                <a:latin typeface="Arial"/>
                <a:ea typeface="Arial"/>
                <a:cs typeface="Arial"/>
                <a:sym typeface="Arial"/>
              </a:rPr>
              <a:t>DES RESSOURCES</a:t>
            </a:r>
            <a:endParaRPr sz="4800">
              <a:solidFill>
                <a:srgbClr val="A6C831"/>
              </a:solidFill>
              <a:latin typeface="Arial"/>
              <a:ea typeface="Arial"/>
              <a:cs typeface="Arial"/>
              <a:sym typeface="Arial"/>
            </a:endParaRPr>
          </a:p>
        </p:txBody>
      </p:sp>
      <p:grpSp>
        <p:nvGrpSpPr>
          <p:cNvPr id="86" name="Google Shape;86;p51"/>
          <p:cNvGrpSpPr/>
          <p:nvPr/>
        </p:nvGrpSpPr>
        <p:grpSpPr>
          <a:xfrm>
            <a:off x="5257800" y="1747589"/>
            <a:ext cx="8167595" cy="3120657"/>
            <a:chOff x="6124479" y="2510882"/>
            <a:chExt cx="6553673" cy="3120657"/>
          </a:xfrm>
        </p:grpSpPr>
        <p:grpSp>
          <p:nvGrpSpPr>
            <p:cNvPr id="87" name="Google Shape;87;p51"/>
            <p:cNvGrpSpPr/>
            <p:nvPr/>
          </p:nvGrpSpPr>
          <p:grpSpPr>
            <a:xfrm>
              <a:off x="6124479" y="2510882"/>
              <a:ext cx="6553673" cy="1476876"/>
              <a:chOff x="1894179" y="3472994"/>
              <a:chExt cx="1755826" cy="11621999"/>
            </a:xfrm>
          </p:grpSpPr>
          <p:sp>
            <p:nvSpPr>
              <p:cNvPr id="88" name="Google Shape;88;p51"/>
              <p:cNvSpPr txBox="1"/>
              <p:nvPr/>
            </p:nvSpPr>
            <p:spPr>
              <a:xfrm>
                <a:off x="2894610" y="9524417"/>
                <a:ext cx="755395" cy="55705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baseline="30000" sz="6000">
                  <a:solidFill>
                    <a:schemeClr val="lt1"/>
                  </a:solidFill>
                  <a:latin typeface="Bebas Neue"/>
                  <a:ea typeface="Bebas Neue"/>
                  <a:cs typeface="Bebas Neue"/>
                  <a:sym typeface="Bebas Neue"/>
                </a:endParaRPr>
              </a:p>
            </p:txBody>
          </p:sp>
          <p:sp>
            <p:nvSpPr>
              <p:cNvPr id="89" name="Google Shape;89;p51"/>
              <p:cNvSpPr txBox="1"/>
              <p:nvPr/>
            </p:nvSpPr>
            <p:spPr>
              <a:xfrm>
                <a:off x="1894179" y="3472994"/>
                <a:ext cx="1507113" cy="15339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aseline="30000" sz="1000">
                  <a:solidFill>
                    <a:schemeClr val="dk1"/>
                  </a:solidFill>
                  <a:latin typeface="Calibri"/>
                  <a:ea typeface="Calibri"/>
                  <a:cs typeface="Calibri"/>
                  <a:sym typeface="Calibri"/>
                </a:endParaRPr>
              </a:p>
            </p:txBody>
          </p:sp>
        </p:grpSp>
        <p:cxnSp>
          <p:nvCxnSpPr>
            <p:cNvPr id="90" name="Google Shape;90;p51"/>
            <p:cNvCxnSpPr/>
            <p:nvPr/>
          </p:nvCxnSpPr>
          <p:spPr>
            <a:xfrm>
              <a:off x="6552676" y="3091852"/>
              <a:ext cx="0" cy="2539687"/>
            </a:xfrm>
            <a:prstGeom prst="straightConnector1">
              <a:avLst/>
            </a:prstGeom>
            <a:noFill/>
            <a:ln cap="flat" cmpd="sng" w="38100">
              <a:solidFill>
                <a:schemeClr val="lt1"/>
              </a:solidFill>
              <a:prstDash val="solid"/>
              <a:round/>
              <a:headEnd len="sm" w="sm" type="none"/>
              <a:tailEnd len="sm" w="sm" type="none"/>
            </a:ln>
          </p:spPr>
        </p:cxnSp>
      </p:grpSp>
      <p:pic>
        <p:nvPicPr>
          <p:cNvPr descr="Une image contenant texte&#10;&#10;Description générée automatiquement" id="91" name="Google Shape;91;p51"/>
          <p:cNvPicPr preferRelativeResize="0"/>
          <p:nvPr/>
        </p:nvPicPr>
        <p:blipFill rotWithShape="1">
          <a:blip r:embed="rId1">
            <a:alphaModFix/>
          </a:blip>
          <a:srcRect b="8836" l="6302" r="64367" t="0"/>
          <a:stretch/>
        </p:blipFill>
        <p:spPr>
          <a:xfrm>
            <a:off x="11308521" y="674946"/>
            <a:ext cx="674063" cy="6093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5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53"/>
          <p:cNvSpPr/>
          <p:nvPr/>
        </p:nvSpPr>
        <p:spPr>
          <a:xfrm>
            <a:off x="0" y="533400"/>
            <a:ext cx="12192000" cy="5791200"/>
          </a:xfrm>
          <a:prstGeom prst="rect">
            <a:avLst/>
          </a:prstGeom>
          <a:solidFill>
            <a:srgbClr val="3535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98" name="Google Shape;98;p53"/>
          <p:cNvSpPr/>
          <p:nvPr/>
        </p:nvSpPr>
        <p:spPr>
          <a:xfrm>
            <a:off x="1219200" y="0"/>
            <a:ext cx="3657600" cy="6858000"/>
          </a:xfrm>
          <a:prstGeom prst="rect">
            <a:avLst/>
          </a:prstGeom>
          <a:solidFill>
            <a:srgbClr val="97BE0D">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99" name="Google Shape;99;p53"/>
          <p:cNvSpPr txBox="1"/>
          <p:nvPr/>
        </p:nvSpPr>
        <p:spPr>
          <a:xfrm>
            <a:off x="4617760" y="2577469"/>
            <a:ext cx="4101906"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4800">
                <a:solidFill>
                  <a:srgbClr val="A6C831"/>
                </a:solidFill>
                <a:latin typeface="Arial"/>
                <a:ea typeface="Arial"/>
                <a:cs typeface="Arial"/>
                <a:sym typeface="Arial"/>
              </a:rPr>
              <a:t>PÔLE</a:t>
            </a:r>
            <a:endParaRPr b="1" sz="4800">
              <a:solidFill>
                <a:srgbClr val="A6C831"/>
              </a:solidFill>
              <a:latin typeface="Arial"/>
              <a:ea typeface="Arial"/>
              <a:cs typeface="Arial"/>
              <a:sym typeface="Arial"/>
            </a:endParaRPr>
          </a:p>
        </p:txBody>
      </p:sp>
      <p:sp>
        <p:nvSpPr>
          <p:cNvPr id="100" name="Google Shape;100;p53"/>
          <p:cNvSpPr/>
          <p:nvPr/>
        </p:nvSpPr>
        <p:spPr>
          <a:xfrm>
            <a:off x="5733906" y="3460784"/>
            <a:ext cx="646102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4800">
                <a:solidFill>
                  <a:srgbClr val="A6C831"/>
                </a:solidFill>
                <a:latin typeface="Arial"/>
                <a:ea typeface="Arial"/>
                <a:cs typeface="Arial"/>
                <a:sym typeface="Arial"/>
              </a:rPr>
              <a:t>PHYTOPROTECTION</a:t>
            </a:r>
            <a:endParaRPr/>
          </a:p>
        </p:txBody>
      </p:sp>
      <p:grpSp>
        <p:nvGrpSpPr>
          <p:cNvPr id="101" name="Google Shape;101;p53"/>
          <p:cNvGrpSpPr/>
          <p:nvPr/>
        </p:nvGrpSpPr>
        <p:grpSpPr>
          <a:xfrm>
            <a:off x="5488120" y="1762810"/>
            <a:ext cx="8266994" cy="3111974"/>
            <a:chOff x="6044721" y="2510882"/>
            <a:chExt cx="6633431" cy="3111974"/>
          </a:xfrm>
        </p:grpSpPr>
        <p:grpSp>
          <p:nvGrpSpPr>
            <p:cNvPr id="102" name="Google Shape;102;p53"/>
            <p:cNvGrpSpPr/>
            <p:nvPr/>
          </p:nvGrpSpPr>
          <p:grpSpPr>
            <a:xfrm>
              <a:off x="6124479" y="2510882"/>
              <a:ext cx="6553673" cy="1476876"/>
              <a:chOff x="1894179" y="3472994"/>
              <a:chExt cx="1755826" cy="11621999"/>
            </a:xfrm>
          </p:grpSpPr>
          <p:sp>
            <p:nvSpPr>
              <p:cNvPr id="103" name="Google Shape;103;p53"/>
              <p:cNvSpPr txBox="1"/>
              <p:nvPr/>
            </p:nvSpPr>
            <p:spPr>
              <a:xfrm>
                <a:off x="2894610" y="9524417"/>
                <a:ext cx="755395" cy="55705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baseline="30000" sz="6000">
                  <a:solidFill>
                    <a:schemeClr val="lt1"/>
                  </a:solidFill>
                  <a:latin typeface="Bebas Neue"/>
                  <a:ea typeface="Bebas Neue"/>
                  <a:cs typeface="Bebas Neue"/>
                  <a:sym typeface="Bebas Neue"/>
                </a:endParaRPr>
              </a:p>
            </p:txBody>
          </p:sp>
          <p:sp>
            <p:nvSpPr>
              <p:cNvPr id="104" name="Google Shape;104;p53"/>
              <p:cNvSpPr txBox="1"/>
              <p:nvPr/>
            </p:nvSpPr>
            <p:spPr>
              <a:xfrm>
                <a:off x="1894179" y="3472994"/>
                <a:ext cx="1507113" cy="15339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aseline="30000" sz="1000">
                  <a:solidFill>
                    <a:schemeClr val="dk1"/>
                  </a:solidFill>
                  <a:latin typeface="Calibri"/>
                  <a:ea typeface="Calibri"/>
                  <a:cs typeface="Calibri"/>
                  <a:sym typeface="Calibri"/>
                </a:endParaRPr>
              </a:p>
            </p:txBody>
          </p:sp>
        </p:grpSp>
        <p:cxnSp>
          <p:nvCxnSpPr>
            <p:cNvPr id="105" name="Google Shape;105;p53"/>
            <p:cNvCxnSpPr/>
            <p:nvPr/>
          </p:nvCxnSpPr>
          <p:spPr>
            <a:xfrm>
              <a:off x="6044721" y="3083169"/>
              <a:ext cx="0" cy="2539687"/>
            </a:xfrm>
            <a:prstGeom prst="straightConnector1">
              <a:avLst/>
            </a:prstGeom>
            <a:noFill/>
            <a:ln cap="flat" cmpd="sng" w="38100">
              <a:solidFill>
                <a:schemeClr val="lt1"/>
              </a:solidFill>
              <a:prstDash val="solid"/>
              <a:round/>
              <a:headEnd len="sm" w="sm" type="none"/>
              <a:tailEnd len="sm" w="sm" type="none"/>
            </a:ln>
          </p:spPr>
        </p:cxnSp>
      </p:grpSp>
      <p:pic>
        <p:nvPicPr>
          <p:cNvPr descr="Une image contenant texte&#10;&#10;Description générée automatiquement" id="106" name="Google Shape;106;p53"/>
          <p:cNvPicPr preferRelativeResize="0"/>
          <p:nvPr/>
        </p:nvPicPr>
        <p:blipFill rotWithShape="1">
          <a:blip r:embed="rId1">
            <a:alphaModFix/>
          </a:blip>
          <a:srcRect b="8836" l="6302" r="64367" t="0"/>
          <a:stretch/>
        </p:blipFill>
        <p:spPr>
          <a:xfrm>
            <a:off x="11308521" y="674946"/>
            <a:ext cx="674063" cy="60937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27.jpg"/><Relationship Id="rId5" Type="http://schemas.openxmlformats.org/officeDocument/2006/relationships/image" Target="../media/image46.jpg"/><Relationship Id="rId6" Type="http://schemas.openxmlformats.org/officeDocument/2006/relationships/image" Target="../media/image3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42.png"/><Relationship Id="rId5" Type="http://schemas.openxmlformats.org/officeDocument/2006/relationships/image" Target="../media/image25.png"/><Relationship Id="rId6"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6.jpg"/><Relationship Id="rId4" Type="http://schemas.openxmlformats.org/officeDocument/2006/relationships/image" Target="../media/image33.png"/><Relationship Id="rId5" Type="http://schemas.openxmlformats.org/officeDocument/2006/relationships/image" Target="../media/image54.jpg"/><Relationship Id="rId6" Type="http://schemas.openxmlformats.org/officeDocument/2006/relationships/image" Target="../media/image4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52.jpg"/><Relationship Id="rId4" Type="http://schemas.openxmlformats.org/officeDocument/2006/relationships/image" Target="../media/image6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57.png"/><Relationship Id="rId4" Type="http://schemas.openxmlformats.org/officeDocument/2006/relationships/image" Target="../media/image51.jpg"/><Relationship Id="rId5" Type="http://schemas.openxmlformats.org/officeDocument/2006/relationships/image" Target="../media/image58.png"/><Relationship Id="rId6" Type="http://schemas.openxmlformats.org/officeDocument/2006/relationships/image" Target="../media/image50.jpg"/><Relationship Id="rId7" Type="http://schemas.openxmlformats.org/officeDocument/2006/relationships/image" Target="../media/image48.jpg"/><Relationship Id="rId8" Type="http://schemas.openxmlformats.org/officeDocument/2006/relationships/image" Target="../media/image4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67.jpg"/><Relationship Id="rId4" Type="http://schemas.openxmlformats.org/officeDocument/2006/relationships/image" Target="../media/image47.jpg"/><Relationship Id="rId5" Type="http://schemas.openxmlformats.org/officeDocument/2006/relationships/hyperlink" Target="https://www.youtube.com/watch?v=L2x7fU_dfi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66.png"/><Relationship Id="rId4" Type="http://schemas.openxmlformats.org/officeDocument/2006/relationships/hyperlink" Target="https://www.irda.qc.ca/fr/projets-recherche/vitrine-irrigation/" TargetMode="External"/><Relationship Id="rId5" Type="http://schemas.openxmlformats.org/officeDocument/2006/relationships/image" Target="../media/image65.png"/><Relationship Id="rId6"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5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68.jpg"/><Relationship Id="rId4" Type="http://schemas.openxmlformats.org/officeDocument/2006/relationships/image" Target="../media/image6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62.jpg"/><Relationship Id="rId4" Type="http://schemas.openxmlformats.org/officeDocument/2006/relationships/image" Target="../media/image53.jpg"/><Relationship Id="rId5" Type="http://schemas.openxmlformats.org/officeDocument/2006/relationships/image" Target="../media/image64.png"/><Relationship Id="rId6" Type="http://schemas.openxmlformats.org/officeDocument/2006/relationships/image" Target="../media/image6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5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mailto:paul.deschenes@irda.qc.ca" TargetMode="External"/><Relationship Id="rId4" Type="http://schemas.openxmlformats.org/officeDocument/2006/relationships/hyperlink" Target="http://www.irda.qc.c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8.jp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txBox="1"/>
          <p:nvPr>
            <p:ph type="title"/>
          </p:nvPr>
        </p:nvSpPr>
        <p:spPr>
          <a:xfrm>
            <a:off x="969255" y="2455526"/>
            <a:ext cx="2999114" cy="71577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5"/>
              </a:buClr>
              <a:buSzPts val="2800"/>
              <a:buFont typeface="Arial"/>
              <a:buNone/>
            </a:pPr>
            <a:r>
              <a:rPr lang="fr-CA">
                <a:solidFill>
                  <a:schemeClr val="accent5"/>
                </a:solidFill>
              </a:rPr>
              <a:t>Paul Deschênes</a:t>
            </a:r>
            <a:endParaRPr/>
          </a:p>
        </p:txBody>
      </p:sp>
      <p:sp>
        <p:nvSpPr>
          <p:cNvPr id="115" name="Google Shape;115;p1"/>
          <p:cNvSpPr txBox="1"/>
          <p:nvPr>
            <p:ph idx="1" type="subTitle"/>
          </p:nvPr>
        </p:nvSpPr>
        <p:spPr>
          <a:xfrm>
            <a:off x="873456" y="3598595"/>
            <a:ext cx="3245694" cy="15568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5"/>
              </a:buClr>
              <a:buSzPts val="2400"/>
              <a:buNone/>
            </a:pPr>
            <a:r>
              <a:rPr lang="fr-CA" sz="2400">
                <a:solidFill>
                  <a:schemeClr val="accent5"/>
                </a:solidFill>
              </a:rPr>
              <a:t>NB Hort Congress</a:t>
            </a:r>
            <a:endParaRPr sz="2400">
              <a:solidFill>
                <a:schemeClr val="accent5"/>
              </a:solidFill>
            </a:endParaRPr>
          </a:p>
          <a:p>
            <a:pPr indent="0" lvl="0" marL="0" rtl="0" algn="l">
              <a:lnSpc>
                <a:spcPct val="90000"/>
              </a:lnSpc>
              <a:spcBef>
                <a:spcPts val="1000"/>
              </a:spcBef>
              <a:spcAft>
                <a:spcPts val="0"/>
              </a:spcAft>
              <a:buClr>
                <a:schemeClr val="accent5"/>
              </a:buClr>
              <a:buSzPts val="1900"/>
              <a:buNone/>
            </a:pPr>
            <a:r>
              <a:rPr lang="fr-CA" sz="1900">
                <a:solidFill>
                  <a:schemeClr val="accent5"/>
                </a:solidFill>
              </a:rPr>
              <a:t>March 16 2023</a:t>
            </a:r>
            <a:endParaRPr/>
          </a:p>
          <a:p>
            <a:pPr indent="0" lvl="0" marL="0" rtl="0" algn="l">
              <a:lnSpc>
                <a:spcPct val="90000"/>
              </a:lnSpc>
              <a:spcBef>
                <a:spcPts val="1000"/>
              </a:spcBef>
              <a:spcAft>
                <a:spcPts val="0"/>
              </a:spcAft>
              <a:buClr>
                <a:schemeClr val="accent5"/>
              </a:buClr>
              <a:buSzPts val="1900"/>
              <a:buNone/>
            </a:pPr>
            <a:r>
              <a:rPr lang="fr-CA" sz="1900">
                <a:solidFill>
                  <a:schemeClr val="accent5"/>
                </a:solidFill>
              </a:rPr>
              <a:t>Fredericton, New Brunswick</a:t>
            </a:r>
            <a:endParaRPr/>
          </a:p>
        </p:txBody>
      </p:sp>
      <p:sp>
        <p:nvSpPr>
          <p:cNvPr id="116" name="Google Shape;116;p1"/>
          <p:cNvSpPr txBox="1"/>
          <p:nvPr/>
        </p:nvSpPr>
        <p:spPr>
          <a:xfrm>
            <a:off x="5921827" y="1437166"/>
            <a:ext cx="5103224" cy="1734131"/>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lt1"/>
              </a:buClr>
              <a:buSzPts val="3200"/>
              <a:buFont typeface="Arial"/>
              <a:buNone/>
            </a:pPr>
            <a:r>
              <a:rPr b="1" i="0" lang="fr-CA" sz="3200" u="none" cap="none" strike="noStrike">
                <a:solidFill>
                  <a:schemeClr val="lt1"/>
                </a:solidFill>
                <a:latin typeface="Arial"/>
                <a:ea typeface="Arial"/>
                <a:cs typeface="Arial"/>
                <a:sym typeface="Arial"/>
              </a:rPr>
              <a:t>Development in Rational Irrigation Management</a:t>
            </a:r>
            <a:endParaRPr/>
          </a:p>
        </p:txBody>
      </p:sp>
      <p:pic>
        <p:nvPicPr>
          <p:cNvPr descr="Une image contenant terrain, extérieur, légume&#10;&#10;Description générée automatiquement" id="117" name="Google Shape;117;p1"/>
          <p:cNvPicPr preferRelativeResize="0"/>
          <p:nvPr/>
        </p:nvPicPr>
        <p:blipFill rotWithShape="1">
          <a:blip r:embed="rId3">
            <a:alphaModFix/>
          </a:blip>
          <a:srcRect b="0" l="0" r="0" t="0"/>
          <a:stretch/>
        </p:blipFill>
        <p:spPr>
          <a:xfrm>
            <a:off x="4930226" y="3532501"/>
            <a:ext cx="3245694" cy="2434271"/>
          </a:xfrm>
          <a:prstGeom prst="rect">
            <a:avLst/>
          </a:prstGeom>
          <a:noFill/>
          <a:ln cap="flat" cmpd="sng" w="9525">
            <a:solidFill>
              <a:schemeClr val="accent5"/>
            </a:solidFill>
            <a:prstDash val="solid"/>
            <a:round/>
            <a:headEnd len="sm" w="sm" type="none"/>
            <a:tailEnd len="sm" w="sm" type="none"/>
          </a:ln>
        </p:spPr>
      </p:pic>
      <p:pic>
        <p:nvPicPr>
          <p:cNvPr id="118" name="Google Shape;118;p1"/>
          <p:cNvPicPr preferRelativeResize="0"/>
          <p:nvPr/>
        </p:nvPicPr>
        <p:blipFill rotWithShape="1">
          <a:blip r:embed="rId4">
            <a:alphaModFix/>
          </a:blip>
          <a:srcRect b="0" l="0" r="0" t="0"/>
          <a:stretch/>
        </p:blipFill>
        <p:spPr>
          <a:xfrm>
            <a:off x="8473439" y="3532501"/>
            <a:ext cx="3245695" cy="2434272"/>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0"/>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Soil Texture</a:t>
            </a:r>
            <a:endParaRPr/>
          </a:p>
        </p:txBody>
      </p:sp>
      <p:sp>
        <p:nvSpPr>
          <p:cNvPr id="258" name="Google Shape;258;p10"/>
          <p:cNvSpPr txBox="1"/>
          <p:nvPr>
            <p:ph idx="1" type="body"/>
          </p:nvPr>
        </p:nvSpPr>
        <p:spPr>
          <a:xfrm>
            <a:off x="408590" y="1402489"/>
            <a:ext cx="5879088"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100000"/>
              </a:lnSpc>
              <a:spcBef>
                <a:spcPts val="0"/>
              </a:spcBef>
              <a:spcAft>
                <a:spcPts val="0"/>
              </a:spcAft>
              <a:buSzPts val="2400"/>
              <a:buChar char="▪"/>
            </a:pPr>
            <a:r>
              <a:rPr lang="fr-CA" sz="2400">
                <a:solidFill>
                  <a:schemeClr val="accent5"/>
                </a:solidFill>
              </a:rPr>
              <a:t>Drip irrigation</a:t>
            </a:r>
            <a:endParaRPr/>
          </a:p>
          <a:p>
            <a:pPr indent="-228600" lvl="1" marL="685800" rtl="0" algn="l">
              <a:lnSpc>
                <a:spcPct val="100000"/>
              </a:lnSpc>
              <a:spcBef>
                <a:spcPts val="500"/>
              </a:spcBef>
              <a:spcAft>
                <a:spcPts val="0"/>
              </a:spcAft>
              <a:buSzPts val="1600"/>
              <a:buChar char="▪"/>
            </a:pPr>
            <a:r>
              <a:rPr lang="fr-CA" sz="2000">
                <a:solidFill>
                  <a:schemeClr val="accent5"/>
                </a:solidFill>
              </a:rPr>
              <a:t>Sandy clay loam (9 % &gt; 2 mm)</a:t>
            </a:r>
            <a:endParaRPr/>
          </a:p>
          <a:p>
            <a:pPr indent="-228600" lvl="1" marL="685800" rtl="0" algn="l">
              <a:lnSpc>
                <a:spcPct val="100000"/>
              </a:lnSpc>
              <a:spcBef>
                <a:spcPts val="500"/>
              </a:spcBef>
              <a:spcAft>
                <a:spcPts val="0"/>
              </a:spcAft>
              <a:buSzPts val="1600"/>
              <a:buChar char="▪"/>
            </a:pPr>
            <a:r>
              <a:rPr lang="fr-CA" sz="2000">
                <a:solidFill>
                  <a:schemeClr val="accent5"/>
                </a:solidFill>
              </a:rPr>
              <a:t>June-bearing strawberries cv. </a:t>
            </a:r>
            <a:r>
              <a:rPr i="1" lang="fr-CA" sz="2000">
                <a:solidFill>
                  <a:schemeClr val="accent5"/>
                </a:solidFill>
              </a:rPr>
              <a:t>Clery</a:t>
            </a:r>
            <a:endParaRPr i="1" sz="20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1 drip line, center</a:t>
            </a:r>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Water application in the center part of the raised beds</a:t>
            </a:r>
            <a:endParaRPr sz="1800">
              <a:solidFill>
                <a:schemeClr val="accent5"/>
              </a:solidFill>
              <a:latin typeface="Arial"/>
              <a:ea typeface="Arial"/>
              <a:cs typeface="Arial"/>
              <a:sym typeface="Aria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Progressive drying of the soil beneath the plastic mulch</a:t>
            </a:r>
            <a:endParaRPr/>
          </a:p>
          <a:p>
            <a:pPr indent="-228600" lvl="1" marL="685800" rtl="0" algn="l">
              <a:lnSpc>
                <a:spcPct val="100000"/>
              </a:lnSpc>
              <a:spcBef>
                <a:spcPts val="500"/>
              </a:spcBef>
              <a:spcAft>
                <a:spcPts val="0"/>
              </a:spcAft>
              <a:buSzPts val="1600"/>
              <a:buChar char="▪"/>
            </a:pPr>
            <a:r>
              <a:rPr lang="fr-CA" sz="2000">
                <a:solidFill>
                  <a:schemeClr val="accent5"/>
                </a:solidFill>
              </a:rPr>
              <a:t>2 drip lines, in the shoulders</a:t>
            </a:r>
            <a:endParaRPr sz="2000">
              <a:solidFill>
                <a:schemeClr val="accent5"/>
              </a:solidFil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Water application in the maximum root density soil layer (0-15 cm)</a:t>
            </a:r>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Constant soil moisture inside the raised beds</a:t>
            </a:r>
            <a:endParaRPr sz="2400">
              <a:solidFill>
                <a:schemeClr val="accent5"/>
              </a:solidFill>
            </a:endParaRPr>
          </a:p>
          <a:p>
            <a:pPr indent="-290513" lvl="0" marL="442913" rtl="0" algn="l">
              <a:lnSpc>
                <a:spcPct val="100000"/>
              </a:lnSpc>
              <a:spcBef>
                <a:spcPts val="1000"/>
              </a:spcBef>
              <a:spcAft>
                <a:spcPts val="0"/>
              </a:spcAft>
              <a:buSzPts val="2400"/>
              <a:buNone/>
            </a:pPr>
            <a:r>
              <a:t/>
            </a:r>
            <a:endParaRPr sz="2400"/>
          </a:p>
        </p:txBody>
      </p:sp>
      <p:pic>
        <p:nvPicPr>
          <p:cNvPr id="259" name="Google Shape;259;p10"/>
          <p:cNvPicPr preferRelativeResize="0"/>
          <p:nvPr/>
        </p:nvPicPr>
        <p:blipFill rotWithShape="1">
          <a:blip r:embed="rId3">
            <a:alphaModFix/>
          </a:blip>
          <a:srcRect b="0" l="0" r="0" t="0"/>
          <a:stretch/>
        </p:blipFill>
        <p:spPr>
          <a:xfrm>
            <a:off x="6765304" y="3551551"/>
            <a:ext cx="5181600" cy="3219088"/>
          </a:xfrm>
          <a:prstGeom prst="rect">
            <a:avLst/>
          </a:prstGeom>
          <a:noFill/>
          <a:ln>
            <a:noFill/>
          </a:ln>
        </p:spPr>
      </p:pic>
      <p:pic>
        <p:nvPicPr>
          <p:cNvPr id="260" name="Google Shape;260;p10"/>
          <p:cNvPicPr preferRelativeResize="0"/>
          <p:nvPr/>
        </p:nvPicPr>
        <p:blipFill rotWithShape="1">
          <a:blip r:embed="rId4">
            <a:alphaModFix/>
          </a:blip>
          <a:srcRect b="0" l="0" r="0" t="0"/>
          <a:stretch/>
        </p:blipFill>
        <p:spPr>
          <a:xfrm>
            <a:off x="7657628" y="1299802"/>
            <a:ext cx="3250517" cy="2192577"/>
          </a:xfrm>
          <a:prstGeom prst="rect">
            <a:avLst/>
          </a:prstGeom>
          <a:noFill/>
          <a:ln cap="flat" cmpd="sng" w="9525">
            <a:solidFill>
              <a:schemeClr val="accent5"/>
            </a:solidFill>
            <a:prstDash val="solid"/>
            <a:round/>
            <a:headEnd len="sm" w="sm" type="none"/>
            <a:tailEnd len="sm" w="sm" type="none"/>
          </a:ln>
        </p:spPr>
      </p:pic>
      <p:sp>
        <p:nvSpPr>
          <p:cNvPr id="261" name="Google Shape;261;p10"/>
          <p:cNvSpPr txBox="1"/>
          <p:nvPr/>
        </p:nvSpPr>
        <p:spPr>
          <a:xfrm>
            <a:off x="339194" y="6327063"/>
            <a:ext cx="181285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Deschênes et coll., 2017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Cropping System</a:t>
            </a:r>
            <a:endParaRPr/>
          </a:p>
        </p:txBody>
      </p:sp>
      <p:pic>
        <p:nvPicPr>
          <p:cNvPr id="267" name="Google Shape;267;p11"/>
          <p:cNvPicPr preferRelativeResize="0"/>
          <p:nvPr/>
        </p:nvPicPr>
        <p:blipFill rotWithShape="1">
          <a:blip r:embed="rId3">
            <a:alphaModFix/>
          </a:blip>
          <a:srcRect b="0" l="0" r="0" t="0"/>
          <a:stretch/>
        </p:blipFill>
        <p:spPr>
          <a:xfrm>
            <a:off x="866479" y="1406097"/>
            <a:ext cx="2353425" cy="4097212"/>
          </a:xfrm>
          <a:prstGeom prst="rect">
            <a:avLst/>
          </a:prstGeom>
          <a:noFill/>
          <a:ln cap="flat" cmpd="sng" w="9525">
            <a:solidFill>
              <a:schemeClr val="accent5"/>
            </a:solidFill>
            <a:prstDash val="solid"/>
            <a:round/>
            <a:headEnd len="sm" w="sm" type="none"/>
            <a:tailEnd len="sm" w="sm" type="none"/>
          </a:ln>
        </p:spPr>
      </p:pic>
      <p:pic>
        <p:nvPicPr>
          <p:cNvPr id="268" name="Google Shape;268;p11"/>
          <p:cNvPicPr preferRelativeResize="0"/>
          <p:nvPr/>
        </p:nvPicPr>
        <p:blipFill rotWithShape="1">
          <a:blip r:embed="rId4">
            <a:alphaModFix/>
          </a:blip>
          <a:srcRect b="0" l="0" r="0" t="0"/>
          <a:stretch/>
        </p:blipFill>
        <p:spPr>
          <a:xfrm rot="5400000">
            <a:off x="5445610" y="2278483"/>
            <a:ext cx="4103880" cy="2345771"/>
          </a:xfrm>
          <a:prstGeom prst="rect">
            <a:avLst/>
          </a:prstGeom>
          <a:noFill/>
          <a:ln cap="flat" cmpd="sng" w="9525">
            <a:solidFill>
              <a:schemeClr val="accent5"/>
            </a:solidFill>
            <a:prstDash val="solid"/>
            <a:round/>
            <a:headEnd len="sm" w="sm" type="none"/>
            <a:tailEnd len="sm" w="sm" type="none"/>
          </a:ln>
        </p:spPr>
      </p:pic>
      <p:pic>
        <p:nvPicPr>
          <p:cNvPr descr="Une image contenant herbe, extérieur, ciel, arbre&#10;&#10;Description générée automatiquement" id="269" name="Google Shape;269;p11"/>
          <p:cNvPicPr preferRelativeResize="0"/>
          <p:nvPr/>
        </p:nvPicPr>
        <p:blipFill rotWithShape="1">
          <a:blip r:embed="rId5">
            <a:alphaModFix/>
          </a:blip>
          <a:srcRect b="0" l="0" r="0" t="-423"/>
          <a:stretch/>
        </p:blipFill>
        <p:spPr>
          <a:xfrm>
            <a:off x="3595571" y="1392731"/>
            <a:ext cx="2349600" cy="4110578"/>
          </a:xfrm>
          <a:prstGeom prst="rect">
            <a:avLst/>
          </a:prstGeom>
          <a:noFill/>
          <a:ln cap="flat" cmpd="sng" w="9525">
            <a:solidFill>
              <a:schemeClr val="accent5"/>
            </a:solidFill>
            <a:prstDash val="solid"/>
            <a:round/>
            <a:headEnd len="sm" w="sm" type="none"/>
            <a:tailEnd len="sm" w="sm" type="none"/>
          </a:ln>
        </p:spPr>
      </p:pic>
      <p:pic>
        <p:nvPicPr>
          <p:cNvPr descr="Une image contenant herbe, extérieur, ciel, champ&#10;&#10;Description générée automatiquement" id="270" name="Google Shape;270;p11"/>
          <p:cNvPicPr preferRelativeResize="0"/>
          <p:nvPr/>
        </p:nvPicPr>
        <p:blipFill rotWithShape="1">
          <a:blip r:embed="rId6">
            <a:alphaModFix/>
          </a:blip>
          <a:srcRect b="0" l="0" r="0" t="0"/>
          <a:stretch/>
        </p:blipFill>
        <p:spPr>
          <a:xfrm>
            <a:off x="9055004" y="1406097"/>
            <a:ext cx="2349600" cy="4097211"/>
          </a:xfrm>
          <a:prstGeom prst="rect">
            <a:avLst/>
          </a:prstGeom>
          <a:noFill/>
          <a:ln cap="flat" cmpd="sng" w="9525">
            <a:solidFill>
              <a:schemeClr val="accent5"/>
            </a:solidFill>
            <a:prstDash val="solid"/>
            <a:round/>
            <a:headEnd len="sm" w="sm" type="none"/>
            <a:tailEnd len="sm" w="sm" type="none"/>
          </a:ln>
        </p:spPr>
      </p:pic>
      <p:sp>
        <p:nvSpPr>
          <p:cNvPr id="271" name="Google Shape;271;p11"/>
          <p:cNvSpPr/>
          <p:nvPr/>
        </p:nvSpPr>
        <p:spPr>
          <a:xfrm>
            <a:off x="757381" y="5629478"/>
            <a:ext cx="2941547" cy="86177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600" u="sng">
                <a:solidFill>
                  <a:schemeClr val="accent5"/>
                </a:solidFill>
                <a:latin typeface="Arial"/>
                <a:ea typeface="Arial"/>
                <a:cs typeface="Arial"/>
                <a:sym typeface="Arial"/>
              </a:rPr>
              <a:t>Day-neutral strawberries</a:t>
            </a:r>
            <a:endParaRPr b="1" sz="1600" u="sng">
              <a:solidFill>
                <a:schemeClr val="accent5"/>
              </a:solidFill>
              <a:latin typeface="Arial"/>
              <a:ea typeface="Arial"/>
              <a:cs typeface="Arial"/>
              <a:sym typeface="Arial"/>
            </a:endParaRPr>
          </a:p>
          <a:p>
            <a:pPr indent="0" lvl="0" marL="0" marR="0" rtl="0" algn="l">
              <a:spcBef>
                <a:spcPts val="0"/>
              </a:spcBef>
              <a:spcAft>
                <a:spcPts val="0"/>
              </a:spcAft>
              <a:buNone/>
            </a:pPr>
            <a:r>
              <a:rPr lang="fr-CA" sz="1600">
                <a:solidFill>
                  <a:schemeClr val="accent5"/>
                </a:solidFill>
                <a:latin typeface="Arial"/>
                <a:ea typeface="Arial"/>
                <a:cs typeface="Arial"/>
                <a:sym typeface="Arial"/>
              </a:rPr>
              <a:t>Raised beds</a:t>
            </a:r>
            <a:endParaRPr sz="1600">
              <a:solidFill>
                <a:schemeClr val="accent5"/>
              </a:solidFill>
              <a:latin typeface="Arial"/>
              <a:ea typeface="Arial"/>
              <a:cs typeface="Arial"/>
              <a:sym typeface="Arial"/>
            </a:endParaRPr>
          </a:p>
          <a:p>
            <a:pPr indent="0" lvl="0" marL="0" marR="0" rtl="0" algn="l">
              <a:spcBef>
                <a:spcPts val="0"/>
              </a:spcBef>
              <a:spcAft>
                <a:spcPts val="0"/>
              </a:spcAft>
              <a:buNone/>
            </a:pPr>
            <a:r>
              <a:rPr lang="fr-CA" sz="1600">
                <a:solidFill>
                  <a:schemeClr val="accent5"/>
                </a:solidFill>
                <a:latin typeface="Arial"/>
                <a:ea typeface="Arial"/>
                <a:cs typeface="Arial"/>
                <a:sym typeface="Arial"/>
              </a:rPr>
              <a:t>Plastic mulch</a:t>
            </a:r>
            <a:endParaRPr/>
          </a:p>
        </p:txBody>
      </p:sp>
      <p:sp>
        <p:nvSpPr>
          <p:cNvPr id="272" name="Google Shape;272;p11"/>
          <p:cNvSpPr/>
          <p:nvPr/>
        </p:nvSpPr>
        <p:spPr>
          <a:xfrm>
            <a:off x="3524804" y="5629479"/>
            <a:ext cx="294154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600" u="sng">
                <a:solidFill>
                  <a:schemeClr val="accent5"/>
                </a:solidFill>
                <a:latin typeface="Arial"/>
                <a:ea typeface="Arial"/>
                <a:cs typeface="Arial"/>
                <a:sym typeface="Arial"/>
              </a:rPr>
              <a:t>Apple orchards</a:t>
            </a:r>
            <a:endParaRPr b="1" sz="1600" u="sng">
              <a:solidFill>
                <a:schemeClr val="accent5"/>
              </a:solidFill>
              <a:latin typeface="Arial"/>
              <a:ea typeface="Arial"/>
              <a:cs typeface="Arial"/>
              <a:sym typeface="Arial"/>
            </a:endParaRPr>
          </a:p>
          <a:p>
            <a:pPr indent="0" lvl="0" marL="0" marR="0" rtl="0" algn="l">
              <a:spcBef>
                <a:spcPts val="0"/>
              </a:spcBef>
              <a:spcAft>
                <a:spcPts val="0"/>
              </a:spcAft>
              <a:buNone/>
            </a:pPr>
            <a:r>
              <a:rPr lang="fr-CA" sz="1600">
                <a:solidFill>
                  <a:schemeClr val="accent5"/>
                </a:solidFill>
                <a:latin typeface="Arial"/>
                <a:ea typeface="Arial"/>
                <a:cs typeface="Arial"/>
                <a:sym typeface="Arial"/>
              </a:rPr>
              <a:t>Perennial crop</a:t>
            </a:r>
            <a:endParaRPr sz="1600">
              <a:solidFill>
                <a:schemeClr val="accent5"/>
              </a:solidFill>
              <a:latin typeface="Arial"/>
              <a:ea typeface="Arial"/>
              <a:cs typeface="Arial"/>
              <a:sym typeface="Arial"/>
            </a:endParaRPr>
          </a:p>
          <a:p>
            <a:pPr indent="0" lvl="0" marL="0" marR="0" rtl="0" algn="l">
              <a:spcBef>
                <a:spcPts val="0"/>
              </a:spcBef>
              <a:spcAft>
                <a:spcPts val="0"/>
              </a:spcAft>
              <a:buNone/>
            </a:pPr>
            <a:r>
              <a:rPr lang="fr-CA" sz="1600">
                <a:solidFill>
                  <a:schemeClr val="accent5"/>
                </a:solidFill>
                <a:latin typeface="Arial"/>
                <a:ea typeface="Arial"/>
                <a:cs typeface="Arial"/>
                <a:sym typeface="Arial"/>
              </a:rPr>
              <a:t>Rows</a:t>
            </a:r>
            <a:endParaRPr sz="1600">
              <a:solidFill>
                <a:schemeClr val="accent5"/>
              </a:solidFill>
              <a:latin typeface="Arial"/>
              <a:ea typeface="Arial"/>
              <a:cs typeface="Arial"/>
              <a:sym typeface="Arial"/>
            </a:endParaRPr>
          </a:p>
        </p:txBody>
      </p:sp>
      <p:sp>
        <p:nvSpPr>
          <p:cNvPr id="273" name="Google Shape;273;p11"/>
          <p:cNvSpPr/>
          <p:nvPr/>
        </p:nvSpPr>
        <p:spPr>
          <a:xfrm>
            <a:off x="6283325" y="5629478"/>
            <a:ext cx="294154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600" u="sng">
                <a:solidFill>
                  <a:schemeClr val="accent5"/>
                </a:solidFill>
                <a:latin typeface="Arial"/>
                <a:ea typeface="Arial"/>
                <a:cs typeface="Arial"/>
                <a:sym typeface="Arial"/>
              </a:rPr>
              <a:t>Potatoes</a:t>
            </a:r>
            <a:endParaRPr b="1" sz="1600" u="sng">
              <a:solidFill>
                <a:schemeClr val="accent5"/>
              </a:solidFill>
              <a:latin typeface="Arial"/>
              <a:ea typeface="Arial"/>
              <a:cs typeface="Arial"/>
              <a:sym typeface="Arial"/>
            </a:endParaRPr>
          </a:p>
          <a:p>
            <a:pPr indent="0" lvl="0" marL="0" marR="0" rtl="0" algn="l">
              <a:spcBef>
                <a:spcPts val="0"/>
              </a:spcBef>
              <a:spcAft>
                <a:spcPts val="0"/>
              </a:spcAft>
              <a:buNone/>
            </a:pPr>
            <a:r>
              <a:rPr lang="fr-CA" sz="1600">
                <a:solidFill>
                  <a:schemeClr val="accent5"/>
                </a:solidFill>
                <a:latin typeface="Arial"/>
                <a:ea typeface="Arial"/>
                <a:cs typeface="Arial"/>
                <a:sym typeface="Arial"/>
              </a:rPr>
              <a:t>Ridges</a:t>
            </a:r>
            <a:endParaRPr sz="1600">
              <a:solidFill>
                <a:schemeClr val="accent5"/>
              </a:solidFill>
              <a:latin typeface="Arial"/>
              <a:ea typeface="Arial"/>
              <a:cs typeface="Arial"/>
              <a:sym typeface="Arial"/>
            </a:endParaRPr>
          </a:p>
          <a:p>
            <a:pPr indent="0" lvl="0" marL="0" marR="0" rtl="0" algn="l">
              <a:spcBef>
                <a:spcPts val="0"/>
              </a:spcBef>
              <a:spcAft>
                <a:spcPts val="0"/>
              </a:spcAft>
              <a:buNone/>
            </a:pPr>
            <a:r>
              <a:rPr lang="fr-CA" sz="1600">
                <a:solidFill>
                  <a:schemeClr val="accent5"/>
                </a:solidFill>
                <a:latin typeface="Arial"/>
                <a:ea typeface="Arial"/>
                <a:cs typeface="Arial"/>
                <a:sym typeface="Arial"/>
              </a:rPr>
              <a:t>Bare soil</a:t>
            </a:r>
            <a:endParaRPr sz="1600">
              <a:solidFill>
                <a:schemeClr val="accent5"/>
              </a:solidFill>
              <a:latin typeface="Arial"/>
              <a:ea typeface="Arial"/>
              <a:cs typeface="Arial"/>
              <a:sym typeface="Arial"/>
            </a:endParaRPr>
          </a:p>
        </p:txBody>
      </p:sp>
      <p:sp>
        <p:nvSpPr>
          <p:cNvPr id="274" name="Google Shape;274;p11"/>
          <p:cNvSpPr/>
          <p:nvPr/>
        </p:nvSpPr>
        <p:spPr>
          <a:xfrm>
            <a:off x="9022992" y="5633679"/>
            <a:ext cx="294154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600" u="sng">
                <a:solidFill>
                  <a:schemeClr val="accent5"/>
                </a:solidFill>
                <a:latin typeface="Arial"/>
                <a:ea typeface="Arial"/>
                <a:cs typeface="Arial"/>
                <a:sym typeface="Arial"/>
              </a:rPr>
              <a:t>Wild blueberries</a:t>
            </a:r>
            <a:endParaRPr b="1" sz="1600" u="sng">
              <a:solidFill>
                <a:schemeClr val="accent5"/>
              </a:solidFill>
              <a:latin typeface="Arial"/>
              <a:ea typeface="Arial"/>
              <a:cs typeface="Arial"/>
              <a:sym typeface="Arial"/>
            </a:endParaRPr>
          </a:p>
          <a:p>
            <a:pPr indent="0" lvl="0" marL="0" marR="0" rtl="0" algn="l">
              <a:spcBef>
                <a:spcPts val="0"/>
              </a:spcBef>
              <a:spcAft>
                <a:spcPts val="0"/>
              </a:spcAft>
              <a:buNone/>
            </a:pPr>
            <a:r>
              <a:rPr lang="fr-CA" sz="1600">
                <a:solidFill>
                  <a:schemeClr val="accent5"/>
                </a:solidFill>
                <a:latin typeface="Arial"/>
                <a:ea typeface="Arial"/>
                <a:cs typeface="Arial"/>
                <a:sym typeface="Arial"/>
              </a:rPr>
              <a:t>Full surface covering</a:t>
            </a:r>
            <a:endParaRPr sz="1600">
              <a:solidFill>
                <a:schemeClr val="accent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2"/>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Cropping System</a:t>
            </a:r>
            <a:endParaRPr/>
          </a:p>
        </p:txBody>
      </p:sp>
      <p:sp>
        <p:nvSpPr>
          <p:cNvPr id="280" name="Google Shape;280;p12"/>
          <p:cNvSpPr txBox="1"/>
          <p:nvPr>
            <p:ph idx="1" type="body"/>
          </p:nvPr>
        </p:nvSpPr>
        <p:spPr>
          <a:xfrm>
            <a:off x="193987" y="1300899"/>
            <a:ext cx="5744994" cy="5373277"/>
          </a:xfrm>
          <a:prstGeom prst="rect">
            <a:avLst/>
          </a:prstGeom>
          <a:noFill/>
          <a:ln>
            <a:noFill/>
          </a:ln>
        </p:spPr>
        <p:txBody>
          <a:bodyPr anchorCtr="0" anchor="t" bIns="45700" lIns="91425" spcFirstLastPara="1" rIns="91425" wrap="square" tIns="45700">
            <a:normAutofit lnSpcReduction="10000"/>
          </a:bodyPr>
          <a:lstStyle/>
          <a:p>
            <a:pPr indent="-442913" lvl="0" marL="442913" rtl="0" algn="l">
              <a:lnSpc>
                <a:spcPct val="120000"/>
              </a:lnSpc>
              <a:spcBef>
                <a:spcPts val="0"/>
              </a:spcBef>
              <a:spcAft>
                <a:spcPts val="0"/>
              </a:spcAft>
              <a:buSzPts val="2400"/>
              <a:buChar char="▪"/>
            </a:pPr>
            <a:r>
              <a:rPr lang="fr-CA" sz="2400">
                <a:solidFill>
                  <a:schemeClr val="accent5"/>
                </a:solidFill>
              </a:rPr>
              <a:t>Cropping system types</a:t>
            </a:r>
            <a:endParaRPr/>
          </a:p>
          <a:p>
            <a:pPr indent="-228600" lvl="1" marL="685800" rtl="0" algn="l">
              <a:lnSpc>
                <a:spcPct val="120000"/>
              </a:lnSpc>
              <a:spcBef>
                <a:spcPts val="500"/>
              </a:spcBef>
              <a:spcAft>
                <a:spcPts val="0"/>
              </a:spcAft>
              <a:buSzPts val="1600"/>
              <a:buChar char="▪"/>
            </a:pPr>
            <a:r>
              <a:rPr lang="fr-CA" sz="2000">
                <a:solidFill>
                  <a:schemeClr val="accent5"/>
                </a:solidFill>
              </a:rPr>
              <a:t>Umbrella</a:t>
            </a:r>
            <a:endParaRPr sz="2000">
              <a:solidFill>
                <a:schemeClr val="accent5"/>
              </a:solidFill>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Water is diverted away from roots by the soil architecture</a:t>
            </a:r>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Ridges and raised beds</a:t>
            </a:r>
            <a:endParaRPr sz="1600">
              <a:solidFill>
                <a:schemeClr val="accent5"/>
              </a:solidFill>
              <a:latin typeface="Arial"/>
              <a:ea typeface="Arial"/>
              <a:cs typeface="Arial"/>
              <a:sym typeface="Arial"/>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Plastic mulch</a:t>
            </a:r>
            <a:endParaRPr/>
          </a:p>
          <a:p>
            <a:pPr indent="-228600" lvl="1" marL="685800" rtl="0" algn="l">
              <a:lnSpc>
                <a:spcPct val="120000"/>
              </a:lnSpc>
              <a:spcBef>
                <a:spcPts val="500"/>
              </a:spcBef>
              <a:spcAft>
                <a:spcPts val="0"/>
              </a:spcAft>
              <a:buSzPts val="1600"/>
              <a:buChar char="▪"/>
            </a:pPr>
            <a:r>
              <a:rPr lang="fr-CA" sz="2000">
                <a:solidFill>
                  <a:schemeClr val="accent5"/>
                </a:solidFill>
              </a:rPr>
              <a:t>Funnel</a:t>
            </a:r>
            <a:endParaRPr sz="2000">
              <a:solidFill>
                <a:schemeClr val="accent5"/>
              </a:solidFill>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Water directed towards roots by soil architecture</a:t>
            </a:r>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During the growing season, when roots reach in between rows</a:t>
            </a:r>
            <a:endParaRPr sz="1600">
              <a:solidFill>
                <a:schemeClr val="accent5"/>
              </a:solidFill>
              <a:latin typeface="Arial"/>
              <a:ea typeface="Arial"/>
              <a:cs typeface="Arial"/>
              <a:sym typeface="Arial"/>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No soil compaction</a:t>
            </a:r>
            <a:endParaRPr/>
          </a:p>
          <a:p>
            <a:pPr indent="-228600" lvl="1" marL="685800" rtl="0" algn="l">
              <a:lnSpc>
                <a:spcPct val="120000"/>
              </a:lnSpc>
              <a:spcBef>
                <a:spcPts val="500"/>
              </a:spcBef>
              <a:spcAft>
                <a:spcPts val="0"/>
              </a:spcAft>
              <a:buSzPts val="1600"/>
              <a:buChar char="▪"/>
            </a:pPr>
            <a:r>
              <a:rPr lang="fr-CA" sz="2000">
                <a:solidFill>
                  <a:schemeClr val="accent5"/>
                </a:solidFill>
              </a:rPr>
              <a:t>Neutral</a:t>
            </a:r>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No effect on water movement</a:t>
            </a:r>
            <a:endParaRPr sz="1600">
              <a:solidFill>
                <a:schemeClr val="accent5"/>
              </a:solidFill>
              <a:latin typeface="Arial"/>
              <a:ea typeface="Arial"/>
              <a:cs typeface="Arial"/>
              <a:sym typeface="Arial"/>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Flat surface</a:t>
            </a:r>
            <a:endParaRPr/>
          </a:p>
          <a:p>
            <a:pPr indent="-228600" lvl="2" marL="1143000" rtl="0" algn="l">
              <a:lnSpc>
                <a:spcPct val="12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Permeable mulch (organic mulch)</a:t>
            </a:r>
            <a:endParaRPr/>
          </a:p>
          <a:p>
            <a:pPr indent="-101600" lvl="3" marL="1600200" rtl="0" algn="l">
              <a:lnSpc>
                <a:spcPct val="120000"/>
              </a:lnSpc>
              <a:spcBef>
                <a:spcPts val="500"/>
              </a:spcBef>
              <a:spcAft>
                <a:spcPts val="0"/>
              </a:spcAft>
              <a:buClr>
                <a:schemeClr val="dk1"/>
              </a:buClr>
              <a:buSzPts val="2000"/>
              <a:buNone/>
            </a:pPr>
            <a:r>
              <a:t/>
            </a:r>
            <a:endParaRPr sz="2000">
              <a:solidFill>
                <a:schemeClr val="accent5"/>
              </a:solidFill>
              <a:latin typeface="Arial"/>
              <a:ea typeface="Arial"/>
              <a:cs typeface="Arial"/>
              <a:sym typeface="Arial"/>
            </a:endParaRPr>
          </a:p>
        </p:txBody>
      </p:sp>
      <p:pic>
        <p:nvPicPr>
          <p:cNvPr descr="Une image contenant herbe, arbre, extérieur, nature&#10;&#10;Description générée automatiquement" id="281" name="Google Shape;281;p12"/>
          <p:cNvPicPr preferRelativeResize="0"/>
          <p:nvPr/>
        </p:nvPicPr>
        <p:blipFill rotWithShape="1">
          <a:blip r:embed="rId3">
            <a:alphaModFix/>
          </a:blip>
          <a:srcRect b="0" l="0" r="0" t="0"/>
          <a:stretch/>
        </p:blipFill>
        <p:spPr>
          <a:xfrm>
            <a:off x="9148352" y="1458649"/>
            <a:ext cx="2849661" cy="5057775"/>
          </a:xfrm>
          <a:prstGeom prst="rect">
            <a:avLst/>
          </a:prstGeom>
          <a:noFill/>
          <a:ln cap="flat" cmpd="sng" w="9525">
            <a:solidFill>
              <a:schemeClr val="accent5"/>
            </a:solidFill>
            <a:prstDash val="solid"/>
            <a:round/>
            <a:headEnd len="sm" w="sm" type="none"/>
            <a:tailEnd len="sm" w="sm" type="none"/>
          </a:ln>
        </p:spPr>
      </p:pic>
      <p:pic>
        <p:nvPicPr>
          <p:cNvPr id="282" name="Google Shape;282;p12"/>
          <p:cNvPicPr preferRelativeResize="0"/>
          <p:nvPr/>
        </p:nvPicPr>
        <p:blipFill rotWithShape="1">
          <a:blip r:embed="rId4">
            <a:alphaModFix/>
          </a:blip>
          <a:srcRect b="0" l="0" r="0" t="0"/>
          <a:stretch/>
        </p:blipFill>
        <p:spPr>
          <a:xfrm>
            <a:off x="6096000" y="3638158"/>
            <a:ext cx="2633162" cy="2878266"/>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4"/>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 Water Needs</a:t>
            </a:r>
            <a:endParaRPr/>
          </a:p>
        </p:txBody>
      </p:sp>
      <p:sp>
        <p:nvSpPr>
          <p:cNvPr id="289" name="Google Shape;289;p14"/>
          <p:cNvSpPr txBox="1"/>
          <p:nvPr>
            <p:ph idx="1" type="body"/>
          </p:nvPr>
        </p:nvSpPr>
        <p:spPr>
          <a:xfrm>
            <a:off x="367145" y="1430465"/>
            <a:ext cx="6662920"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400"/>
              <a:buChar char="▪"/>
            </a:pPr>
            <a:r>
              <a:rPr lang="fr-CA" sz="2400">
                <a:solidFill>
                  <a:schemeClr val="accent5"/>
                </a:solidFill>
              </a:rPr>
              <a:t>Day-neutral strawberries (var. </a:t>
            </a:r>
            <a:r>
              <a:rPr i="1" lang="fr-CA" sz="2400">
                <a:solidFill>
                  <a:schemeClr val="accent5"/>
                </a:solidFill>
              </a:rPr>
              <a:t>Seascape</a:t>
            </a:r>
            <a:r>
              <a:rPr lang="fr-CA" sz="2400">
                <a:solidFill>
                  <a:schemeClr val="accent5"/>
                </a:solidFill>
              </a:rPr>
              <a:t>)</a:t>
            </a:r>
            <a:endParaRPr/>
          </a:p>
          <a:p>
            <a:pPr indent="-228600" lvl="1" marL="685800" rtl="0" algn="l">
              <a:lnSpc>
                <a:spcPct val="90000"/>
              </a:lnSpc>
              <a:spcBef>
                <a:spcPts val="500"/>
              </a:spcBef>
              <a:spcAft>
                <a:spcPts val="0"/>
              </a:spcAft>
              <a:buSzPts val="1600"/>
              <a:buChar char="▪"/>
            </a:pPr>
            <a:r>
              <a:rPr lang="fr-CA" sz="2000">
                <a:solidFill>
                  <a:schemeClr val="accent5"/>
                </a:solidFill>
              </a:rPr>
              <a:t>Estimated water-use over growing season periods</a:t>
            </a:r>
            <a:endParaRPr sz="2000">
              <a:solidFill>
                <a:schemeClr val="accent5"/>
              </a:solidFill>
            </a:endParaRPr>
          </a:p>
        </p:txBody>
      </p:sp>
      <p:sp>
        <p:nvSpPr>
          <p:cNvPr id="290" name="Google Shape;290;p14"/>
          <p:cNvSpPr txBox="1"/>
          <p:nvPr/>
        </p:nvSpPr>
        <p:spPr>
          <a:xfrm>
            <a:off x="357350" y="6558513"/>
            <a:ext cx="21651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al., 2018</a:t>
            </a:r>
            <a:endParaRPr/>
          </a:p>
        </p:txBody>
      </p:sp>
      <p:grpSp>
        <p:nvGrpSpPr>
          <p:cNvPr id="291" name="Google Shape;291;p14"/>
          <p:cNvGrpSpPr/>
          <p:nvPr/>
        </p:nvGrpSpPr>
        <p:grpSpPr>
          <a:xfrm>
            <a:off x="1442101" y="2173623"/>
            <a:ext cx="9661328" cy="4482803"/>
            <a:chOff x="1442101" y="2173623"/>
            <a:chExt cx="9661328" cy="4482803"/>
          </a:xfrm>
        </p:grpSpPr>
        <p:pic>
          <p:nvPicPr>
            <p:cNvPr id="292" name="Google Shape;292;p14"/>
            <p:cNvPicPr preferRelativeResize="0"/>
            <p:nvPr/>
          </p:nvPicPr>
          <p:blipFill rotWithShape="1">
            <a:blip r:embed="rId3">
              <a:alphaModFix/>
            </a:blip>
            <a:srcRect b="0" l="0" r="0" t="0"/>
            <a:stretch/>
          </p:blipFill>
          <p:spPr>
            <a:xfrm>
              <a:off x="1442101" y="2297719"/>
              <a:ext cx="9307797" cy="4280061"/>
            </a:xfrm>
            <a:prstGeom prst="rect">
              <a:avLst/>
            </a:prstGeom>
            <a:noFill/>
            <a:ln>
              <a:noFill/>
            </a:ln>
          </p:spPr>
        </p:pic>
        <p:sp>
          <p:nvSpPr>
            <p:cNvPr id="293" name="Google Shape;293;p14"/>
            <p:cNvSpPr txBox="1"/>
            <p:nvPr/>
          </p:nvSpPr>
          <p:spPr>
            <a:xfrm>
              <a:off x="1442101" y="2782669"/>
              <a:ext cx="2325189"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Weather station locations</a:t>
              </a:r>
              <a:endParaRPr/>
            </a:p>
          </p:txBody>
        </p:sp>
        <p:sp>
          <p:nvSpPr>
            <p:cNvPr id="294" name="Google Shape;294;p14"/>
            <p:cNvSpPr txBox="1"/>
            <p:nvPr/>
          </p:nvSpPr>
          <p:spPr>
            <a:xfrm>
              <a:off x="6178212" y="2173623"/>
              <a:ext cx="1254034"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Periods</a:t>
              </a:r>
              <a:endParaRPr sz="1800">
                <a:solidFill>
                  <a:schemeClr val="accent5"/>
                </a:solidFill>
                <a:latin typeface="Arial"/>
                <a:ea typeface="Arial"/>
                <a:cs typeface="Arial"/>
                <a:sym typeface="Arial"/>
              </a:endParaRPr>
            </a:p>
          </p:txBody>
        </p:sp>
        <p:sp>
          <p:nvSpPr>
            <p:cNvPr id="295" name="Google Shape;295;p14"/>
            <p:cNvSpPr txBox="1"/>
            <p:nvPr/>
          </p:nvSpPr>
          <p:spPr>
            <a:xfrm>
              <a:off x="5940456" y="3198653"/>
              <a:ext cx="2763243"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Total water needs (mm)</a:t>
              </a:r>
              <a:endParaRPr/>
            </a:p>
          </p:txBody>
        </p:sp>
        <p:sp>
          <p:nvSpPr>
            <p:cNvPr id="296" name="Google Shape;296;p14"/>
            <p:cNvSpPr txBox="1"/>
            <p:nvPr/>
          </p:nvSpPr>
          <p:spPr>
            <a:xfrm>
              <a:off x="9654111" y="2552445"/>
              <a:ext cx="1449318"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Total height (mm)</a:t>
              </a:r>
              <a:endParaRPr/>
            </a:p>
          </p:txBody>
        </p:sp>
        <p:sp>
          <p:nvSpPr>
            <p:cNvPr id="297" name="Google Shape;297;p14"/>
            <p:cNvSpPr txBox="1"/>
            <p:nvPr/>
          </p:nvSpPr>
          <p:spPr>
            <a:xfrm>
              <a:off x="2522481" y="6287094"/>
              <a:ext cx="1355835"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800">
                  <a:solidFill>
                    <a:schemeClr val="accent4"/>
                  </a:solidFill>
                  <a:latin typeface="Arial"/>
                  <a:ea typeface="Arial"/>
                  <a:cs typeface="Arial"/>
                  <a:sym typeface="Arial"/>
                </a:rPr>
                <a:t>AVERAGE</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3"/>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Cropping System</a:t>
            </a:r>
            <a:endParaRPr/>
          </a:p>
        </p:txBody>
      </p:sp>
      <p:sp>
        <p:nvSpPr>
          <p:cNvPr id="303" name="Google Shape;303;p13"/>
          <p:cNvSpPr txBox="1"/>
          <p:nvPr>
            <p:ph idx="1" type="body"/>
          </p:nvPr>
        </p:nvSpPr>
        <p:spPr>
          <a:xfrm>
            <a:off x="248334" y="1534464"/>
            <a:ext cx="5181600" cy="4979457"/>
          </a:xfrm>
          <a:prstGeom prst="rect">
            <a:avLst/>
          </a:prstGeom>
          <a:noFill/>
          <a:ln>
            <a:noFill/>
          </a:ln>
        </p:spPr>
        <p:txBody>
          <a:bodyPr anchorCtr="0" anchor="t" bIns="45700" lIns="91425" spcFirstLastPara="1" rIns="91425" wrap="square" tIns="45700">
            <a:normAutofit/>
          </a:bodyPr>
          <a:lstStyle/>
          <a:p>
            <a:pPr indent="-442913" lvl="0" marL="442913" rtl="0" algn="l">
              <a:lnSpc>
                <a:spcPct val="100000"/>
              </a:lnSpc>
              <a:spcBef>
                <a:spcPts val="0"/>
              </a:spcBef>
              <a:spcAft>
                <a:spcPts val="0"/>
              </a:spcAft>
              <a:buSzPts val="2400"/>
              <a:buChar char="▪"/>
            </a:pPr>
            <a:r>
              <a:rPr lang="fr-CA" sz="2400">
                <a:solidFill>
                  <a:schemeClr val="accent5"/>
                </a:solidFill>
              </a:rPr>
              <a:t>Crop types</a:t>
            </a:r>
            <a:endParaRPr/>
          </a:p>
          <a:p>
            <a:pPr indent="-228600" lvl="1" marL="685800" rtl="0" algn="l">
              <a:lnSpc>
                <a:spcPct val="100000"/>
              </a:lnSpc>
              <a:spcBef>
                <a:spcPts val="500"/>
              </a:spcBef>
              <a:spcAft>
                <a:spcPts val="0"/>
              </a:spcAft>
              <a:buSzPts val="1600"/>
              <a:buChar char="▪"/>
            </a:pPr>
            <a:r>
              <a:rPr lang="fr-CA" sz="2000">
                <a:solidFill>
                  <a:schemeClr val="accent5"/>
                </a:solidFill>
              </a:rPr>
              <a:t>Umbrella</a:t>
            </a:r>
            <a:endParaRPr sz="2000">
              <a:solidFill>
                <a:schemeClr val="accent5"/>
              </a:solidFil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Water diverted away from roots by crop canopy</a:t>
            </a:r>
            <a:endParaRPr sz="1800">
              <a:solidFill>
                <a:schemeClr val="accent5"/>
              </a:solidFill>
              <a:latin typeface="Arial"/>
              <a:ea typeface="Arial"/>
              <a:cs typeface="Arial"/>
              <a:sym typeface="Aria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Potatoes, eggplants, peppers</a:t>
            </a:r>
            <a:endParaRPr sz="1800">
              <a:solidFill>
                <a:schemeClr val="accent5"/>
              </a:solidFill>
              <a:latin typeface="Arial"/>
              <a:ea typeface="Arial"/>
              <a:cs typeface="Arial"/>
              <a:sym typeface="Arial"/>
            </a:endParaRPr>
          </a:p>
          <a:p>
            <a:pPr indent="-228600" lvl="1" marL="685800" rtl="0" algn="l">
              <a:lnSpc>
                <a:spcPct val="100000"/>
              </a:lnSpc>
              <a:spcBef>
                <a:spcPts val="500"/>
              </a:spcBef>
              <a:spcAft>
                <a:spcPts val="0"/>
              </a:spcAft>
              <a:buSzPts val="1600"/>
              <a:buChar char="▪"/>
            </a:pPr>
            <a:r>
              <a:rPr lang="fr-CA" sz="2000">
                <a:solidFill>
                  <a:schemeClr val="accent5"/>
                </a:solidFill>
              </a:rPr>
              <a:t>Funnel</a:t>
            </a:r>
            <a:endParaRPr sz="2000">
              <a:solidFill>
                <a:schemeClr val="accent5"/>
              </a:solidFil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Water directed towards roots by crop canopy</a:t>
            </a:r>
            <a:endParaRPr sz="1800">
              <a:solidFill>
                <a:schemeClr val="accent5"/>
              </a:solidFill>
              <a:latin typeface="Arial"/>
              <a:ea typeface="Arial"/>
              <a:cs typeface="Arial"/>
              <a:sym typeface="Aria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Stawberries, zucchinis, cabbages, cauliflowers, lettuces</a:t>
            </a:r>
            <a:endParaRPr sz="1800">
              <a:solidFill>
                <a:schemeClr val="accent5"/>
              </a:solidFill>
              <a:latin typeface="Arial"/>
              <a:ea typeface="Arial"/>
              <a:cs typeface="Arial"/>
              <a:sym typeface="Arial"/>
            </a:endParaRPr>
          </a:p>
          <a:p>
            <a:pPr indent="-228600" lvl="1" marL="685800" rtl="0" algn="l">
              <a:lnSpc>
                <a:spcPct val="100000"/>
              </a:lnSpc>
              <a:spcBef>
                <a:spcPts val="500"/>
              </a:spcBef>
              <a:spcAft>
                <a:spcPts val="0"/>
              </a:spcAft>
              <a:buSzPts val="1600"/>
              <a:buChar char="▪"/>
            </a:pPr>
            <a:r>
              <a:rPr lang="fr-CA" sz="2000">
                <a:solidFill>
                  <a:schemeClr val="accent5"/>
                </a:solidFill>
              </a:rPr>
              <a:t>Neutral</a:t>
            </a:r>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No effect on water movement</a:t>
            </a:r>
            <a:endParaRPr sz="1800">
              <a:solidFill>
                <a:schemeClr val="accent5"/>
              </a:solidFill>
              <a:latin typeface="Arial"/>
              <a:ea typeface="Arial"/>
              <a:cs typeface="Arial"/>
              <a:sym typeface="Aria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Beans, wild blueberries, onions, carrots, cranberries</a:t>
            </a:r>
            <a:endParaRPr/>
          </a:p>
          <a:p>
            <a:pPr indent="-76200" lvl="2" marL="1143000" rtl="0" algn="l">
              <a:lnSpc>
                <a:spcPct val="100000"/>
              </a:lnSpc>
              <a:spcBef>
                <a:spcPts val="500"/>
              </a:spcBef>
              <a:spcAft>
                <a:spcPts val="0"/>
              </a:spcAft>
              <a:buClr>
                <a:schemeClr val="dk1"/>
              </a:buClr>
              <a:buSzPts val="2400"/>
              <a:buNone/>
            </a:pPr>
            <a:r>
              <a:t/>
            </a:r>
            <a:endParaRPr sz="2400">
              <a:solidFill>
                <a:schemeClr val="accent5"/>
              </a:solidFill>
              <a:latin typeface="Arial"/>
              <a:ea typeface="Arial"/>
              <a:cs typeface="Arial"/>
              <a:sym typeface="Arial"/>
            </a:endParaRPr>
          </a:p>
        </p:txBody>
      </p:sp>
      <p:pic>
        <p:nvPicPr>
          <p:cNvPr id="304" name="Google Shape;304;p13"/>
          <p:cNvPicPr preferRelativeResize="0"/>
          <p:nvPr/>
        </p:nvPicPr>
        <p:blipFill rotWithShape="1">
          <a:blip r:embed="rId3">
            <a:alphaModFix/>
          </a:blip>
          <a:srcRect b="0" l="0" r="0" t="0"/>
          <a:stretch/>
        </p:blipFill>
        <p:spPr>
          <a:xfrm>
            <a:off x="8921865" y="1599806"/>
            <a:ext cx="3133487" cy="2312316"/>
          </a:xfrm>
          <a:prstGeom prst="rect">
            <a:avLst/>
          </a:prstGeom>
          <a:noFill/>
          <a:ln cap="flat" cmpd="sng" w="9525">
            <a:solidFill>
              <a:schemeClr val="accent5"/>
            </a:solidFill>
            <a:prstDash val="solid"/>
            <a:round/>
            <a:headEnd len="sm" w="sm" type="none"/>
            <a:tailEnd len="sm" w="sm" type="none"/>
          </a:ln>
        </p:spPr>
      </p:pic>
      <p:pic>
        <p:nvPicPr>
          <p:cNvPr id="305" name="Google Shape;305;p13"/>
          <p:cNvPicPr preferRelativeResize="0"/>
          <p:nvPr/>
        </p:nvPicPr>
        <p:blipFill rotWithShape="1">
          <a:blip r:embed="rId4">
            <a:alphaModFix/>
          </a:blip>
          <a:srcRect b="0" l="0" r="0" t="0"/>
          <a:stretch/>
        </p:blipFill>
        <p:spPr>
          <a:xfrm>
            <a:off x="5614860" y="4146351"/>
            <a:ext cx="3127783" cy="2308104"/>
          </a:xfrm>
          <a:prstGeom prst="rect">
            <a:avLst/>
          </a:prstGeom>
          <a:noFill/>
          <a:ln cap="flat" cmpd="sng" w="9525">
            <a:solidFill>
              <a:schemeClr val="accent5"/>
            </a:solidFill>
            <a:prstDash val="solid"/>
            <a:round/>
            <a:headEnd len="sm" w="sm" type="none"/>
            <a:tailEnd len="sm" w="sm" type="none"/>
          </a:ln>
        </p:spPr>
      </p:pic>
      <p:pic>
        <p:nvPicPr>
          <p:cNvPr descr="Une image contenant herbe, extérieur, vert, plante&#10;&#10;Description générée automatiquement" id="306" name="Google Shape;306;p13"/>
          <p:cNvPicPr preferRelativeResize="0"/>
          <p:nvPr/>
        </p:nvPicPr>
        <p:blipFill rotWithShape="1">
          <a:blip r:embed="rId5">
            <a:alphaModFix/>
          </a:blip>
          <a:srcRect b="0" l="0" r="0" t="0"/>
          <a:stretch/>
        </p:blipFill>
        <p:spPr>
          <a:xfrm rot="5400000">
            <a:off x="6019740" y="1189220"/>
            <a:ext cx="2312317" cy="3133488"/>
          </a:xfrm>
          <a:prstGeom prst="rect">
            <a:avLst/>
          </a:prstGeom>
          <a:noFill/>
          <a:ln cap="flat" cmpd="sng" w="9525">
            <a:solidFill>
              <a:schemeClr val="accent5"/>
            </a:solidFill>
            <a:prstDash val="solid"/>
            <a:round/>
            <a:headEnd len="sm" w="sm" type="none"/>
            <a:tailEnd len="sm" w="sm" type="none"/>
          </a:ln>
        </p:spPr>
      </p:pic>
      <p:pic>
        <p:nvPicPr>
          <p:cNvPr descr="IMG_2060.jpg" id="307" name="Google Shape;307;p13"/>
          <p:cNvPicPr preferRelativeResize="0"/>
          <p:nvPr/>
        </p:nvPicPr>
        <p:blipFill rotWithShape="1">
          <a:blip r:embed="rId6">
            <a:alphaModFix/>
          </a:blip>
          <a:srcRect b="0" l="0" r="0" t="0"/>
          <a:stretch/>
        </p:blipFill>
        <p:spPr>
          <a:xfrm>
            <a:off x="8921864" y="4150059"/>
            <a:ext cx="3133487" cy="2304396"/>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5"/>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 Water Needs</a:t>
            </a:r>
            <a:endParaRPr/>
          </a:p>
        </p:txBody>
      </p:sp>
      <p:sp>
        <p:nvSpPr>
          <p:cNvPr id="314" name="Google Shape;314;p15"/>
          <p:cNvSpPr txBox="1"/>
          <p:nvPr>
            <p:ph idx="1" type="body"/>
          </p:nvPr>
        </p:nvSpPr>
        <p:spPr>
          <a:xfrm>
            <a:off x="216606" y="1410801"/>
            <a:ext cx="8534104"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400"/>
              <a:buChar char="▪"/>
            </a:pPr>
            <a:r>
              <a:rPr lang="fr-CA" sz="2400">
                <a:solidFill>
                  <a:schemeClr val="accent5"/>
                </a:solidFill>
              </a:rPr>
              <a:t>Day-neutral strawberries (var. </a:t>
            </a:r>
            <a:r>
              <a:rPr i="1" lang="fr-CA" sz="2400">
                <a:solidFill>
                  <a:schemeClr val="accent5"/>
                </a:solidFill>
              </a:rPr>
              <a:t>Seascape</a:t>
            </a:r>
            <a:r>
              <a:rPr lang="fr-CA" sz="2400">
                <a:solidFill>
                  <a:schemeClr val="accent5"/>
                </a:solidFill>
              </a:rPr>
              <a:t>)</a:t>
            </a:r>
            <a:endParaRPr/>
          </a:p>
          <a:p>
            <a:pPr indent="-228600" lvl="1" marL="685800" rtl="0" algn="l">
              <a:lnSpc>
                <a:spcPct val="90000"/>
              </a:lnSpc>
              <a:spcBef>
                <a:spcPts val="500"/>
              </a:spcBef>
              <a:spcAft>
                <a:spcPts val="0"/>
              </a:spcAft>
              <a:buSzPts val="1600"/>
              <a:buChar char="▪"/>
            </a:pPr>
            <a:r>
              <a:rPr lang="fr-CA" sz="2000">
                <a:solidFill>
                  <a:schemeClr val="accent5"/>
                </a:solidFill>
              </a:rPr>
              <a:t>1,5 mm irrigation events required to fulfill estimated crop water-use</a:t>
            </a:r>
            <a:endParaRPr/>
          </a:p>
        </p:txBody>
      </p:sp>
      <p:sp>
        <p:nvSpPr>
          <p:cNvPr id="315" name="Google Shape;315;p15"/>
          <p:cNvSpPr txBox="1"/>
          <p:nvPr/>
        </p:nvSpPr>
        <p:spPr>
          <a:xfrm>
            <a:off x="357352" y="6495393"/>
            <a:ext cx="21651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al., 2018</a:t>
            </a:r>
            <a:endParaRPr/>
          </a:p>
        </p:txBody>
      </p:sp>
      <p:grpSp>
        <p:nvGrpSpPr>
          <p:cNvPr id="316" name="Google Shape;316;p15"/>
          <p:cNvGrpSpPr/>
          <p:nvPr/>
        </p:nvGrpSpPr>
        <p:grpSpPr>
          <a:xfrm>
            <a:off x="2199139" y="2278900"/>
            <a:ext cx="7930908" cy="4244708"/>
            <a:chOff x="2199139" y="2278900"/>
            <a:chExt cx="7930908" cy="4244708"/>
          </a:xfrm>
        </p:grpSpPr>
        <p:pic>
          <p:nvPicPr>
            <p:cNvPr id="317" name="Google Shape;317;p15"/>
            <p:cNvPicPr preferRelativeResize="0"/>
            <p:nvPr/>
          </p:nvPicPr>
          <p:blipFill rotWithShape="1">
            <a:blip r:embed="rId3">
              <a:alphaModFix/>
            </a:blip>
            <a:srcRect b="0" l="0" r="0" t="0"/>
            <a:stretch/>
          </p:blipFill>
          <p:spPr>
            <a:xfrm>
              <a:off x="2199139" y="2291257"/>
              <a:ext cx="7793722" cy="4216493"/>
            </a:xfrm>
            <a:prstGeom prst="rect">
              <a:avLst/>
            </a:prstGeom>
            <a:noFill/>
            <a:ln>
              <a:noFill/>
            </a:ln>
          </p:spPr>
        </p:pic>
        <p:sp>
          <p:nvSpPr>
            <p:cNvPr id="318" name="Google Shape;318;p15"/>
            <p:cNvSpPr txBox="1"/>
            <p:nvPr/>
          </p:nvSpPr>
          <p:spPr>
            <a:xfrm>
              <a:off x="2522483" y="2278900"/>
              <a:ext cx="2428340"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Weather station locations</a:t>
              </a:r>
              <a:endParaRPr/>
            </a:p>
          </p:txBody>
        </p:sp>
        <p:sp>
          <p:nvSpPr>
            <p:cNvPr id="319" name="Google Shape;319;p15"/>
            <p:cNvSpPr txBox="1"/>
            <p:nvPr/>
          </p:nvSpPr>
          <p:spPr>
            <a:xfrm>
              <a:off x="5832762" y="2412654"/>
              <a:ext cx="2148643"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Total height (mm)</a:t>
              </a:r>
              <a:endParaRPr/>
            </a:p>
          </p:txBody>
        </p:sp>
        <p:sp>
          <p:nvSpPr>
            <p:cNvPr id="320" name="Google Shape;320;p15"/>
            <p:cNvSpPr txBox="1"/>
            <p:nvPr/>
          </p:nvSpPr>
          <p:spPr>
            <a:xfrm>
              <a:off x="7981404" y="2416321"/>
              <a:ext cx="2148643"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Irrigation events</a:t>
              </a:r>
              <a:endParaRPr sz="1800">
                <a:solidFill>
                  <a:schemeClr val="accent5"/>
                </a:solidFill>
                <a:latin typeface="Arial"/>
                <a:ea typeface="Arial"/>
                <a:cs typeface="Arial"/>
                <a:sym typeface="Arial"/>
              </a:endParaRPr>
            </a:p>
          </p:txBody>
        </p:sp>
        <p:sp>
          <p:nvSpPr>
            <p:cNvPr id="321" name="Google Shape;321;p15"/>
            <p:cNvSpPr txBox="1"/>
            <p:nvPr/>
          </p:nvSpPr>
          <p:spPr>
            <a:xfrm>
              <a:off x="3225269" y="6154276"/>
              <a:ext cx="1451833"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800">
                  <a:solidFill>
                    <a:schemeClr val="accent4"/>
                  </a:solidFill>
                  <a:latin typeface="Arial"/>
                  <a:ea typeface="Arial"/>
                  <a:cs typeface="Arial"/>
                  <a:sym typeface="Arial"/>
                </a:rPr>
                <a:t>AVERAGE</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6"/>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 Water Needs</a:t>
            </a:r>
            <a:endParaRPr/>
          </a:p>
        </p:txBody>
      </p:sp>
      <p:sp>
        <p:nvSpPr>
          <p:cNvPr id="328" name="Google Shape;328;p16"/>
          <p:cNvSpPr txBox="1"/>
          <p:nvPr>
            <p:ph idx="1" type="body"/>
          </p:nvPr>
        </p:nvSpPr>
        <p:spPr>
          <a:xfrm>
            <a:off x="757381" y="1486654"/>
            <a:ext cx="8608688"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400"/>
              <a:buChar char="▪"/>
            </a:pPr>
            <a:r>
              <a:rPr lang="fr-CA" sz="2400">
                <a:solidFill>
                  <a:schemeClr val="accent5"/>
                </a:solidFill>
              </a:rPr>
              <a:t>Potatoes (var. </a:t>
            </a:r>
            <a:r>
              <a:rPr i="1" lang="fr-CA" sz="2400">
                <a:solidFill>
                  <a:schemeClr val="accent5"/>
                </a:solidFill>
              </a:rPr>
              <a:t>Norland</a:t>
            </a:r>
            <a:r>
              <a:rPr lang="fr-CA" sz="2400">
                <a:solidFill>
                  <a:schemeClr val="accent5"/>
                </a:solidFill>
              </a:rPr>
              <a:t>)</a:t>
            </a:r>
            <a:endParaRPr/>
          </a:p>
          <a:p>
            <a:pPr indent="-228600" lvl="1" marL="685800" rtl="0" algn="l">
              <a:lnSpc>
                <a:spcPct val="90000"/>
              </a:lnSpc>
              <a:spcBef>
                <a:spcPts val="500"/>
              </a:spcBef>
              <a:spcAft>
                <a:spcPts val="0"/>
              </a:spcAft>
              <a:buSzPts val="1760"/>
              <a:buChar char="▪"/>
            </a:pPr>
            <a:r>
              <a:rPr lang="fr-CA" sz="2200">
                <a:solidFill>
                  <a:schemeClr val="accent5"/>
                </a:solidFill>
              </a:rPr>
              <a:t>Water stress impact depending on the growing stages</a:t>
            </a:r>
            <a:endParaRPr/>
          </a:p>
          <a:p>
            <a:pPr indent="-228600" lvl="1" marL="685800" rtl="0" algn="l">
              <a:lnSpc>
                <a:spcPct val="90000"/>
              </a:lnSpc>
              <a:spcBef>
                <a:spcPts val="500"/>
              </a:spcBef>
              <a:spcAft>
                <a:spcPts val="0"/>
              </a:spcAft>
              <a:buSzPts val="1760"/>
              <a:buChar char="▪"/>
            </a:pPr>
            <a:r>
              <a:rPr lang="fr-CA" sz="2200">
                <a:solidFill>
                  <a:schemeClr val="accent5"/>
                </a:solidFill>
              </a:rPr>
              <a:t>Absence of blue line indicates crop is under water stress</a:t>
            </a:r>
            <a:endParaRPr/>
          </a:p>
          <a:p>
            <a:pPr indent="-228600" lvl="2" marL="1143000" rtl="0" algn="l">
              <a:lnSpc>
                <a:spcPct val="90000"/>
              </a:lnSpc>
              <a:spcBef>
                <a:spcPts val="500"/>
              </a:spcBef>
              <a:spcAft>
                <a:spcPts val="0"/>
              </a:spcAft>
              <a:buClr>
                <a:schemeClr val="accent5"/>
              </a:buClr>
              <a:buSzPts val="2000"/>
              <a:buChar char="•"/>
            </a:pPr>
            <a:r>
              <a:rPr lang="fr-CA">
                <a:solidFill>
                  <a:schemeClr val="accent5"/>
                </a:solidFill>
                <a:latin typeface="Arial"/>
                <a:ea typeface="Arial"/>
                <a:cs typeface="Arial"/>
                <a:sym typeface="Arial"/>
              </a:rPr>
              <a:t>Planting: does not translate in yield reduction</a:t>
            </a:r>
            <a:endParaRPr>
              <a:solidFill>
                <a:schemeClr val="accent5"/>
              </a:solidFill>
              <a:latin typeface="Arial"/>
              <a:ea typeface="Arial"/>
              <a:cs typeface="Arial"/>
              <a:sym typeface="Arial"/>
            </a:endParaRPr>
          </a:p>
          <a:p>
            <a:pPr indent="-228600" lvl="2" marL="1143000" rtl="0" algn="l">
              <a:lnSpc>
                <a:spcPct val="90000"/>
              </a:lnSpc>
              <a:spcBef>
                <a:spcPts val="500"/>
              </a:spcBef>
              <a:spcAft>
                <a:spcPts val="0"/>
              </a:spcAft>
              <a:buClr>
                <a:schemeClr val="accent5"/>
              </a:buClr>
              <a:buSzPts val="2000"/>
              <a:buChar char="•"/>
            </a:pPr>
            <a:r>
              <a:rPr lang="fr-CA">
                <a:solidFill>
                  <a:schemeClr val="accent5"/>
                </a:solidFill>
                <a:latin typeface="Arial"/>
                <a:ea typeface="Arial"/>
                <a:cs typeface="Arial"/>
                <a:sym typeface="Arial"/>
              </a:rPr>
              <a:t>Emergence: decrease in tubers quantity and yield</a:t>
            </a:r>
            <a:endParaRPr>
              <a:solidFill>
                <a:schemeClr val="accent5"/>
              </a:solidFill>
              <a:latin typeface="Arial"/>
              <a:ea typeface="Arial"/>
              <a:cs typeface="Arial"/>
              <a:sym typeface="Arial"/>
            </a:endParaRPr>
          </a:p>
        </p:txBody>
      </p:sp>
      <p:sp>
        <p:nvSpPr>
          <p:cNvPr id="329" name="Google Shape;329;p16"/>
          <p:cNvSpPr txBox="1"/>
          <p:nvPr/>
        </p:nvSpPr>
        <p:spPr>
          <a:xfrm>
            <a:off x="357352" y="6495393"/>
            <a:ext cx="21651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al., 2018</a:t>
            </a:r>
            <a:endParaRPr/>
          </a:p>
        </p:txBody>
      </p:sp>
      <p:grpSp>
        <p:nvGrpSpPr>
          <p:cNvPr id="330" name="Google Shape;330;p16"/>
          <p:cNvGrpSpPr/>
          <p:nvPr/>
        </p:nvGrpSpPr>
        <p:grpSpPr>
          <a:xfrm>
            <a:off x="495177" y="3677416"/>
            <a:ext cx="11432700" cy="2423524"/>
            <a:chOff x="495177" y="3239589"/>
            <a:chExt cx="11432700" cy="2423524"/>
          </a:xfrm>
        </p:grpSpPr>
        <p:pic>
          <p:nvPicPr>
            <p:cNvPr id="331" name="Google Shape;331;p16"/>
            <p:cNvPicPr preferRelativeResize="0"/>
            <p:nvPr/>
          </p:nvPicPr>
          <p:blipFill rotWithShape="1">
            <a:blip r:embed="rId3">
              <a:alphaModFix/>
            </a:blip>
            <a:srcRect b="0" l="0" r="0" t="0"/>
            <a:stretch/>
          </p:blipFill>
          <p:spPr>
            <a:xfrm>
              <a:off x="495177" y="3429000"/>
              <a:ext cx="11432700" cy="2234113"/>
            </a:xfrm>
            <a:prstGeom prst="rect">
              <a:avLst/>
            </a:prstGeom>
            <a:noFill/>
            <a:ln>
              <a:noFill/>
            </a:ln>
          </p:spPr>
        </p:pic>
        <p:sp>
          <p:nvSpPr>
            <p:cNvPr id="332" name="Google Shape;332;p16"/>
            <p:cNvSpPr txBox="1"/>
            <p:nvPr/>
          </p:nvSpPr>
          <p:spPr>
            <a:xfrm>
              <a:off x="5238206" y="3788229"/>
              <a:ext cx="1254034"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Top-kill</a:t>
              </a:r>
              <a:endParaRPr sz="1800">
                <a:solidFill>
                  <a:schemeClr val="accent5"/>
                </a:solidFill>
                <a:latin typeface="Arial"/>
                <a:ea typeface="Arial"/>
                <a:cs typeface="Arial"/>
                <a:sym typeface="Arial"/>
              </a:endParaRPr>
            </a:p>
          </p:txBody>
        </p:sp>
        <p:sp>
          <p:nvSpPr>
            <p:cNvPr id="333" name="Google Shape;333;p16"/>
            <p:cNvSpPr txBox="1"/>
            <p:nvPr/>
          </p:nvSpPr>
          <p:spPr>
            <a:xfrm>
              <a:off x="3912800" y="3788229"/>
              <a:ext cx="1254034"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Flowering</a:t>
              </a:r>
              <a:endParaRPr sz="1800">
                <a:solidFill>
                  <a:schemeClr val="accent5"/>
                </a:solidFill>
                <a:latin typeface="Arial"/>
                <a:ea typeface="Arial"/>
                <a:cs typeface="Arial"/>
                <a:sym typeface="Arial"/>
              </a:endParaRPr>
            </a:p>
          </p:txBody>
        </p:sp>
        <p:sp>
          <p:nvSpPr>
            <p:cNvPr id="334" name="Google Shape;334;p16"/>
            <p:cNvSpPr txBox="1"/>
            <p:nvPr/>
          </p:nvSpPr>
          <p:spPr>
            <a:xfrm>
              <a:off x="812900" y="3788229"/>
              <a:ext cx="1254034"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Planting</a:t>
              </a:r>
              <a:endParaRPr sz="1800">
                <a:solidFill>
                  <a:schemeClr val="accent5"/>
                </a:solidFill>
                <a:latin typeface="Arial"/>
                <a:ea typeface="Arial"/>
                <a:cs typeface="Arial"/>
                <a:sym typeface="Arial"/>
              </a:endParaRPr>
            </a:p>
          </p:txBody>
        </p:sp>
        <p:sp>
          <p:nvSpPr>
            <p:cNvPr id="335" name="Google Shape;335;p16"/>
            <p:cNvSpPr txBox="1"/>
            <p:nvPr/>
          </p:nvSpPr>
          <p:spPr>
            <a:xfrm>
              <a:off x="2329137" y="3788229"/>
              <a:ext cx="1439311"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Emergence</a:t>
              </a:r>
              <a:endParaRPr sz="1800">
                <a:solidFill>
                  <a:schemeClr val="accent5"/>
                </a:solidFill>
                <a:latin typeface="Arial"/>
                <a:ea typeface="Arial"/>
                <a:cs typeface="Arial"/>
                <a:sym typeface="Arial"/>
              </a:endParaRPr>
            </a:p>
          </p:txBody>
        </p:sp>
        <p:sp>
          <p:nvSpPr>
            <p:cNvPr id="336" name="Google Shape;336;p16"/>
            <p:cNvSpPr txBox="1"/>
            <p:nvPr/>
          </p:nvSpPr>
          <p:spPr>
            <a:xfrm>
              <a:off x="10281128" y="3598818"/>
              <a:ext cx="1254034"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Yield</a:t>
              </a:r>
              <a:endParaRPr sz="1800">
                <a:solidFill>
                  <a:schemeClr val="accent5"/>
                </a:solidFill>
                <a:latin typeface="Arial"/>
                <a:ea typeface="Arial"/>
                <a:cs typeface="Arial"/>
                <a:sym typeface="Arial"/>
              </a:endParaRPr>
            </a:p>
          </p:txBody>
        </p:sp>
        <p:sp>
          <p:nvSpPr>
            <p:cNvPr id="337" name="Google Shape;337;p16"/>
            <p:cNvSpPr txBox="1"/>
            <p:nvPr/>
          </p:nvSpPr>
          <p:spPr>
            <a:xfrm>
              <a:off x="8569565" y="3740695"/>
              <a:ext cx="156721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Mean weight</a:t>
              </a:r>
              <a:endParaRPr sz="1800">
                <a:solidFill>
                  <a:schemeClr val="accent5"/>
                </a:solidFill>
                <a:latin typeface="Arial"/>
                <a:ea typeface="Arial"/>
                <a:cs typeface="Arial"/>
                <a:sym typeface="Arial"/>
              </a:endParaRPr>
            </a:p>
          </p:txBody>
        </p:sp>
        <p:sp>
          <p:nvSpPr>
            <p:cNvPr id="338" name="Google Shape;338;p16"/>
            <p:cNvSpPr txBox="1"/>
            <p:nvPr/>
          </p:nvSpPr>
          <p:spPr>
            <a:xfrm>
              <a:off x="6985903" y="3783874"/>
              <a:ext cx="1254034"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Quantity</a:t>
              </a:r>
              <a:endParaRPr sz="1800">
                <a:solidFill>
                  <a:schemeClr val="accent5"/>
                </a:solidFill>
                <a:latin typeface="Arial"/>
                <a:ea typeface="Arial"/>
                <a:cs typeface="Arial"/>
                <a:sym typeface="Arial"/>
              </a:endParaRPr>
            </a:p>
          </p:txBody>
        </p:sp>
        <p:sp>
          <p:nvSpPr>
            <p:cNvPr id="339" name="Google Shape;339;p16"/>
            <p:cNvSpPr txBox="1"/>
            <p:nvPr/>
          </p:nvSpPr>
          <p:spPr>
            <a:xfrm>
              <a:off x="2249814" y="3239589"/>
              <a:ext cx="2837696"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Growing stages irrigated</a:t>
              </a:r>
              <a:endParaRPr sz="1800">
                <a:solidFill>
                  <a:schemeClr val="accent5"/>
                </a:solidFill>
                <a:latin typeface="Arial"/>
                <a:ea typeface="Arial"/>
                <a:cs typeface="Arial"/>
                <a:sym typeface="Arial"/>
              </a:endParaRPr>
            </a:p>
          </p:txBody>
        </p:sp>
        <p:sp>
          <p:nvSpPr>
            <p:cNvPr id="340" name="Google Shape;340;p16"/>
            <p:cNvSpPr txBox="1"/>
            <p:nvPr/>
          </p:nvSpPr>
          <p:spPr>
            <a:xfrm>
              <a:off x="7860786" y="3244307"/>
              <a:ext cx="1254034" cy="37882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Tubbers</a:t>
              </a:r>
              <a:endParaRPr sz="1800">
                <a:solidFill>
                  <a:schemeClr val="accent5"/>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7"/>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 Water Needs</a:t>
            </a:r>
            <a:endParaRPr/>
          </a:p>
        </p:txBody>
      </p:sp>
      <p:sp>
        <p:nvSpPr>
          <p:cNvPr id="347" name="Google Shape;347;p17"/>
          <p:cNvSpPr txBox="1"/>
          <p:nvPr>
            <p:ph idx="1" type="body"/>
          </p:nvPr>
        </p:nvSpPr>
        <p:spPr>
          <a:xfrm>
            <a:off x="757380" y="1507240"/>
            <a:ext cx="8086173"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400"/>
              <a:buChar char="▪"/>
            </a:pPr>
            <a:r>
              <a:rPr lang="fr-CA" sz="2400">
                <a:solidFill>
                  <a:schemeClr val="accent5"/>
                </a:solidFill>
              </a:rPr>
              <a:t>Potato crop irrigation events depending on soil texture</a:t>
            </a:r>
            <a:endParaRPr/>
          </a:p>
          <a:p>
            <a:pPr indent="-228600" lvl="1" marL="685800" rtl="0" algn="l">
              <a:lnSpc>
                <a:spcPct val="90000"/>
              </a:lnSpc>
              <a:spcBef>
                <a:spcPts val="500"/>
              </a:spcBef>
              <a:spcAft>
                <a:spcPts val="0"/>
              </a:spcAft>
              <a:buSzPts val="1760"/>
              <a:buChar char="▪"/>
            </a:pPr>
            <a:r>
              <a:rPr lang="fr-CA" sz="2200">
                <a:solidFill>
                  <a:schemeClr val="accent5"/>
                </a:solidFill>
              </a:rPr>
              <a:t>Québec City region</a:t>
            </a:r>
            <a:endParaRPr sz="2200">
              <a:solidFill>
                <a:schemeClr val="accent5"/>
              </a:solidFill>
            </a:endParaRPr>
          </a:p>
          <a:p>
            <a:pPr indent="-116840" lvl="1" marL="685800" rtl="0" algn="l">
              <a:lnSpc>
                <a:spcPct val="90000"/>
              </a:lnSpc>
              <a:spcBef>
                <a:spcPts val="500"/>
              </a:spcBef>
              <a:spcAft>
                <a:spcPts val="0"/>
              </a:spcAft>
              <a:buSzPts val="1760"/>
              <a:buNone/>
            </a:pPr>
            <a:r>
              <a:t/>
            </a:r>
            <a:endParaRPr sz="2200">
              <a:solidFill>
                <a:schemeClr val="accent5"/>
              </a:solidFill>
            </a:endParaRPr>
          </a:p>
        </p:txBody>
      </p:sp>
      <p:sp>
        <p:nvSpPr>
          <p:cNvPr id="348" name="Google Shape;348;p17"/>
          <p:cNvSpPr txBox="1"/>
          <p:nvPr/>
        </p:nvSpPr>
        <p:spPr>
          <a:xfrm>
            <a:off x="357352" y="6495393"/>
            <a:ext cx="21651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al., 2018</a:t>
            </a:r>
            <a:endParaRPr/>
          </a:p>
        </p:txBody>
      </p:sp>
      <p:grpSp>
        <p:nvGrpSpPr>
          <p:cNvPr id="349" name="Google Shape;349;p17"/>
          <p:cNvGrpSpPr/>
          <p:nvPr/>
        </p:nvGrpSpPr>
        <p:grpSpPr>
          <a:xfrm>
            <a:off x="295503" y="2997925"/>
            <a:ext cx="11896497" cy="2692526"/>
            <a:chOff x="295503" y="2984862"/>
            <a:chExt cx="11896497" cy="2692526"/>
          </a:xfrm>
        </p:grpSpPr>
        <p:grpSp>
          <p:nvGrpSpPr>
            <p:cNvPr id="350" name="Google Shape;350;p17"/>
            <p:cNvGrpSpPr/>
            <p:nvPr/>
          </p:nvGrpSpPr>
          <p:grpSpPr>
            <a:xfrm>
              <a:off x="295503" y="2984862"/>
              <a:ext cx="11896497" cy="2692526"/>
              <a:chOff x="295503" y="3429000"/>
              <a:chExt cx="11896497" cy="2692526"/>
            </a:xfrm>
          </p:grpSpPr>
          <p:pic>
            <p:nvPicPr>
              <p:cNvPr id="351" name="Google Shape;351;p17"/>
              <p:cNvPicPr preferRelativeResize="0"/>
              <p:nvPr/>
            </p:nvPicPr>
            <p:blipFill rotWithShape="1">
              <a:blip r:embed="rId3">
                <a:alphaModFix/>
              </a:blip>
              <a:srcRect b="0" l="0" r="0" t="0"/>
              <a:stretch/>
            </p:blipFill>
            <p:spPr>
              <a:xfrm>
                <a:off x="295503" y="3429000"/>
                <a:ext cx="11896497" cy="2692526"/>
              </a:xfrm>
              <a:prstGeom prst="rect">
                <a:avLst/>
              </a:prstGeom>
              <a:noFill/>
              <a:ln>
                <a:noFill/>
              </a:ln>
            </p:spPr>
          </p:pic>
          <p:sp>
            <p:nvSpPr>
              <p:cNvPr id="352" name="Google Shape;352;p17"/>
              <p:cNvSpPr txBox="1"/>
              <p:nvPr/>
            </p:nvSpPr>
            <p:spPr>
              <a:xfrm>
                <a:off x="457199" y="3624972"/>
                <a:ext cx="1632857"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accent5"/>
                    </a:solidFill>
                    <a:latin typeface="Arial"/>
                    <a:ea typeface="Arial"/>
                    <a:cs typeface="Arial"/>
                    <a:sym typeface="Arial"/>
                  </a:rPr>
                  <a:t>Soil texture</a:t>
                </a:r>
                <a:endParaRPr/>
              </a:p>
            </p:txBody>
          </p:sp>
          <p:sp>
            <p:nvSpPr>
              <p:cNvPr id="353" name="Google Shape;353;p17"/>
              <p:cNvSpPr txBox="1"/>
              <p:nvPr/>
            </p:nvSpPr>
            <p:spPr>
              <a:xfrm>
                <a:off x="4062549" y="3614328"/>
                <a:ext cx="4336868"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accent5"/>
                    </a:solidFill>
                    <a:latin typeface="Arial"/>
                    <a:ea typeface="Arial"/>
                    <a:cs typeface="Arial"/>
                    <a:sym typeface="Arial"/>
                  </a:rPr>
                  <a:t>Irrigation events</a:t>
                </a:r>
                <a:endParaRPr sz="2000">
                  <a:solidFill>
                    <a:schemeClr val="accent5"/>
                  </a:solidFill>
                  <a:latin typeface="Arial"/>
                  <a:ea typeface="Arial"/>
                  <a:cs typeface="Arial"/>
                  <a:sym typeface="Arial"/>
                </a:endParaRPr>
              </a:p>
            </p:txBody>
          </p:sp>
          <p:sp>
            <p:nvSpPr>
              <p:cNvPr id="354" name="Google Shape;354;p17"/>
              <p:cNvSpPr txBox="1"/>
              <p:nvPr/>
            </p:nvSpPr>
            <p:spPr>
              <a:xfrm>
                <a:off x="8739051" y="3736005"/>
                <a:ext cx="1410787"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accent5"/>
                    </a:solidFill>
                    <a:latin typeface="Arial"/>
                    <a:ea typeface="Arial"/>
                    <a:cs typeface="Arial"/>
                    <a:sym typeface="Arial"/>
                  </a:rPr>
                  <a:t>(Events of</a:t>
                </a:r>
                <a:endParaRPr/>
              </a:p>
            </p:txBody>
          </p:sp>
        </p:grpSp>
        <p:sp>
          <p:nvSpPr>
            <p:cNvPr id="355" name="Google Shape;355;p17"/>
            <p:cNvSpPr txBox="1"/>
            <p:nvPr/>
          </p:nvSpPr>
          <p:spPr>
            <a:xfrm>
              <a:off x="409305" y="3691977"/>
              <a:ext cx="1632857"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accent5"/>
                  </a:solidFill>
                  <a:latin typeface="Arial"/>
                  <a:ea typeface="Arial"/>
                  <a:cs typeface="Arial"/>
                  <a:sym typeface="Arial"/>
                </a:rPr>
                <a:t>Sand</a:t>
              </a:r>
              <a:endParaRPr/>
            </a:p>
          </p:txBody>
        </p:sp>
        <p:sp>
          <p:nvSpPr>
            <p:cNvPr id="356" name="Google Shape;356;p17"/>
            <p:cNvSpPr txBox="1"/>
            <p:nvPr/>
          </p:nvSpPr>
          <p:spPr>
            <a:xfrm>
              <a:off x="409304" y="4039778"/>
              <a:ext cx="1632857"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accent5"/>
                  </a:solidFill>
                  <a:latin typeface="Arial"/>
                  <a:ea typeface="Arial"/>
                  <a:cs typeface="Arial"/>
                  <a:sym typeface="Arial"/>
                </a:rPr>
                <a:t>Loamy sand</a:t>
              </a:r>
              <a:endParaRPr sz="2000">
                <a:solidFill>
                  <a:schemeClr val="accent5"/>
                </a:solidFill>
                <a:latin typeface="Arial"/>
                <a:ea typeface="Arial"/>
                <a:cs typeface="Arial"/>
                <a:sym typeface="Arial"/>
              </a:endParaRPr>
            </a:p>
          </p:txBody>
        </p:sp>
        <p:sp>
          <p:nvSpPr>
            <p:cNvPr id="357" name="Google Shape;357;p17"/>
            <p:cNvSpPr txBox="1"/>
            <p:nvPr/>
          </p:nvSpPr>
          <p:spPr>
            <a:xfrm>
              <a:off x="409304" y="4413645"/>
              <a:ext cx="1632857"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accent5"/>
                  </a:solidFill>
                  <a:latin typeface="Arial"/>
                  <a:ea typeface="Arial"/>
                  <a:cs typeface="Arial"/>
                  <a:sym typeface="Arial"/>
                </a:rPr>
                <a:t>Sandy loam</a:t>
              </a:r>
              <a:endParaRPr/>
            </a:p>
          </p:txBody>
        </p:sp>
        <p:sp>
          <p:nvSpPr>
            <p:cNvPr id="358" name="Google Shape;358;p17"/>
            <p:cNvSpPr txBox="1"/>
            <p:nvPr/>
          </p:nvSpPr>
          <p:spPr>
            <a:xfrm>
              <a:off x="428897" y="4787689"/>
              <a:ext cx="2653937" cy="40011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2000">
                  <a:solidFill>
                    <a:schemeClr val="accent5"/>
                  </a:solidFill>
                  <a:latin typeface="Arial"/>
                  <a:ea typeface="Arial"/>
                  <a:cs typeface="Arial"/>
                  <a:sym typeface="Arial"/>
                </a:rPr>
                <a:t>Clay loam with gravel</a:t>
              </a:r>
              <a:endParaRPr sz="2000">
                <a:solidFill>
                  <a:schemeClr val="accent5"/>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8"/>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 Water Needs</a:t>
            </a:r>
            <a:endParaRPr/>
          </a:p>
        </p:txBody>
      </p:sp>
      <p:pic>
        <p:nvPicPr>
          <p:cNvPr id="364" name="Google Shape;364;p18"/>
          <p:cNvPicPr preferRelativeResize="0"/>
          <p:nvPr/>
        </p:nvPicPr>
        <p:blipFill rotWithShape="1">
          <a:blip r:embed="rId3">
            <a:alphaModFix/>
          </a:blip>
          <a:srcRect b="0" l="0" r="0" t="0"/>
          <a:stretch/>
        </p:blipFill>
        <p:spPr>
          <a:xfrm>
            <a:off x="3659170" y="1250960"/>
            <a:ext cx="6212263" cy="5552210"/>
          </a:xfrm>
          <a:prstGeom prst="rect">
            <a:avLst/>
          </a:prstGeom>
          <a:noFill/>
          <a:ln>
            <a:noFill/>
          </a:ln>
        </p:spPr>
      </p:pic>
      <p:sp>
        <p:nvSpPr>
          <p:cNvPr id="365" name="Google Shape;365;p18"/>
          <p:cNvSpPr txBox="1"/>
          <p:nvPr/>
        </p:nvSpPr>
        <p:spPr>
          <a:xfrm>
            <a:off x="9871433" y="5640190"/>
            <a:ext cx="216513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al., 2018</a:t>
            </a:r>
            <a:endParaRPr/>
          </a:p>
        </p:txBody>
      </p:sp>
      <p:sp>
        <p:nvSpPr>
          <p:cNvPr id="366" name="Google Shape;366;p18"/>
          <p:cNvSpPr txBox="1"/>
          <p:nvPr/>
        </p:nvSpPr>
        <p:spPr>
          <a:xfrm>
            <a:off x="480766" y="2969443"/>
            <a:ext cx="29694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Raised beds, plastic mulch, drip irrigation</a:t>
            </a:r>
            <a:endParaRPr/>
          </a:p>
        </p:txBody>
      </p:sp>
      <p:sp>
        <p:nvSpPr>
          <p:cNvPr id="367" name="Google Shape;367;p18"/>
          <p:cNvSpPr/>
          <p:nvPr/>
        </p:nvSpPr>
        <p:spPr>
          <a:xfrm>
            <a:off x="3450209" y="2856322"/>
            <a:ext cx="292231" cy="1008668"/>
          </a:xfrm>
          <a:prstGeom prst="leftBrace">
            <a:avLst>
              <a:gd fmla="val 8333" name="adj1"/>
              <a:gd fmla="val 50000" name="adj2"/>
            </a:avLst>
          </a:prstGeom>
          <a:no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Bebas Neue"/>
              <a:ea typeface="Bebas Neue"/>
              <a:cs typeface="Bebas Neue"/>
              <a:sym typeface="Bebas Neue"/>
            </a:endParaRPr>
          </a:p>
        </p:txBody>
      </p:sp>
      <p:sp>
        <p:nvSpPr>
          <p:cNvPr id="368" name="Google Shape;368;p18"/>
          <p:cNvSpPr/>
          <p:nvPr/>
        </p:nvSpPr>
        <p:spPr>
          <a:xfrm>
            <a:off x="3450209" y="4224780"/>
            <a:ext cx="292231" cy="1167352"/>
          </a:xfrm>
          <a:prstGeom prst="leftBrace">
            <a:avLst>
              <a:gd fmla="val 8333" name="adj1"/>
              <a:gd fmla="val 50000" name="adj2"/>
            </a:avLst>
          </a:prstGeom>
          <a:noFill/>
          <a:ln cap="flat" cmpd="sng" w="1905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0000"/>
              </a:solidFill>
              <a:latin typeface="Bebas Neue"/>
              <a:ea typeface="Bebas Neue"/>
              <a:cs typeface="Bebas Neue"/>
              <a:sym typeface="Bebas Neue"/>
            </a:endParaRPr>
          </a:p>
        </p:txBody>
      </p:sp>
      <p:sp>
        <p:nvSpPr>
          <p:cNvPr id="369" name="Google Shape;369;p18"/>
          <p:cNvSpPr txBox="1"/>
          <p:nvPr/>
        </p:nvSpPr>
        <p:spPr>
          <a:xfrm>
            <a:off x="480766" y="4409252"/>
            <a:ext cx="296944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Flat surface, no mulch, drip or overhead irrigation</a:t>
            </a:r>
            <a:endParaRPr/>
          </a:p>
        </p:txBody>
      </p:sp>
      <p:pic>
        <p:nvPicPr>
          <p:cNvPr id="370" name="Google Shape;370;p18"/>
          <p:cNvPicPr preferRelativeResize="0"/>
          <p:nvPr/>
        </p:nvPicPr>
        <p:blipFill rotWithShape="1">
          <a:blip r:embed="rId4">
            <a:alphaModFix/>
          </a:blip>
          <a:srcRect b="0" l="0" r="0" t="0"/>
          <a:stretch/>
        </p:blipFill>
        <p:spPr>
          <a:xfrm>
            <a:off x="9952415" y="2856321"/>
            <a:ext cx="2142662" cy="2778999"/>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9"/>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 Uptake Zones</a:t>
            </a:r>
            <a:endParaRPr/>
          </a:p>
        </p:txBody>
      </p:sp>
      <p:sp>
        <p:nvSpPr>
          <p:cNvPr id="376" name="Google Shape;376;p19"/>
          <p:cNvSpPr txBox="1"/>
          <p:nvPr>
            <p:ph idx="1" type="body"/>
          </p:nvPr>
        </p:nvSpPr>
        <p:spPr>
          <a:xfrm>
            <a:off x="757381" y="1666440"/>
            <a:ext cx="5605712"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400"/>
              <a:buChar char="▪"/>
            </a:pPr>
            <a:r>
              <a:rPr lang="fr-CA" sz="2400">
                <a:solidFill>
                  <a:schemeClr val="accent5"/>
                </a:solidFill>
              </a:rPr>
              <a:t>Essential to optimal crop growth</a:t>
            </a:r>
            <a:endParaRPr sz="2400">
              <a:solidFill>
                <a:schemeClr val="accent5"/>
              </a:solidFill>
            </a:endParaRPr>
          </a:p>
          <a:p>
            <a:pPr indent="-228600" lvl="1" marL="685800" rtl="0" algn="l">
              <a:lnSpc>
                <a:spcPct val="90000"/>
              </a:lnSpc>
              <a:spcBef>
                <a:spcPts val="500"/>
              </a:spcBef>
              <a:spcAft>
                <a:spcPts val="0"/>
              </a:spcAft>
              <a:buSzPts val="1600"/>
              <a:buChar char="▪"/>
            </a:pPr>
            <a:r>
              <a:rPr lang="fr-CA" sz="2000">
                <a:solidFill>
                  <a:schemeClr val="accent5"/>
                </a:solidFill>
              </a:rPr>
              <a:t>Soil, roots, nutrients, water</a:t>
            </a:r>
            <a:endParaRPr/>
          </a:p>
          <a:p>
            <a:pPr indent="-228600" lvl="1" marL="685800" rtl="0" algn="l">
              <a:lnSpc>
                <a:spcPct val="90000"/>
              </a:lnSpc>
              <a:spcBef>
                <a:spcPts val="500"/>
              </a:spcBef>
              <a:spcAft>
                <a:spcPts val="0"/>
              </a:spcAft>
              <a:buSzPts val="1600"/>
              <a:buChar char="▪"/>
            </a:pPr>
            <a:r>
              <a:rPr lang="fr-CA" sz="2000">
                <a:solidFill>
                  <a:schemeClr val="accent5"/>
                </a:solidFill>
              </a:rPr>
              <a:t>Crop water and nutrient uptake efficiency</a:t>
            </a:r>
            <a:endParaRPr sz="2000">
              <a:solidFill>
                <a:schemeClr val="accent5"/>
              </a:solidFill>
            </a:endParaRPr>
          </a:p>
          <a:p>
            <a:pPr indent="-228600" lvl="1" marL="685800" rtl="0" algn="l">
              <a:lnSpc>
                <a:spcPct val="90000"/>
              </a:lnSpc>
              <a:spcBef>
                <a:spcPts val="500"/>
              </a:spcBef>
              <a:spcAft>
                <a:spcPts val="0"/>
              </a:spcAft>
              <a:buSzPts val="1600"/>
              <a:buChar char="▪"/>
            </a:pPr>
            <a:r>
              <a:rPr lang="fr-CA" sz="2000">
                <a:solidFill>
                  <a:schemeClr val="accent5"/>
                </a:solidFill>
              </a:rPr>
              <a:t>May vary over time </a:t>
            </a:r>
            <a:endParaRPr/>
          </a:p>
        </p:txBody>
      </p:sp>
      <p:pic>
        <p:nvPicPr>
          <p:cNvPr id="377" name="Google Shape;377;p19"/>
          <p:cNvPicPr preferRelativeResize="0"/>
          <p:nvPr/>
        </p:nvPicPr>
        <p:blipFill rotWithShape="1">
          <a:blip r:embed="rId3">
            <a:alphaModFix/>
          </a:blip>
          <a:srcRect b="0" l="0" r="0" t="0"/>
          <a:stretch/>
        </p:blipFill>
        <p:spPr>
          <a:xfrm>
            <a:off x="2948940" y="3248966"/>
            <a:ext cx="6294120" cy="3176551"/>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838200" y="-87721"/>
            <a:ext cx="950758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b="1" lang="fr-CA"/>
              <a:t>Research and </a:t>
            </a:r>
            <a:r>
              <a:rPr lang="fr-CA"/>
              <a:t>D</a:t>
            </a:r>
            <a:r>
              <a:rPr b="1" lang="fr-CA"/>
              <a:t>evelopm</a:t>
            </a:r>
            <a:r>
              <a:rPr lang="fr-CA"/>
              <a:t>ent Institute for the Agri-Environment </a:t>
            </a:r>
            <a:r>
              <a:rPr b="1" lang="fr-CA"/>
              <a:t>(IRDA)</a:t>
            </a:r>
            <a:endParaRPr/>
          </a:p>
        </p:txBody>
      </p:sp>
      <p:sp>
        <p:nvSpPr>
          <p:cNvPr id="124" name="Google Shape;124;p2"/>
          <p:cNvSpPr txBox="1"/>
          <p:nvPr>
            <p:ph idx="1" type="body"/>
          </p:nvPr>
        </p:nvSpPr>
        <p:spPr>
          <a:xfrm>
            <a:off x="720213" y="1552943"/>
            <a:ext cx="10515600" cy="2075160"/>
          </a:xfrm>
          <a:prstGeom prst="rect">
            <a:avLst/>
          </a:prstGeom>
          <a:noFill/>
          <a:ln>
            <a:noFill/>
          </a:ln>
        </p:spPr>
        <p:txBody>
          <a:bodyPr anchorCtr="0" anchor="t" bIns="45700" lIns="91425" spcFirstLastPara="1" rIns="91425" wrap="square" tIns="45700">
            <a:normAutofit/>
          </a:bodyPr>
          <a:lstStyle/>
          <a:p>
            <a:pPr indent="-442913" lvl="0" marL="442913" rtl="0" algn="just">
              <a:lnSpc>
                <a:spcPct val="90000"/>
              </a:lnSpc>
              <a:spcBef>
                <a:spcPts val="0"/>
              </a:spcBef>
              <a:spcAft>
                <a:spcPts val="0"/>
              </a:spcAft>
              <a:buSzPts val="2400"/>
              <a:buChar char="▪"/>
            </a:pPr>
            <a:r>
              <a:rPr lang="fr-CA" sz="2400">
                <a:solidFill>
                  <a:schemeClr val="accent5"/>
                </a:solidFill>
              </a:rPr>
              <a:t>IRDA is a non-profit research corporation whose mission is to engage in agri-environmental research, development and transfer activities that foster agricultural innovation from a sustainable development perspective.</a:t>
            </a:r>
            <a:endParaRPr sz="2400">
              <a:solidFill>
                <a:schemeClr val="accent5"/>
              </a:solidFill>
            </a:endParaRPr>
          </a:p>
        </p:txBody>
      </p:sp>
      <p:pic>
        <p:nvPicPr>
          <p:cNvPr descr="Une image contenant herbe, arbre, route, passage&#10;&#10;Description générée automatiquement" id="125" name="Google Shape;125;p2"/>
          <p:cNvPicPr preferRelativeResize="0"/>
          <p:nvPr/>
        </p:nvPicPr>
        <p:blipFill rotWithShape="1">
          <a:blip r:embed="rId3">
            <a:alphaModFix/>
          </a:blip>
          <a:srcRect b="0" l="0" r="0" t="0"/>
          <a:stretch/>
        </p:blipFill>
        <p:spPr>
          <a:xfrm>
            <a:off x="6523422" y="3167400"/>
            <a:ext cx="3918436" cy="2307438"/>
          </a:xfrm>
          <a:prstGeom prst="rect">
            <a:avLst/>
          </a:prstGeom>
          <a:noFill/>
          <a:ln cap="flat" cmpd="sng" w="9525">
            <a:solidFill>
              <a:schemeClr val="dk1"/>
            </a:solidFill>
            <a:prstDash val="solid"/>
            <a:round/>
            <a:headEnd len="sm" w="sm" type="none"/>
            <a:tailEnd len="sm" w="sm" type="none"/>
          </a:ln>
        </p:spPr>
      </p:pic>
      <p:pic>
        <p:nvPicPr>
          <p:cNvPr descr="Une image contenant texte, herbe, ciel, extérieur&#10;&#10;Description générée automatiquement" id="126" name="Google Shape;126;p2"/>
          <p:cNvPicPr preferRelativeResize="0"/>
          <p:nvPr/>
        </p:nvPicPr>
        <p:blipFill rotWithShape="1">
          <a:blip r:embed="rId4">
            <a:alphaModFix/>
          </a:blip>
          <a:srcRect b="0" l="0" r="0" t="0"/>
          <a:stretch/>
        </p:blipFill>
        <p:spPr>
          <a:xfrm>
            <a:off x="1303803" y="3167400"/>
            <a:ext cx="3918436" cy="2307438"/>
          </a:xfrm>
          <a:prstGeom prst="rect">
            <a:avLst/>
          </a:prstGeom>
          <a:noFill/>
          <a:ln cap="flat" cmpd="sng" w="9525">
            <a:solidFill>
              <a:schemeClr val="dk1"/>
            </a:solidFill>
            <a:prstDash val="solid"/>
            <a:round/>
            <a:headEnd len="sm" w="sm" type="none"/>
            <a:tailEnd len="sm" w="sm" type="none"/>
          </a:ln>
        </p:spPr>
      </p:pic>
      <p:sp>
        <p:nvSpPr>
          <p:cNvPr id="127" name="Google Shape;127;p2"/>
          <p:cNvSpPr txBox="1"/>
          <p:nvPr/>
        </p:nvSpPr>
        <p:spPr>
          <a:xfrm>
            <a:off x="1303803" y="5603015"/>
            <a:ext cx="3434956" cy="742376"/>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rgbClr val="97BE0D"/>
              </a:buClr>
              <a:buSzPct val="100000"/>
              <a:buFont typeface="Noto Sans Symbols"/>
              <a:buNone/>
            </a:pPr>
            <a:r>
              <a:rPr b="1" i="0" lang="fr-CA" sz="1800" u="sng" cap="none" strike="noStrike">
                <a:solidFill>
                  <a:schemeClr val="accent5"/>
                </a:solidFill>
                <a:latin typeface="Arial"/>
                <a:ea typeface="Arial"/>
                <a:cs typeface="Arial"/>
                <a:sym typeface="Arial"/>
              </a:rPr>
              <a:t>Québec city</a:t>
            </a:r>
            <a:endParaRPr/>
          </a:p>
          <a:p>
            <a:pPr indent="0" lvl="0" marL="0" marR="0" rtl="0" algn="l">
              <a:lnSpc>
                <a:spcPct val="90000"/>
              </a:lnSpc>
              <a:spcBef>
                <a:spcPts val="600"/>
              </a:spcBef>
              <a:spcAft>
                <a:spcPts val="0"/>
              </a:spcAft>
              <a:buClr>
                <a:srgbClr val="97BE0D"/>
              </a:buClr>
              <a:buSzPct val="100000"/>
              <a:buFont typeface="Noto Sans Symbols"/>
              <a:buNone/>
            </a:pPr>
            <a:r>
              <a:rPr b="0" i="0" lang="fr-CA" sz="1800" u="none" cap="none" strike="noStrike">
                <a:solidFill>
                  <a:schemeClr val="accent5"/>
                </a:solidFill>
                <a:latin typeface="Arial"/>
                <a:ea typeface="Arial"/>
                <a:cs typeface="Arial"/>
                <a:sym typeface="Arial"/>
              </a:rPr>
              <a:t>Head office</a:t>
            </a:r>
            <a:endParaRPr/>
          </a:p>
          <a:p>
            <a:pPr indent="0" lvl="0" marL="0" marR="0" rtl="0" algn="l">
              <a:lnSpc>
                <a:spcPct val="90000"/>
              </a:lnSpc>
              <a:spcBef>
                <a:spcPts val="600"/>
              </a:spcBef>
              <a:spcAft>
                <a:spcPts val="0"/>
              </a:spcAft>
              <a:buClr>
                <a:srgbClr val="97BE0D"/>
              </a:buClr>
              <a:buSzPct val="100000"/>
              <a:buFont typeface="Noto Sans Symbols"/>
              <a:buNone/>
            </a:pPr>
            <a:r>
              <a:rPr b="0" i="0" lang="fr-CA" sz="1800" u="none" cap="none" strike="noStrike">
                <a:solidFill>
                  <a:schemeClr val="accent5"/>
                </a:solidFill>
                <a:latin typeface="Arial"/>
                <a:ea typeface="Arial"/>
                <a:cs typeface="Arial"/>
                <a:sym typeface="Arial"/>
              </a:rPr>
              <a:t>Laboratory</a:t>
            </a:r>
            <a:endParaRPr b="0" i="0" sz="1800" u="none" cap="none" strike="noStrike">
              <a:solidFill>
                <a:schemeClr val="accent5"/>
              </a:solidFill>
              <a:latin typeface="Arial"/>
              <a:ea typeface="Arial"/>
              <a:cs typeface="Arial"/>
              <a:sym typeface="Arial"/>
            </a:endParaRPr>
          </a:p>
        </p:txBody>
      </p:sp>
      <p:sp>
        <p:nvSpPr>
          <p:cNvPr id="128" name="Google Shape;128;p2"/>
          <p:cNvSpPr txBox="1"/>
          <p:nvPr/>
        </p:nvSpPr>
        <p:spPr>
          <a:xfrm>
            <a:off x="6523422" y="5603015"/>
            <a:ext cx="3769399" cy="742376"/>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accent5"/>
              </a:buClr>
              <a:buSzPct val="100000"/>
              <a:buFont typeface="Arial"/>
              <a:buNone/>
            </a:pPr>
            <a:r>
              <a:rPr b="1" i="0" lang="fr-CA" sz="1800" u="sng" cap="none" strike="noStrike">
                <a:solidFill>
                  <a:schemeClr val="accent5"/>
                </a:solidFill>
                <a:latin typeface="Arial"/>
                <a:ea typeface="Arial"/>
                <a:cs typeface="Arial"/>
                <a:sym typeface="Arial"/>
              </a:rPr>
              <a:t>Saint-Bruno-de-Montarville</a:t>
            </a:r>
            <a:endParaRPr/>
          </a:p>
          <a:p>
            <a:pPr indent="0" lvl="0" marL="0" marR="0" rtl="0" algn="l">
              <a:lnSpc>
                <a:spcPct val="90000"/>
              </a:lnSpc>
              <a:spcBef>
                <a:spcPts val="600"/>
              </a:spcBef>
              <a:spcAft>
                <a:spcPts val="0"/>
              </a:spcAft>
              <a:buClr>
                <a:schemeClr val="accent5"/>
              </a:buClr>
              <a:buSzPct val="100000"/>
              <a:buFont typeface="Arial"/>
              <a:buNone/>
            </a:pPr>
            <a:r>
              <a:rPr b="0" i="0" lang="fr-CA" sz="1800" u="none" cap="none" strike="noStrike">
                <a:solidFill>
                  <a:schemeClr val="accent5"/>
                </a:solidFill>
                <a:latin typeface="Arial"/>
                <a:ea typeface="Arial"/>
                <a:cs typeface="Arial"/>
                <a:sym typeface="Arial"/>
              </a:rPr>
              <a:t>Innovation center in organic agriculture</a:t>
            </a:r>
            <a:endParaRPr/>
          </a:p>
          <a:p>
            <a:pPr indent="0" lvl="0" marL="0" marR="0" rtl="0" algn="l">
              <a:lnSpc>
                <a:spcPct val="90000"/>
              </a:lnSpc>
              <a:spcBef>
                <a:spcPts val="600"/>
              </a:spcBef>
              <a:spcAft>
                <a:spcPts val="0"/>
              </a:spcAft>
              <a:buClr>
                <a:schemeClr val="accent5"/>
              </a:buClr>
              <a:buSzPct val="100000"/>
              <a:buFont typeface="Arial"/>
              <a:buNone/>
            </a:pPr>
            <a:r>
              <a:rPr b="0" i="0" lang="fr-CA" sz="1800" u="none" cap="none" strike="noStrike">
                <a:solidFill>
                  <a:schemeClr val="accent5"/>
                </a:solidFill>
                <a:latin typeface="Arial"/>
                <a:ea typeface="Arial"/>
                <a:cs typeface="Arial"/>
                <a:sym typeface="Arial"/>
              </a:rPr>
              <a:t>Laboratory</a:t>
            </a:r>
            <a:endParaRPr b="0" i="0" sz="18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20"/>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 Uptake Zones</a:t>
            </a:r>
            <a:endParaRPr/>
          </a:p>
        </p:txBody>
      </p:sp>
      <p:pic>
        <p:nvPicPr>
          <p:cNvPr id="383" name="Google Shape;383;p20"/>
          <p:cNvPicPr preferRelativeResize="0"/>
          <p:nvPr/>
        </p:nvPicPr>
        <p:blipFill rotWithShape="1">
          <a:blip r:embed="rId3">
            <a:alphaModFix/>
          </a:blip>
          <a:srcRect b="0" l="0" r="0" t="0"/>
          <a:stretch/>
        </p:blipFill>
        <p:spPr>
          <a:xfrm>
            <a:off x="5992240" y="1546813"/>
            <a:ext cx="5915666" cy="2354880"/>
          </a:xfrm>
          <a:prstGeom prst="rect">
            <a:avLst/>
          </a:prstGeom>
          <a:noFill/>
          <a:ln>
            <a:noFill/>
          </a:ln>
        </p:spPr>
      </p:pic>
      <p:pic>
        <p:nvPicPr>
          <p:cNvPr id="384" name="Google Shape;384;p20"/>
          <p:cNvPicPr preferRelativeResize="0"/>
          <p:nvPr/>
        </p:nvPicPr>
        <p:blipFill rotWithShape="1">
          <a:blip r:embed="rId4">
            <a:alphaModFix/>
          </a:blip>
          <a:srcRect b="0" l="0" r="0" t="0"/>
          <a:stretch/>
        </p:blipFill>
        <p:spPr>
          <a:xfrm>
            <a:off x="5992240" y="4054018"/>
            <a:ext cx="6094981" cy="2354879"/>
          </a:xfrm>
          <a:prstGeom prst="rect">
            <a:avLst/>
          </a:prstGeom>
          <a:noFill/>
          <a:ln>
            <a:noFill/>
          </a:ln>
        </p:spPr>
      </p:pic>
      <p:pic>
        <p:nvPicPr>
          <p:cNvPr id="385" name="Google Shape;385;p20"/>
          <p:cNvPicPr preferRelativeResize="0"/>
          <p:nvPr/>
        </p:nvPicPr>
        <p:blipFill rotWithShape="1">
          <a:blip r:embed="rId5">
            <a:alphaModFix/>
          </a:blip>
          <a:srcRect b="0" l="0" r="0" t="0"/>
          <a:stretch/>
        </p:blipFill>
        <p:spPr>
          <a:xfrm>
            <a:off x="137542" y="1546813"/>
            <a:ext cx="5765040" cy="2507205"/>
          </a:xfrm>
          <a:prstGeom prst="rect">
            <a:avLst/>
          </a:prstGeom>
          <a:noFill/>
          <a:ln>
            <a:noFill/>
          </a:ln>
        </p:spPr>
      </p:pic>
      <p:pic>
        <p:nvPicPr>
          <p:cNvPr id="386" name="Google Shape;386;p20"/>
          <p:cNvPicPr preferRelativeResize="0"/>
          <p:nvPr/>
        </p:nvPicPr>
        <p:blipFill rotWithShape="1">
          <a:blip r:embed="rId6">
            <a:alphaModFix/>
          </a:blip>
          <a:srcRect b="0" l="0" r="0" t="0"/>
          <a:stretch/>
        </p:blipFill>
        <p:spPr>
          <a:xfrm>
            <a:off x="269851" y="4019312"/>
            <a:ext cx="5498996" cy="2267975"/>
          </a:xfrm>
          <a:prstGeom prst="rect">
            <a:avLst/>
          </a:prstGeom>
          <a:noFill/>
          <a:ln>
            <a:noFill/>
          </a:ln>
        </p:spPr>
      </p:pic>
      <p:sp>
        <p:nvSpPr>
          <p:cNvPr id="387" name="Google Shape;387;p20"/>
          <p:cNvSpPr txBox="1"/>
          <p:nvPr/>
        </p:nvSpPr>
        <p:spPr>
          <a:xfrm>
            <a:off x="0" y="6581001"/>
            <a:ext cx="15189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coll., 2018)</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1"/>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Crop Uptake Zones</a:t>
            </a:r>
            <a:endParaRPr/>
          </a:p>
        </p:txBody>
      </p:sp>
      <p:sp>
        <p:nvSpPr>
          <p:cNvPr id="393" name="Google Shape;393;p21"/>
          <p:cNvSpPr txBox="1"/>
          <p:nvPr/>
        </p:nvSpPr>
        <p:spPr>
          <a:xfrm>
            <a:off x="0" y="6581001"/>
            <a:ext cx="15189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coll., 2018)</a:t>
            </a:r>
            <a:endParaRPr/>
          </a:p>
        </p:txBody>
      </p:sp>
      <p:pic>
        <p:nvPicPr>
          <p:cNvPr id="394" name="Google Shape;394;p21"/>
          <p:cNvPicPr preferRelativeResize="0"/>
          <p:nvPr/>
        </p:nvPicPr>
        <p:blipFill rotWithShape="1">
          <a:blip r:embed="rId3">
            <a:alphaModFix/>
          </a:blip>
          <a:srcRect b="0" l="0" r="0" t="0"/>
          <a:stretch/>
        </p:blipFill>
        <p:spPr>
          <a:xfrm>
            <a:off x="6133707" y="1642775"/>
            <a:ext cx="5797513" cy="4231433"/>
          </a:xfrm>
          <a:prstGeom prst="rect">
            <a:avLst/>
          </a:prstGeom>
          <a:noFill/>
          <a:ln>
            <a:noFill/>
          </a:ln>
        </p:spPr>
      </p:pic>
      <p:pic>
        <p:nvPicPr>
          <p:cNvPr id="395" name="Google Shape;395;p21"/>
          <p:cNvPicPr preferRelativeResize="0"/>
          <p:nvPr/>
        </p:nvPicPr>
        <p:blipFill rotWithShape="1">
          <a:blip r:embed="rId4">
            <a:alphaModFix/>
          </a:blip>
          <a:srcRect b="0" l="0" r="0" t="0"/>
          <a:stretch/>
        </p:blipFill>
        <p:spPr>
          <a:xfrm>
            <a:off x="391971" y="1323202"/>
            <a:ext cx="5507849" cy="2435290"/>
          </a:xfrm>
          <a:prstGeom prst="rect">
            <a:avLst/>
          </a:prstGeom>
          <a:noFill/>
          <a:ln>
            <a:noFill/>
          </a:ln>
        </p:spPr>
      </p:pic>
      <p:pic>
        <p:nvPicPr>
          <p:cNvPr id="396" name="Google Shape;396;p21"/>
          <p:cNvPicPr preferRelativeResize="0"/>
          <p:nvPr/>
        </p:nvPicPr>
        <p:blipFill rotWithShape="1">
          <a:blip r:embed="rId5">
            <a:alphaModFix/>
          </a:blip>
          <a:srcRect b="0" l="0" r="0" t="0"/>
          <a:stretch/>
        </p:blipFill>
        <p:spPr>
          <a:xfrm>
            <a:off x="391971" y="4145712"/>
            <a:ext cx="5548325" cy="24352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2"/>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Decision-Support Tools</a:t>
            </a:r>
            <a:endParaRPr/>
          </a:p>
        </p:txBody>
      </p:sp>
      <p:sp>
        <p:nvSpPr>
          <p:cNvPr id="402" name="Google Shape;402;p22"/>
          <p:cNvSpPr txBox="1"/>
          <p:nvPr>
            <p:ph idx="1" type="body"/>
          </p:nvPr>
        </p:nvSpPr>
        <p:spPr>
          <a:xfrm>
            <a:off x="384151" y="1525038"/>
            <a:ext cx="5181600" cy="2810139"/>
          </a:xfrm>
          <a:prstGeom prst="rect">
            <a:avLst/>
          </a:prstGeom>
          <a:noFill/>
          <a:ln>
            <a:noFill/>
          </a:ln>
        </p:spPr>
        <p:txBody>
          <a:bodyPr anchorCtr="0" anchor="t" bIns="45700" lIns="91425" spcFirstLastPara="1" rIns="91425" wrap="square" tIns="45700">
            <a:normAutofit/>
          </a:bodyPr>
          <a:lstStyle/>
          <a:p>
            <a:pPr indent="-442913" lvl="0" marL="442913" rtl="0" algn="l">
              <a:lnSpc>
                <a:spcPct val="100000"/>
              </a:lnSpc>
              <a:spcBef>
                <a:spcPts val="0"/>
              </a:spcBef>
              <a:spcAft>
                <a:spcPts val="0"/>
              </a:spcAft>
              <a:buSzPts val="2400"/>
              <a:buChar char="▪"/>
            </a:pPr>
            <a:r>
              <a:rPr lang="fr-CA" sz="2400">
                <a:solidFill>
                  <a:schemeClr val="accent5"/>
                </a:solidFill>
              </a:rPr>
              <a:t>Quantitative measurements</a:t>
            </a:r>
            <a:endParaRPr sz="24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Soil moisture</a:t>
            </a:r>
            <a:endParaRPr sz="20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Weather conditions</a:t>
            </a:r>
            <a:endParaRPr/>
          </a:p>
          <a:p>
            <a:pPr indent="-228600" lvl="1" marL="685800" rtl="0" algn="l">
              <a:lnSpc>
                <a:spcPct val="100000"/>
              </a:lnSpc>
              <a:spcBef>
                <a:spcPts val="500"/>
              </a:spcBef>
              <a:spcAft>
                <a:spcPts val="0"/>
              </a:spcAft>
              <a:buSzPts val="1600"/>
              <a:buChar char="▪"/>
            </a:pPr>
            <a:r>
              <a:rPr lang="fr-CA" sz="2000">
                <a:solidFill>
                  <a:schemeClr val="accent5"/>
                </a:solidFill>
              </a:rPr>
              <a:t>Irrigation system status</a:t>
            </a:r>
            <a:endParaRPr sz="20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Large diversity of sensors</a:t>
            </a:r>
            <a:endParaRPr sz="2000">
              <a:solidFill>
                <a:schemeClr val="accent5"/>
              </a:solidFil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Ex.: Pressure, scale, leaf wetness, tension, water content, temperature…</a:t>
            </a:r>
            <a:endParaRPr/>
          </a:p>
        </p:txBody>
      </p:sp>
      <p:pic>
        <p:nvPicPr>
          <p:cNvPr descr="Une image contenant texte, extérieur, herbe, objet d’extérieur&#10;&#10;Description générée automatiquement" id="403" name="Google Shape;403;p22"/>
          <p:cNvPicPr preferRelativeResize="0"/>
          <p:nvPr/>
        </p:nvPicPr>
        <p:blipFill rotWithShape="1">
          <a:blip r:embed="rId3">
            <a:alphaModFix/>
          </a:blip>
          <a:srcRect b="0" l="0" r="0" t="0"/>
          <a:stretch/>
        </p:blipFill>
        <p:spPr>
          <a:xfrm>
            <a:off x="5867609" y="4480917"/>
            <a:ext cx="2940229" cy="2205172"/>
          </a:xfrm>
          <a:prstGeom prst="rect">
            <a:avLst/>
          </a:prstGeom>
          <a:noFill/>
          <a:ln cap="flat" cmpd="sng" w="9525">
            <a:solidFill>
              <a:schemeClr val="accent5"/>
            </a:solidFill>
            <a:prstDash val="solid"/>
            <a:round/>
            <a:headEnd len="sm" w="sm" type="none"/>
            <a:tailEnd len="sm" w="sm" type="none"/>
          </a:ln>
        </p:spPr>
      </p:pic>
      <p:pic>
        <p:nvPicPr>
          <p:cNvPr id="404" name="Google Shape;404;p22"/>
          <p:cNvPicPr preferRelativeResize="0"/>
          <p:nvPr/>
        </p:nvPicPr>
        <p:blipFill rotWithShape="1">
          <a:blip r:embed="rId4">
            <a:alphaModFix/>
          </a:blip>
          <a:srcRect b="0" l="0" r="0" t="0"/>
          <a:stretch/>
        </p:blipFill>
        <p:spPr>
          <a:xfrm rot="5400000">
            <a:off x="8861918" y="4088974"/>
            <a:ext cx="2940229" cy="2205172"/>
          </a:xfrm>
          <a:prstGeom prst="rect">
            <a:avLst/>
          </a:prstGeom>
          <a:noFill/>
          <a:ln cap="flat" cmpd="sng" w="9525">
            <a:solidFill>
              <a:schemeClr val="accent5"/>
            </a:solidFill>
            <a:prstDash val="solid"/>
            <a:round/>
            <a:headEnd len="sm" w="sm" type="none"/>
            <a:tailEnd len="sm" w="sm" type="none"/>
          </a:ln>
        </p:spPr>
      </p:pic>
      <p:pic>
        <p:nvPicPr>
          <p:cNvPr descr="Une image contenant herbe, extérieur, ciel, cellule photovoltaïque&#10;&#10;Description générée automatiquement" id="405" name="Google Shape;405;p22"/>
          <p:cNvPicPr preferRelativeResize="0"/>
          <p:nvPr/>
        </p:nvPicPr>
        <p:blipFill rotWithShape="1">
          <a:blip r:embed="rId5">
            <a:alphaModFix/>
          </a:blip>
          <a:srcRect b="0" l="0" r="0" t="0"/>
          <a:stretch/>
        </p:blipFill>
        <p:spPr>
          <a:xfrm>
            <a:off x="8494389" y="1334148"/>
            <a:ext cx="2940229" cy="2205172"/>
          </a:xfrm>
          <a:prstGeom prst="rect">
            <a:avLst/>
          </a:prstGeom>
          <a:noFill/>
          <a:ln cap="flat" cmpd="sng" w="9525">
            <a:solidFill>
              <a:schemeClr val="accent5"/>
            </a:solidFill>
            <a:prstDash val="solid"/>
            <a:round/>
            <a:headEnd len="sm" w="sm" type="none"/>
            <a:tailEnd len="sm" w="sm" type="none"/>
          </a:ln>
        </p:spPr>
      </p:pic>
      <p:pic>
        <p:nvPicPr>
          <p:cNvPr descr="Une image contenant herbe, extérieur, ciel, champ&#10;&#10;Description générée automatiquement" id="406" name="Google Shape;406;p22"/>
          <p:cNvPicPr preferRelativeResize="0"/>
          <p:nvPr/>
        </p:nvPicPr>
        <p:blipFill rotWithShape="1">
          <a:blip r:embed="rId6">
            <a:alphaModFix/>
          </a:blip>
          <a:srcRect b="0" l="0" r="0" t="0"/>
          <a:stretch/>
        </p:blipFill>
        <p:spPr>
          <a:xfrm>
            <a:off x="5806906" y="1334148"/>
            <a:ext cx="2205172" cy="3001029"/>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3"/>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Decision-Support Tools</a:t>
            </a:r>
            <a:endParaRPr/>
          </a:p>
        </p:txBody>
      </p:sp>
      <p:sp>
        <p:nvSpPr>
          <p:cNvPr id="412" name="Google Shape;412;p23"/>
          <p:cNvSpPr txBox="1"/>
          <p:nvPr>
            <p:ph idx="1" type="body"/>
          </p:nvPr>
        </p:nvSpPr>
        <p:spPr>
          <a:xfrm>
            <a:off x="651162" y="1355356"/>
            <a:ext cx="5627089" cy="3150656"/>
          </a:xfrm>
          <a:prstGeom prst="rect">
            <a:avLst/>
          </a:prstGeom>
          <a:noFill/>
          <a:ln>
            <a:noFill/>
          </a:ln>
        </p:spPr>
        <p:txBody>
          <a:bodyPr anchorCtr="0" anchor="t" bIns="45700" lIns="91425" spcFirstLastPara="1" rIns="91425" wrap="square" tIns="45700">
            <a:normAutofit/>
          </a:bodyPr>
          <a:lstStyle/>
          <a:p>
            <a:pPr indent="-442913" lvl="0" marL="442913" rtl="0" algn="l">
              <a:lnSpc>
                <a:spcPct val="100000"/>
              </a:lnSpc>
              <a:spcBef>
                <a:spcPts val="0"/>
              </a:spcBef>
              <a:spcAft>
                <a:spcPts val="0"/>
              </a:spcAft>
              <a:buSzPts val="2000"/>
              <a:buChar char="▪"/>
            </a:pPr>
            <a:r>
              <a:rPr lang="fr-CA">
                <a:solidFill>
                  <a:schemeClr val="accent5"/>
                </a:solidFill>
              </a:rPr>
              <a:t>Various uses</a:t>
            </a:r>
            <a:endParaRPr/>
          </a:p>
          <a:p>
            <a:pPr indent="-228600" lvl="1" marL="685800" rtl="0" algn="l">
              <a:lnSpc>
                <a:spcPct val="100000"/>
              </a:lnSpc>
              <a:spcBef>
                <a:spcPts val="500"/>
              </a:spcBef>
              <a:spcAft>
                <a:spcPts val="0"/>
              </a:spcAft>
              <a:buSzPts val="1440"/>
              <a:buChar char="▪"/>
            </a:pPr>
            <a:r>
              <a:rPr lang="fr-CA">
                <a:solidFill>
                  <a:schemeClr val="accent5"/>
                </a:solidFill>
              </a:rPr>
              <a:t>Anticipate irrigation start</a:t>
            </a:r>
            <a:endParaRPr/>
          </a:p>
          <a:p>
            <a:pPr indent="-228600" lvl="1" marL="685800" rtl="0" algn="l">
              <a:lnSpc>
                <a:spcPct val="100000"/>
              </a:lnSpc>
              <a:spcBef>
                <a:spcPts val="500"/>
              </a:spcBef>
              <a:spcAft>
                <a:spcPts val="0"/>
              </a:spcAft>
              <a:buSzPts val="1440"/>
              <a:buChar char="▪"/>
            </a:pPr>
            <a:r>
              <a:rPr lang="fr-CA">
                <a:solidFill>
                  <a:schemeClr val="accent5"/>
                </a:solidFill>
              </a:rPr>
              <a:t>Validate irrigation threshold</a:t>
            </a:r>
            <a:endParaRPr>
              <a:solidFill>
                <a:schemeClr val="accent5"/>
              </a:solidFill>
            </a:endParaRPr>
          </a:p>
          <a:p>
            <a:pPr indent="-228600" lvl="1" marL="685800" rtl="0" algn="l">
              <a:lnSpc>
                <a:spcPct val="100000"/>
              </a:lnSpc>
              <a:spcBef>
                <a:spcPts val="500"/>
              </a:spcBef>
              <a:spcAft>
                <a:spcPts val="0"/>
              </a:spcAft>
              <a:buSzPts val="1440"/>
              <a:buChar char="▪"/>
            </a:pPr>
            <a:r>
              <a:rPr lang="fr-CA">
                <a:solidFill>
                  <a:schemeClr val="accent5"/>
                </a:solidFill>
              </a:rPr>
              <a:t>Validate irrigation duration</a:t>
            </a:r>
            <a:endParaRPr/>
          </a:p>
          <a:p>
            <a:pPr indent="-228600" lvl="1" marL="685800" rtl="0" algn="l">
              <a:lnSpc>
                <a:spcPct val="100000"/>
              </a:lnSpc>
              <a:spcBef>
                <a:spcPts val="500"/>
              </a:spcBef>
              <a:spcAft>
                <a:spcPts val="0"/>
              </a:spcAft>
              <a:buSzPts val="1440"/>
              <a:buChar char="▪"/>
            </a:pPr>
            <a:r>
              <a:rPr lang="fr-CA">
                <a:solidFill>
                  <a:schemeClr val="accent5"/>
                </a:solidFill>
              </a:rPr>
              <a:t>Measure water input efficiency (rain, irrigation)</a:t>
            </a:r>
            <a:endParaRPr/>
          </a:p>
          <a:p>
            <a:pPr indent="-228600" lvl="1" marL="685800" rtl="0" algn="l">
              <a:lnSpc>
                <a:spcPct val="100000"/>
              </a:lnSpc>
              <a:spcBef>
                <a:spcPts val="500"/>
              </a:spcBef>
              <a:spcAft>
                <a:spcPts val="0"/>
              </a:spcAft>
              <a:buSzPts val="1440"/>
              <a:buChar char="▪"/>
            </a:pPr>
            <a:r>
              <a:rPr lang="fr-CA">
                <a:solidFill>
                  <a:schemeClr val="accent5"/>
                </a:solidFill>
              </a:rPr>
              <a:t>Automatisation</a:t>
            </a:r>
            <a:endParaRPr/>
          </a:p>
          <a:p>
            <a:pPr indent="-228600" lvl="1" marL="685800" rtl="0" algn="l">
              <a:lnSpc>
                <a:spcPct val="100000"/>
              </a:lnSpc>
              <a:spcBef>
                <a:spcPts val="500"/>
              </a:spcBef>
              <a:spcAft>
                <a:spcPts val="0"/>
              </a:spcAft>
              <a:buSzPts val="1440"/>
              <a:buChar char="▪"/>
            </a:pPr>
            <a:r>
              <a:rPr lang="fr-CA">
                <a:solidFill>
                  <a:schemeClr val="accent5"/>
                </a:solidFill>
              </a:rPr>
              <a:t>Water supplies management</a:t>
            </a:r>
            <a:endParaRPr/>
          </a:p>
          <a:p>
            <a:pPr indent="-228600" lvl="1" marL="685800" rtl="0" algn="l">
              <a:lnSpc>
                <a:spcPct val="100000"/>
              </a:lnSpc>
              <a:spcBef>
                <a:spcPts val="500"/>
              </a:spcBef>
              <a:spcAft>
                <a:spcPts val="0"/>
              </a:spcAft>
              <a:buSzPts val="1440"/>
              <a:buChar char="▪"/>
            </a:pPr>
            <a:r>
              <a:rPr lang="fr-CA">
                <a:solidFill>
                  <a:schemeClr val="accent5"/>
                </a:solidFill>
              </a:rPr>
              <a:t>Real time data</a:t>
            </a:r>
            <a:endParaRPr/>
          </a:p>
        </p:txBody>
      </p:sp>
      <p:pic>
        <p:nvPicPr>
          <p:cNvPr id="413" name="Google Shape;413;p23"/>
          <p:cNvPicPr preferRelativeResize="0"/>
          <p:nvPr/>
        </p:nvPicPr>
        <p:blipFill rotWithShape="1">
          <a:blip r:embed="rId3">
            <a:alphaModFix/>
          </a:blip>
          <a:srcRect b="0" l="0" r="0" t="0"/>
          <a:stretch/>
        </p:blipFill>
        <p:spPr>
          <a:xfrm>
            <a:off x="8376875" y="4416136"/>
            <a:ext cx="3606297" cy="1964871"/>
          </a:xfrm>
          <a:prstGeom prst="rect">
            <a:avLst/>
          </a:prstGeom>
          <a:noFill/>
          <a:ln cap="flat" cmpd="sng" w="9525">
            <a:solidFill>
              <a:schemeClr val="accent5"/>
            </a:solidFill>
            <a:prstDash val="solid"/>
            <a:round/>
            <a:headEnd len="sm" w="sm" type="none"/>
            <a:tailEnd len="sm" w="sm" type="none"/>
          </a:ln>
        </p:spPr>
      </p:pic>
      <p:pic>
        <p:nvPicPr>
          <p:cNvPr id="414" name="Google Shape;414;p23"/>
          <p:cNvPicPr preferRelativeResize="0"/>
          <p:nvPr/>
        </p:nvPicPr>
        <p:blipFill rotWithShape="1">
          <a:blip r:embed="rId4">
            <a:alphaModFix/>
          </a:blip>
          <a:srcRect b="0" l="0" r="0" t="0"/>
          <a:stretch/>
        </p:blipFill>
        <p:spPr>
          <a:xfrm>
            <a:off x="8373158" y="1481724"/>
            <a:ext cx="3610014" cy="2749657"/>
          </a:xfrm>
          <a:prstGeom prst="rect">
            <a:avLst/>
          </a:prstGeom>
          <a:noFill/>
          <a:ln cap="flat" cmpd="sng" w="9525">
            <a:solidFill>
              <a:schemeClr val="accent5"/>
            </a:solidFill>
            <a:prstDash val="solid"/>
            <a:round/>
            <a:headEnd len="sm" w="sm" type="none"/>
            <a:tailEnd len="sm" w="sm" type="none"/>
          </a:ln>
        </p:spPr>
      </p:pic>
      <p:pic>
        <p:nvPicPr>
          <p:cNvPr id="415" name="Google Shape;415;p23"/>
          <p:cNvPicPr preferRelativeResize="0"/>
          <p:nvPr/>
        </p:nvPicPr>
        <p:blipFill rotWithShape="1">
          <a:blip r:embed="rId5">
            <a:alphaModFix/>
          </a:blip>
          <a:srcRect b="0" l="0" r="0" t="0"/>
          <a:stretch/>
        </p:blipFill>
        <p:spPr>
          <a:xfrm>
            <a:off x="3598207" y="4409829"/>
            <a:ext cx="4652680" cy="2250984"/>
          </a:xfrm>
          <a:prstGeom prst="rect">
            <a:avLst/>
          </a:prstGeom>
          <a:noFill/>
          <a:ln cap="flat" cmpd="sng" w="9525">
            <a:solidFill>
              <a:schemeClr val="accent5"/>
            </a:solidFill>
            <a:prstDash val="solid"/>
            <a:round/>
            <a:headEnd len="sm" w="sm" type="none"/>
            <a:tailEnd len="sm" w="sm" type="none"/>
          </a:ln>
        </p:spPr>
      </p:pic>
      <p:pic>
        <p:nvPicPr>
          <p:cNvPr id="416" name="Google Shape;416;p23"/>
          <p:cNvPicPr preferRelativeResize="0"/>
          <p:nvPr/>
        </p:nvPicPr>
        <p:blipFill rotWithShape="1">
          <a:blip r:embed="rId6">
            <a:alphaModFix/>
          </a:blip>
          <a:srcRect b="0" l="0" r="0" t="0"/>
          <a:stretch/>
        </p:blipFill>
        <p:spPr>
          <a:xfrm>
            <a:off x="208828" y="4409829"/>
            <a:ext cx="3093680" cy="2250984"/>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4"/>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Decision-Support Tools</a:t>
            </a:r>
            <a:endParaRPr/>
          </a:p>
        </p:txBody>
      </p:sp>
      <p:sp>
        <p:nvSpPr>
          <p:cNvPr id="423" name="Google Shape;423;p24"/>
          <p:cNvSpPr txBox="1"/>
          <p:nvPr>
            <p:ph idx="1" type="body"/>
          </p:nvPr>
        </p:nvSpPr>
        <p:spPr>
          <a:xfrm>
            <a:off x="757381" y="1666440"/>
            <a:ext cx="5181600"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800"/>
              <a:buChar char="▪"/>
            </a:pPr>
            <a:r>
              <a:rPr lang="fr-CA" sz="2800">
                <a:solidFill>
                  <a:schemeClr val="accent5"/>
                </a:solidFill>
              </a:rPr>
              <a:t>Tensiometer</a:t>
            </a:r>
            <a:endParaRPr sz="2800">
              <a:solidFill>
                <a:schemeClr val="accent5"/>
              </a:solidFill>
            </a:endParaRPr>
          </a:p>
        </p:txBody>
      </p:sp>
      <p:sp>
        <p:nvSpPr>
          <p:cNvPr id="424" name="Google Shape;424;p24"/>
          <p:cNvSpPr txBox="1"/>
          <p:nvPr>
            <p:ph idx="2" type="body"/>
          </p:nvPr>
        </p:nvSpPr>
        <p:spPr>
          <a:xfrm>
            <a:off x="6363855" y="1650133"/>
            <a:ext cx="5700326" cy="4630593"/>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800"/>
              <a:buChar char="▪"/>
            </a:pPr>
            <a:r>
              <a:rPr lang="fr-CA" sz="2800">
                <a:solidFill>
                  <a:schemeClr val="accent5"/>
                </a:solidFill>
              </a:rPr>
              <a:t>Volumetric water content probe</a:t>
            </a:r>
            <a:endParaRPr/>
          </a:p>
        </p:txBody>
      </p:sp>
      <p:pic>
        <p:nvPicPr>
          <p:cNvPr descr="Une image contenant terrain, extérieur, légume&#10;&#10;Description générée automatiquement" id="425" name="Google Shape;425;p24"/>
          <p:cNvPicPr preferRelativeResize="0"/>
          <p:nvPr/>
        </p:nvPicPr>
        <p:blipFill rotWithShape="1">
          <a:blip r:embed="rId3">
            <a:alphaModFix/>
          </a:blip>
          <a:srcRect b="0" l="0" r="0" t="0"/>
          <a:stretch/>
        </p:blipFill>
        <p:spPr>
          <a:xfrm>
            <a:off x="757381" y="2340078"/>
            <a:ext cx="4986423" cy="3739818"/>
          </a:xfrm>
          <a:prstGeom prst="rect">
            <a:avLst/>
          </a:prstGeom>
          <a:noFill/>
          <a:ln cap="flat" cmpd="sng" w="9525">
            <a:solidFill>
              <a:schemeClr val="accent5"/>
            </a:solidFill>
            <a:prstDash val="solid"/>
            <a:round/>
            <a:headEnd len="sm" w="sm" type="none"/>
            <a:tailEnd len="sm" w="sm" type="none"/>
          </a:ln>
        </p:spPr>
      </p:pic>
      <p:pic>
        <p:nvPicPr>
          <p:cNvPr id="426" name="Google Shape;426;p24"/>
          <p:cNvPicPr preferRelativeResize="0"/>
          <p:nvPr/>
        </p:nvPicPr>
        <p:blipFill rotWithShape="1">
          <a:blip r:embed="rId4">
            <a:alphaModFix/>
          </a:blip>
          <a:srcRect b="0" l="0" r="0" t="0"/>
          <a:stretch/>
        </p:blipFill>
        <p:spPr>
          <a:xfrm>
            <a:off x="6363855" y="2340078"/>
            <a:ext cx="4986424" cy="3739818"/>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5"/>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Decision-Support Tools</a:t>
            </a:r>
            <a:endParaRPr/>
          </a:p>
        </p:txBody>
      </p:sp>
      <p:pic>
        <p:nvPicPr>
          <p:cNvPr descr="Une image contenant connecteur, jauge, adaptateur&#10;&#10;Description générée automatiquement" id="433" name="Google Shape;433;p25"/>
          <p:cNvPicPr preferRelativeResize="0"/>
          <p:nvPr>
            <p:ph idx="1" type="body"/>
          </p:nvPr>
        </p:nvPicPr>
        <p:blipFill rotWithShape="1">
          <a:blip r:embed="rId3">
            <a:alphaModFix/>
          </a:blip>
          <a:srcRect b="0" l="0" r="0" t="0"/>
          <a:stretch/>
        </p:blipFill>
        <p:spPr>
          <a:xfrm>
            <a:off x="757381" y="1506023"/>
            <a:ext cx="3220324" cy="2601353"/>
          </a:xfrm>
          <a:prstGeom prst="rect">
            <a:avLst/>
          </a:prstGeom>
          <a:noFill/>
          <a:ln>
            <a:noFill/>
          </a:ln>
        </p:spPr>
      </p:pic>
      <p:pic>
        <p:nvPicPr>
          <p:cNvPr descr="Une image contenant herbe, extérieur, terrain, saleté&#10;&#10;Description générée automatiquement" id="434" name="Google Shape;434;p25"/>
          <p:cNvPicPr preferRelativeResize="0"/>
          <p:nvPr>
            <p:ph idx="2" type="body"/>
          </p:nvPr>
        </p:nvPicPr>
        <p:blipFill rotWithShape="1">
          <a:blip r:embed="rId4">
            <a:alphaModFix/>
          </a:blip>
          <a:srcRect b="0" l="0" r="0" t="0"/>
          <a:stretch/>
        </p:blipFill>
        <p:spPr>
          <a:xfrm>
            <a:off x="939230" y="4212549"/>
            <a:ext cx="3038475" cy="2278856"/>
          </a:xfrm>
          <a:prstGeom prst="rect">
            <a:avLst/>
          </a:prstGeom>
          <a:noFill/>
          <a:ln cap="flat" cmpd="sng" w="9525">
            <a:solidFill>
              <a:schemeClr val="accent5"/>
            </a:solidFill>
            <a:prstDash val="solid"/>
            <a:round/>
            <a:headEnd len="sm" w="sm" type="none"/>
            <a:tailEnd len="sm" w="sm" type="none"/>
          </a:ln>
        </p:spPr>
      </p:pic>
      <p:pic>
        <p:nvPicPr>
          <p:cNvPr descr="http://www.irrometer.com/images/thumbs/ModelR.jpg" id="435" name="Google Shape;435;p25"/>
          <p:cNvPicPr preferRelativeResize="0"/>
          <p:nvPr/>
        </p:nvPicPr>
        <p:blipFill rotWithShape="1">
          <a:blip r:embed="rId5">
            <a:alphaModFix/>
          </a:blip>
          <a:srcRect b="0" l="0" r="0" t="0"/>
          <a:stretch/>
        </p:blipFill>
        <p:spPr>
          <a:xfrm rot="-5400000">
            <a:off x="5669786" y="750996"/>
            <a:ext cx="1477658" cy="4261789"/>
          </a:xfrm>
          <a:prstGeom prst="rect">
            <a:avLst/>
          </a:prstGeom>
          <a:noFill/>
          <a:ln>
            <a:noFill/>
          </a:ln>
        </p:spPr>
      </p:pic>
      <p:pic>
        <p:nvPicPr>
          <p:cNvPr id="436" name="Google Shape;436;p25"/>
          <p:cNvPicPr preferRelativeResize="0"/>
          <p:nvPr/>
        </p:nvPicPr>
        <p:blipFill rotWithShape="1">
          <a:blip r:embed="rId6">
            <a:alphaModFix/>
          </a:blip>
          <a:srcRect b="0" l="0" r="0" t="0"/>
          <a:stretch/>
        </p:blipFill>
        <p:spPr>
          <a:xfrm>
            <a:off x="4648200" y="4103525"/>
            <a:ext cx="3879850" cy="2351424"/>
          </a:xfrm>
          <a:prstGeom prst="rect">
            <a:avLst/>
          </a:prstGeom>
          <a:noFill/>
          <a:ln>
            <a:noFill/>
          </a:ln>
        </p:spPr>
      </p:pic>
      <p:sp>
        <p:nvSpPr>
          <p:cNvPr id="437" name="Google Shape;437;p25"/>
          <p:cNvSpPr/>
          <p:nvPr/>
        </p:nvSpPr>
        <p:spPr>
          <a:xfrm>
            <a:off x="4309548" y="6149241"/>
            <a:ext cx="45391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chemeClr val="accent5"/>
                </a:solidFill>
                <a:latin typeface="Arial"/>
                <a:ea typeface="Arial"/>
                <a:cs typeface="Arial"/>
                <a:sym typeface="Arial"/>
              </a:rPr>
              <a:t>ECH2O EC-5 - Onset</a:t>
            </a:r>
            <a:endParaRPr b="1" sz="1200">
              <a:solidFill>
                <a:schemeClr val="accent5"/>
              </a:solidFill>
              <a:latin typeface="Arial"/>
              <a:ea typeface="Arial"/>
              <a:cs typeface="Arial"/>
              <a:sym typeface="Arial"/>
            </a:endParaRPr>
          </a:p>
          <a:p>
            <a:pPr indent="0" lvl="0" marL="0" marR="0" rtl="0" algn="l">
              <a:spcBef>
                <a:spcPts val="0"/>
              </a:spcBef>
              <a:spcAft>
                <a:spcPts val="0"/>
              </a:spcAft>
              <a:buNone/>
            </a:pPr>
            <a:r>
              <a:rPr b="1" lang="fr-CA" sz="1200">
                <a:solidFill>
                  <a:schemeClr val="accent5"/>
                </a:solidFill>
                <a:latin typeface="Arial"/>
                <a:ea typeface="Arial"/>
                <a:cs typeface="Arial"/>
                <a:sym typeface="Arial"/>
              </a:rPr>
              <a:t>https://www.onsetcomp.com/products/sensors/s-smc-m005</a:t>
            </a:r>
            <a:endParaRPr/>
          </a:p>
        </p:txBody>
      </p:sp>
      <p:pic>
        <p:nvPicPr>
          <p:cNvPr descr="Une image contenant texte, intérieur&#10;&#10;Description générée automatiquement" id="438" name="Google Shape;438;p25"/>
          <p:cNvPicPr preferRelativeResize="0"/>
          <p:nvPr/>
        </p:nvPicPr>
        <p:blipFill rotWithShape="1">
          <a:blip r:embed="rId7">
            <a:alphaModFix/>
          </a:blip>
          <a:srcRect b="0" l="0" r="0" t="0"/>
          <a:stretch/>
        </p:blipFill>
        <p:spPr>
          <a:xfrm>
            <a:off x="9357804" y="3328226"/>
            <a:ext cx="2301143" cy="3340887"/>
          </a:xfrm>
          <a:prstGeom prst="rect">
            <a:avLst/>
          </a:prstGeom>
          <a:noFill/>
          <a:ln cap="flat" cmpd="sng" w="9525">
            <a:solidFill>
              <a:schemeClr val="accent5"/>
            </a:solidFill>
            <a:prstDash val="solid"/>
            <a:round/>
            <a:headEnd len="sm" w="sm" type="none"/>
            <a:tailEnd len="sm" w="sm" type="none"/>
          </a:ln>
        </p:spPr>
      </p:pic>
      <p:pic>
        <p:nvPicPr>
          <p:cNvPr id="439" name="Google Shape;439;p25"/>
          <p:cNvPicPr preferRelativeResize="0"/>
          <p:nvPr/>
        </p:nvPicPr>
        <p:blipFill rotWithShape="1">
          <a:blip r:embed="rId8">
            <a:alphaModFix/>
          </a:blip>
          <a:srcRect b="0" l="0" r="0" t="0"/>
          <a:stretch/>
        </p:blipFill>
        <p:spPr>
          <a:xfrm flipH="1" rot="-5400000">
            <a:off x="9217288" y="247500"/>
            <a:ext cx="1092196" cy="3791122"/>
          </a:xfrm>
          <a:prstGeom prst="rect">
            <a:avLst/>
          </a:prstGeom>
          <a:noFill/>
          <a:ln cap="flat" cmpd="sng" w="9525">
            <a:solidFill>
              <a:schemeClr val="accent5"/>
            </a:solidFill>
            <a:prstDash val="solid"/>
            <a:round/>
            <a:headEnd len="sm" w="sm" type="none"/>
            <a:tailEnd len="sm" w="sm" type="none"/>
          </a:ln>
        </p:spPr>
      </p:pic>
      <p:sp>
        <p:nvSpPr>
          <p:cNvPr id="440" name="Google Shape;440;p25"/>
          <p:cNvSpPr/>
          <p:nvPr/>
        </p:nvSpPr>
        <p:spPr>
          <a:xfrm>
            <a:off x="310410" y="3698140"/>
            <a:ext cx="158088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chemeClr val="accent5"/>
                </a:solidFill>
                <a:latin typeface="Arial"/>
                <a:ea typeface="Arial"/>
                <a:cs typeface="Arial"/>
                <a:sym typeface="Arial"/>
              </a:rPr>
              <a:t>ST Station - Hortau</a:t>
            </a:r>
            <a:endParaRPr b="1" sz="1200">
              <a:solidFill>
                <a:schemeClr val="accent5"/>
              </a:solidFill>
              <a:latin typeface="Arial"/>
              <a:ea typeface="Arial"/>
              <a:cs typeface="Arial"/>
              <a:sym typeface="Arial"/>
            </a:endParaRPr>
          </a:p>
        </p:txBody>
      </p:sp>
      <p:sp>
        <p:nvSpPr>
          <p:cNvPr id="441" name="Google Shape;441;p25"/>
          <p:cNvSpPr/>
          <p:nvPr/>
        </p:nvSpPr>
        <p:spPr>
          <a:xfrm>
            <a:off x="8151318" y="1273235"/>
            <a:ext cx="226215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chemeClr val="accent5"/>
                </a:solidFill>
                <a:latin typeface="Arial"/>
                <a:ea typeface="Arial"/>
                <a:cs typeface="Arial"/>
                <a:sym typeface="Arial"/>
              </a:rPr>
              <a:t>CS-625 - Campbell Scientific</a:t>
            </a:r>
            <a:endParaRPr/>
          </a:p>
        </p:txBody>
      </p:sp>
      <p:sp>
        <p:nvSpPr>
          <p:cNvPr id="442" name="Google Shape;442;p25"/>
          <p:cNvSpPr/>
          <p:nvPr/>
        </p:nvSpPr>
        <p:spPr>
          <a:xfrm>
            <a:off x="5832763" y="2743390"/>
            <a:ext cx="169790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chemeClr val="accent5"/>
                </a:solidFill>
                <a:latin typeface="Arial"/>
                <a:ea typeface="Arial"/>
                <a:cs typeface="Arial"/>
                <a:sym typeface="Arial"/>
              </a:rPr>
              <a:t>SR Model - Irrometer</a:t>
            </a:r>
            <a:endParaRPr b="1" sz="1200">
              <a:solidFill>
                <a:schemeClr val="accent5"/>
              </a:solidFill>
              <a:latin typeface="Arial"/>
              <a:ea typeface="Arial"/>
              <a:cs typeface="Arial"/>
              <a:sym typeface="Arial"/>
            </a:endParaRPr>
          </a:p>
        </p:txBody>
      </p:sp>
      <p:sp>
        <p:nvSpPr>
          <p:cNvPr id="443" name="Google Shape;443;p25"/>
          <p:cNvSpPr/>
          <p:nvPr/>
        </p:nvSpPr>
        <p:spPr>
          <a:xfrm>
            <a:off x="9235108" y="2940111"/>
            <a:ext cx="135146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1200">
                <a:solidFill>
                  <a:schemeClr val="accent5"/>
                </a:solidFill>
                <a:latin typeface="Arial"/>
                <a:ea typeface="Arial"/>
                <a:cs typeface="Arial"/>
                <a:sym typeface="Arial"/>
              </a:rPr>
              <a:t>Teros 12 - Meter</a:t>
            </a:r>
            <a:endParaRPr b="1" sz="1200">
              <a:solidFill>
                <a:schemeClr val="accent5"/>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26"/>
          <p:cNvPicPr preferRelativeResize="0"/>
          <p:nvPr/>
        </p:nvPicPr>
        <p:blipFill rotWithShape="1">
          <a:blip r:embed="rId3">
            <a:alphaModFix/>
          </a:blip>
          <a:srcRect b="0" l="0" r="0" t="0"/>
          <a:stretch/>
        </p:blipFill>
        <p:spPr>
          <a:xfrm>
            <a:off x="505031" y="2691913"/>
            <a:ext cx="5193005" cy="3478449"/>
          </a:xfrm>
          <a:prstGeom prst="rect">
            <a:avLst/>
          </a:prstGeom>
          <a:noFill/>
          <a:ln cap="flat" cmpd="sng" w="9525">
            <a:solidFill>
              <a:schemeClr val="dk1"/>
            </a:solidFill>
            <a:prstDash val="solid"/>
            <a:round/>
            <a:headEnd len="sm" w="sm" type="none"/>
            <a:tailEnd len="sm" w="sm" type="none"/>
          </a:ln>
        </p:spPr>
      </p:pic>
      <p:pic>
        <p:nvPicPr>
          <p:cNvPr id="450" name="Google Shape;450;p26"/>
          <p:cNvPicPr preferRelativeResize="0"/>
          <p:nvPr/>
        </p:nvPicPr>
        <p:blipFill rotWithShape="1">
          <a:blip r:embed="rId4">
            <a:alphaModFix/>
          </a:blip>
          <a:srcRect b="0" l="0" r="0" t="0"/>
          <a:stretch/>
        </p:blipFill>
        <p:spPr>
          <a:xfrm>
            <a:off x="6385710" y="2691912"/>
            <a:ext cx="5193004" cy="3478450"/>
          </a:xfrm>
          <a:prstGeom prst="rect">
            <a:avLst/>
          </a:prstGeom>
          <a:noFill/>
          <a:ln cap="flat" cmpd="sng" w="9525">
            <a:solidFill>
              <a:schemeClr val="dk1"/>
            </a:solidFill>
            <a:prstDash val="solid"/>
            <a:round/>
            <a:headEnd len="sm" w="sm" type="none"/>
            <a:tailEnd len="sm" w="sm" type="none"/>
          </a:ln>
        </p:spPr>
      </p:pic>
      <p:sp>
        <p:nvSpPr>
          <p:cNvPr id="451" name="Google Shape;451;p26"/>
          <p:cNvSpPr txBox="1"/>
          <p:nvPr>
            <p:ph idx="1" type="body"/>
          </p:nvPr>
        </p:nvSpPr>
        <p:spPr>
          <a:xfrm>
            <a:off x="757380" y="1666440"/>
            <a:ext cx="10715041"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800"/>
              <a:buChar char="▪"/>
            </a:pPr>
            <a:r>
              <a:rPr lang="fr-CA" sz="2800">
                <a:solidFill>
                  <a:schemeClr val="accent5"/>
                </a:solidFill>
              </a:rPr>
              <a:t>Tensiometer installation (strawberry and potato crops)</a:t>
            </a:r>
            <a:endParaRPr/>
          </a:p>
          <a:p>
            <a:pPr indent="0" lvl="1" marL="457200" rtl="0" algn="l">
              <a:lnSpc>
                <a:spcPct val="90000"/>
              </a:lnSpc>
              <a:spcBef>
                <a:spcPts val="500"/>
              </a:spcBef>
              <a:spcAft>
                <a:spcPts val="0"/>
              </a:spcAft>
              <a:buSzPts val="2240"/>
              <a:buNone/>
            </a:pPr>
            <a:r>
              <a:rPr lang="fr-CA" sz="2800" u="sng">
                <a:solidFill>
                  <a:srgbClr val="00B0F0"/>
                </a:solidFill>
                <a:hlinkClick r:id="rId5">
                  <a:extLst>
                    <a:ext uri="{A12FA001-AC4F-418D-AE19-62706E023703}">
                      <ahyp:hlinkClr val="tx"/>
                    </a:ext>
                  </a:extLst>
                </a:hlinkClick>
              </a:rPr>
              <a:t>https://www.youtube.com/c/IRDAgroenvironnement/videos</a:t>
            </a:r>
            <a:endParaRPr/>
          </a:p>
          <a:p>
            <a:pPr indent="-214312" lvl="0" marL="442913" rtl="0" algn="l">
              <a:lnSpc>
                <a:spcPct val="90000"/>
              </a:lnSpc>
              <a:spcBef>
                <a:spcPts val="1000"/>
              </a:spcBef>
              <a:spcAft>
                <a:spcPts val="0"/>
              </a:spcAft>
              <a:buSzPts val="3600"/>
              <a:buNone/>
            </a:pPr>
            <a:r>
              <a:t/>
            </a:r>
            <a:endParaRPr sz="3600"/>
          </a:p>
        </p:txBody>
      </p:sp>
      <p:sp>
        <p:nvSpPr>
          <p:cNvPr id="452" name="Google Shape;452;p26"/>
          <p:cNvSpPr txBox="1"/>
          <p:nvPr>
            <p:ph type="title"/>
          </p:nvPr>
        </p:nvSpPr>
        <p:spPr>
          <a:xfrm>
            <a:off x="838200" y="-8772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Decision-Support Tools</a:t>
            </a:r>
            <a:endParaRPr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7"/>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Decision-Support Tools</a:t>
            </a:r>
            <a:endParaRPr/>
          </a:p>
        </p:txBody>
      </p:sp>
      <p:pic>
        <p:nvPicPr>
          <p:cNvPr id="459" name="Google Shape;459;p27"/>
          <p:cNvPicPr preferRelativeResize="0"/>
          <p:nvPr/>
        </p:nvPicPr>
        <p:blipFill rotWithShape="1">
          <a:blip r:embed="rId3">
            <a:alphaModFix/>
          </a:blip>
          <a:srcRect b="0" l="0" r="0" t="0"/>
          <a:stretch/>
        </p:blipFill>
        <p:spPr>
          <a:xfrm>
            <a:off x="7219406" y="1386761"/>
            <a:ext cx="3877489" cy="5074243"/>
          </a:xfrm>
          <a:prstGeom prst="rect">
            <a:avLst/>
          </a:prstGeom>
          <a:noFill/>
          <a:ln cap="flat" cmpd="sng" w="9525">
            <a:solidFill>
              <a:schemeClr val="dk1"/>
            </a:solidFill>
            <a:prstDash val="solid"/>
            <a:round/>
            <a:headEnd len="sm" w="sm" type="none"/>
            <a:tailEnd len="sm" w="sm" type="none"/>
          </a:ln>
        </p:spPr>
      </p:pic>
      <p:sp>
        <p:nvSpPr>
          <p:cNvPr id="460" name="Google Shape;460;p27"/>
          <p:cNvSpPr txBox="1"/>
          <p:nvPr>
            <p:ph idx="1" type="body"/>
          </p:nvPr>
        </p:nvSpPr>
        <p:spPr>
          <a:xfrm>
            <a:off x="389735" y="1487330"/>
            <a:ext cx="6331576"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800"/>
              <a:buChar char="▪"/>
            </a:pPr>
            <a:r>
              <a:rPr lang="fr-CA" sz="2800">
                <a:solidFill>
                  <a:schemeClr val="accent5"/>
                </a:solidFill>
              </a:rPr>
              <a:t>Technology showcase of irrigation management decision-support tools </a:t>
            </a:r>
            <a:r>
              <a:rPr lang="fr-CA" sz="2800">
                <a:solidFill>
                  <a:srgbClr val="1A1A1C"/>
                </a:solidFill>
              </a:rPr>
              <a:t>(2020-2021)</a:t>
            </a:r>
            <a:endParaRPr/>
          </a:p>
          <a:p>
            <a:pPr indent="0" lvl="0" marL="0" rtl="0" algn="l">
              <a:lnSpc>
                <a:spcPct val="90000"/>
              </a:lnSpc>
              <a:spcBef>
                <a:spcPts val="1000"/>
              </a:spcBef>
              <a:spcAft>
                <a:spcPts val="0"/>
              </a:spcAft>
              <a:buSzPts val="1800"/>
              <a:buNone/>
            </a:pPr>
            <a:r>
              <a:rPr lang="fr-CA" sz="1800" u="sng">
                <a:solidFill>
                  <a:srgbClr val="1A1A1C"/>
                </a:solidFill>
                <a:hlinkClick r:id="rId4">
                  <a:extLst>
                    <a:ext uri="{A12FA001-AC4F-418D-AE19-62706E023703}">
                      <ahyp:hlinkClr val="tx"/>
                    </a:ext>
                  </a:extLst>
                </a:hlinkClick>
              </a:rPr>
              <a:t>https://www.irda.qc.ca/fr/projets-recherche/vitrine-irrigation/</a:t>
            </a:r>
            <a:endParaRPr sz="1800">
              <a:solidFill>
                <a:srgbClr val="1A1A1C"/>
              </a:solidFill>
            </a:endParaRPr>
          </a:p>
          <a:p>
            <a:pPr indent="0" lvl="0" marL="0" rtl="0" algn="l">
              <a:lnSpc>
                <a:spcPct val="90000"/>
              </a:lnSpc>
              <a:spcBef>
                <a:spcPts val="1000"/>
              </a:spcBef>
              <a:spcAft>
                <a:spcPts val="0"/>
              </a:spcAft>
              <a:buSzPts val="1600"/>
              <a:buNone/>
            </a:pPr>
            <a:r>
              <a:t/>
            </a:r>
            <a:endParaRPr sz="1600">
              <a:solidFill>
                <a:srgbClr val="1A1A1C"/>
              </a:solidFill>
            </a:endParaRPr>
          </a:p>
          <a:p>
            <a:pPr indent="-265113" lvl="0" marL="442913" rtl="0" algn="l">
              <a:lnSpc>
                <a:spcPct val="90000"/>
              </a:lnSpc>
              <a:spcBef>
                <a:spcPts val="1000"/>
              </a:spcBef>
              <a:spcAft>
                <a:spcPts val="0"/>
              </a:spcAft>
              <a:buSzPts val="2800"/>
              <a:buNone/>
            </a:pPr>
            <a:r>
              <a:t/>
            </a:r>
            <a:endParaRPr sz="2800">
              <a:solidFill>
                <a:srgbClr val="1A1A1C"/>
              </a:solidFill>
            </a:endParaRPr>
          </a:p>
        </p:txBody>
      </p:sp>
      <p:pic>
        <p:nvPicPr>
          <p:cNvPr id="461" name="Google Shape;461;p27"/>
          <p:cNvPicPr preferRelativeResize="0"/>
          <p:nvPr/>
        </p:nvPicPr>
        <p:blipFill rotWithShape="1">
          <a:blip r:embed="rId5">
            <a:alphaModFix/>
          </a:blip>
          <a:srcRect b="0" l="0" r="0" t="0"/>
          <a:stretch/>
        </p:blipFill>
        <p:spPr>
          <a:xfrm>
            <a:off x="217713" y="4885507"/>
            <a:ext cx="4615543" cy="1759133"/>
          </a:xfrm>
          <a:prstGeom prst="rect">
            <a:avLst/>
          </a:prstGeom>
          <a:noFill/>
          <a:ln>
            <a:noFill/>
          </a:ln>
        </p:spPr>
      </p:pic>
      <p:pic>
        <p:nvPicPr>
          <p:cNvPr id="462" name="Google Shape;462;p27"/>
          <p:cNvPicPr preferRelativeResize="0"/>
          <p:nvPr/>
        </p:nvPicPr>
        <p:blipFill rotWithShape="1">
          <a:blip r:embed="rId6">
            <a:alphaModFix/>
          </a:blip>
          <a:srcRect b="0" l="0" r="0" t="0"/>
          <a:stretch/>
        </p:blipFill>
        <p:spPr>
          <a:xfrm>
            <a:off x="691022" y="3149339"/>
            <a:ext cx="5925678" cy="1759133"/>
          </a:xfrm>
          <a:prstGeom prst="rect">
            <a:avLst/>
          </a:prstGeom>
          <a:noFill/>
          <a:ln>
            <a:noFill/>
          </a:ln>
        </p:spPr>
      </p:pic>
      <p:sp>
        <p:nvSpPr>
          <p:cNvPr id="463" name="Google Shape;463;p27"/>
          <p:cNvSpPr txBox="1"/>
          <p:nvPr/>
        </p:nvSpPr>
        <p:spPr>
          <a:xfrm rot="-5400000">
            <a:off x="9721829" y="4777667"/>
            <a:ext cx="3105063"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rgbClr val="1A1A1C"/>
                </a:solidFill>
                <a:latin typeface="Arial"/>
                <a:ea typeface="Arial"/>
                <a:cs typeface="Arial"/>
                <a:sym typeface="Arial"/>
              </a:rPr>
              <a:t>(Deschênes, Boivin et Vallée, 2021)</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8"/>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Ongoing Projects </a:t>
            </a:r>
            <a:r>
              <a:rPr lang="fr-CA" sz="2400"/>
              <a:t>–</a:t>
            </a:r>
            <a:br>
              <a:rPr lang="fr-CA"/>
            </a:br>
            <a:r>
              <a:rPr lang="fr-CA" sz="2400"/>
              <a:t>Precision Mobile Drip Irrigation</a:t>
            </a:r>
            <a:endParaRPr/>
          </a:p>
        </p:txBody>
      </p:sp>
      <p:sp>
        <p:nvSpPr>
          <p:cNvPr id="469" name="Google Shape;469;p28"/>
          <p:cNvSpPr txBox="1"/>
          <p:nvPr>
            <p:ph idx="1" type="body"/>
          </p:nvPr>
        </p:nvSpPr>
        <p:spPr>
          <a:xfrm>
            <a:off x="187601" y="1574947"/>
            <a:ext cx="6109503"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100000"/>
              </a:lnSpc>
              <a:spcBef>
                <a:spcPts val="0"/>
              </a:spcBef>
              <a:spcAft>
                <a:spcPts val="0"/>
              </a:spcAft>
              <a:buSzPts val="2400"/>
              <a:buChar char="▪"/>
            </a:pPr>
            <a:r>
              <a:rPr lang="fr-CA" sz="2400">
                <a:solidFill>
                  <a:schemeClr val="accent5"/>
                </a:solidFill>
              </a:rPr>
              <a:t>Center pivot conversion to mobile drip irrigation system</a:t>
            </a:r>
            <a:endParaRPr/>
          </a:p>
          <a:p>
            <a:pPr indent="-442913" lvl="0" marL="442913" rtl="0" algn="l">
              <a:lnSpc>
                <a:spcPct val="100000"/>
              </a:lnSpc>
              <a:spcBef>
                <a:spcPts val="1000"/>
              </a:spcBef>
              <a:spcAft>
                <a:spcPts val="0"/>
              </a:spcAft>
              <a:buSzPts val="2400"/>
              <a:buChar char="▪"/>
            </a:pPr>
            <a:r>
              <a:rPr lang="fr-CA" sz="2400">
                <a:solidFill>
                  <a:schemeClr val="accent5"/>
                </a:solidFill>
              </a:rPr>
              <a:t>Crop rotation: Potatoes - corn - soybean</a:t>
            </a:r>
            <a:endParaRPr sz="2400">
              <a:solidFill>
                <a:schemeClr val="accent5"/>
              </a:solidFill>
            </a:endParaRPr>
          </a:p>
          <a:p>
            <a:pPr indent="-442913" lvl="0" marL="442913" rtl="0" algn="l">
              <a:lnSpc>
                <a:spcPct val="100000"/>
              </a:lnSpc>
              <a:spcBef>
                <a:spcPts val="1000"/>
              </a:spcBef>
              <a:spcAft>
                <a:spcPts val="0"/>
              </a:spcAft>
              <a:buSzPts val="2400"/>
              <a:buChar char="▪"/>
            </a:pPr>
            <a:r>
              <a:rPr lang="fr-CA" sz="2400">
                <a:solidFill>
                  <a:schemeClr val="accent5"/>
                </a:solidFill>
              </a:rPr>
              <a:t>Water inputs directly on soil</a:t>
            </a:r>
            <a:endParaRPr sz="24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Reduce water evaporation</a:t>
            </a:r>
            <a:endParaRPr sz="20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Avoid wetting the leaves</a:t>
            </a:r>
            <a:endParaRPr sz="20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Avoid pesticides washing</a:t>
            </a:r>
            <a:endParaRPr sz="2000">
              <a:solidFill>
                <a:schemeClr val="accent5"/>
              </a:solidFill>
            </a:endParaRPr>
          </a:p>
          <a:p>
            <a:pPr indent="-442913" lvl="0" marL="442913" rtl="0" algn="l">
              <a:lnSpc>
                <a:spcPct val="100000"/>
              </a:lnSpc>
              <a:spcBef>
                <a:spcPts val="1000"/>
              </a:spcBef>
              <a:spcAft>
                <a:spcPts val="0"/>
              </a:spcAft>
              <a:buSzPts val="2400"/>
              <a:buChar char="▪"/>
            </a:pPr>
            <a:r>
              <a:rPr lang="fr-CA" sz="2400">
                <a:solidFill>
                  <a:schemeClr val="accent5"/>
                </a:solidFill>
              </a:rPr>
              <a:t>Less water per irrigation event</a:t>
            </a:r>
            <a:endParaRPr sz="24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Reducing nitrate leaching potential</a:t>
            </a:r>
            <a:endParaRPr sz="2000">
              <a:solidFill>
                <a:schemeClr val="accent5"/>
              </a:solidFill>
            </a:endParaRPr>
          </a:p>
          <a:p>
            <a:pPr indent="-290513" lvl="0" marL="442913" rtl="0" algn="l">
              <a:lnSpc>
                <a:spcPct val="100000"/>
              </a:lnSpc>
              <a:spcBef>
                <a:spcPts val="1000"/>
              </a:spcBef>
              <a:spcAft>
                <a:spcPts val="0"/>
              </a:spcAft>
              <a:buSzPts val="2400"/>
              <a:buNone/>
            </a:pPr>
            <a:r>
              <a:t/>
            </a:r>
            <a:endParaRPr sz="2400">
              <a:solidFill>
                <a:schemeClr val="accent5"/>
              </a:solidFill>
            </a:endParaRPr>
          </a:p>
          <a:p>
            <a:pPr indent="-290513" lvl="0" marL="442913" rtl="0" algn="l">
              <a:lnSpc>
                <a:spcPct val="100000"/>
              </a:lnSpc>
              <a:spcBef>
                <a:spcPts val="1000"/>
              </a:spcBef>
              <a:spcAft>
                <a:spcPts val="0"/>
              </a:spcAft>
              <a:buSzPts val="2400"/>
              <a:buNone/>
            </a:pPr>
            <a:r>
              <a:t/>
            </a:r>
            <a:endParaRPr sz="2400">
              <a:solidFill>
                <a:schemeClr val="accent5"/>
              </a:solidFill>
            </a:endParaRPr>
          </a:p>
        </p:txBody>
      </p:sp>
      <p:pic>
        <p:nvPicPr>
          <p:cNvPr descr="Une image contenant herbe, ciel, extérieur, objet d’extérieur&#10;&#10;Description générée automatiquement" id="470" name="Google Shape;470;p28"/>
          <p:cNvPicPr preferRelativeResize="0"/>
          <p:nvPr>
            <p:ph idx="2" type="body"/>
          </p:nvPr>
        </p:nvPicPr>
        <p:blipFill rotWithShape="1">
          <a:blip r:embed="rId3">
            <a:alphaModFix/>
          </a:blip>
          <a:srcRect b="0" l="0" r="0" t="0"/>
          <a:stretch/>
        </p:blipFill>
        <p:spPr>
          <a:xfrm>
            <a:off x="6372836" y="2083323"/>
            <a:ext cx="5474544" cy="4105909"/>
          </a:xfrm>
          <a:prstGeom prst="rect">
            <a:avLst/>
          </a:prstGeom>
          <a:noFill/>
          <a:ln cap="flat" cmpd="sng" w="9525">
            <a:solidFill>
              <a:schemeClr val="accent5"/>
            </a:solidFill>
            <a:prstDash val="solid"/>
            <a:round/>
            <a:headEnd len="sm" w="sm" type="none"/>
            <a:tailEnd len="sm" w="sm" type="none"/>
          </a:ln>
        </p:spPr>
      </p:pic>
      <p:sp>
        <p:nvSpPr>
          <p:cNvPr id="471" name="Google Shape;471;p28"/>
          <p:cNvSpPr txBox="1"/>
          <p:nvPr/>
        </p:nvSpPr>
        <p:spPr>
          <a:xfrm>
            <a:off x="10131135" y="6280726"/>
            <a:ext cx="206086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Ongoing project IA221671</a:t>
            </a:r>
            <a:endParaRPr sz="110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9"/>
          <p:cNvSpPr txBox="1"/>
          <p:nvPr>
            <p:ph type="title"/>
          </p:nvPr>
        </p:nvSpPr>
        <p:spPr>
          <a:xfrm>
            <a:off x="757381" y="1"/>
            <a:ext cx="6547309"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Ongoing Projects </a:t>
            </a:r>
            <a:r>
              <a:rPr lang="fr-CA" sz="2400"/>
              <a:t>– </a:t>
            </a:r>
            <a:br>
              <a:rPr lang="fr-CA" sz="2400"/>
            </a:br>
            <a:r>
              <a:rPr lang="fr-CA" sz="2400"/>
              <a:t>Rainfall Valorization Demonstration Project</a:t>
            </a:r>
            <a:endParaRPr/>
          </a:p>
        </p:txBody>
      </p:sp>
      <p:sp>
        <p:nvSpPr>
          <p:cNvPr id="478" name="Google Shape;478;p29"/>
          <p:cNvSpPr txBox="1"/>
          <p:nvPr>
            <p:ph idx="1" type="body"/>
          </p:nvPr>
        </p:nvSpPr>
        <p:spPr>
          <a:xfrm>
            <a:off x="305097" y="1376516"/>
            <a:ext cx="6317772" cy="5397910"/>
          </a:xfrm>
          <a:prstGeom prst="rect">
            <a:avLst/>
          </a:prstGeom>
          <a:noFill/>
          <a:ln>
            <a:noFill/>
          </a:ln>
        </p:spPr>
        <p:txBody>
          <a:bodyPr anchorCtr="0" anchor="t" bIns="45700" lIns="91425" spcFirstLastPara="1" rIns="91425" wrap="square" tIns="45700">
            <a:normAutofit fontScale="92500"/>
          </a:bodyPr>
          <a:lstStyle/>
          <a:p>
            <a:pPr indent="-442913" lvl="0" marL="442913" rtl="0" algn="l">
              <a:lnSpc>
                <a:spcPct val="90000"/>
              </a:lnSpc>
              <a:spcBef>
                <a:spcPts val="0"/>
              </a:spcBef>
              <a:spcAft>
                <a:spcPts val="0"/>
              </a:spcAft>
              <a:buSzPct val="100000"/>
              <a:buChar char="▪"/>
            </a:pPr>
            <a:r>
              <a:rPr lang="fr-CA" sz="2400">
                <a:solidFill>
                  <a:schemeClr val="accent5"/>
                </a:solidFill>
              </a:rPr>
              <a:t>Water supply is a challenge for many farms</a:t>
            </a:r>
            <a:endParaRPr sz="2400">
              <a:solidFill>
                <a:schemeClr val="accent5"/>
              </a:solidFill>
            </a:endParaRPr>
          </a:p>
          <a:p>
            <a:pPr indent="-442913" lvl="0" marL="442913" rtl="0" algn="l">
              <a:lnSpc>
                <a:spcPct val="90000"/>
              </a:lnSpc>
              <a:spcBef>
                <a:spcPts val="1000"/>
              </a:spcBef>
              <a:spcAft>
                <a:spcPts val="0"/>
              </a:spcAft>
              <a:buSzPct val="100000"/>
              <a:buChar char="▪"/>
            </a:pPr>
            <a:r>
              <a:rPr lang="fr-CA" sz="2400">
                <a:solidFill>
                  <a:schemeClr val="accent5"/>
                </a:solidFill>
              </a:rPr>
              <a:t>Rain water recovery and storage has been identify as a potential solution</a:t>
            </a:r>
            <a:endParaRPr/>
          </a:p>
          <a:p>
            <a:pPr indent="-442913" lvl="0" marL="442913" rtl="0" algn="l">
              <a:lnSpc>
                <a:spcPct val="90000"/>
              </a:lnSpc>
              <a:spcBef>
                <a:spcPts val="1000"/>
              </a:spcBef>
              <a:spcAft>
                <a:spcPts val="0"/>
              </a:spcAft>
              <a:buSzPct val="100000"/>
              <a:buChar char="▪"/>
            </a:pPr>
            <a:r>
              <a:rPr lang="fr-CA" sz="2400">
                <a:solidFill>
                  <a:schemeClr val="accent5"/>
                </a:solidFill>
              </a:rPr>
              <a:t>3 years demonstration project started in 2021</a:t>
            </a:r>
            <a:endParaRPr/>
          </a:p>
          <a:p>
            <a:pPr indent="-442913" lvl="0" marL="442913" rtl="0" algn="l">
              <a:lnSpc>
                <a:spcPct val="90000"/>
              </a:lnSpc>
              <a:spcBef>
                <a:spcPts val="1000"/>
              </a:spcBef>
              <a:spcAft>
                <a:spcPts val="0"/>
              </a:spcAft>
              <a:buSzPct val="100000"/>
              <a:buChar char="▪"/>
            </a:pPr>
            <a:r>
              <a:rPr lang="fr-CA" sz="2400">
                <a:solidFill>
                  <a:schemeClr val="accent5"/>
                </a:solidFill>
              </a:rPr>
              <a:t>Water catchment</a:t>
            </a:r>
            <a:endParaRPr sz="2400">
              <a:solidFill>
                <a:schemeClr val="accent5"/>
              </a:solidFill>
            </a:endParaRPr>
          </a:p>
          <a:p>
            <a:pPr indent="-228600" lvl="1" marL="685800" rtl="0" algn="l">
              <a:lnSpc>
                <a:spcPct val="90000"/>
              </a:lnSpc>
              <a:spcBef>
                <a:spcPts val="500"/>
              </a:spcBef>
              <a:spcAft>
                <a:spcPts val="0"/>
              </a:spcAft>
              <a:buSzPct val="80000"/>
              <a:buChar char="▪"/>
            </a:pPr>
            <a:r>
              <a:rPr lang="fr-CA" sz="2000">
                <a:solidFill>
                  <a:schemeClr val="accent5"/>
                </a:solidFill>
              </a:rPr>
              <a:t>Buildings surface</a:t>
            </a:r>
            <a:endParaRPr/>
          </a:p>
          <a:p>
            <a:pPr indent="-228600" lvl="1" marL="685800" rtl="0" algn="l">
              <a:lnSpc>
                <a:spcPct val="90000"/>
              </a:lnSpc>
              <a:spcBef>
                <a:spcPts val="500"/>
              </a:spcBef>
              <a:spcAft>
                <a:spcPts val="0"/>
              </a:spcAft>
              <a:buSzPct val="80000"/>
              <a:buChar char="▪"/>
            </a:pPr>
            <a:r>
              <a:rPr lang="fr-CA" sz="2000">
                <a:solidFill>
                  <a:schemeClr val="accent5"/>
                </a:solidFill>
              </a:rPr>
              <a:t>High tunnels surface</a:t>
            </a:r>
            <a:endParaRPr/>
          </a:p>
          <a:p>
            <a:pPr indent="-442913" lvl="0" marL="442913" rtl="0" algn="l">
              <a:lnSpc>
                <a:spcPct val="90000"/>
              </a:lnSpc>
              <a:spcBef>
                <a:spcPts val="1000"/>
              </a:spcBef>
              <a:spcAft>
                <a:spcPts val="0"/>
              </a:spcAft>
              <a:buSzPct val="100000"/>
              <a:buChar char="▪"/>
            </a:pPr>
            <a:r>
              <a:rPr lang="fr-CA" sz="2400">
                <a:solidFill>
                  <a:schemeClr val="accent5"/>
                </a:solidFill>
              </a:rPr>
              <a:t>Storage</a:t>
            </a:r>
            <a:endParaRPr/>
          </a:p>
          <a:p>
            <a:pPr indent="-228600" lvl="1" marL="685800" rtl="0" algn="l">
              <a:lnSpc>
                <a:spcPct val="90000"/>
              </a:lnSpc>
              <a:spcBef>
                <a:spcPts val="500"/>
              </a:spcBef>
              <a:spcAft>
                <a:spcPts val="0"/>
              </a:spcAft>
              <a:buSzPct val="80000"/>
              <a:buChar char="▪"/>
            </a:pPr>
            <a:r>
              <a:rPr lang="fr-CA" sz="2000">
                <a:solidFill>
                  <a:schemeClr val="accent5"/>
                </a:solidFill>
              </a:rPr>
              <a:t>Burried tanks</a:t>
            </a:r>
            <a:endParaRPr/>
          </a:p>
          <a:p>
            <a:pPr indent="-228600" lvl="1" marL="685800" rtl="0" algn="l">
              <a:lnSpc>
                <a:spcPct val="90000"/>
              </a:lnSpc>
              <a:spcBef>
                <a:spcPts val="500"/>
              </a:spcBef>
              <a:spcAft>
                <a:spcPts val="0"/>
              </a:spcAft>
              <a:buSzPct val="80000"/>
              <a:buChar char="▪"/>
            </a:pPr>
            <a:r>
              <a:rPr lang="fr-CA" sz="2000">
                <a:solidFill>
                  <a:schemeClr val="accent5"/>
                </a:solidFill>
              </a:rPr>
              <a:t>Existing irrigation ponds</a:t>
            </a:r>
            <a:endParaRPr/>
          </a:p>
          <a:p>
            <a:pPr indent="-442913" lvl="0" marL="442913" rtl="0" algn="l">
              <a:lnSpc>
                <a:spcPct val="90000"/>
              </a:lnSpc>
              <a:spcBef>
                <a:spcPts val="1000"/>
              </a:spcBef>
              <a:spcAft>
                <a:spcPts val="0"/>
              </a:spcAft>
              <a:buSzPct val="100000"/>
              <a:buChar char="▪"/>
            </a:pPr>
            <a:r>
              <a:rPr lang="fr-CA" sz="2400">
                <a:solidFill>
                  <a:schemeClr val="accent5"/>
                </a:solidFill>
              </a:rPr>
              <a:t>Uses</a:t>
            </a:r>
            <a:endParaRPr/>
          </a:p>
          <a:p>
            <a:pPr indent="-228600" lvl="1" marL="685800" rtl="0" algn="l">
              <a:lnSpc>
                <a:spcPct val="90000"/>
              </a:lnSpc>
              <a:spcBef>
                <a:spcPts val="500"/>
              </a:spcBef>
              <a:spcAft>
                <a:spcPts val="0"/>
              </a:spcAft>
              <a:buSzPct val="80000"/>
              <a:buChar char="▪"/>
            </a:pPr>
            <a:r>
              <a:rPr lang="fr-CA" sz="2000">
                <a:solidFill>
                  <a:schemeClr val="accent5"/>
                </a:solidFill>
              </a:rPr>
              <a:t>Seasonal employees (non drinkable water needs)</a:t>
            </a:r>
            <a:endParaRPr/>
          </a:p>
          <a:p>
            <a:pPr indent="-228600" lvl="1" marL="685800" rtl="0" algn="l">
              <a:lnSpc>
                <a:spcPct val="90000"/>
              </a:lnSpc>
              <a:spcBef>
                <a:spcPts val="500"/>
              </a:spcBef>
              <a:spcAft>
                <a:spcPts val="0"/>
              </a:spcAft>
              <a:buSzPct val="80000"/>
              <a:buChar char="▪"/>
            </a:pPr>
            <a:r>
              <a:rPr lang="fr-CA" sz="2000">
                <a:solidFill>
                  <a:schemeClr val="accent5"/>
                </a:solidFill>
              </a:rPr>
              <a:t>Pesticide spraying</a:t>
            </a:r>
            <a:endParaRPr sz="2000">
              <a:solidFill>
                <a:schemeClr val="accent5"/>
              </a:solidFill>
            </a:endParaRPr>
          </a:p>
          <a:p>
            <a:pPr indent="-228600" lvl="1" marL="685800" rtl="0" algn="l">
              <a:lnSpc>
                <a:spcPct val="90000"/>
              </a:lnSpc>
              <a:spcBef>
                <a:spcPts val="500"/>
              </a:spcBef>
              <a:spcAft>
                <a:spcPts val="0"/>
              </a:spcAft>
              <a:buSzPct val="80000"/>
              <a:buChar char="▪"/>
            </a:pPr>
            <a:r>
              <a:rPr lang="fr-CA" sz="2000">
                <a:solidFill>
                  <a:schemeClr val="accent5"/>
                </a:solidFill>
              </a:rPr>
              <a:t>Crop irrigation</a:t>
            </a:r>
            <a:endParaRPr/>
          </a:p>
          <a:p>
            <a:pPr indent="-134619" lvl="1" marL="685800" rtl="0" algn="l">
              <a:lnSpc>
                <a:spcPct val="90000"/>
              </a:lnSpc>
              <a:spcBef>
                <a:spcPts val="500"/>
              </a:spcBef>
              <a:spcAft>
                <a:spcPts val="0"/>
              </a:spcAft>
              <a:buSzPct val="80000"/>
              <a:buNone/>
            </a:pPr>
            <a:r>
              <a:t/>
            </a:r>
            <a:endParaRPr sz="2000">
              <a:solidFill>
                <a:schemeClr val="accent5"/>
              </a:solidFill>
            </a:endParaRPr>
          </a:p>
        </p:txBody>
      </p:sp>
      <p:pic>
        <p:nvPicPr>
          <p:cNvPr id="479" name="Google Shape;479;p29"/>
          <p:cNvPicPr preferRelativeResize="0"/>
          <p:nvPr/>
        </p:nvPicPr>
        <p:blipFill rotWithShape="1">
          <a:blip r:embed="rId3">
            <a:alphaModFix/>
          </a:blip>
          <a:srcRect b="0" l="0" r="0" t="0"/>
          <a:stretch/>
        </p:blipFill>
        <p:spPr>
          <a:xfrm>
            <a:off x="8907835" y="1239441"/>
            <a:ext cx="2839681" cy="2502012"/>
          </a:xfrm>
          <a:prstGeom prst="rect">
            <a:avLst/>
          </a:prstGeom>
          <a:noFill/>
          <a:ln cap="flat" cmpd="sng" w="9525">
            <a:solidFill>
              <a:schemeClr val="accent5"/>
            </a:solidFill>
            <a:prstDash val="solid"/>
            <a:round/>
            <a:headEnd len="sm" w="sm" type="none"/>
            <a:tailEnd len="sm" w="sm" type="none"/>
          </a:ln>
        </p:spPr>
      </p:pic>
      <p:pic>
        <p:nvPicPr>
          <p:cNvPr descr="IMG_2183.jpg" id="480" name="Google Shape;480;p29"/>
          <p:cNvPicPr preferRelativeResize="0"/>
          <p:nvPr/>
        </p:nvPicPr>
        <p:blipFill rotWithShape="1">
          <a:blip r:embed="rId4">
            <a:alphaModFix/>
          </a:blip>
          <a:srcRect b="0" l="0" r="0" t="0"/>
          <a:stretch/>
        </p:blipFill>
        <p:spPr>
          <a:xfrm>
            <a:off x="6098784" y="3888693"/>
            <a:ext cx="5935561" cy="2752973"/>
          </a:xfrm>
          <a:prstGeom prst="rect">
            <a:avLst/>
          </a:prstGeom>
          <a:noFill/>
          <a:ln cap="flat" cmpd="sng" w="9525">
            <a:solidFill>
              <a:srgbClr val="000000"/>
            </a:solidFill>
            <a:prstDash val="solid"/>
            <a:miter lim="800000"/>
            <a:headEnd len="sm" w="sm" type="none"/>
            <a:tailEnd len="sm" w="sm" type="none"/>
          </a:ln>
        </p:spPr>
      </p:pic>
      <p:sp>
        <p:nvSpPr>
          <p:cNvPr id="481" name="Google Shape;481;p29"/>
          <p:cNvSpPr txBox="1"/>
          <p:nvPr/>
        </p:nvSpPr>
        <p:spPr>
          <a:xfrm>
            <a:off x="10016359" y="6611779"/>
            <a:ext cx="206086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Ongoing project PDS203002</a:t>
            </a:r>
            <a:endParaRPr sz="11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Presentation Plan</a:t>
            </a:r>
            <a:endParaRPr/>
          </a:p>
        </p:txBody>
      </p:sp>
      <p:sp>
        <p:nvSpPr>
          <p:cNvPr id="134" name="Google Shape;134;p3"/>
          <p:cNvSpPr txBox="1"/>
          <p:nvPr>
            <p:ph idx="1" type="body"/>
          </p:nvPr>
        </p:nvSpPr>
        <p:spPr>
          <a:xfrm>
            <a:off x="757381" y="1751282"/>
            <a:ext cx="8273498" cy="4272446"/>
          </a:xfrm>
          <a:prstGeom prst="rect">
            <a:avLst/>
          </a:prstGeom>
          <a:noFill/>
          <a:ln>
            <a:noFill/>
          </a:ln>
        </p:spPr>
        <p:txBody>
          <a:bodyPr anchorCtr="0" anchor="t" bIns="45700" lIns="91425" spcFirstLastPara="1" rIns="91425" wrap="square" tIns="45700">
            <a:normAutofit/>
          </a:bodyPr>
          <a:lstStyle/>
          <a:p>
            <a:pPr indent="-442913" lvl="0" marL="442913" rtl="0" algn="l">
              <a:lnSpc>
                <a:spcPct val="100000"/>
              </a:lnSpc>
              <a:spcBef>
                <a:spcPts val="0"/>
              </a:spcBef>
              <a:spcAft>
                <a:spcPts val="0"/>
              </a:spcAft>
              <a:buSzPts val="3200"/>
              <a:buChar char="▪"/>
            </a:pPr>
            <a:r>
              <a:rPr lang="fr-CA" sz="3200">
                <a:solidFill>
                  <a:schemeClr val="accent5"/>
                </a:solidFill>
              </a:rPr>
              <a:t>Irrigation management basics</a:t>
            </a:r>
            <a:endParaRPr/>
          </a:p>
          <a:p>
            <a:pPr indent="-228600" lvl="1" marL="685800" rtl="0" algn="l">
              <a:lnSpc>
                <a:spcPct val="100000"/>
              </a:lnSpc>
              <a:spcBef>
                <a:spcPts val="500"/>
              </a:spcBef>
              <a:spcAft>
                <a:spcPts val="0"/>
              </a:spcAft>
              <a:buSzPts val="2240"/>
              <a:buChar char="▪"/>
            </a:pPr>
            <a:r>
              <a:rPr lang="fr-CA" sz="2800">
                <a:solidFill>
                  <a:schemeClr val="accent5"/>
                </a:solidFill>
              </a:rPr>
              <a:t>Soil texture’s influence over soil water dynamic</a:t>
            </a:r>
            <a:endParaRPr sz="2800">
              <a:solidFill>
                <a:schemeClr val="accent5"/>
              </a:solidFill>
            </a:endParaRPr>
          </a:p>
          <a:p>
            <a:pPr indent="-228600" lvl="1" marL="685800" rtl="0" algn="l">
              <a:lnSpc>
                <a:spcPct val="100000"/>
              </a:lnSpc>
              <a:spcBef>
                <a:spcPts val="500"/>
              </a:spcBef>
              <a:spcAft>
                <a:spcPts val="0"/>
              </a:spcAft>
              <a:buSzPts val="2240"/>
              <a:buChar char="▪"/>
            </a:pPr>
            <a:r>
              <a:rPr lang="fr-CA" sz="2800">
                <a:solidFill>
                  <a:schemeClr val="accent5"/>
                </a:solidFill>
              </a:rPr>
              <a:t>Cropping system’s importance in soil moisture</a:t>
            </a:r>
            <a:endParaRPr sz="2800">
              <a:solidFill>
                <a:schemeClr val="accent5"/>
              </a:solidFill>
            </a:endParaRPr>
          </a:p>
          <a:p>
            <a:pPr indent="-228600" lvl="1" marL="685800" rtl="0" algn="l">
              <a:lnSpc>
                <a:spcPct val="100000"/>
              </a:lnSpc>
              <a:spcBef>
                <a:spcPts val="500"/>
              </a:spcBef>
              <a:spcAft>
                <a:spcPts val="0"/>
              </a:spcAft>
              <a:buSzPts val="2240"/>
              <a:buChar char="▪"/>
            </a:pPr>
            <a:r>
              <a:rPr lang="fr-CA" sz="2800">
                <a:solidFill>
                  <a:schemeClr val="accent5"/>
                </a:solidFill>
              </a:rPr>
              <a:t>Crop water needs</a:t>
            </a:r>
            <a:endParaRPr sz="2800">
              <a:solidFill>
                <a:schemeClr val="accent5"/>
              </a:solidFill>
            </a:endParaRPr>
          </a:p>
          <a:p>
            <a:pPr indent="-228600" lvl="1" marL="685800" rtl="0" algn="l">
              <a:lnSpc>
                <a:spcPct val="100000"/>
              </a:lnSpc>
              <a:spcBef>
                <a:spcPts val="500"/>
              </a:spcBef>
              <a:spcAft>
                <a:spcPts val="0"/>
              </a:spcAft>
              <a:buSzPts val="2240"/>
              <a:buChar char="▪"/>
            </a:pPr>
            <a:r>
              <a:rPr lang="fr-CA" sz="2800">
                <a:solidFill>
                  <a:schemeClr val="accent5"/>
                </a:solidFill>
              </a:rPr>
              <a:t>Crop uptake zones (soil, roots, water, fertilizer)</a:t>
            </a:r>
            <a:endParaRPr/>
          </a:p>
          <a:p>
            <a:pPr indent="-228600" lvl="1" marL="685800" rtl="0" algn="l">
              <a:lnSpc>
                <a:spcPct val="100000"/>
              </a:lnSpc>
              <a:spcBef>
                <a:spcPts val="500"/>
              </a:spcBef>
              <a:spcAft>
                <a:spcPts val="0"/>
              </a:spcAft>
              <a:buSzPts val="2240"/>
              <a:buChar char="▪"/>
            </a:pPr>
            <a:r>
              <a:rPr lang="fr-CA" sz="2800">
                <a:solidFill>
                  <a:schemeClr val="accent5"/>
                </a:solidFill>
              </a:rPr>
              <a:t>Irrigation management decision-support tools</a:t>
            </a:r>
            <a:endParaRPr sz="2800">
              <a:solidFill>
                <a:schemeClr val="accent5"/>
              </a:solidFill>
            </a:endParaRPr>
          </a:p>
          <a:p>
            <a:pPr indent="-442913" lvl="0" marL="442913" rtl="0" algn="l">
              <a:lnSpc>
                <a:spcPct val="100000"/>
              </a:lnSpc>
              <a:spcBef>
                <a:spcPts val="1000"/>
              </a:spcBef>
              <a:spcAft>
                <a:spcPts val="0"/>
              </a:spcAft>
              <a:buSzPts val="3000"/>
              <a:buChar char="▪"/>
            </a:pPr>
            <a:r>
              <a:rPr lang="fr-CA" sz="3000">
                <a:solidFill>
                  <a:schemeClr val="accent5"/>
                </a:solidFill>
              </a:rPr>
              <a:t>On-going projects</a:t>
            </a:r>
            <a:endParaRPr sz="3000">
              <a:solidFill>
                <a:schemeClr val="accent5"/>
              </a:solidFill>
            </a:endParaRPr>
          </a:p>
          <a:p>
            <a:pPr indent="-442913" lvl="0" marL="442913" rtl="0" algn="l">
              <a:lnSpc>
                <a:spcPct val="100000"/>
              </a:lnSpc>
              <a:spcBef>
                <a:spcPts val="1000"/>
              </a:spcBef>
              <a:spcAft>
                <a:spcPts val="0"/>
              </a:spcAft>
              <a:buSzPts val="3000"/>
              <a:buChar char="▪"/>
            </a:pPr>
            <a:r>
              <a:rPr lang="fr-CA" sz="3000">
                <a:solidFill>
                  <a:schemeClr val="accent5"/>
                </a:solidFill>
              </a:rPr>
              <a:t>Conclusion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0"/>
          <p:cNvSpPr txBox="1"/>
          <p:nvPr>
            <p:ph type="title"/>
          </p:nvPr>
        </p:nvSpPr>
        <p:spPr>
          <a:xfrm>
            <a:off x="757381" y="1"/>
            <a:ext cx="9889598"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On-going Projects </a:t>
            </a:r>
            <a:r>
              <a:rPr lang="fr-CA" sz="2400"/>
              <a:t>– </a:t>
            </a:r>
            <a:br>
              <a:rPr lang="fr-CA" sz="2400"/>
            </a:br>
            <a:r>
              <a:rPr lang="fr-CA" sz="2400"/>
              <a:t>Rainfall Valorization Demonstration Project</a:t>
            </a:r>
            <a:endParaRPr/>
          </a:p>
        </p:txBody>
      </p:sp>
      <p:sp>
        <p:nvSpPr>
          <p:cNvPr id="487" name="Google Shape;487;p30"/>
          <p:cNvSpPr txBox="1"/>
          <p:nvPr>
            <p:ph idx="1" type="body"/>
          </p:nvPr>
        </p:nvSpPr>
        <p:spPr>
          <a:xfrm>
            <a:off x="188906" y="1414431"/>
            <a:ext cx="5325773" cy="5169258"/>
          </a:xfrm>
          <a:prstGeom prst="rect">
            <a:avLst/>
          </a:prstGeom>
          <a:noFill/>
          <a:ln>
            <a:noFill/>
          </a:ln>
        </p:spPr>
        <p:txBody>
          <a:bodyPr anchorCtr="0" anchor="t" bIns="45700" lIns="91425" spcFirstLastPara="1" rIns="91425" wrap="square" tIns="45700">
            <a:normAutofit fontScale="92500" lnSpcReduction="10000"/>
          </a:bodyPr>
          <a:lstStyle/>
          <a:p>
            <a:pPr indent="-442913" lvl="0" marL="442913" rtl="0" algn="l">
              <a:lnSpc>
                <a:spcPct val="90000"/>
              </a:lnSpc>
              <a:spcBef>
                <a:spcPts val="0"/>
              </a:spcBef>
              <a:spcAft>
                <a:spcPts val="0"/>
              </a:spcAft>
              <a:buSzPct val="100000"/>
              <a:buChar char="▪"/>
            </a:pPr>
            <a:r>
              <a:rPr lang="fr-CA" sz="2400">
                <a:solidFill>
                  <a:schemeClr val="accent5"/>
                </a:solidFill>
              </a:rPr>
              <a:t>1 tunnel: 240 raspberry pots (268 m</a:t>
            </a:r>
            <a:r>
              <a:rPr baseline="30000" lang="fr-CA" sz="2400">
                <a:solidFill>
                  <a:schemeClr val="accent5"/>
                </a:solidFill>
              </a:rPr>
              <a:t>2</a:t>
            </a:r>
            <a:r>
              <a:rPr lang="fr-CA" sz="2400">
                <a:solidFill>
                  <a:schemeClr val="accent5"/>
                </a:solidFill>
              </a:rPr>
              <a:t>)</a:t>
            </a:r>
            <a:endParaRPr/>
          </a:p>
          <a:p>
            <a:pPr indent="-442913" lvl="0" marL="442913" rtl="0" algn="l">
              <a:lnSpc>
                <a:spcPct val="90000"/>
              </a:lnSpc>
              <a:spcBef>
                <a:spcPts val="1000"/>
              </a:spcBef>
              <a:spcAft>
                <a:spcPts val="0"/>
              </a:spcAft>
              <a:buSzPct val="100000"/>
              <a:buChar char="▪"/>
            </a:pPr>
            <a:r>
              <a:rPr lang="fr-CA" sz="2400">
                <a:solidFill>
                  <a:schemeClr val="accent5"/>
                </a:solidFill>
              </a:rPr>
              <a:t>100 % irrigation dependent</a:t>
            </a:r>
            <a:endParaRPr sz="2400">
              <a:solidFill>
                <a:schemeClr val="accent5"/>
              </a:solidFill>
            </a:endParaRPr>
          </a:p>
          <a:p>
            <a:pPr indent="-442913" lvl="0" marL="442913" rtl="0" algn="l">
              <a:lnSpc>
                <a:spcPct val="90000"/>
              </a:lnSpc>
              <a:spcBef>
                <a:spcPts val="1000"/>
              </a:spcBef>
              <a:spcAft>
                <a:spcPts val="0"/>
              </a:spcAft>
              <a:buSzPct val="100000"/>
              <a:buChar char="▪"/>
            </a:pPr>
            <a:r>
              <a:rPr lang="fr-CA" sz="2400">
                <a:solidFill>
                  <a:schemeClr val="accent5"/>
                </a:solidFill>
              </a:rPr>
              <a:t>Daily irrigations</a:t>
            </a:r>
            <a:endParaRPr/>
          </a:p>
          <a:p>
            <a:pPr indent="-442913" lvl="0" marL="442913" rtl="0" algn="l">
              <a:lnSpc>
                <a:spcPct val="90000"/>
              </a:lnSpc>
              <a:spcBef>
                <a:spcPts val="1000"/>
              </a:spcBef>
              <a:spcAft>
                <a:spcPts val="0"/>
              </a:spcAft>
              <a:buSzPct val="100000"/>
              <a:buChar char="▪"/>
            </a:pPr>
            <a:r>
              <a:rPr lang="fr-CA" sz="2400">
                <a:solidFill>
                  <a:schemeClr val="accent5"/>
                </a:solidFill>
              </a:rPr>
              <a:t>May 15 to Oct. 15 (153 days)</a:t>
            </a:r>
            <a:endParaRPr/>
          </a:p>
          <a:p>
            <a:pPr indent="-442913" lvl="0" marL="442913" rtl="0" algn="l">
              <a:lnSpc>
                <a:spcPct val="90000"/>
              </a:lnSpc>
              <a:spcBef>
                <a:spcPts val="1000"/>
              </a:spcBef>
              <a:spcAft>
                <a:spcPts val="0"/>
              </a:spcAft>
              <a:buSzPct val="100000"/>
              <a:buChar char="▪"/>
            </a:pPr>
            <a:r>
              <a:rPr lang="fr-CA" sz="2400">
                <a:solidFill>
                  <a:schemeClr val="accent5"/>
                </a:solidFill>
              </a:rPr>
              <a:t>0,48 to 0,84 m</a:t>
            </a:r>
            <a:r>
              <a:rPr baseline="30000" lang="fr-CA" sz="2400">
                <a:solidFill>
                  <a:schemeClr val="accent5"/>
                </a:solidFill>
              </a:rPr>
              <a:t>3</a:t>
            </a:r>
            <a:r>
              <a:rPr lang="fr-CA" sz="2400">
                <a:solidFill>
                  <a:schemeClr val="accent5"/>
                </a:solidFill>
              </a:rPr>
              <a:t> : Daily water use</a:t>
            </a:r>
            <a:endParaRPr/>
          </a:p>
          <a:p>
            <a:pPr indent="-442913" lvl="0" marL="442913" rtl="0" algn="l">
              <a:lnSpc>
                <a:spcPct val="90000"/>
              </a:lnSpc>
              <a:spcBef>
                <a:spcPts val="1000"/>
              </a:spcBef>
              <a:spcAft>
                <a:spcPts val="0"/>
              </a:spcAft>
              <a:buSzPct val="100000"/>
              <a:buChar char="▪"/>
            </a:pPr>
            <a:r>
              <a:rPr lang="fr-CA" sz="2400">
                <a:solidFill>
                  <a:schemeClr val="accent5"/>
                </a:solidFill>
              </a:rPr>
              <a:t>111 m</a:t>
            </a:r>
            <a:r>
              <a:rPr baseline="30000" lang="fr-CA" sz="2400">
                <a:solidFill>
                  <a:schemeClr val="accent5"/>
                </a:solidFill>
              </a:rPr>
              <a:t>3</a:t>
            </a:r>
            <a:r>
              <a:rPr lang="fr-CA" sz="2400">
                <a:solidFill>
                  <a:schemeClr val="accent5"/>
                </a:solidFill>
              </a:rPr>
              <a:t> : Growing season water use/tunnel</a:t>
            </a:r>
            <a:endParaRPr/>
          </a:p>
          <a:p>
            <a:pPr indent="-442913" lvl="0" marL="442913" rtl="0" algn="l">
              <a:lnSpc>
                <a:spcPct val="90000"/>
              </a:lnSpc>
              <a:spcBef>
                <a:spcPts val="1000"/>
              </a:spcBef>
              <a:spcAft>
                <a:spcPts val="0"/>
              </a:spcAft>
              <a:buSzPct val="100000"/>
              <a:buChar char="▪"/>
            </a:pPr>
            <a:r>
              <a:rPr lang="fr-CA" sz="2400">
                <a:solidFill>
                  <a:schemeClr val="accent5"/>
                </a:solidFill>
              </a:rPr>
              <a:t>Rainfall hypothesis</a:t>
            </a:r>
            <a:endParaRPr sz="2400">
              <a:solidFill>
                <a:schemeClr val="accent5"/>
              </a:solidFill>
            </a:endParaRPr>
          </a:p>
          <a:p>
            <a:pPr indent="-228600" lvl="1" marL="685800" rtl="0" algn="l">
              <a:lnSpc>
                <a:spcPct val="90000"/>
              </a:lnSpc>
              <a:spcBef>
                <a:spcPts val="500"/>
              </a:spcBef>
              <a:spcAft>
                <a:spcPts val="0"/>
              </a:spcAft>
              <a:buSzPct val="80000"/>
              <a:buChar char="▪"/>
            </a:pPr>
            <a:r>
              <a:rPr lang="fr-CA" sz="2000">
                <a:solidFill>
                  <a:schemeClr val="accent5"/>
                </a:solidFill>
              </a:rPr>
              <a:t>May 15 to Oct. 15 (2015 to 2019)</a:t>
            </a:r>
            <a:endParaRPr/>
          </a:p>
          <a:p>
            <a:pPr indent="-442913" lvl="0" marL="442913" rtl="0" algn="l">
              <a:lnSpc>
                <a:spcPct val="90000"/>
              </a:lnSpc>
              <a:spcBef>
                <a:spcPts val="1000"/>
              </a:spcBef>
              <a:spcAft>
                <a:spcPts val="0"/>
              </a:spcAft>
              <a:buSzPct val="100000"/>
              <a:buChar char="▪"/>
            </a:pPr>
            <a:r>
              <a:rPr lang="fr-CA" sz="2400">
                <a:solidFill>
                  <a:schemeClr val="accent5"/>
                </a:solidFill>
              </a:rPr>
              <a:t>136 to 158 m</a:t>
            </a:r>
            <a:r>
              <a:rPr baseline="30000" lang="fr-CA" sz="2400">
                <a:solidFill>
                  <a:schemeClr val="accent5"/>
                </a:solidFill>
              </a:rPr>
              <a:t>3</a:t>
            </a:r>
            <a:r>
              <a:rPr lang="fr-CA" sz="2400">
                <a:solidFill>
                  <a:schemeClr val="accent5"/>
                </a:solidFill>
              </a:rPr>
              <a:t> could have been recovered</a:t>
            </a:r>
            <a:endParaRPr sz="2400">
              <a:solidFill>
                <a:schemeClr val="accent5"/>
              </a:solidFill>
            </a:endParaRPr>
          </a:p>
          <a:p>
            <a:pPr indent="-442913" lvl="0" marL="442913" rtl="0" algn="l">
              <a:lnSpc>
                <a:spcPct val="90000"/>
              </a:lnSpc>
              <a:spcBef>
                <a:spcPts val="1000"/>
              </a:spcBef>
              <a:spcAft>
                <a:spcPts val="0"/>
              </a:spcAft>
              <a:buSzPct val="100000"/>
              <a:buChar char="▪"/>
            </a:pPr>
            <a:r>
              <a:rPr lang="fr-CA" sz="2400">
                <a:solidFill>
                  <a:schemeClr val="accent5"/>
                </a:solidFill>
              </a:rPr>
              <a:t>108 to 142 % of total water use</a:t>
            </a:r>
            <a:endParaRPr/>
          </a:p>
          <a:p>
            <a:pPr indent="-442913" lvl="0" marL="442913" rtl="0" algn="l">
              <a:lnSpc>
                <a:spcPct val="90000"/>
              </a:lnSpc>
              <a:spcBef>
                <a:spcPts val="1000"/>
              </a:spcBef>
              <a:spcAft>
                <a:spcPts val="0"/>
              </a:spcAft>
              <a:buSzPct val="100000"/>
              <a:buChar char="▪"/>
            </a:pPr>
            <a:r>
              <a:rPr lang="fr-CA" sz="2400">
                <a:solidFill>
                  <a:schemeClr val="accent5"/>
                </a:solidFill>
              </a:rPr>
              <a:t>Must consider days without rain</a:t>
            </a:r>
            <a:endParaRPr sz="2400">
              <a:solidFill>
                <a:schemeClr val="accent5"/>
              </a:solidFill>
            </a:endParaRPr>
          </a:p>
          <a:p>
            <a:pPr indent="-301942" lvl="0" marL="442913" rtl="0" algn="l">
              <a:lnSpc>
                <a:spcPct val="90000"/>
              </a:lnSpc>
              <a:spcBef>
                <a:spcPts val="1000"/>
              </a:spcBef>
              <a:spcAft>
                <a:spcPts val="0"/>
              </a:spcAft>
              <a:buSzPct val="100000"/>
              <a:buNone/>
            </a:pPr>
            <a:r>
              <a:t/>
            </a:r>
            <a:endParaRPr sz="2400">
              <a:solidFill>
                <a:schemeClr val="accent5"/>
              </a:solidFill>
            </a:endParaRPr>
          </a:p>
          <a:p>
            <a:pPr indent="-301942" lvl="0" marL="442913" rtl="0" algn="l">
              <a:lnSpc>
                <a:spcPct val="90000"/>
              </a:lnSpc>
              <a:spcBef>
                <a:spcPts val="1000"/>
              </a:spcBef>
              <a:spcAft>
                <a:spcPts val="0"/>
              </a:spcAft>
              <a:buSzPct val="100000"/>
              <a:buNone/>
            </a:pPr>
            <a:r>
              <a:t/>
            </a:r>
            <a:endParaRPr sz="2400">
              <a:solidFill>
                <a:schemeClr val="accent5"/>
              </a:solidFill>
            </a:endParaRPr>
          </a:p>
        </p:txBody>
      </p:sp>
      <p:pic>
        <p:nvPicPr>
          <p:cNvPr descr="Une image contenant ciel, extérieur, herbe, terrain&#10;&#10;Description générée automatiquement" id="488" name="Google Shape;488;p30"/>
          <p:cNvPicPr preferRelativeResize="0"/>
          <p:nvPr/>
        </p:nvPicPr>
        <p:blipFill rotWithShape="1">
          <a:blip r:embed="rId3">
            <a:alphaModFix/>
          </a:blip>
          <a:srcRect b="0" l="0" r="0" t="0"/>
          <a:stretch/>
        </p:blipFill>
        <p:spPr>
          <a:xfrm>
            <a:off x="7828484" y="1345638"/>
            <a:ext cx="4248740" cy="2227122"/>
          </a:xfrm>
          <a:prstGeom prst="rect">
            <a:avLst/>
          </a:prstGeom>
          <a:noFill/>
          <a:ln cap="flat" cmpd="sng" w="9525">
            <a:solidFill>
              <a:schemeClr val="accent5"/>
            </a:solidFill>
            <a:prstDash val="solid"/>
            <a:round/>
            <a:headEnd len="sm" w="sm" type="none"/>
            <a:tailEnd len="sm" w="sm" type="none"/>
          </a:ln>
        </p:spPr>
      </p:pic>
      <p:sp>
        <p:nvSpPr>
          <p:cNvPr id="489" name="Google Shape;489;p30"/>
          <p:cNvSpPr txBox="1"/>
          <p:nvPr/>
        </p:nvSpPr>
        <p:spPr>
          <a:xfrm>
            <a:off x="10016359" y="6611779"/>
            <a:ext cx="206086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Ongoing project PDS203002</a:t>
            </a:r>
            <a:endParaRPr sz="1100">
              <a:solidFill>
                <a:schemeClr val="dk1"/>
              </a:solidFill>
              <a:latin typeface="Arial"/>
              <a:ea typeface="Arial"/>
              <a:cs typeface="Arial"/>
              <a:sym typeface="Arial"/>
            </a:endParaRPr>
          </a:p>
        </p:txBody>
      </p:sp>
      <p:pic>
        <p:nvPicPr>
          <p:cNvPr descr="Une image contenant extérieur, arbre, câble&#10;&#10;Description générée automatiquement" id="490" name="Google Shape;490;p30"/>
          <p:cNvPicPr preferRelativeResize="0"/>
          <p:nvPr/>
        </p:nvPicPr>
        <p:blipFill rotWithShape="1">
          <a:blip r:embed="rId4">
            <a:alphaModFix/>
          </a:blip>
          <a:srcRect b="-3" l="0" r="0" t="0"/>
          <a:stretch/>
        </p:blipFill>
        <p:spPr>
          <a:xfrm rot="5400000">
            <a:off x="5023200" y="4083969"/>
            <a:ext cx="2867406" cy="2142617"/>
          </a:xfrm>
          <a:prstGeom prst="rect">
            <a:avLst/>
          </a:prstGeom>
          <a:noFill/>
          <a:ln cap="flat" cmpd="sng" w="9525">
            <a:solidFill>
              <a:schemeClr val="accent5"/>
            </a:solidFill>
            <a:prstDash val="solid"/>
            <a:round/>
            <a:headEnd len="sm" w="sm" type="none"/>
            <a:tailEnd len="sm" w="sm" type="none"/>
          </a:ln>
        </p:spPr>
      </p:pic>
      <p:pic>
        <p:nvPicPr>
          <p:cNvPr descr="IMG_2725.PNG" id="491" name="Google Shape;491;p30"/>
          <p:cNvPicPr preferRelativeResize="0"/>
          <p:nvPr/>
        </p:nvPicPr>
        <p:blipFill rotWithShape="1">
          <a:blip r:embed="rId5">
            <a:alphaModFix/>
          </a:blip>
          <a:srcRect b="0" l="0" r="0" t="0"/>
          <a:stretch/>
        </p:blipFill>
        <p:spPr>
          <a:xfrm>
            <a:off x="9960188" y="3726867"/>
            <a:ext cx="2042906" cy="2856823"/>
          </a:xfrm>
          <a:prstGeom prst="rect">
            <a:avLst/>
          </a:prstGeom>
          <a:noFill/>
          <a:ln cap="flat" cmpd="sng" w="9525">
            <a:solidFill>
              <a:srgbClr val="000000"/>
            </a:solidFill>
            <a:prstDash val="solid"/>
            <a:miter lim="800000"/>
            <a:headEnd len="sm" w="sm" type="none"/>
            <a:tailEnd len="sm" w="sm" type="none"/>
          </a:ln>
        </p:spPr>
      </p:pic>
      <p:pic>
        <p:nvPicPr>
          <p:cNvPr descr="Une image contenant herbe, extérieur, champ&#10;&#10;Description générée automatiquement" id="492" name="Google Shape;492;p30"/>
          <p:cNvPicPr preferRelativeResize="0"/>
          <p:nvPr/>
        </p:nvPicPr>
        <p:blipFill rotWithShape="1">
          <a:blip r:embed="rId6">
            <a:alphaModFix/>
          </a:blip>
          <a:srcRect b="0" l="0" r="0" t="0"/>
          <a:stretch/>
        </p:blipFill>
        <p:spPr>
          <a:xfrm>
            <a:off x="7660101" y="3726866"/>
            <a:ext cx="2142617" cy="2856823"/>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1"/>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Conclusion</a:t>
            </a:r>
            <a:endParaRPr/>
          </a:p>
        </p:txBody>
      </p:sp>
      <p:sp>
        <p:nvSpPr>
          <p:cNvPr id="498" name="Google Shape;498;p31"/>
          <p:cNvSpPr txBox="1"/>
          <p:nvPr>
            <p:ph idx="1" type="body"/>
          </p:nvPr>
        </p:nvSpPr>
        <p:spPr>
          <a:xfrm>
            <a:off x="757380" y="1666440"/>
            <a:ext cx="5897943"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400"/>
              <a:buChar char="▪"/>
            </a:pPr>
            <a:r>
              <a:rPr lang="fr-CA" sz="2400">
                <a:solidFill>
                  <a:schemeClr val="accent5"/>
                </a:solidFill>
              </a:rPr>
              <a:t>Irrigation management must consider:</a:t>
            </a:r>
            <a:endParaRPr/>
          </a:p>
          <a:p>
            <a:pPr indent="-228600" lvl="1" marL="685800" rtl="0" algn="l">
              <a:lnSpc>
                <a:spcPct val="90000"/>
              </a:lnSpc>
              <a:spcBef>
                <a:spcPts val="500"/>
              </a:spcBef>
              <a:spcAft>
                <a:spcPts val="0"/>
              </a:spcAft>
              <a:buSzPts val="1600"/>
              <a:buChar char="▪"/>
            </a:pPr>
            <a:r>
              <a:rPr lang="fr-CA" sz="2000">
                <a:solidFill>
                  <a:schemeClr val="accent5"/>
                </a:solidFill>
              </a:rPr>
              <a:t>Soil</a:t>
            </a:r>
            <a:endParaRPr sz="2000">
              <a:solidFill>
                <a:schemeClr val="accent5"/>
              </a:solidFill>
            </a:endParaRPr>
          </a:p>
          <a:p>
            <a:pPr indent="-228600" lvl="1" marL="685800" rtl="0" algn="l">
              <a:lnSpc>
                <a:spcPct val="90000"/>
              </a:lnSpc>
              <a:spcBef>
                <a:spcPts val="500"/>
              </a:spcBef>
              <a:spcAft>
                <a:spcPts val="0"/>
              </a:spcAft>
              <a:buSzPts val="1600"/>
              <a:buChar char="▪"/>
            </a:pPr>
            <a:r>
              <a:rPr lang="fr-CA" sz="2000">
                <a:solidFill>
                  <a:schemeClr val="accent5"/>
                </a:solidFill>
              </a:rPr>
              <a:t>Cropping system</a:t>
            </a:r>
            <a:endParaRPr/>
          </a:p>
          <a:p>
            <a:pPr indent="-228600" lvl="1" marL="685800" rtl="0" algn="l">
              <a:lnSpc>
                <a:spcPct val="90000"/>
              </a:lnSpc>
              <a:spcBef>
                <a:spcPts val="500"/>
              </a:spcBef>
              <a:spcAft>
                <a:spcPts val="0"/>
              </a:spcAft>
              <a:buSzPts val="1600"/>
              <a:buChar char="▪"/>
            </a:pPr>
            <a:r>
              <a:rPr lang="fr-CA" sz="2000">
                <a:solidFill>
                  <a:schemeClr val="accent5"/>
                </a:solidFill>
              </a:rPr>
              <a:t>Crop water needs</a:t>
            </a:r>
            <a:endParaRPr sz="2000">
              <a:solidFill>
                <a:schemeClr val="accent5"/>
              </a:solidFill>
            </a:endParaRPr>
          </a:p>
          <a:p>
            <a:pPr indent="-442913" lvl="0" marL="442913" rtl="0" algn="l">
              <a:lnSpc>
                <a:spcPct val="90000"/>
              </a:lnSpc>
              <a:spcBef>
                <a:spcPts val="1000"/>
              </a:spcBef>
              <a:spcAft>
                <a:spcPts val="0"/>
              </a:spcAft>
              <a:buSzPts val="2400"/>
              <a:buChar char="▪"/>
            </a:pPr>
            <a:r>
              <a:rPr lang="fr-CA" sz="2400">
                <a:solidFill>
                  <a:schemeClr val="accent5"/>
                </a:solidFill>
              </a:rPr>
              <a:t>Field observations</a:t>
            </a:r>
            <a:endParaRPr/>
          </a:p>
          <a:p>
            <a:pPr indent="-228600" lvl="1" marL="685800" rtl="0" algn="l">
              <a:lnSpc>
                <a:spcPct val="90000"/>
              </a:lnSpc>
              <a:spcBef>
                <a:spcPts val="500"/>
              </a:spcBef>
              <a:spcAft>
                <a:spcPts val="0"/>
              </a:spcAft>
              <a:buSzPts val="1600"/>
              <a:buChar char="▪"/>
            </a:pPr>
            <a:r>
              <a:rPr lang="fr-CA" sz="2000">
                <a:solidFill>
                  <a:schemeClr val="accent5"/>
                </a:solidFill>
              </a:rPr>
              <a:t>Don’t be afraid to dig (water distribution, roots growth…)</a:t>
            </a:r>
            <a:endParaRPr/>
          </a:p>
          <a:p>
            <a:pPr indent="-228600" lvl="1" marL="685800" rtl="0" algn="l">
              <a:lnSpc>
                <a:spcPct val="90000"/>
              </a:lnSpc>
              <a:spcBef>
                <a:spcPts val="500"/>
              </a:spcBef>
              <a:spcAft>
                <a:spcPts val="0"/>
              </a:spcAft>
              <a:buSzPts val="1600"/>
              <a:buChar char="▪"/>
            </a:pPr>
            <a:r>
              <a:rPr lang="fr-CA" sz="2000">
                <a:solidFill>
                  <a:schemeClr val="accent5"/>
                </a:solidFill>
              </a:rPr>
              <a:t>Irrigation management decision-support tools (tensiometers, water content probes, weather stations data…)</a:t>
            </a:r>
            <a:endParaRPr/>
          </a:p>
          <a:p>
            <a:pPr indent="-442913" lvl="0" marL="442913" rtl="0" algn="l">
              <a:lnSpc>
                <a:spcPct val="90000"/>
              </a:lnSpc>
              <a:spcBef>
                <a:spcPts val="1000"/>
              </a:spcBef>
              <a:spcAft>
                <a:spcPts val="0"/>
              </a:spcAft>
              <a:buSzPts val="2200"/>
              <a:buChar char="▪"/>
            </a:pPr>
            <a:r>
              <a:rPr lang="fr-CA" sz="2200">
                <a:solidFill>
                  <a:schemeClr val="accent5"/>
                </a:solidFill>
              </a:rPr>
              <a:t>Ask questions</a:t>
            </a:r>
            <a:endParaRPr/>
          </a:p>
          <a:p>
            <a:pPr indent="-127000" lvl="1" marL="685800" rtl="0" algn="l">
              <a:lnSpc>
                <a:spcPct val="90000"/>
              </a:lnSpc>
              <a:spcBef>
                <a:spcPts val="500"/>
              </a:spcBef>
              <a:spcAft>
                <a:spcPts val="0"/>
              </a:spcAft>
              <a:buSzPts val="1600"/>
              <a:buNone/>
            </a:pPr>
            <a:r>
              <a:t/>
            </a:r>
            <a:endParaRPr sz="2000">
              <a:solidFill>
                <a:schemeClr val="accent5"/>
              </a:solidFill>
            </a:endParaRPr>
          </a:p>
          <a:p>
            <a:pPr indent="-290513" lvl="0" marL="442913" rtl="0" algn="l">
              <a:lnSpc>
                <a:spcPct val="90000"/>
              </a:lnSpc>
              <a:spcBef>
                <a:spcPts val="1000"/>
              </a:spcBef>
              <a:spcAft>
                <a:spcPts val="0"/>
              </a:spcAft>
              <a:buSzPts val="2400"/>
              <a:buNone/>
            </a:pPr>
            <a:r>
              <a:t/>
            </a:r>
            <a:endParaRPr sz="2400">
              <a:solidFill>
                <a:schemeClr val="accent5"/>
              </a:solidFill>
            </a:endParaRPr>
          </a:p>
        </p:txBody>
      </p:sp>
      <p:pic>
        <p:nvPicPr>
          <p:cNvPr descr="U:\IRDA\Présentations\2015\St-Remi\photos\20150526_133154869_iOS-1024.jpg" id="499" name="Google Shape;499;p31"/>
          <p:cNvPicPr preferRelativeResize="0"/>
          <p:nvPr/>
        </p:nvPicPr>
        <p:blipFill rotWithShape="1">
          <a:blip r:embed="rId3">
            <a:alphaModFix/>
          </a:blip>
          <a:srcRect b="0" l="0" r="0" t="0"/>
          <a:stretch/>
        </p:blipFill>
        <p:spPr>
          <a:xfrm>
            <a:off x="7098383" y="2164899"/>
            <a:ext cx="4743156" cy="3543471"/>
          </a:xfrm>
          <a:prstGeom prst="rect">
            <a:avLst/>
          </a:prstGeom>
          <a:noFill/>
          <a:ln cap="flat" cmpd="sng" w="9525">
            <a:solidFill>
              <a:schemeClr val="accent5"/>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32"/>
          <p:cNvSpPr txBox="1"/>
          <p:nvPr>
            <p:ph type="title"/>
          </p:nvPr>
        </p:nvSpPr>
        <p:spPr>
          <a:xfrm>
            <a:off x="838200" y="-1445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References</a:t>
            </a:r>
            <a:endParaRPr/>
          </a:p>
        </p:txBody>
      </p:sp>
      <p:sp>
        <p:nvSpPr>
          <p:cNvPr id="505" name="Google Shape;505;p32"/>
          <p:cNvSpPr txBox="1"/>
          <p:nvPr>
            <p:ph idx="4" type="body"/>
          </p:nvPr>
        </p:nvSpPr>
        <p:spPr>
          <a:xfrm>
            <a:off x="488730" y="1760108"/>
            <a:ext cx="11049677" cy="4409465"/>
          </a:xfrm>
          <a:prstGeom prst="rect">
            <a:avLst/>
          </a:prstGeom>
          <a:noFill/>
          <a:ln>
            <a:noFill/>
          </a:ln>
        </p:spPr>
        <p:txBody>
          <a:bodyPr anchorCtr="0" anchor="t" bIns="45700" lIns="91425" spcFirstLastPara="1" rIns="91425" wrap="square" tIns="45700">
            <a:normAutofit fontScale="70000" lnSpcReduction="20000"/>
          </a:bodyPr>
          <a:lstStyle/>
          <a:p>
            <a:pPr indent="-442913" lvl="0" marL="442913" rtl="0" algn="l">
              <a:lnSpc>
                <a:spcPct val="100000"/>
              </a:lnSpc>
              <a:spcBef>
                <a:spcPts val="0"/>
              </a:spcBef>
              <a:spcAft>
                <a:spcPts val="0"/>
              </a:spcAft>
              <a:buSzPct val="100000"/>
              <a:buChar char="▪"/>
            </a:pPr>
            <a:r>
              <a:rPr lang="fr-CA" sz="2000">
                <a:solidFill>
                  <a:schemeClr val="accent5"/>
                </a:solidFill>
              </a:rPr>
              <a:t>Boivin et coll., 2018. Gestion raisonnée de l’irrigation, CRAAQ, 312 p.</a:t>
            </a:r>
            <a:endParaRPr/>
          </a:p>
          <a:p>
            <a:pPr indent="-442913" lvl="0" marL="442913" rtl="0" algn="l">
              <a:lnSpc>
                <a:spcPct val="100000"/>
              </a:lnSpc>
              <a:spcBef>
                <a:spcPts val="1000"/>
              </a:spcBef>
              <a:spcAft>
                <a:spcPts val="0"/>
              </a:spcAft>
              <a:buSzPct val="100000"/>
              <a:buChar char="▪"/>
            </a:pPr>
            <a:r>
              <a:rPr lang="fr-CA" sz="2000">
                <a:solidFill>
                  <a:schemeClr val="accent5"/>
                </a:solidFill>
              </a:rPr>
              <a:t>Boivin, C et P. Deschênes. 2011. « Stratégies d'irrigation dans la fraise à jours neutres ». IRDA. 80 pages.</a:t>
            </a:r>
            <a:endParaRPr/>
          </a:p>
          <a:p>
            <a:pPr indent="-442913" lvl="0" marL="442913" rtl="0" algn="l">
              <a:lnSpc>
                <a:spcPct val="100000"/>
              </a:lnSpc>
              <a:spcBef>
                <a:spcPts val="1000"/>
              </a:spcBef>
              <a:spcAft>
                <a:spcPts val="0"/>
              </a:spcAft>
              <a:buSzPct val="100000"/>
              <a:buChar char="▪"/>
            </a:pPr>
            <a:r>
              <a:rPr lang="fr-CA" sz="2000">
                <a:solidFill>
                  <a:schemeClr val="accent5"/>
                </a:solidFill>
              </a:rPr>
              <a:t>Deschênes, P., C. Boivin, D. Bergeron. 2017. « Évaluation de stratégies d’irrigation afin d’améliorer la nutrition minérale de la fraise d’été (cv. Clery) biologique produite sur sol recouvert de paillis de plastique noir ». IRDA. 15 p.</a:t>
            </a:r>
            <a:endParaRPr/>
          </a:p>
          <a:p>
            <a:pPr indent="-442913" lvl="0" marL="442913" rtl="0" algn="l">
              <a:lnSpc>
                <a:spcPct val="100000"/>
              </a:lnSpc>
              <a:spcBef>
                <a:spcPts val="1000"/>
              </a:spcBef>
              <a:spcAft>
                <a:spcPts val="0"/>
              </a:spcAft>
              <a:buSzPct val="100000"/>
              <a:buChar char="▪"/>
            </a:pPr>
            <a:r>
              <a:rPr lang="fr-CA" sz="2000">
                <a:solidFill>
                  <a:schemeClr val="accent5"/>
                </a:solidFill>
              </a:rPr>
              <a:t>Deschênes, P., C. Boivin et J. Vallée, 2021. A technology showcase of irrigation management decision-support tools for use in a variety of contexts, Research report. IRDA. 14 p. and annexes.</a:t>
            </a:r>
            <a:endParaRPr/>
          </a:p>
          <a:p>
            <a:pPr indent="-442913" lvl="0" marL="442913" rtl="0" algn="l">
              <a:lnSpc>
                <a:spcPct val="90000"/>
              </a:lnSpc>
              <a:spcBef>
                <a:spcPts val="1000"/>
              </a:spcBef>
              <a:spcAft>
                <a:spcPts val="0"/>
              </a:spcAft>
              <a:buSzPct val="100000"/>
              <a:buChar char="▪"/>
            </a:pPr>
            <a:r>
              <a:rPr lang="fr-CA" sz="2000">
                <a:solidFill>
                  <a:schemeClr val="accent5"/>
                </a:solidFill>
              </a:rPr>
              <a:t>Dugdale et coll., 2012. WATERpak – a guide for irrigation management in cotton and grain farming systems, Third Edition, Australian Government, Cotton research and Development Corporation, 495 p.</a:t>
            </a:r>
            <a:endParaRPr/>
          </a:p>
          <a:p>
            <a:pPr indent="-442913" lvl="0" marL="442913" rtl="0" algn="l">
              <a:lnSpc>
                <a:spcPct val="90000"/>
              </a:lnSpc>
              <a:spcBef>
                <a:spcPts val="1000"/>
              </a:spcBef>
              <a:spcAft>
                <a:spcPts val="0"/>
              </a:spcAft>
              <a:buSzPct val="100000"/>
              <a:buChar char="▪"/>
            </a:pPr>
            <a:r>
              <a:rPr lang="fr-CA" sz="2000">
                <a:solidFill>
                  <a:schemeClr val="accent5"/>
                </a:solidFill>
              </a:rPr>
              <a:t>North Dakota State University (NDSU), 2017. Soil, Water and Plant Characteristics Important to Irrigation (AE1675 Revised), 16 p.</a:t>
            </a:r>
            <a:endParaRPr sz="2000">
              <a:solidFill>
                <a:schemeClr val="accent5"/>
              </a:solidFill>
            </a:endParaRPr>
          </a:p>
          <a:p>
            <a:pPr indent="-442913" lvl="0" marL="442913" rtl="0" algn="l">
              <a:lnSpc>
                <a:spcPct val="90000"/>
              </a:lnSpc>
              <a:spcBef>
                <a:spcPts val="1000"/>
              </a:spcBef>
              <a:spcAft>
                <a:spcPts val="0"/>
              </a:spcAft>
              <a:buSzPct val="100000"/>
              <a:buChar char="▪"/>
            </a:pPr>
            <a:r>
              <a:rPr lang="fr-CA" sz="2000">
                <a:solidFill>
                  <a:schemeClr val="accent5"/>
                </a:solidFill>
              </a:rPr>
              <a:t>OMAFRA, 1990. Programme d'irrigation des tomates - Méthode du bilan hydrique, Agdex 257/560 </a:t>
            </a:r>
            <a:endParaRPr/>
          </a:p>
          <a:p>
            <a:pPr indent="-442913" lvl="0" marL="442913" rtl="0" algn="l">
              <a:lnSpc>
                <a:spcPct val="90000"/>
              </a:lnSpc>
              <a:spcBef>
                <a:spcPts val="1000"/>
              </a:spcBef>
              <a:spcAft>
                <a:spcPts val="0"/>
              </a:spcAft>
              <a:buSzPct val="100000"/>
              <a:buChar char="▪"/>
            </a:pPr>
            <a:r>
              <a:rPr lang="fr-CA" sz="2000">
                <a:solidFill>
                  <a:schemeClr val="accent5"/>
                </a:solidFill>
              </a:rPr>
              <a:t>Shock et coll., 2013. Irrigation monitoring using soil water tension, Oregon State University, Extension Service, EM 8900, 9 p.</a:t>
            </a:r>
            <a:endParaRPr/>
          </a:p>
          <a:p>
            <a:pPr indent="-442913" lvl="0" marL="442913" rtl="0" algn="l">
              <a:lnSpc>
                <a:spcPct val="90000"/>
              </a:lnSpc>
              <a:spcBef>
                <a:spcPts val="1000"/>
              </a:spcBef>
              <a:spcAft>
                <a:spcPts val="0"/>
              </a:spcAft>
              <a:buSzPct val="100000"/>
              <a:buChar char="▪"/>
            </a:pPr>
            <a:r>
              <a:rPr lang="fr-CA" sz="2000">
                <a:solidFill>
                  <a:schemeClr val="accent5"/>
                </a:solidFill>
              </a:rPr>
              <a:t>Van der Gulik, 2010. Landscape Drip Irrigation Scheduling Calculator Users Guide, Irrigation Industry Association of British Columbia (IIABC), 26 p. </a:t>
            </a:r>
            <a:endParaRPr/>
          </a:p>
          <a:p>
            <a:pPr indent="-442913" lvl="0" marL="442913" rtl="0" algn="l">
              <a:lnSpc>
                <a:spcPct val="100000"/>
              </a:lnSpc>
              <a:spcBef>
                <a:spcPts val="1000"/>
              </a:spcBef>
              <a:spcAft>
                <a:spcPts val="0"/>
              </a:spcAft>
              <a:buSzPct val="100000"/>
              <a:buChar char="▪"/>
            </a:pPr>
            <a:r>
              <a:rPr lang="fr-CA" sz="2000">
                <a:solidFill>
                  <a:schemeClr val="accent5"/>
                </a:solidFill>
              </a:rPr>
              <a:t>Ongoing project IA221671. Mise à l’essai d’un système d’irrigation goutte à goutte mobile en contexte d’entreprises spécialisées dans la production de pommes de terre. IRDA.</a:t>
            </a:r>
            <a:endParaRPr/>
          </a:p>
          <a:p>
            <a:pPr indent="-442913" lvl="0" marL="442913" rtl="0" algn="l">
              <a:lnSpc>
                <a:spcPct val="100000"/>
              </a:lnSpc>
              <a:spcBef>
                <a:spcPts val="1000"/>
              </a:spcBef>
              <a:spcAft>
                <a:spcPts val="0"/>
              </a:spcAft>
              <a:buSzPct val="100000"/>
              <a:buChar char="▪"/>
            </a:pPr>
            <a:r>
              <a:rPr lang="fr-CA" sz="2000">
                <a:solidFill>
                  <a:schemeClr val="accent5"/>
                </a:solidFill>
              </a:rPr>
              <a:t>Ongoing project PDS203002. Projet pilote sur la valorisation de l'eau provenant des précipitations dans la filière des productions horticoles. IRDA.</a:t>
            </a:r>
            <a:endParaRPr/>
          </a:p>
          <a:p>
            <a:pPr indent="-354013" lvl="0" marL="442913" rtl="0" algn="l">
              <a:lnSpc>
                <a:spcPct val="100000"/>
              </a:lnSpc>
              <a:spcBef>
                <a:spcPts val="1000"/>
              </a:spcBef>
              <a:spcAft>
                <a:spcPts val="0"/>
              </a:spcAft>
              <a:buSzPct val="100000"/>
              <a:buNone/>
            </a:pPr>
            <a:r>
              <a:t/>
            </a:r>
            <a:endParaRPr sz="2000">
              <a:solidFill>
                <a:schemeClr val="accent5"/>
              </a:solidFill>
            </a:endParaRPr>
          </a:p>
          <a:p>
            <a:pPr indent="-354013" lvl="0" marL="442913" rtl="0" algn="l">
              <a:lnSpc>
                <a:spcPct val="100000"/>
              </a:lnSpc>
              <a:spcBef>
                <a:spcPts val="1000"/>
              </a:spcBef>
              <a:spcAft>
                <a:spcPts val="0"/>
              </a:spcAft>
              <a:buSzPct val="100000"/>
              <a:buNone/>
            </a:pPr>
            <a:r>
              <a:t/>
            </a:r>
            <a:endParaRPr sz="2000">
              <a:solidFill>
                <a:schemeClr val="accent5"/>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3"/>
          <p:cNvSpPr txBox="1"/>
          <p:nvPr>
            <p:ph type="title"/>
          </p:nvPr>
        </p:nvSpPr>
        <p:spPr>
          <a:xfrm>
            <a:off x="838200" y="-144598"/>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Contact</a:t>
            </a:r>
            <a:endParaRPr/>
          </a:p>
        </p:txBody>
      </p:sp>
      <p:sp>
        <p:nvSpPr>
          <p:cNvPr id="511" name="Google Shape;511;p33"/>
          <p:cNvSpPr/>
          <p:nvPr/>
        </p:nvSpPr>
        <p:spPr>
          <a:xfrm>
            <a:off x="1125168" y="2505670"/>
            <a:ext cx="7432040" cy="18466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2400">
                <a:solidFill>
                  <a:srgbClr val="1F497D"/>
                </a:solidFill>
                <a:latin typeface="Calibri"/>
                <a:ea typeface="Calibri"/>
                <a:cs typeface="Calibri"/>
                <a:sym typeface="Calibri"/>
              </a:rPr>
              <a:t>Paul Deschênes</a:t>
            </a:r>
            <a:r>
              <a:rPr b="1" lang="fr-CA" sz="1800">
                <a:solidFill>
                  <a:srgbClr val="1F497D"/>
                </a:solidFill>
                <a:latin typeface="Calibri"/>
                <a:ea typeface="Calibri"/>
                <a:cs typeface="Calibri"/>
                <a:sym typeface="Calibri"/>
              </a:rPr>
              <a:t>, agr., M. Sc.</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fr-CA" sz="1800">
                <a:solidFill>
                  <a:srgbClr val="1F497D"/>
                </a:solidFill>
                <a:latin typeface="Calibri"/>
                <a:ea typeface="Calibri"/>
                <a:cs typeface="Calibri"/>
                <a:sym typeface="Calibri"/>
              </a:rPr>
              <a:t>Research Assistant </a:t>
            </a:r>
            <a:r>
              <a:rPr b="1" lang="fr-CA" sz="1800">
                <a:solidFill>
                  <a:srgbClr val="94C11F"/>
                </a:solidFill>
                <a:latin typeface="Calibri"/>
                <a:ea typeface="Calibri"/>
                <a:cs typeface="Calibri"/>
                <a:sym typeface="Calibri"/>
              </a:rPr>
              <a:t>|</a:t>
            </a:r>
            <a:r>
              <a:rPr b="1" lang="fr-CA" sz="1800">
                <a:solidFill>
                  <a:srgbClr val="1F497D"/>
                </a:solidFill>
                <a:latin typeface="Calibri"/>
                <a:ea typeface="Calibri"/>
                <a:cs typeface="Calibri"/>
                <a:sym typeface="Calibri"/>
              </a:rPr>
              <a:t> Water Management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CA" sz="1800">
                <a:solidFill>
                  <a:srgbClr val="1F497D"/>
                </a:solidFill>
                <a:latin typeface="Calibri"/>
                <a:ea typeface="Calibri"/>
                <a:cs typeface="Calibri"/>
                <a:sym typeface="Calibri"/>
              </a:rPr>
              <a:t>Research and Development Institute for the Agri-Environment (IRDA)</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CA" sz="1800">
                <a:solidFill>
                  <a:srgbClr val="1F497D"/>
                </a:solidFill>
                <a:latin typeface="Calibri"/>
                <a:ea typeface="Calibri"/>
                <a:cs typeface="Calibri"/>
                <a:sym typeface="Calibri"/>
              </a:rPr>
              <a:t>335 Vingt-Cinq Est road, Saint-Bruno-de-Montarville (Québec)  J3V 0G7</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CA" sz="1800">
                <a:solidFill>
                  <a:srgbClr val="1F497D"/>
                </a:solidFill>
                <a:latin typeface="Calibri"/>
                <a:ea typeface="Calibri"/>
                <a:cs typeface="Calibri"/>
                <a:sym typeface="Calibri"/>
              </a:rPr>
              <a:t>Tel. : 450 653-7368, ext. 381</a:t>
            </a:r>
            <a:r>
              <a:rPr lang="fr-CA" sz="1800">
                <a:solidFill>
                  <a:srgbClr val="94C11F"/>
                </a:solidFill>
                <a:latin typeface="Calibri"/>
                <a:ea typeface="Calibri"/>
                <a:cs typeface="Calibri"/>
                <a:sym typeface="Calibri"/>
              </a:rPr>
              <a:t> | </a:t>
            </a:r>
            <a:r>
              <a:rPr lang="fr-CA" sz="1800">
                <a:solidFill>
                  <a:srgbClr val="1F497D"/>
                </a:solidFill>
                <a:latin typeface="Calibri"/>
                <a:ea typeface="Calibri"/>
                <a:cs typeface="Calibri"/>
                <a:sym typeface="Calibri"/>
              </a:rPr>
              <a:t>Cell. : 450 502-0540</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fr-CA" sz="1800">
                <a:solidFill>
                  <a:srgbClr val="1F497D"/>
                </a:solidFill>
                <a:latin typeface="Calibri"/>
                <a:ea typeface="Calibri"/>
                <a:cs typeface="Calibri"/>
                <a:sym typeface="Calibri"/>
              </a:rPr>
              <a:t>Email : </a:t>
            </a:r>
            <a:r>
              <a:rPr lang="fr-CA" sz="1800" u="sng">
                <a:solidFill>
                  <a:srgbClr val="1F497D"/>
                </a:solidFill>
                <a:latin typeface="Calibri"/>
                <a:ea typeface="Calibri"/>
                <a:cs typeface="Calibri"/>
                <a:sym typeface="Calibri"/>
                <a:hlinkClick r:id="rId3">
                  <a:extLst>
                    <a:ext uri="{A12FA001-AC4F-418D-AE19-62706E023703}">
                      <ahyp:hlinkClr val="tx"/>
                    </a:ext>
                  </a:extLst>
                </a:hlinkClick>
              </a:rPr>
              <a:t>paul.deschenes@irda.qc.ca</a:t>
            </a:r>
            <a:r>
              <a:rPr lang="fr-CA" sz="1800">
                <a:solidFill>
                  <a:srgbClr val="94C11F"/>
                </a:solidFill>
                <a:latin typeface="Calibri"/>
                <a:ea typeface="Calibri"/>
                <a:cs typeface="Calibri"/>
                <a:sym typeface="Calibri"/>
              </a:rPr>
              <a:t> | </a:t>
            </a:r>
            <a:r>
              <a:rPr lang="fr-CA" sz="1800">
                <a:solidFill>
                  <a:srgbClr val="1F497D"/>
                </a:solidFill>
                <a:latin typeface="Calibri"/>
                <a:ea typeface="Calibri"/>
                <a:cs typeface="Calibri"/>
                <a:sym typeface="Calibri"/>
              </a:rPr>
              <a:t>Website : </a:t>
            </a:r>
            <a:r>
              <a:rPr lang="fr-CA" sz="1800" u="sng">
                <a:solidFill>
                  <a:srgbClr val="1F497D"/>
                </a:solidFill>
                <a:latin typeface="Calibri"/>
                <a:ea typeface="Calibri"/>
                <a:cs typeface="Calibri"/>
                <a:sym typeface="Calibri"/>
                <a:hlinkClick r:id="rId4">
                  <a:extLst>
                    <a:ext uri="{A12FA001-AC4F-418D-AE19-62706E023703}">
                      <ahyp:hlinkClr val="tx"/>
                    </a:ext>
                  </a:extLst>
                </a:hlinkClick>
              </a:rPr>
              <a:t>www.irda.qc.ca</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34"/>
          <p:cNvSpPr/>
          <p:nvPr/>
        </p:nvSpPr>
        <p:spPr>
          <a:xfrm>
            <a:off x="0" y="0"/>
            <a:ext cx="12192000" cy="6858000"/>
          </a:xfrm>
          <a:prstGeom prst="rect">
            <a:avLst/>
          </a:prstGeom>
          <a:solidFill>
            <a:srgbClr val="35383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Bebas Neue"/>
              <a:ea typeface="Bebas Neue"/>
              <a:cs typeface="Bebas Neue"/>
              <a:sym typeface="Bebas Neue"/>
            </a:endParaRPr>
          </a:p>
        </p:txBody>
      </p:sp>
      <p:sp>
        <p:nvSpPr>
          <p:cNvPr id="517" name="Google Shape;517;p34"/>
          <p:cNvSpPr txBox="1"/>
          <p:nvPr/>
        </p:nvSpPr>
        <p:spPr>
          <a:xfrm>
            <a:off x="0" y="2858219"/>
            <a:ext cx="12192000" cy="6771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CA" sz="3800">
                <a:solidFill>
                  <a:schemeClr val="lt1"/>
                </a:solidFill>
                <a:latin typeface="Arial"/>
                <a:ea typeface="Arial"/>
                <a:cs typeface="Arial"/>
                <a:sym typeface="Arial"/>
              </a:rPr>
              <a:t>QUESTIONS</a:t>
            </a:r>
            <a:endParaRPr/>
          </a:p>
        </p:txBody>
      </p:sp>
      <p:sp>
        <p:nvSpPr>
          <p:cNvPr id="518" name="Google Shape;518;p34"/>
          <p:cNvSpPr txBox="1"/>
          <p:nvPr/>
        </p:nvSpPr>
        <p:spPr>
          <a:xfrm>
            <a:off x="7531396" y="2469018"/>
            <a:ext cx="1116419"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CA" sz="7200">
                <a:solidFill>
                  <a:srgbClr val="8CC63F"/>
                </a:solidFill>
                <a:latin typeface="Arial"/>
                <a:ea typeface="Arial"/>
                <a:cs typeface="Arial"/>
                <a:sym typeface="Arial"/>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Soil Texture</a:t>
            </a:r>
            <a:endParaRPr/>
          </a:p>
        </p:txBody>
      </p:sp>
      <p:sp>
        <p:nvSpPr>
          <p:cNvPr id="140" name="Google Shape;140;p4"/>
          <p:cNvSpPr txBox="1"/>
          <p:nvPr>
            <p:ph idx="1" type="body"/>
          </p:nvPr>
        </p:nvSpPr>
        <p:spPr>
          <a:xfrm>
            <a:off x="296482" y="1535812"/>
            <a:ext cx="6304615"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100000"/>
              </a:lnSpc>
              <a:spcBef>
                <a:spcPts val="0"/>
              </a:spcBef>
              <a:spcAft>
                <a:spcPts val="0"/>
              </a:spcAft>
              <a:buSzPts val="2400"/>
              <a:buChar char="▪"/>
            </a:pPr>
            <a:r>
              <a:rPr lang="fr-CA" sz="2400">
                <a:solidFill>
                  <a:schemeClr val="accent5"/>
                </a:solidFill>
              </a:rPr>
              <a:t>Soil texture influence water movement and retention</a:t>
            </a:r>
            <a:endParaRPr sz="2400">
              <a:solidFill>
                <a:schemeClr val="accent5"/>
              </a:solidFill>
            </a:endParaRPr>
          </a:p>
          <a:p>
            <a:pPr indent="-228600" lvl="1" marL="685800" rtl="0" algn="l">
              <a:lnSpc>
                <a:spcPct val="100000"/>
              </a:lnSpc>
              <a:spcBef>
                <a:spcPts val="500"/>
              </a:spcBef>
              <a:spcAft>
                <a:spcPts val="0"/>
              </a:spcAft>
              <a:buSzPts val="1600"/>
              <a:buChar char="▪"/>
            </a:pPr>
            <a:r>
              <a:rPr lang="fr-CA" sz="2000">
                <a:solidFill>
                  <a:schemeClr val="accent5"/>
                </a:solidFill>
              </a:rPr>
              <a:t>Soil particules sizes (sand, silt, clay)</a:t>
            </a:r>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Microporosity and macroporosity</a:t>
            </a:r>
            <a:endParaRPr sz="1800">
              <a:solidFill>
                <a:schemeClr val="accent5"/>
              </a:solidFill>
              <a:latin typeface="Arial"/>
              <a:ea typeface="Arial"/>
              <a:cs typeface="Arial"/>
              <a:sym typeface="Aria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Capillarity and gravity water movement</a:t>
            </a:r>
            <a:endParaRPr sz="1800">
              <a:solidFill>
                <a:schemeClr val="accent5"/>
              </a:solidFill>
              <a:latin typeface="Arial"/>
              <a:ea typeface="Arial"/>
              <a:cs typeface="Arial"/>
              <a:sym typeface="Arial"/>
            </a:endParaRPr>
          </a:p>
          <a:p>
            <a:pPr indent="-228600" lvl="1" marL="685800" rtl="0" algn="l">
              <a:lnSpc>
                <a:spcPct val="100000"/>
              </a:lnSpc>
              <a:spcBef>
                <a:spcPts val="500"/>
              </a:spcBef>
              <a:spcAft>
                <a:spcPts val="0"/>
              </a:spcAft>
              <a:buSzPts val="1600"/>
              <a:buChar char="▪"/>
            </a:pPr>
            <a:r>
              <a:rPr lang="fr-CA" sz="2000">
                <a:solidFill>
                  <a:schemeClr val="accent5"/>
                </a:solidFill>
              </a:rPr>
              <a:t>Gravel/pebbles (&gt; 2 mm diameter)</a:t>
            </a:r>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Causes macroporosity and downward water movement</a:t>
            </a:r>
            <a:endParaRPr sz="1800">
              <a:solidFill>
                <a:schemeClr val="accent5"/>
              </a:solidFill>
              <a:latin typeface="Arial"/>
              <a:ea typeface="Arial"/>
              <a:cs typeface="Arial"/>
              <a:sym typeface="Arial"/>
            </a:endParaRPr>
          </a:p>
          <a:p>
            <a:pPr indent="-228600" lvl="1" marL="685800" rtl="0" algn="l">
              <a:lnSpc>
                <a:spcPct val="100000"/>
              </a:lnSpc>
              <a:spcBef>
                <a:spcPts val="500"/>
              </a:spcBef>
              <a:spcAft>
                <a:spcPts val="0"/>
              </a:spcAft>
              <a:buSzPts val="1600"/>
              <a:buChar char="▪"/>
            </a:pPr>
            <a:r>
              <a:rPr lang="fr-CA" sz="2000">
                <a:solidFill>
                  <a:schemeClr val="accent5"/>
                </a:solidFill>
              </a:rPr>
              <a:t>Those factors influence the soil water retention and the available water to the crop</a:t>
            </a:r>
            <a:endParaRPr sz="2000">
              <a:solidFill>
                <a:schemeClr val="accent5"/>
              </a:solidFill>
            </a:endParaRPr>
          </a:p>
        </p:txBody>
      </p:sp>
      <p:pic>
        <p:nvPicPr>
          <p:cNvPr descr="C:\Users\jeremie vallee\Desktop\IMG_1484.JPG" id="141" name="Google Shape;141;p4"/>
          <p:cNvPicPr preferRelativeResize="0"/>
          <p:nvPr/>
        </p:nvPicPr>
        <p:blipFill rotWithShape="1">
          <a:blip r:embed="rId3">
            <a:alphaModFix/>
          </a:blip>
          <a:srcRect b="0" l="0" r="0" t="0"/>
          <a:stretch/>
        </p:blipFill>
        <p:spPr>
          <a:xfrm>
            <a:off x="7223320" y="2458517"/>
            <a:ext cx="4672198" cy="3505988"/>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5"/>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Soil Texture</a:t>
            </a:r>
            <a:endParaRPr/>
          </a:p>
        </p:txBody>
      </p:sp>
      <p:graphicFrame>
        <p:nvGraphicFramePr>
          <p:cNvPr id="147" name="Google Shape;147;p5"/>
          <p:cNvGraphicFramePr/>
          <p:nvPr/>
        </p:nvGraphicFramePr>
        <p:xfrm>
          <a:off x="1715588" y="1258196"/>
          <a:ext cx="3000000" cy="3000000"/>
        </p:xfrm>
        <a:graphic>
          <a:graphicData uri="http://schemas.openxmlformats.org/drawingml/2006/table">
            <a:tbl>
              <a:tblPr bandRow="1" firstRow="1">
                <a:noFill/>
                <a:tableStyleId>{D094B58C-1AEA-4FB7-8996-25737F2B1CEE}</a:tableStyleId>
              </a:tblPr>
              <a:tblGrid>
                <a:gridCol w="3048250"/>
                <a:gridCol w="1608050"/>
                <a:gridCol w="1758275"/>
                <a:gridCol w="1069100"/>
                <a:gridCol w="1563875"/>
              </a:tblGrid>
              <a:tr h="803825">
                <a:tc rowSpan="2">
                  <a:txBody>
                    <a:bodyPr/>
                    <a:lstStyle/>
                    <a:p>
                      <a:pPr indent="0" lvl="0" marL="0" marR="0" rtl="0" algn="l">
                        <a:spcBef>
                          <a:spcPts val="0"/>
                        </a:spcBef>
                        <a:spcAft>
                          <a:spcPts val="0"/>
                        </a:spcAft>
                        <a:buNone/>
                      </a:pPr>
                      <a:r>
                        <a:rPr lang="fr-CA" sz="2000" u="none" cap="none" strike="noStrike">
                          <a:solidFill>
                            <a:schemeClr val="accent5"/>
                          </a:solidFill>
                          <a:latin typeface="Arial"/>
                          <a:ea typeface="Arial"/>
                          <a:cs typeface="Arial"/>
                          <a:sym typeface="Arial"/>
                        </a:rPr>
                        <a:t>Soil Texture</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gridSpan="4">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Readily Available Water (RAW)</a:t>
                      </a:r>
                      <a:endParaRPr/>
                    </a:p>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(Available Water mm/Soil cm)</a:t>
                      </a:r>
                      <a:endParaRPr/>
                    </a:p>
                  </a:txBody>
                  <a:tcPr marT="45725" marB="45725" marR="91450" marL="91450" anchor="ctr">
                    <a:solidFill>
                      <a:schemeClr val="lt1"/>
                    </a:solidFill>
                  </a:tcPr>
                </a:tc>
                <a:tc hMerge="1"/>
                <a:tc hMerge="1"/>
                <a:tc hMerge="1"/>
              </a:tr>
              <a:tr h="318000">
                <a:tc vMerge="1"/>
                <a:tc>
                  <a:txBody>
                    <a:bodyPr/>
                    <a:lstStyle/>
                    <a:p>
                      <a:pPr indent="0" lvl="0" marL="0" marR="0" rtl="0" algn="ctr">
                        <a:spcBef>
                          <a:spcPts val="0"/>
                        </a:spcBef>
                        <a:spcAft>
                          <a:spcPts val="0"/>
                        </a:spcAft>
                        <a:buNone/>
                      </a:pPr>
                      <a:r>
                        <a:rPr lang="fr-CA" sz="1600" u="none" cap="none" strike="noStrike">
                          <a:solidFill>
                            <a:schemeClr val="accent5"/>
                          </a:solidFill>
                          <a:latin typeface="Arial"/>
                          <a:ea typeface="Arial"/>
                          <a:cs typeface="Arial"/>
                          <a:sym typeface="Arial"/>
                        </a:rPr>
                        <a:t>1</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fr-CA" sz="1600" u="none" cap="none" strike="noStrike">
                          <a:solidFill>
                            <a:schemeClr val="accent5"/>
                          </a:solidFill>
                          <a:latin typeface="Arial"/>
                          <a:ea typeface="Arial"/>
                          <a:cs typeface="Arial"/>
                          <a:sym typeface="Arial"/>
                        </a:rPr>
                        <a:t>2</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fr-CA" sz="1600" u="none" cap="none" strike="noStrike">
                          <a:solidFill>
                            <a:schemeClr val="accent5"/>
                          </a:solidFill>
                          <a:latin typeface="Arial"/>
                          <a:ea typeface="Arial"/>
                          <a:cs typeface="Arial"/>
                          <a:sym typeface="Arial"/>
                        </a:rPr>
                        <a:t>3</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fr-CA" sz="1600" u="none" cap="none" strike="noStrike">
                          <a:solidFill>
                            <a:schemeClr val="accent5"/>
                          </a:solidFill>
                          <a:latin typeface="Arial"/>
                          <a:ea typeface="Arial"/>
                          <a:cs typeface="Arial"/>
                          <a:sym typeface="Arial"/>
                        </a:rPr>
                        <a:t>4</a:t>
                      </a:r>
                      <a:endParaRPr/>
                    </a:p>
                  </a:txBody>
                  <a:tcPr marT="45725" marB="45725" marR="91450" marL="91450" anchor="ctr">
                    <a:lnB cap="flat" cmpd="sng" w="12700">
                      <a:solidFill>
                        <a:schemeClr val="dk1"/>
                      </a:solidFill>
                      <a:prstDash val="solid"/>
                      <a:round/>
                      <a:headEnd len="sm" w="sm" type="none"/>
                      <a:tailEnd len="sm" w="sm" type="none"/>
                    </a:lnB>
                    <a:solidFill>
                      <a:schemeClr val="lt1"/>
                    </a:solidFill>
                  </a:tcPr>
                </a:tc>
              </a:tr>
              <a:tr h="397500">
                <a:tc>
                  <a:txBody>
                    <a:bodyPr/>
                    <a:lstStyle/>
                    <a:p>
                      <a:pPr indent="0" lvl="0" marL="0" marR="0" rtl="0" algn="l">
                        <a:spcBef>
                          <a:spcPts val="0"/>
                        </a:spcBef>
                        <a:spcAft>
                          <a:spcPts val="0"/>
                        </a:spcAft>
                        <a:buNone/>
                      </a:pPr>
                      <a:r>
                        <a:rPr b="1" lang="fr-CA" sz="2000" u="none" cap="none" strike="noStrike">
                          <a:solidFill>
                            <a:schemeClr val="accent5"/>
                          </a:solidFill>
                          <a:latin typeface="Arial"/>
                          <a:ea typeface="Arial"/>
                          <a:cs typeface="Arial"/>
                          <a:sym typeface="Arial"/>
                        </a:rPr>
                        <a:t>Sand</a:t>
                      </a:r>
                      <a:endParaRPr/>
                    </a:p>
                  </a:txBody>
                  <a:tcPr marT="45725" marB="45725" marR="91450" marL="91450" anchor="ctr">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0,5 - 0,8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0,6 - 0,75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0,83</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0,4 - 0,8</a:t>
                      </a:r>
                      <a:endParaRPr/>
                    </a:p>
                  </a:txBody>
                  <a:tcPr marT="45725" marB="45725" marR="91450" marL="91450" anchor="ctr">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solidFill>
                      <a:schemeClr val="lt1"/>
                    </a:solidFill>
                  </a:tcPr>
                </a:tc>
              </a:tr>
              <a:tr h="397500">
                <a:tc>
                  <a:txBody>
                    <a:bodyPr/>
                    <a:lstStyle/>
                    <a:p>
                      <a:pPr indent="0" lvl="0" marL="0" marR="0" rtl="0" algn="l">
                        <a:spcBef>
                          <a:spcPts val="0"/>
                        </a:spcBef>
                        <a:spcAft>
                          <a:spcPts val="0"/>
                        </a:spcAft>
                        <a:buNone/>
                      </a:pPr>
                      <a:r>
                        <a:rPr b="1" lang="fr-CA" sz="2000" u="none" cap="none" strike="noStrike">
                          <a:solidFill>
                            <a:schemeClr val="accent5"/>
                          </a:solidFill>
                          <a:latin typeface="Arial"/>
                          <a:ea typeface="Arial"/>
                          <a:cs typeface="Arial"/>
                          <a:sym typeface="Arial"/>
                        </a:rPr>
                        <a:t>Loamy sand</a:t>
                      </a:r>
                      <a:endParaRPr b="1" sz="2000" u="none" cap="none" strike="noStrike">
                        <a:solidFill>
                          <a:schemeClr val="accent5"/>
                        </a:solidFill>
                        <a:latin typeface="Arial"/>
                        <a:ea typeface="Arial"/>
                        <a:cs typeface="Arial"/>
                        <a:sym typeface="Arial"/>
                      </a:endParaRPr>
                    </a:p>
                  </a:txBody>
                  <a:tcPr marT="45725" marB="45725" marR="91450" marL="91450"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0,7 - 1,0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0,75 - 1,10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0,6 - 1,2</a:t>
                      </a:r>
                      <a:endParaRPr/>
                    </a:p>
                  </a:txBody>
                  <a:tcPr marT="45725" marB="45725" marR="91450" marL="91450" anchor="ctr">
                    <a:lnL cap="flat" cmpd="sng" w="12700">
                      <a:solidFill>
                        <a:schemeClr val="dk1"/>
                      </a:solidFill>
                      <a:prstDash val="solid"/>
                      <a:round/>
                      <a:headEnd len="sm" w="sm" type="none"/>
                      <a:tailEnd len="sm" w="sm" type="none"/>
                    </a:lnL>
                    <a:solidFill>
                      <a:schemeClr val="lt1"/>
                    </a:solidFill>
                  </a:tcPr>
                </a:tc>
              </a:tr>
              <a:tr h="397500">
                <a:tc>
                  <a:txBody>
                    <a:bodyPr/>
                    <a:lstStyle/>
                    <a:p>
                      <a:pPr indent="0" lvl="0" marL="0" marR="0" rtl="0" algn="l">
                        <a:spcBef>
                          <a:spcPts val="0"/>
                        </a:spcBef>
                        <a:spcAft>
                          <a:spcPts val="0"/>
                        </a:spcAft>
                        <a:buNone/>
                      </a:pPr>
                      <a:r>
                        <a:rPr b="1" lang="fr-CA" sz="2000" u="none" cap="none" strike="noStrike">
                          <a:solidFill>
                            <a:schemeClr val="accent5"/>
                          </a:solidFill>
                          <a:latin typeface="Arial"/>
                          <a:ea typeface="Arial"/>
                          <a:cs typeface="Arial"/>
                          <a:sym typeface="Arial"/>
                        </a:rPr>
                        <a:t>Sandy loam</a:t>
                      </a:r>
                      <a:endParaRPr/>
                    </a:p>
                  </a:txBody>
                  <a:tcPr marT="45725" marB="45725" marR="91450" marL="91450"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0,9 - 1,2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1,0 - 1,6</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1,25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1,1 - 1,5</a:t>
                      </a:r>
                      <a:endParaRPr/>
                    </a:p>
                  </a:txBody>
                  <a:tcPr marT="45725" marB="45725" marR="91450" marL="91450" anchor="ctr">
                    <a:lnL cap="flat" cmpd="sng" w="12700">
                      <a:solidFill>
                        <a:schemeClr val="dk1"/>
                      </a:solidFill>
                      <a:prstDash val="solid"/>
                      <a:round/>
                      <a:headEnd len="sm" w="sm" type="none"/>
                      <a:tailEnd len="sm" w="sm" type="none"/>
                    </a:lnL>
                    <a:solidFill>
                      <a:schemeClr val="lt1"/>
                    </a:solidFill>
                  </a:tcPr>
                </a:tc>
              </a:tr>
              <a:tr h="397500">
                <a:tc>
                  <a:txBody>
                    <a:bodyPr/>
                    <a:lstStyle/>
                    <a:p>
                      <a:pPr indent="0" lvl="0" marL="0" marR="0" rtl="0" algn="l">
                        <a:spcBef>
                          <a:spcPts val="0"/>
                        </a:spcBef>
                        <a:spcAft>
                          <a:spcPts val="0"/>
                        </a:spcAft>
                        <a:buNone/>
                      </a:pPr>
                      <a:r>
                        <a:rPr b="1" lang="fr-CA" sz="2000" u="none" cap="none" strike="noStrike">
                          <a:solidFill>
                            <a:schemeClr val="accent5"/>
                          </a:solidFill>
                          <a:latin typeface="Arial"/>
                          <a:ea typeface="Arial"/>
                          <a:cs typeface="Arial"/>
                          <a:sym typeface="Arial"/>
                        </a:rPr>
                        <a:t>Loam</a:t>
                      </a:r>
                      <a:endParaRPr/>
                    </a:p>
                  </a:txBody>
                  <a:tcPr marT="45725" marB="45725" marR="91450" marL="91450"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1,3 - 1,7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1,5 - 2,2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1,75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1,7 - 2,3</a:t>
                      </a:r>
                      <a:endParaRPr/>
                    </a:p>
                  </a:txBody>
                  <a:tcPr marT="45725" marB="45725" marR="91450" marL="91450" anchor="ctr">
                    <a:lnL cap="flat" cmpd="sng" w="12700">
                      <a:solidFill>
                        <a:schemeClr val="dk1"/>
                      </a:solidFill>
                      <a:prstDash val="solid"/>
                      <a:round/>
                      <a:headEnd len="sm" w="sm" type="none"/>
                      <a:tailEnd len="sm" w="sm" type="none"/>
                    </a:lnL>
                    <a:solidFill>
                      <a:schemeClr val="lt1"/>
                    </a:solidFill>
                  </a:tcPr>
                </a:tc>
              </a:tr>
              <a:tr h="397500">
                <a:tc>
                  <a:txBody>
                    <a:bodyPr/>
                    <a:lstStyle/>
                    <a:p>
                      <a:pPr indent="0" lvl="0" marL="0" marR="0" rtl="0" algn="l">
                        <a:spcBef>
                          <a:spcPts val="0"/>
                        </a:spcBef>
                        <a:spcAft>
                          <a:spcPts val="0"/>
                        </a:spcAft>
                        <a:buNone/>
                      </a:pPr>
                      <a:r>
                        <a:rPr b="1" lang="fr-CA" sz="2000" u="none" cap="none" strike="noStrike">
                          <a:solidFill>
                            <a:schemeClr val="accent5"/>
                          </a:solidFill>
                          <a:latin typeface="Arial"/>
                          <a:ea typeface="Arial"/>
                          <a:cs typeface="Arial"/>
                          <a:sym typeface="Arial"/>
                        </a:rPr>
                        <a:t>Silty loam</a:t>
                      </a:r>
                      <a:endParaRPr/>
                    </a:p>
                  </a:txBody>
                  <a:tcPr marT="45725" marB="45725" marR="91450" marL="91450"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1,4 - 1,7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1,7 - 2,5</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n.a.</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chemeClr val="accent5"/>
                        </a:buClr>
                        <a:buSzPts val="2000"/>
                        <a:buFont typeface="Arial"/>
                        <a:buNone/>
                      </a:pPr>
                      <a:r>
                        <a:rPr lang="fr-CA" sz="2000" u="none" cap="none" strike="noStrike">
                          <a:solidFill>
                            <a:schemeClr val="accent5"/>
                          </a:solidFill>
                          <a:latin typeface="Arial"/>
                          <a:ea typeface="Arial"/>
                          <a:cs typeface="Arial"/>
                          <a:sym typeface="Arial"/>
                        </a:rPr>
                        <a:t>1,7 - 2,3</a:t>
                      </a:r>
                      <a:endParaRPr/>
                    </a:p>
                  </a:txBody>
                  <a:tcPr marT="45725" marB="45725" marR="91450" marL="91450" anchor="ctr">
                    <a:lnL cap="flat" cmpd="sng" w="12700">
                      <a:solidFill>
                        <a:schemeClr val="dk1"/>
                      </a:solidFill>
                      <a:prstDash val="solid"/>
                      <a:round/>
                      <a:headEnd len="sm" w="sm" type="none"/>
                      <a:tailEnd len="sm" w="sm" type="none"/>
                    </a:lnL>
                    <a:solidFill>
                      <a:schemeClr val="lt1"/>
                    </a:solidFill>
                  </a:tcPr>
                </a:tc>
              </a:tr>
              <a:tr h="397500">
                <a:tc>
                  <a:txBody>
                    <a:bodyPr/>
                    <a:lstStyle/>
                    <a:p>
                      <a:pPr indent="0" lvl="0" marL="0" marR="0" rtl="0" algn="l">
                        <a:spcBef>
                          <a:spcPts val="0"/>
                        </a:spcBef>
                        <a:spcAft>
                          <a:spcPts val="0"/>
                        </a:spcAft>
                        <a:buNone/>
                      </a:pPr>
                      <a:r>
                        <a:rPr b="1" lang="fr-CA" sz="2000" u="none" cap="none" strike="noStrike">
                          <a:solidFill>
                            <a:schemeClr val="accent5"/>
                          </a:solidFill>
                          <a:latin typeface="Arial"/>
                          <a:ea typeface="Arial"/>
                          <a:cs typeface="Arial"/>
                          <a:sym typeface="Arial"/>
                        </a:rPr>
                        <a:t>Silty clay loam</a:t>
                      </a:r>
                      <a:endParaRPr/>
                    </a:p>
                  </a:txBody>
                  <a:tcPr marT="45725" marB="45725" marR="91450" marL="91450"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1,5 - 2,0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1,7 - 2,2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2,08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1,4 - 2,1</a:t>
                      </a:r>
                      <a:endParaRPr/>
                    </a:p>
                  </a:txBody>
                  <a:tcPr marT="45725" marB="45725" marR="91450" marL="91450" anchor="ctr">
                    <a:lnL cap="flat" cmpd="sng" w="12700">
                      <a:solidFill>
                        <a:schemeClr val="dk1"/>
                      </a:solidFill>
                      <a:prstDash val="solid"/>
                      <a:round/>
                      <a:headEnd len="sm" w="sm" type="none"/>
                      <a:tailEnd len="sm" w="sm" type="none"/>
                    </a:lnL>
                    <a:solidFill>
                      <a:schemeClr val="lt1"/>
                    </a:solidFill>
                  </a:tcPr>
                </a:tc>
              </a:tr>
              <a:tr h="397500">
                <a:tc>
                  <a:txBody>
                    <a:bodyPr/>
                    <a:lstStyle/>
                    <a:p>
                      <a:pPr indent="0" lvl="0" marL="0" marR="0" rtl="0" algn="l">
                        <a:spcBef>
                          <a:spcPts val="0"/>
                        </a:spcBef>
                        <a:spcAft>
                          <a:spcPts val="0"/>
                        </a:spcAft>
                        <a:buNone/>
                      </a:pPr>
                      <a:r>
                        <a:rPr b="1" lang="fr-CA" sz="2000" u="none" cap="none" strike="noStrike">
                          <a:solidFill>
                            <a:schemeClr val="accent5"/>
                          </a:solidFill>
                          <a:latin typeface="Arial"/>
                          <a:ea typeface="Arial"/>
                          <a:cs typeface="Arial"/>
                          <a:sym typeface="Arial"/>
                        </a:rPr>
                        <a:t>Clay loam</a:t>
                      </a:r>
                      <a:endParaRPr/>
                    </a:p>
                  </a:txBody>
                  <a:tcPr marT="45725" marB="45725" marR="91450" marL="91450"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1,5 - 1,8</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1,7 - 2,2</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chemeClr val="accent5"/>
                        </a:buClr>
                        <a:buSzPts val="2000"/>
                        <a:buFont typeface="Arial"/>
                        <a:buNone/>
                      </a:pPr>
                      <a:r>
                        <a:rPr lang="fr-CA" sz="2000" u="none" cap="none" strike="noStrike">
                          <a:solidFill>
                            <a:schemeClr val="accent5"/>
                          </a:solidFill>
                          <a:latin typeface="Arial"/>
                          <a:ea typeface="Arial"/>
                          <a:cs typeface="Arial"/>
                          <a:sym typeface="Arial"/>
                        </a:rPr>
                        <a:t>1,4 - 2,1</a:t>
                      </a:r>
                      <a:endParaRPr/>
                    </a:p>
                  </a:txBody>
                  <a:tcPr marT="45725" marB="45725" marR="91450" marL="91450" anchor="ctr">
                    <a:lnL cap="flat" cmpd="sng" w="12700">
                      <a:solidFill>
                        <a:schemeClr val="dk1"/>
                      </a:solidFill>
                      <a:prstDash val="solid"/>
                      <a:round/>
                      <a:headEnd len="sm" w="sm" type="none"/>
                      <a:tailEnd len="sm" w="sm" type="none"/>
                    </a:lnL>
                    <a:solidFill>
                      <a:schemeClr val="lt1"/>
                    </a:solidFill>
                  </a:tcPr>
                </a:tc>
              </a:tr>
              <a:tr h="397500">
                <a:tc>
                  <a:txBody>
                    <a:bodyPr/>
                    <a:lstStyle/>
                    <a:p>
                      <a:pPr indent="0" lvl="0" marL="0" marR="0" rtl="0" algn="l">
                        <a:spcBef>
                          <a:spcPts val="0"/>
                        </a:spcBef>
                        <a:spcAft>
                          <a:spcPts val="0"/>
                        </a:spcAft>
                        <a:buNone/>
                      </a:pPr>
                      <a:r>
                        <a:rPr b="1" lang="fr-CA" sz="2000" u="none" cap="none" strike="noStrike">
                          <a:solidFill>
                            <a:schemeClr val="accent5"/>
                          </a:solidFill>
                          <a:latin typeface="Arial"/>
                          <a:ea typeface="Arial"/>
                          <a:cs typeface="Arial"/>
                          <a:sym typeface="Arial"/>
                        </a:rPr>
                        <a:t>Clay</a:t>
                      </a:r>
                      <a:endParaRPr/>
                    </a:p>
                  </a:txBody>
                  <a:tcPr marT="45725" marB="45725" marR="91450" marL="91450" anchor="ctr">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1,5 - 1,7</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1,5 - 2,0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2,0</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solidFill>
                      <a:schemeClr val="lt1"/>
                    </a:solidFill>
                  </a:tcPr>
                </a:tc>
                <a:tc>
                  <a:txBody>
                    <a:bodyPr/>
                    <a:lstStyle/>
                    <a:p>
                      <a:pPr indent="0" lvl="0" marL="0" marR="0" rtl="0" algn="ctr">
                        <a:spcBef>
                          <a:spcPts val="0"/>
                        </a:spcBef>
                        <a:spcAft>
                          <a:spcPts val="0"/>
                        </a:spcAft>
                        <a:buNone/>
                      </a:pPr>
                      <a:r>
                        <a:rPr lang="fr-CA" sz="2000" u="none" cap="none" strike="noStrike">
                          <a:solidFill>
                            <a:schemeClr val="accent5"/>
                          </a:solidFill>
                          <a:latin typeface="Arial"/>
                          <a:ea typeface="Arial"/>
                          <a:cs typeface="Arial"/>
                          <a:sym typeface="Arial"/>
                        </a:rPr>
                        <a:t>1,6 - 1,8</a:t>
                      </a:r>
                      <a:endParaRPr/>
                    </a:p>
                  </a:txBody>
                  <a:tcPr marT="45725" marB="45725" marR="91450" marL="91450" anchor="ctr">
                    <a:lnL cap="flat" cmpd="sng" w="12700">
                      <a:solidFill>
                        <a:schemeClr val="dk1"/>
                      </a:solidFill>
                      <a:prstDash val="solid"/>
                      <a:round/>
                      <a:headEnd len="sm" w="sm" type="none"/>
                      <a:tailEnd len="sm" w="sm" type="none"/>
                    </a:lnL>
                    <a:solidFill>
                      <a:schemeClr val="lt1"/>
                    </a:solidFill>
                  </a:tcPr>
                </a:tc>
              </a:tr>
            </a:tbl>
          </a:graphicData>
        </a:graphic>
      </p:graphicFrame>
      <p:sp>
        <p:nvSpPr>
          <p:cNvPr id="148" name="Google Shape;148;p5"/>
          <p:cNvSpPr txBox="1"/>
          <p:nvPr/>
        </p:nvSpPr>
        <p:spPr>
          <a:xfrm>
            <a:off x="5132071" y="5927979"/>
            <a:ext cx="127185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baseline="30000" i="0" lang="fr-CA" sz="1100" u="none" cap="none" strike="noStrike">
                <a:solidFill>
                  <a:schemeClr val="accent5"/>
                </a:solidFill>
                <a:latin typeface="Arial"/>
                <a:ea typeface="Arial"/>
                <a:cs typeface="Arial"/>
                <a:sym typeface="Arial"/>
              </a:rPr>
              <a:t>1</a:t>
            </a:r>
            <a:r>
              <a:rPr b="0" i="0" lang="fr-CA" sz="1100" u="none" cap="none" strike="noStrike">
                <a:solidFill>
                  <a:schemeClr val="accent5"/>
                </a:solidFill>
                <a:latin typeface="Arial"/>
                <a:ea typeface="Arial"/>
                <a:cs typeface="Arial"/>
                <a:sym typeface="Arial"/>
              </a:rPr>
              <a:t> OMAFRA (1990)</a:t>
            </a:r>
            <a:endParaRPr/>
          </a:p>
        </p:txBody>
      </p:sp>
      <p:sp>
        <p:nvSpPr>
          <p:cNvPr id="149" name="Google Shape;149;p5"/>
          <p:cNvSpPr txBox="1"/>
          <p:nvPr/>
        </p:nvSpPr>
        <p:spPr>
          <a:xfrm>
            <a:off x="6613750" y="5743314"/>
            <a:ext cx="1331998"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fr-CA" sz="1200">
                <a:solidFill>
                  <a:schemeClr val="accent5"/>
                </a:solidFill>
                <a:latin typeface="Arial"/>
                <a:ea typeface="Arial"/>
                <a:cs typeface="Arial"/>
                <a:sym typeface="Arial"/>
              </a:rPr>
              <a:t>2</a:t>
            </a:r>
            <a:r>
              <a:rPr lang="fr-CA" sz="1200">
                <a:solidFill>
                  <a:schemeClr val="accent5"/>
                </a:solidFill>
                <a:latin typeface="Arial"/>
                <a:ea typeface="Arial"/>
                <a:cs typeface="Arial"/>
                <a:sym typeface="Arial"/>
              </a:rPr>
              <a:t> </a:t>
            </a:r>
            <a:r>
              <a:rPr lang="fr-CA" sz="1100">
                <a:solidFill>
                  <a:schemeClr val="accent5"/>
                </a:solidFill>
                <a:latin typeface="Arial"/>
                <a:ea typeface="Arial"/>
                <a:cs typeface="Arial"/>
                <a:sym typeface="Arial"/>
              </a:rPr>
              <a:t>Dugdale et coll. cité dans Stetson et Mecham (2011)  </a:t>
            </a:r>
            <a:endParaRPr sz="1200">
              <a:solidFill>
                <a:schemeClr val="accent5"/>
              </a:solidFill>
              <a:latin typeface="Arial"/>
              <a:ea typeface="Arial"/>
              <a:cs typeface="Arial"/>
              <a:sym typeface="Arial"/>
            </a:endParaRPr>
          </a:p>
        </p:txBody>
      </p:sp>
      <p:sp>
        <p:nvSpPr>
          <p:cNvPr id="150" name="Google Shape;150;p5"/>
          <p:cNvSpPr txBox="1"/>
          <p:nvPr/>
        </p:nvSpPr>
        <p:spPr>
          <a:xfrm>
            <a:off x="8155574" y="5927980"/>
            <a:ext cx="114518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fr-CA" sz="1100">
                <a:solidFill>
                  <a:schemeClr val="accent5"/>
                </a:solidFill>
                <a:latin typeface="Arial"/>
                <a:ea typeface="Arial"/>
                <a:cs typeface="Arial"/>
                <a:sym typeface="Arial"/>
              </a:rPr>
              <a:t>3</a:t>
            </a:r>
            <a:r>
              <a:rPr lang="fr-CA" sz="1100">
                <a:solidFill>
                  <a:schemeClr val="accent5"/>
                </a:solidFill>
                <a:latin typeface="Arial"/>
                <a:ea typeface="Arial"/>
                <a:cs typeface="Arial"/>
                <a:sym typeface="Arial"/>
              </a:rPr>
              <a:t> van der Gulik (2010)</a:t>
            </a:r>
            <a:endParaRPr/>
          </a:p>
        </p:txBody>
      </p:sp>
      <p:sp>
        <p:nvSpPr>
          <p:cNvPr id="151" name="Google Shape;151;p5"/>
          <p:cNvSpPr txBox="1"/>
          <p:nvPr/>
        </p:nvSpPr>
        <p:spPr>
          <a:xfrm>
            <a:off x="9510581" y="5927980"/>
            <a:ext cx="965831"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fr-CA" sz="1100">
                <a:solidFill>
                  <a:schemeClr val="accent5"/>
                </a:solidFill>
                <a:latin typeface="Arial"/>
                <a:ea typeface="Arial"/>
                <a:cs typeface="Arial"/>
                <a:sym typeface="Arial"/>
              </a:rPr>
              <a:t>4</a:t>
            </a:r>
            <a:r>
              <a:rPr lang="fr-CA" sz="1100">
                <a:solidFill>
                  <a:schemeClr val="accent5"/>
                </a:solidFill>
                <a:latin typeface="Arial"/>
                <a:ea typeface="Arial"/>
                <a:cs typeface="Arial"/>
                <a:sym typeface="Arial"/>
              </a:rPr>
              <a:t> NDSU (2017)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6"/>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Soil Texture</a:t>
            </a:r>
            <a:endParaRPr/>
          </a:p>
        </p:txBody>
      </p:sp>
      <p:sp>
        <p:nvSpPr>
          <p:cNvPr id="157" name="Google Shape;157;p6"/>
          <p:cNvSpPr txBox="1"/>
          <p:nvPr>
            <p:ph idx="1" type="body"/>
          </p:nvPr>
        </p:nvSpPr>
        <p:spPr>
          <a:xfrm>
            <a:off x="757380" y="1666440"/>
            <a:ext cx="6897453" cy="1762560"/>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000"/>
              <a:buChar char="▪"/>
            </a:pPr>
            <a:r>
              <a:rPr lang="fr-CA">
                <a:solidFill>
                  <a:schemeClr val="accent5"/>
                </a:solidFill>
              </a:rPr>
              <a:t>RAW can be diffirent for the same soil texture</a:t>
            </a:r>
            <a:endParaRPr/>
          </a:p>
          <a:p>
            <a:pPr indent="-442913" lvl="0" marL="442913" rtl="0" algn="l">
              <a:lnSpc>
                <a:spcPct val="90000"/>
              </a:lnSpc>
              <a:spcBef>
                <a:spcPts val="1000"/>
              </a:spcBef>
              <a:spcAft>
                <a:spcPts val="0"/>
              </a:spcAft>
              <a:buSzPts val="2000"/>
              <a:buChar char="▪"/>
            </a:pPr>
            <a:r>
              <a:rPr lang="fr-CA">
                <a:solidFill>
                  <a:schemeClr val="accent5"/>
                </a:solidFill>
              </a:rPr>
              <a:t>Information needed:</a:t>
            </a:r>
            <a:endParaRPr/>
          </a:p>
          <a:p>
            <a:pPr indent="-228600" lvl="1" marL="685800" rtl="0" algn="l">
              <a:lnSpc>
                <a:spcPct val="90000"/>
              </a:lnSpc>
              <a:spcBef>
                <a:spcPts val="500"/>
              </a:spcBef>
              <a:spcAft>
                <a:spcPts val="0"/>
              </a:spcAft>
              <a:buSzPts val="1440"/>
              <a:buChar char="▪"/>
            </a:pPr>
            <a:r>
              <a:rPr lang="fr-CA">
                <a:solidFill>
                  <a:schemeClr val="accent5"/>
                </a:solidFill>
              </a:rPr>
              <a:t>Gravel/pebbles (&gt; 2 mm) soil proportion</a:t>
            </a:r>
            <a:endParaRPr/>
          </a:p>
          <a:p>
            <a:pPr indent="-228600" lvl="1" marL="685800" rtl="0" algn="l">
              <a:lnSpc>
                <a:spcPct val="90000"/>
              </a:lnSpc>
              <a:spcBef>
                <a:spcPts val="500"/>
              </a:spcBef>
              <a:spcAft>
                <a:spcPts val="0"/>
              </a:spcAft>
              <a:buSzPts val="1440"/>
              <a:buChar char="▪"/>
            </a:pPr>
            <a:r>
              <a:rPr lang="fr-CA">
                <a:solidFill>
                  <a:schemeClr val="accent5"/>
                </a:solidFill>
              </a:rPr>
              <a:t>Soil density</a:t>
            </a:r>
            <a:endParaRPr>
              <a:solidFill>
                <a:schemeClr val="accent5"/>
              </a:solidFill>
            </a:endParaRPr>
          </a:p>
        </p:txBody>
      </p:sp>
      <p:graphicFrame>
        <p:nvGraphicFramePr>
          <p:cNvPr id="158" name="Google Shape;158;p6"/>
          <p:cNvGraphicFramePr/>
          <p:nvPr/>
        </p:nvGraphicFramePr>
        <p:xfrm>
          <a:off x="1959913" y="3329125"/>
          <a:ext cx="3000000" cy="3000000"/>
        </p:xfrm>
        <a:graphic>
          <a:graphicData uri="http://schemas.openxmlformats.org/drawingml/2006/table">
            <a:tbl>
              <a:tblPr bandRow="1" firstCol="1" firstRow="1">
                <a:noFill/>
                <a:tableStyleId>{D094B58C-1AEA-4FB7-8996-25737F2B1CEE}</a:tableStyleId>
              </a:tblPr>
              <a:tblGrid>
                <a:gridCol w="2702250"/>
                <a:gridCol w="3613950"/>
                <a:gridCol w="3158500"/>
              </a:tblGrid>
              <a:tr h="1035675">
                <a:tc>
                  <a:txBody>
                    <a:bodyPr/>
                    <a:lstStyle/>
                    <a:p>
                      <a:pPr indent="0" lvl="0" marL="0" marR="0" rtl="0" algn="l">
                        <a:spcBef>
                          <a:spcPts val="0"/>
                        </a:spcBef>
                        <a:spcAft>
                          <a:spcPts val="0"/>
                        </a:spcAft>
                        <a:buNone/>
                      </a:pPr>
                      <a:r>
                        <a:rPr lang="fr-CA" sz="1800" u="none" cap="none" strike="noStrike">
                          <a:solidFill>
                            <a:schemeClr val="accent5"/>
                          </a:solidFill>
                          <a:latin typeface="Arial"/>
                          <a:ea typeface="Arial"/>
                          <a:cs typeface="Arial"/>
                          <a:sym typeface="Arial"/>
                        </a:rPr>
                        <a:t>Soil Texture </a:t>
                      </a:r>
                      <a:r>
                        <a:rPr lang="fr-CA" sz="1600" u="none" cap="none" strike="noStrike">
                          <a:solidFill>
                            <a:schemeClr val="accent5"/>
                          </a:solidFill>
                          <a:latin typeface="Arial"/>
                          <a:ea typeface="Arial"/>
                          <a:cs typeface="Arial"/>
                          <a:sym typeface="Arial"/>
                        </a:rPr>
                        <a:t>(samples)</a:t>
                      </a:r>
                      <a:endParaRPr sz="1800" u="none" cap="none" strike="noStrike">
                        <a:solidFill>
                          <a:schemeClr val="accent5"/>
                        </a:solidFill>
                        <a:latin typeface="Arial"/>
                        <a:ea typeface="Arial"/>
                        <a:cs typeface="Arial"/>
                        <a:sym typeface="Arial"/>
                      </a:endParaRPr>
                    </a:p>
                  </a:txBody>
                  <a:tcPr marT="0" marB="0" marR="77425" marL="77425"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Readily Available Water (RAW)</a:t>
                      </a:r>
                      <a:endParaRPr/>
                    </a:p>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Available Water mm/Soil cm</a:t>
                      </a:r>
                      <a:endParaRPr sz="1800" u="none" cap="none" strike="noStrike">
                        <a:solidFill>
                          <a:schemeClr val="accent5"/>
                        </a:solidFill>
                        <a:latin typeface="Arial"/>
                        <a:ea typeface="Arial"/>
                        <a:cs typeface="Arial"/>
                        <a:sym typeface="Arial"/>
                      </a:endParaRPr>
                    </a:p>
                  </a:txBody>
                  <a:tcPr marT="0" marB="0" marR="77425" marL="77425" anchor="ctr">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RAW 30 cm Soil</a:t>
                      </a:r>
                      <a:endParaRPr sz="1800" u="none" cap="none" strike="noStrike">
                        <a:solidFill>
                          <a:schemeClr val="accent5"/>
                        </a:solidFill>
                        <a:latin typeface="Arial"/>
                        <a:ea typeface="Arial"/>
                        <a:cs typeface="Arial"/>
                        <a:sym typeface="Arial"/>
                      </a:endParaRPr>
                    </a:p>
                  </a:txBody>
                  <a:tcPr marT="0" marB="0" marR="77425" marL="77425" anchor="ctr">
                    <a:lnB cap="flat" cmpd="sng" w="12700">
                      <a:solidFill>
                        <a:schemeClr val="dk1"/>
                      </a:solidFill>
                      <a:prstDash val="solid"/>
                      <a:round/>
                      <a:headEnd len="sm" w="sm" type="none"/>
                      <a:tailEnd len="sm" w="sm" type="none"/>
                    </a:lnB>
                    <a:solidFill>
                      <a:schemeClr val="lt1"/>
                    </a:solidFill>
                  </a:tcPr>
                </a:tc>
              </a:tr>
              <a:tr h="344300">
                <a:tc>
                  <a:txBody>
                    <a:bodyPr/>
                    <a:lstStyle/>
                    <a:p>
                      <a:pPr indent="0" lvl="0" marL="0" marR="0" rtl="0" algn="l">
                        <a:spcBef>
                          <a:spcPts val="0"/>
                        </a:spcBef>
                        <a:spcAft>
                          <a:spcPts val="0"/>
                        </a:spcAft>
                        <a:buNone/>
                      </a:pPr>
                      <a:r>
                        <a:rPr lang="fr-CA" sz="1800" u="none" cap="none" strike="noStrike">
                          <a:solidFill>
                            <a:schemeClr val="accent5"/>
                          </a:solidFill>
                          <a:latin typeface="Arial"/>
                          <a:ea typeface="Arial"/>
                          <a:cs typeface="Arial"/>
                          <a:sym typeface="Arial"/>
                        </a:rPr>
                        <a:t>Sand (10)</a:t>
                      </a:r>
                      <a:endParaRPr sz="1800" u="none" cap="none" strike="noStrike">
                        <a:solidFill>
                          <a:schemeClr val="accent5"/>
                        </a:solidFill>
                        <a:latin typeface="Arial"/>
                        <a:ea typeface="Arial"/>
                        <a:cs typeface="Arial"/>
                        <a:sym typeface="Arial"/>
                      </a:endParaRPr>
                    </a:p>
                  </a:txBody>
                  <a:tcPr marT="0" marB="0" marR="77425" marL="77425" anchor="ctr">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0,4 - 1,15</a:t>
                      </a:r>
                      <a:endParaRPr sz="1800" u="none" cap="none" strike="noStrike">
                        <a:solidFill>
                          <a:schemeClr val="accent5"/>
                        </a:solidFill>
                        <a:latin typeface="Arial"/>
                        <a:ea typeface="Arial"/>
                        <a:cs typeface="Arial"/>
                        <a:sym typeface="Arial"/>
                      </a:endParaRPr>
                    </a:p>
                  </a:txBody>
                  <a:tcPr marT="0" marB="0" marR="77425" marL="77425">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12 - 35 </a:t>
                      </a:r>
                      <a:endParaRPr sz="1800" u="none" cap="none" strike="noStrike">
                        <a:solidFill>
                          <a:schemeClr val="accent5"/>
                        </a:solidFill>
                        <a:latin typeface="Arial"/>
                        <a:ea typeface="Arial"/>
                        <a:cs typeface="Arial"/>
                        <a:sym typeface="Arial"/>
                      </a:endParaRPr>
                    </a:p>
                  </a:txBody>
                  <a:tcPr marT="0" marB="0" marR="77425" marL="77425">
                    <a:lnT cap="flat" cmpd="sng" w="12700">
                      <a:solidFill>
                        <a:schemeClr val="dk1"/>
                      </a:solidFill>
                      <a:prstDash val="solid"/>
                      <a:round/>
                      <a:headEnd len="sm" w="sm" type="none"/>
                      <a:tailEnd len="sm" w="sm" type="none"/>
                    </a:lnT>
                    <a:solidFill>
                      <a:schemeClr val="lt1"/>
                    </a:solidFill>
                  </a:tcPr>
                </a:tc>
              </a:tr>
              <a:tr h="344300">
                <a:tc>
                  <a:txBody>
                    <a:bodyPr/>
                    <a:lstStyle/>
                    <a:p>
                      <a:pPr indent="0" lvl="0" marL="0" marR="0" rtl="0" algn="l">
                        <a:spcBef>
                          <a:spcPts val="0"/>
                        </a:spcBef>
                        <a:spcAft>
                          <a:spcPts val="0"/>
                        </a:spcAft>
                        <a:buNone/>
                      </a:pPr>
                      <a:r>
                        <a:rPr lang="fr-CA" sz="1800" u="none" cap="none" strike="noStrike">
                          <a:solidFill>
                            <a:schemeClr val="accent5"/>
                          </a:solidFill>
                          <a:latin typeface="Arial"/>
                          <a:ea typeface="Arial"/>
                          <a:cs typeface="Arial"/>
                          <a:sym typeface="Arial"/>
                        </a:rPr>
                        <a:t>Loamy sand (19)</a:t>
                      </a:r>
                      <a:endParaRPr sz="1800" u="none" cap="none" strike="noStrike">
                        <a:solidFill>
                          <a:schemeClr val="accent5"/>
                        </a:solidFill>
                        <a:latin typeface="Arial"/>
                        <a:ea typeface="Arial"/>
                        <a:cs typeface="Arial"/>
                        <a:sym typeface="Arial"/>
                      </a:endParaRPr>
                    </a:p>
                  </a:txBody>
                  <a:tcPr marT="0" marB="0" marR="77425" marL="77425" anchor="ctr">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0,45 - 1,25</a:t>
                      </a:r>
                      <a:endParaRPr sz="1800" u="none" cap="none" strike="noStrike">
                        <a:solidFill>
                          <a:schemeClr val="accent5"/>
                        </a:solidFill>
                        <a:latin typeface="Arial"/>
                        <a:ea typeface="Arial"/>
                        <a:cs typeface="Arial"/>
                        <a:sym typeface="Arial"/>
                      </a:endParaRPr>
                    </a:p>
                  </a:txBody>
                  <a:tcPr marT="0" marB="0" marR="77425" marL="77425">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13,5 - 37,5</a:t>
                      </a:r>
                      <a:endParaRPr sz="1800" u="none" cap="none" strike="noStrike">
                        <a:solidFill>
                          <a:schemeClr val="accent5"/>
                        </a:solidFill>
                        <a:latin typeface="Arial"/>
                        <a:ea typeface="Arial"/>
                        <a:cs typeface="Arial"/>
                        <a:sym typeface="Arial"/>
                      </a:endParaRPr>
                    </a:p>
                  </a:txBody>
                  <a:tcPr marT="0" marB="0" marR="77425" marL="77425">
                    <a:solidFill>
                      <a:schemeClr val="lt1"/>
                    </a:solidFill>
                  </a:tcPr>
                </a:tc>
              </a:tr>
              <a:tr h="344300">
                <a:tc>
                  <a:txBody>
                    <a:bodyPr/>
                    <a:lstStyle/>
                    <a:p>
                      <a:pPr indent="0" lvl="0" marL="0" marR="0" rtl="0" algn="l">
                        <a:spcBef>
                          <a:spcPts val="0"/>
                        </a:spcBef>
                        <a:spcAft>
                          <a:spcPts val="0"/>
                        </a:spcAft>
                        <a:buNone/>
                      </a:pPr>
                      <a:r>
                        <a:rPr lang="fr-CA" sz="1800" u="none" cap="none" strike="noStrike">
                          <a:solidFill>
                            <a:schemeClr val="accent5"/>
                          </a:solidFill>
                          <a:latin typeface="Arial"/>
                          <a:ea typeface="Arial"/>
                          <a:cs typeface="Arial"/>
                          <a:sym typeface="Arial"/>
                        </a:rPr>
                        <a:t>Sandy loam (17)</a:t>
                      </a:r>
                      <a:endParaRPr sz="1800" u="none" cap="none" strike="noStrike">
                        <a:solidFill>
                          <a:schemeClr val="accent5"/>
                        </a:solidFill>
                        <a:latin typeface="Arial"/>
                        <a:ea typeface="Arial"/>
                        <a:cs typeface="Arial"/>
                        <a:sym typeface="Arial"/>
                      </a:endParaRPr>
                    </a:p>
                  </a:txBody>
                  <a:tcPr marT="0" marB="0" marR="77425" marL="77425" anchor="ctr">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0,35 - 1,6</a:t>
                      </a:r>
                      <a:endParaRPr sz="1800" u="none" cap="none" strike="noStrike">
                        <a:solidFill>
                          <a:schemeClr val="accent5"/>
                        </a:solidFill>
                        <a:latin typeface="Arial"/>
                        <a:ea typeface="Arial"/>
                        <a:cs typeface="Arial"/>
                        <a:sym typeface="Arial"/>
                      </a:endParaRPr>
                    </a:p>
                  </a:txBody>
                  <a:tcPr marT="0" marB="0" marR="77425" marL="77425">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10,5 - 48</a:t>
                      </a:r>
                      <a:endParaRPr sz="1800" u="none" cap="none" strike="noStrike">
                        <a:solidFill>
                          <a:schemeClr val="accent5"/>
                        </a:solidFill>
                        <a:latin typeface="Arial"/>
                        <a:ea typeface="Arial"/>
                        <a:cs typeface="Arial"/>
                        <a:sym typeface="Arial"/>
                      </a:endParaRPr>
                    </a:p>
                  </a:txBody>
                  <a:tcPr marT="0" marB="0" marR="77425" marL="77425">
                    <a:solidFill>
                      <a:schemeClr val="lt1"/>
                    </a:solidFill>
                  </a:tcPr>
                </a:tc>
              </a:tr>
              <a:tr h="344300">
                <a:tc>
                  <a:txBody>
                    <a:bodyPr/>
                    <a:lstStyle/>
                    <a:p>
                      <a:pPr indent="0" lvl="0" marL="0" marR="0" rtl="0" algn="l">
                        <a:spcBef>
                          <a:spcPts val="0"/>
                        </a:spcBef>
                        <a:spcAft>
                          <a:spcPts val="0"/>
                        </a:spcAft>
                        <a:buNone/>
                      </a:pPr>
                      <a:r>
                        <a:rPr lang="fr-CA" sz="1800" u="none" cap="none" strike="noStrike">
                          <a:solidFill>
                            <a:schemeClr val="accent5"/>
                          </a:solidFill>
                          <a:latin typeface="Arial"/>
                          <a:ea typeface="Arial"/>
                          <a:cs typeface="Arial"/>
                          <a:sym typeface="Arial"/>
                        </a:rPr>
                        <a:t>Loam (9)</a:t>
                      </a:r>
                      <a:endParaRPr sz="1800" u="none" cap="none" strike="noStrike">
                        <a:solidFill>
                          <a:schemeClr val="accent5"/>
                        </a:solidFill>
                        <a:latin typeface="Arial"/>
                        <a:ea typeface="Arial"/>
                        <a:cs typeface="Arial"/>
                        <a:sym typeface="Arial"/>
                      </a:endParaRPr>
                    </a:p>
                  </a:txBody>
                  <a:tcPr marT="0" marB="0" marR="77425" marL="77425" anchor="ctr">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0,4 - 1,30</a:t>
                      </a:r>
                      <a:endParaRPr sz="1800" u="none" cap="none" strike="noStrike">
                        <a:solidFill>
                          <a:schemeClr val="accent5"/>
                        </a:solidFill>
                        <a:latin typeface="Arial"/>
                        <a:ea typeface="Arial"/>
                        <a:cs typeface="Arial"/>
                        <a:sym typeface="Arial"/>
                      </a:endParaRPr>
                    </a:p>
                  </a:txBody>
                  <a:tcPr marT="0" marB="0" marR="77425" marL="77425">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12 - 39</a:t>
                      </a:r>
                      <a:endParaRPr sz="1800" u="none" cap="none" strike="noStrike">
                        <a:solidFill>
                          <a:schemeClr val="accent5"/>
                        </a:solidFill>
                        <a:latin typeface="Arial"/>
                        <a:ea typeface="Arial"/>
                        <a:cs typeface="Arial"/>
                        <a:sym typeface="Arial"/>
                      </a:endParaRPr>
                    </a:p>
                  </a:txBody>
                  <a:tcPr marT="0" marB="0" marR="77425" marL="77425">
                    <a:solidFill>
                      <a:schemeClr val="lt1"/>
                    </a:solidFill>
                  </a:tcPr>
                </a:tc>
              </a:tr>
              <a:tr h="344300">
                <a:tc>
                  <a:txBody>
                    <a:bodyPr/>
                    <a:lstStyle/>
                    <a:p>
                      <a:pPr indent="0" lvl="0" marL="0" marR="0" rtl="0" algn="l">
                        <a:spcBef>
                          <a:spcPts val="0"/>
                        </a:spcBef>
                        <a:spcAft>
                          <a:spcPts val="0"/>
                        </a:spcAft>
                        <a:buNone/>
                      </a:pPr>
                      <a:r>
                        <a:rPr lang="fr-CA" sz="1800" u="none" cap="none" strike="noStrike">
                          <a:solidFill>
                            <a:schemeClr val="accent5"/>
                          </a:solidFill>
                          <a:latin typeface="Arial"/>
                          <a:ea typeface="Arial"/>
                          <a:cs typeface="Arial"/>
                          <a:sym typeface="Arial"/>
                        </a:rPr>
                        <a:t>Sandy clay loam (12)</a:t>
                      </a:r>
                      <a:endParaRPr sz="1800" u="none" cap="none" strike="noStrike">
                        <a:solidFill>
                          <a:schemeClr val="accent5"/>
                        </a:solidFill>
                        <a:latin typeface="Arial"/>
                        <a:ea typeface="Arial"/>
                        <a:cs typeface="Arial"/>
                        <a:sym typeface="Arial"/>
                      </a:endParaRPr>
                    </a:p>
                  </a:txBody>
                  <a:tcPr marT="0" marB="0" marR="77425" marL="77425" anchor="ctr">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0,4 - 1,45</a:t>
                      </a:r>
                      <a:endParaRPr sz="1800" u="none" cap="none" strike="noStrike">
                        <a:solidFill>
                          <a:schemeClr val="accent5"/>
                        </a:solidFill>
                        <a:latin typeface="Arial"/>
                        <a:ea typeface="Arial"/>
                        <a:cs typeface="Arial"/>
                        <a:sym typeface="Arial"/>
                      </a:endParaRPr>
                    </a:p>
                  </a:txBody>
                  <a:tcPr marT="0" marB="0" marR="77425" marL="77425">
                    <a:solidFill>
                      <a:schemeClr val="lt1"/>
                    </a:solidFill>
                  </a:tcPr>
                </a:tc>
                <a:tc>
                  <a:txBody>
                    <a:bodyPr/>
                    <a:lstStyle/>
                    <a:p>
                      <a:pPr indent="0" lvl="0" marL="0" marR="0" rtl="0" algn="ctr">
                        <a:spcBef>
                          <a:spcPts val="0"/>
                        </a:spcBef>
                        <a:spcAft>
                          <a:spcPts val="0"/>
                        </a:spcAft>
                        <a:buNone/>
                      </a:pPr>
                      <a:r>
                        <a:rPr lang="fr-CA" sz="1800" u="none" cap="none" strike="noStrike">
                          <a:solidFill>
                            <a:schemeClr val="accent5"/>
                          </a:solidFill>
                          <a:latin typeface="Arial"/>
                          <a:ea typeface="Arial"/>
                          <a:cs typeface="Arial"/>
                          <a:sym typeface="Arial"/>
                        </a:rPr>
                        <a:t>12 - 43,5</a:t>
                      </a:r>
                      <a:endParaRPr sz="1800" u="none" cap="none" strike="noStrike">
                        <a:solidFill>
                          <a:schemeClr val="accent5"/>
                        </a:solidFill>
                        <a:latin typeface="Arial"/>
                        <a:ea typeface="Arial"/>
                        <a:cs typeface="Arial"/>
                        <a:sym typeface="Arial"/>
                      </a:endParaRPr>
                    </a:p>
                  </a:txBody>
                  <a:tcPr marT="0" marB="0" marR="77425" marL="77425">
                    <a:solidFill>
                      <a:schemeClr val="lt1"/>
                    </a:solidFill>
                  </a:tcPr>
                </a:tc>
              </a:tr>
            </a:tbl>
          </a:graphicData>
        </a:graphic>
      </p:graphicFrame>
      <p:sp>
        <p:nvSpPr>
          <p:cNvPr id="159" name="Google Shape;159;p6"/>
          <p:cNvSpPr txBox="1"/>
          <p:nvPr/>
        </p:nvSpPr>
        <p:spPr>
          <a:xfrm>
            <a:off x="1959913" y="6287588"/>
            <a:ext cx="3213464"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Data from IRDA’s research projects</a:t>
            </a:r>
            <a:endParaRPr sz="1100">
              <a:solidFill>
                <a:schemeClr val="accent5"/>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7"/>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Soil Texture</a:t>
            </a:r>
            <a:endParaRPr/>
          </a:p>
        </p:txBody>
      </p:sp>
      <p:sp>
        <p:nvSpPr>
          <p:cNvPr id="165" name="Google Shape;165;p7"/>
          <p:cNvSpPr txBox="1"/>
          <p:nvPr>
            <p:ph idx="1" type="body"/>
          </p:nvPr>
        </p:nvSpPr>
        <p:spPr>
          <a:xfrm>
            <a:off x="757381" y="1666440"/>
            <a:ext cx="5606474"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90000"/>
              </a:lnSpc>
              <a:spcBef>
                <a:spcPts val="0"/>
              </a:spcBef>
              <a:spcAft>
                <a:spcPts val="0"/>
              </a:spcAft>
              <a:buSzPts val="2000"/>
              <a:buChar char="▪"/>
            </a:pPr>
            <a:r>
              <a:rPr lang="fr-CA">
                <a:solidFill>
                  <a:schemeClr val="accent5"/>
                </a:solidFill>
              </a:rPr>
              <a:t>Lateral and downward soil water movement</a:t>
            </a:r>
            <a:endParaRPr>
              <a:solidFill>
                <a:schemeClr val="accent5"/>
              </a:solidFill>
            </a:endParaRPr>
          </a:p>
          <a:p>
            <a:pPr indent="-228600" lvl="1" marL="685800" rtl="0" algn="l">
              <a:lnSpc>
                <a:spcPct val="90000"/>
              </a:lnSpc>
              <a:spcBef>
                <a:spcPts val="500"/>
              </a:spcBef>
              <a:spcAft>
                <a:spcPts val="0"/>
              </a:spcAft>
              <a:buSzPts val="1440"/>
              <a:buChar char="▪"/>
            </a:pPr>
            <a:r>
              <a:rPr lang="fr-CA">
                <a:solidFill>
                  <a:schemeClr val="accent5"/>
                </a:solidFill>
              </a:rPr>
              <a:t>Sandy clay loam (9 % &gt; 2 mm)</a:t>
            </a:r>
            <a:endParaRPr/>
          </a:p>
        </p:txBody>
      </p:sp>
      <p:sp>
        <p:nvSpPr>
          <p:cNvPr id="166" name="Google Shape;166;p7"/>
          <p:cNvSpPr txBox="1"/>
          <p:nvPr>
            <p:ph idx="2" type="body"/>
          </p:nvPr>
        </p:nvSpPr>
        <p:spPr>
          <a:xfrm>
            <a:off x="6363855" y="2024599"/>
            <a:ext cx="5461000" cy="518303"/>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SzPts val="1440"/>
              <a:buChar char="▪"/>
            </a:pPr>
            <a:r>
              <a:rPr lang="fr-CA">
                <a:solidFill>
                  <a:schemeClr val="accent5"/>
                </a:solidFill>
              </a:rPr>
              <a:t>Loam to Sandy clay loam (30 % &gt; 2 mm)</a:t>
            </a:r>
            <a:endParaRPr/>
          </a:p>
        </p:txBody>
      </p:sp>
      <p:pic>
        <p:nvPicPr>
          <p:cNvPr id="167" name="Google Shape;167;p7"/>
          <p:cNvPicPr preferRelativeResize="0"/>
          <p:nvPr/>
        </p:nvPicPr>
        <p:blipFill rotWithShape="1">
          <a:blip r:embed="rId3">
            <a:alphaModFix/>
          </a:blip>
          <a:srcRect b="0" l="0" r="0" t="0"/>
          <a:stretch/>
        </p:blipFill>
        <p:spPr>
          <a:xfrm>
            <a:off x="1304147" y="2771269"/>
            <a:ext cx="2812223" cy="3328445"/>
          </a:xfrm>
          <a:prstGeom prst="rect">
            <a:avLst/>
          </a:prstGeom>
          <a:noFill/>
          <a:ln>
            <a:noFill/>
          </a:ln>
        </p:spPr>
      </p:pic>
      <p:grpSp>
        <p:nvGrpSpPr>
          <p:cNvPr id="168" name="Google Shape;168;p7"/>
          <p:cNvGrpSpPr/>
          <p:nvPr/>
        </p:nvGrpSpPr>
        <p:grpSpPr>
          <a:xfrm>
            <a:off x="4830745" y="2923127"/>
            <a:ext cx="6372225" cy="3176587"/>
            <a:chOff x="1602" y="48"/>
            <a:chExt cx="4014" cy="2001"/>
          </a:xfrm>
        </p:grpSpPr>
        <p:grpSp>
          <p:nvGrpSpPr>
            <p:cNvPr id="169" name="Google Shape;169;p7"/>
            <p:cNvGrpSpPr/>
            <p:nvPr/>
          </p:nvGrpSpPr>
          <p:grpSpPr>
            <a:xfrm>
              <a:off x="1602" y="48"/>
              <a:ext cx="4014" cy="2001"/>
              <a:chOff x="1698" y="207"/>
              <a:chExt cx="4014" cy="2001"/>
            </a:xfrm>
          </p:grpSpPr>
          <p:grpSp>
            <p:nvGrpSpPr>
              <p:cNvPr id="170" name="Google Shape;170;p7"/>
              <p:cNvGrpSpPr/>
              <p:nvPr/>
            </p:nvGrpSpPr>
            <p:grpSpPr>
              <a:xfrm>
                <a:off x="1698" y="207"/>
                <a:ext cx="4014" cy="2001"/>
                <a:chOff x="873" y="144"/>
                <a:chExt cx="4014" cy="2001"/>
              </a:xfrm>
            </p:grpSpPr>
            <p:grpSp>
              <p:nvGrpSpPr>
                <p:cNvPr id="171" name="Google Shape;171;p7"/>
                <p:cNvGrpSpPr/>
                <p:nvPr/>
              </p:nvGrpSpPr>
              <p:grpSpPr>
                <a:xfrm>
                  <a:off x="873" y="144"/>
                  <a:ext cx="4014" cy="2001"/>
                  <a:chOff x="873" y="960"/>
                  <a:chExt cx="4014" cy="2001"/>
                </a:xfrm>
              </p:grpSpPr>
              <p:pic>
                <p:nvPicPr>
                  <p:cNvPr descr="Butte3" id="172" name="Google Shape;172;p7"/>
                  <p:cNvPicPr preferRelativeResize="0"/>
                  <p:nvPr/>
                </p:nvPicPr>
                <p:blipFill rotWithShape="1">
                  <a:blip r:embed="rId4">
                    <a:alphaModFix/>
                  </a:blip>
                  <a:srcRect b="0" l="0" r="0" t="0"/>
                  <a:stretch/>
                </p:blipFill>
                <p:spPr>
                  <a:xfrm>
                    <a:off x="873" y="1359"/>
                    <a:ext cx="4014" cy="1602"/>
                  </a:xfrm>
                  <a:prstGeom prst="rect">
                    <a:avLst/>
                  </a:prstGeom>
                  <a:noFill/>
                  <a:ln>
                    <a:noFill/>
                  </a:ln>
                </p:spPr>
              </p:pic>
              <p:pic>
                <p:nvPicPr>
                  <p:cNvPr descr="NA01441_" id="173" name="Google Shape;173;p7"/>
                  <p:cNvPicPr preferRelativeResize="0"/>
                  <p:nvPr/>
                </p:nvPicPr>
                <p:blipFill rotWithShape="1">
                  <a:blip r:embed="rId5">
                    <a:alphaModFix/>
                  </a:blip>
                  <a:srcRect b="0" l="0" r="0" t="0"/>
                  <a:stretch/>
                </p:blipFill>
                <p:spPr>
                  <a:xfrm>
                    <a:off x="2064" y="960"/>
                    <a:ext cx="471" cy="531"/>
                  </a:xfrm>
                  <a:prstGeom prst="rect">
                    <a:avLst/>
                  </a:prstGeom>
                  <a:noFill/>
                  <a:ln>
                    <a:noFill/>
                  </a:ln>
                </p:spPr>
              </p:pic>
              <p:pic>
                <p:nvPicPr>
                  <p:cNvPr descr="NA01441_" id="174" name="Google Shape;174;p7"/>
                  <p:cNvPicPr preferRelativeResize="0"/>
                  <p:nvPr/>
                </p:nvPicPr>
                <p:blipFill rotWithShape="1">
                  <a:blip r:embed="rId5">
                    <a:alphaModFix/>
                  </a:blip>
                  <a:srcRect b="0" l="0" r="0" t="0"/>
                  <a:stretch/>
                </p:blipFill>
                <p:spPr>
                  <a:xfrm>
                    <a:off x="3417" y="960"/>
                    <a:ext cx="471" cy="531"/>
                  </a:xfrm>
                  <a:prstGeom prst="rect">
                    <a:avLst/>
                  </a:prstGeom>
                  <a:noFill/>
                  <a:ln>
                    <a:noFill/>
                  </a:ln>
                </p:spPr>
              </p:pic>
            </p:grpSp>
            <p:sp>
              <p:nvSpPr>
                <p:cNvPr id="175" name="Google Shape;175;p7"/>
                <p:cNvSpPr/>
                <p:nvPr/>
              </p:nvSpPr>
              <p:spPr>
                <a:xfrm>
                  <a:off x="2928" y="720"/>
                  <a:ext cx="96" cy="96"/>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176" name="Google Shape;176;p7"/>
              <p:cNvGrpSpPr/>
              <p:nvPr/>
            </p:nvGrpSpPr>
            <p:grpSpPr>
              <a:xfrm>
                <a:off x="2064" y="816"/>
                <a:ext cx="3504" cy="1008"/>
                <a:chOff x="2064" y="816"/>
                <a:chExt cx="3504" cy="1008"/>
              </a:xfrm>
            </p:grpSpPr>
            <p:grpSp>
              <p:nvGrpSpPr>
                <p:cNvPr id="177" name="Google Shape;177;p7"/>
                <p:cNvGrpSpPr/>
                <p:nvPr/>
              </p:nvGrpSpPr>
              <p:grpSpPr>
                <a:xfrm>
                  <a:off x="3840" y="816"/>
                  <a:ext cx="1728" cy="1008"/>
                  <a:chOff x="3888" y="2880"/>
                  <a:chExt cx="1728" cy="1008"/>
                </a:xfrm>
              </p:grpSpPr>
              <p:sp>
                <p:nvSpPr>
                  <p:cNvPr id="178" name="Google Shape;178;p7"/>
                  <p:cNvSpPr/>
                  <p:nvPr/>
                </p:nvSpPr>
                <p:spPr>
                  <a:xfrm>
                    <a:off x="3888" y="3696"/>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79" name="Google Shape;179;p7"/>
                  <p:cNvSpPr/>
                  <p:nvPr/>
                </p:nvSpPr>
                <p:spPr>
                  <a:xfrm>
                    <a:off x="4752" y="2880"/>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80" name="Google Shape;180;p7"/>
                  <p:cNvSpPr/>
                  <p:nvPr/>
                </p:nvSpPr>
                <p:spPr>
                  <a:xfrm>
                    <a:off x="5136" y="3696"/>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81" name="Google Shape;181;p7"/>
                  <p:cNvSpPr/>
                  <p:nvPr/>
                </p:nvSpPr>
                <p:spPr>
                  <a:xfrm>
                    <a:off x="4512" y="3696"/>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82" name="Google Shape;182;p7"/>
                  <p:cNvSpPr/>
                  <p:nvPr/>
                </p:nvSpPr>
                <p:spPr>
                  <a:xfrm>
                    <a:off x="4752" y="3312"/>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83" name="Google Shape;183;p7"/>
                  <p:cNvSpPr/>
                  <p:nvPr/>
                </p:nvSpPr>
                <p:spPr>
                  <a:xfrm>
                    <a:off x="4032" y="3312"/>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84" name="Google Shape;184;p7"/>
                  <p:cNvSpPr/>
                  <p:nvPr/>
                </p:nvSpPr>
                <p:spPr>
                  <a:xfrm>
                    <a:off x="4032" y="2880"/>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185" name="Google Shape;185;p7"/>
                <p:cNvGrpSpPr/>
                <p:nvPr/>
              </p:nvGrpSpPr>
              <p:grpSpPr>
                <a:xfrm flipH="1">
                  <a:off x="2064" y="816"/>
                  <a:ext cx="1680" cy="1008"/>
                  <a:chOff x="3888" y="2880"/>
                  <a:chExt cx="1728" cy="1008"/>
                </a:xfrm>
              </p:grpSpPr>
              <p:sp>
                <p:nvSpPr>
                  <p:cNvPr id="186" name="Google Shape;186;p7"/>
                  <p:cNvSpPr/>
                  <p:nvPr/>
                </p:nvSpPr>
                <p:spPr>
                  <a:xfrm>
                    <a:off x="3888" y="3696"/>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87" name="Google Shape;187;p7"/>
                  <p:cNvSpPr/>
                  <p:nvPr/>
                </p:nvSpPr>
                <p:spPr>
                  <a:xfrm>
                    <a:off x="4752" y="2880"/>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88" name="Google Shape;188;p7"/>
                  <p:cNvSpPr/>
                  <p:nvPr/>
                </p:nvSpPr>
                <p:spPr>
                  <a:xfrm>
                    <a:off x="5136" y="3696"/>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89" name="Google Shape;189;p7"/>
                  <p:cNvSpPr/>
                  <p:nvPr/>
                </p:nvSpPr>
                <p:spPr>
                  <a:xfrm>
                    <a:off x="4512" y="3696"/>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90" name="Google Shape;190;p7"/>
                  <p:cNvSpPr/>
                  <p:nvPr/>
                </p:nvSpPr>
                <p:spPr>
                  <a:xfrm>
                    <a:off x="4752" y="3312"/>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91" name="Google Shape;191;p7"/>
                  <p:cNvSpPr/>
                  <p:nvPr/>
                </p:nvSpPr>
                <p:spPr>
                  <a:xfrm>
                    <a:off x="4032" y="3312"/>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92" name="Google Shape;192;p7"/>
                  <p:cNvSpPr/>
                  <p:nvPr/>
                </p:nvSpPr>
                <p:spPr>
                  <a:xfrm>
                    <a:off x="4032" y="2880"/>
                    <a:ext cx="480" cy="192"/>
                  </a:xfrm>
                  <a:prstGeom prst="ellipse">
                    <a:avLst/>
                  </a:prstGeom>
                  <a:noFill/>
                  <a:ln cap="flat" cmpd="sng" w="38100">
                    <a:solidFill>
                      <a:srgbClr val="FF3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grpSp>
        <p:grpSp>
          <p:nvGrpSpPr>
            <p:cNvPr id="193" name="Google Shape;193;p7"/>
            <p:cNvGrpSpPr/>
            <p:nvPr/>
          </p:nvGrpSpPr>
          <p:grpSpPr>
            <a:xfrm>
              <a:off x="3216" y="1488"/>
              <a:ext cx="960" cy="192"/>
              <a:chOff x="2832" y="1632"/>
              <a:chExt cx="960" cy="192"/>
            </a:xfrm>
          </p:grpSpPr>
          <p:sp>
            <p:nvSpPr>
              <p:cNvPr id="194" name="Google Shape;194;p7"/>
              <p:cNvSpPr/>
              <p:nvPr/>
            </p:nvSpPr>
            <p:spPr>
              <a:xfrm>
                <a:off x="3360" y="1632"/>
                <a:ext cx="432" cy="192"/>
              </a:xfrm>
              <a:prstGeom prst="ellipse">
                <a:avLst/>
              </a:prstGeom>
              <a:solidFill>
                <a:srgbClr val="00CCFF">
                  <a:alpha val="49803"/>
                </a:srgbClr>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195" name="Google Shape;195;p7"/>
              <p:cNvSpPr/>
              <p:nvPr/>
            </p:nvSpPr>
            <p:spPr>
              <a:xfrm>
                <a:off x="2832" y="1632"/>
                <a:ext cx="432" cy="192"/>
              </a:xfrm>
              <a:prstGeom prst="ellipse">
                <a:avLst/>
              </a:prstGeom>
              <a:solidFill>
                <a:srgbClr val="00CCFF">
                  <a:alpha val="49803"/>
                </a:srgbClr>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sp>
        <p:nvSpPr>
          <p:cNvPr id="196" name="Google Shape;196;p7"/>
          <p:cNvSpPr txBox="1"/>
          <p:nvPr/>
        </p:nvSpPr>
        <p:spPr>
          <a:xfrm rot="-5400000">
            <a:off x="207219" y="4616864"/>
            <a:ext cx="1812857"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Deschênes et coll., 2017</a:t>
            </a:r>
            <a:endParaRPr/>
          </a:p>
        </p:txBody>
      </p:sp>
      <p:sp>
        <p:nvSpPr>
          <p:cNvPr id="197" name="Google Shape;197;p7"/>
          <p:cNvSpPr txBox="1"/>
          <p:nvPr/>
        </p:nvSpPr>
        <p:spPr>
          <a:xfrm rot="-5400000">
            <a:off x="10254722" y="4629888"/>
            <a:ext cx="198921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Deschênes, 2011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Soil Texture</a:t>
            </a:r>
            <a:endParaRPr/>
          </a:p>
        </p:txBody>
      </p:sp>
      <p:pic>
        <p:nvPicPr>
          <p:cNvPr id="203" name="Google Shape;203;p8"/>
          <p:cNvPicPr preferRelativeResize="0"/>
          <p:nvPr/>
        </p:nvPicPr>
        <p:blipFill rotWithShape="1">
          <a:blip r:embed="rId3">
            <a:alphaModFix/>
          </a:blip>
          <a:srcRect b="0" l="0" r="0" t="0"/>
          <a:stretch/>
        </p:blipFill>
        <p:spPr>
          <a:xfrm>
            <a:off x="355532" y="1964080"/>
            <a:ext cx="5882708" cy="3145248"/>
          </a:xfrm>
          <a:prstGeom prst="rect">
            <a:avLst/>
          </a:prstGeom>
          <a:noFill/>
          <a:ln>
            <a:noFill/>
          </a:ln>
        </p:spPr>
      </p:pic>
      <p:pic>
        <p:nvPicPr>
          <p:cNvPr id="204" name="Google Shape;204;p8"/>
          <p:cNvPicPr preferRelativeResize="0"/>
          <p:nvPr/>
        </p:nvPicPr>
        <p:blipFill rotWithShape="1">
          <a:blip r:embed="rId4">
            <a:alphaModFix/>
          </a:blip>
          <a:srcRect b="0" l="0" r="0" t="0"/>
          <a:stretch/>
        </p:blipFill>
        <p:spPr>
          <a:xfrm>
            <a:off x="6142131" y="1964080"/>
            <a:ext cx="5841391" cy="3145248"/>
          </a:xfrm>
          <a:prstGeom prst="rect">
            <a:avLst/>
          </a:prstGeom>
          <a:noFill/>
          <a:ln>
            <a:noFill/>
          </a:ln>
        </p:spPr>
      </p:pic>
      <p:sp>
        <p:nvSpPr>
          <p:cNvPr id="205" name="Google Shape;205;p8"/>
          <p:cNvSpPr txBox="1"/>
          <p:nvPr/>
        </p:nvSpPr>
        <p:spPr>
          <a:xfrm>
            <a:off x="564605" y="6386802"/>
            <a:ext cx="322072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coll., 2018)</a:t>
            </a:r>
            <a:endParaRPr/>
          </a:p>
        </p:txBody>
      </p:sp>
      <p:sp>
        <p:nvSpPr>
          <p:cNvPr id="206" name="Google Shape;206;p8"/>
          <p:cNvSpPr txBox="1"/>
          <p:nvPr/>
        </p:nvSpPr>
        <p:spPr>
          <a:xfrm>
            <a:off x="757380" y="5191757"/>
            <a:ext cx="5153225"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Drip irrigation wetting pattern in clay loam with gravel </a:t>
            </a:r>
            <a:endParaRPr/>
          </a:p>
        </p:txBody>
      </p:sp>
      <p:sp>
        <p:nvSpPr>
          <p:cNvPr id="207" name="Google Shape;207;p8"/>
          <p:cNvSpPr txBox="1"/>
          <p:nvPr/>
        </p:nvSpPr>
        <p:spPr>
          <a:xfrm>
            <a:off x="6396179" y="5109328"/>
            <a:ext cx="5153225"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Lateral water movement in drip irrigation wetting pattern in heavy soils</a:t>
            </a:r>
            <a:endParaRPr sz="1800">
              <a:solidFill>
                <a:schemeClr val="accent5"/>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9"/>
          <p:cNvSpPr txBox="1"/>
          <p:nvPr>
            <p:ph type="title"/>
          </p:nvPr>
        </p:nvSpPr>
        <p:spPr>
          <a:xfrm>
            <a:off x="757381" y="1"/>
            <a:ext cx="10150764" cy="1092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Arial"/>
              <a:buNone/>
            </a:pPr>
            <a:r>
              <a:rPr lang="fr-CA"/>
              <a:t>Soil Texture</a:t>
            </a:r>
            <a:endParaRPr/>
          </a:p>
        </p:txBody>
      </p:sp>
      <p:sp>
        <p:nvSpPr>
          <p:cNvPr id="213" name="Google Shape;213;p9"/>
          <p:cNvSpPr txBox="1"/>
          <p:nvPr>
            <p:ph idx="1" type="body"/>
          </p:nvPr>
        </p:nvSpPr>
        <p:spPr>
          <a:xfrm>
            <a:off x="94971" y="1577082"/>
            <a:ext cx="5551305" cy="4614286"/>
          </a:xfrm>
          <a:prstGeom prst="rect">
            <a:avLst/>
          </a:prstGeom>
          <a:noFill/>
          <a:ln>
            <a:noFill/>
          </a:ln>
        </p:spPr>
        <p:txBody>
          <a:bodyPr anchorCtr="0" anchor="t" bIns="45700" lIns="91425" spcFirstLastPara="1" rIns="91425" wrap="square" tIns="45700">
            <a:normAutofit/>
          </a:bodyPr>
          <a:lstStyle/>
          <a:p>
            <a:pPr indent="-442913" lvl="0" marL="442913" rtl="0" algn="l">
              <a:lnSpc>
                <a:spcPct val="100000"/>
              </a:lnSpc>
              <a:spcBef>
                <a:spcPts val="0"/>
              </a:spcBef>
              <a:spcAft>
                <a:spcPts val="0"/>
              </a:spcAft>
              <a:buSzPts val="2400"/>
              <a:buChar char="▪"/>
            </a:pPr>
            <a:r>
              <a:rPr lang="fr-CA" sz="2400">
                <a:solidFill>
                  <a:schemeClr val="accent5"/>
                </a:solidFill>
              </a:rPr>
              <a:t>Drip irrigation</a:t>
            </a:r>
            <a:endParaRPr/>
          </a:p>
          <a:p>
            <a:pPr indent="-228600" lvl="1" marL="685800" rtl="0" algn="l">
              <a:lnSpc>
                <a:spcPct val="100000"/>
              </a:lnSpc>
              <a:spcBef>
                <a:spcPts val="500"/>
              </a:spcBef>
              <a:spcAft>
                <a:spcPts val="0"/>
              </a:spcAft>
              <a:buSzPts val="1600"/>
              <a:buChar char="▪"/>
            </a:pPr>
            <a:r>
              <a:rPr lang="fr-CA" sz="2000">
                <a:solidFill>
                  <a:schemeClr val="accent5"/>
                </a:solidFill>
              </a:rPr>
              <a:t>Loam to Sandy clay loam (30 % &gt; 2 mm)</a:t>
            </a:r>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Day-neutral strawberries cv. </a:t>
            </a:r>
            <a:r>
              <a:rPr i="1" lang="fr-CA" sz="1800">
                <a:solidFill>
                  <a:schemeClr val="accent5"/>
                </a:solidFill>
                <a:latin typeface="Arial"/>
                <a:ea typeface="Arial"/>
                <a:cs typeface="Arial"/>
                <a:sym typeface="Arial"/>
              </a:rPr>
              <a:t>Seascape</a:t>
            </a:r>
            <a:endParaRPr i="1" sz="1800">
              <a:solidFill>
                <a:schemeClr val="accent5"/>
              </a:solidFill>
              <a:latin typeface="Arial"/>
              <a:ea typeface="Arial"/>
              <a:cs typeface="Arial"/>
              <a:sym typeface="Aria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Same amount of water per irrigation event</a:t>
            </a:r>
            <a:endParaRPr sz="1800">
              <a:solidFill>
                <a:schemeClr val="accent5"/>
              </a:solidFill>
              <a:latin typeface="Arial"/>
              <a:ea typeface="Arial"/>
              <a:cs typeface="Arial"/>
              <a:sym typeface="Arial"/>
            </a:endParaRPr>
          </a:p>
          <a:p>
            <a:pPr indent="-228600" lvl="2" marL="1143000" rtl="0" algn="l">
              <a:lnSpc>
                <a:spcPct val="100000"/>
              </a:lnSpc>
              <a:spcBef>
                <a:spcPts val="500"/>
              </a:spcBef>
              <a:spcAft>
                <a:spcPts val="0"/>
              </a:spcAft>
              <a:buClr>
                <a:schemeClr val="accent5"/>
              </a:buClr>
              <a:buSzPts val="1800"/>
              <a:buChar char="•"/>
            </a:pPr>
            <a:r>
              <a:rPr lang="fr-CA" sz="1800">
                <a:solidFill>
                  <a:schemeClr val="accent5"/>
                </a:solidFill>
                <a:latin typeface="Arial"/>
                <a:ea typeface="Arial"/>
                <a:cs typeface="Arial"/>
                <a:sym typeface="Arial"/>
              </a:rPr>
              <a:t>8 in vs 12 in emitters spacing</a:t>
            </a:r>
            <a:endParaRPr sz="1800">
              <a:solidFill>
                <a:schemeClr val="accent5"/>
              </a:solidFill>
              <a:latin typeface="Arial"/>
              <a:ea typeface="Arial"/>
              <a:cs typeface="Arial"/>
              <a:sym typeface="Arial"/>
            </a:endParaRPr>
          </a:p>
          <a:p>
            <a:pPr indent="-228600" lvl="3" marL="1600200" rtl="0" algn="l">
              <a:lnSpc>
                <a:spcPct val="100000"/>
              </a:lnSpc>
              <a:spcBef>
                <a:spcPts val="500"/>
              </a:spcBef>
              <a:spcAft>
                <a:spcPts val="0"/>
              </a:spcAft>
              <a:buClr>
                <a:schemeClr val="accent5"/>
              </a:buClr>
              <a:buSzPts val="1600"/>
              <a:buChar char="•"/>
            </a:pPr>
            <a:r>
              <a:rPr lang="fr-CA" sz="1600">
                <a:solidFill>
                  <a:schemeClr val="accent5"/>
                </a:solidFill>
                <a:latin typeface="Arial"/>
                <a:ea typeface="Arial"/>
                <a:cs typeface="Arial"/>
                <a:sym typeface="Arial"/>
              </a:rPr>
              <a:t>8 in: 13 to 20 % yield increase over maximum productivity period (Aug 2 – Oct 8)</a:t>
            </a:r>
            <a:endParaRPr/>
          </a:p>
          <a:p>
            <a:pPr indent="-228600" lvl="1" marL="685800" rtl="0" algn="l">
              <a:lnSpc>
                <a:spcPct val="100000"/>
              </a:lnSpc>
              <a:spcBef>
                <a:spcPts val="500"/>
              </a:spcBef>
              <a:spcAft>
                <a:spcPts val="0"/>
              </a:spcAft>
              <a:buSzPts val="1600"/>
              <a:buChar char="▪"/>
            </a:pPr>
            <a:r>
              <a:rPr lang="fr-CA" sz="2000">
                <a:solidFill>
                  <a:schemeClr val="accent5"/>
                </a:solidFill>
              </a:rPr>
              <a:t>Larger</a:t>
            </a:r>
            <a:r>
              <a:rPr lang="fr-CA" sz="2000">
                <a:solidFill>
                  <a:schemeClr val="accent5"/>
                </a:solidFill>
                <a:latin typeface="Arial"/>
                <a:ea typeface="Arial"/>
                <a:cs typeface="Arial"/>
                <a:sym typeface="Arial"/>
              </a:rPr>
              <a:t> water storage capacity</a:t>
            </a:r>
            <a:endParaRPr sz="2000">
              <a:solidFill>
                <a:schemeClr val="accent5"/>
              </a:solidFill>
              <a:latin typeface="Arial"/>
              <a:ea typeface="Arial"/>
              <a:cs typeface="Arial"/>
              <a:sym typeface="Arial"/>
            </a:endParaRPr>
          </a:p>
          <a:p>
            <a:pPr indent="-114300" lvl="2" marL="1143000" rtl="0" algn="l">
              <a:lnSpc>
                <a:spcPct val="100000"/>
              </a:lnSpc>
              <a:spcBef>
                <a:spcPts val="500"/>
              </a:spcBef>
              <a:spcAft>
                <a:spcPts val="0"/>
              </a:spcAft>
              <a:buClr>
                <a:schemeClr val="dk1"/>
              </a:buClr>
              <a:buSzPts val="1800"/>
              <a:buNone/>
            </a:pPr>
            <a:r>
              <a:t/>
            </a:r>
            <a:endParaRPr sz="1800">
              <a:solidFill>
                <a:schemeClr val="accent5"/>
              </a:solidFill>
              <a:latin typeface="Arial"/>
              <a:ea typeface="Arial"/>
              <a:cs typeface="Arial"/>
              <a:sym typeface="Arial"/>
            </a:endParaRPr>
          </a:p>
          <a:p>
            <a:pPr indent="-127000" lvl="1" marL="685800" rtl="0" algn="l">
              <a:lnSpc>
                <a:spcPct val="100000"/>
              </a:lnSpc>
              <a:spcBef>
                <a:spcPts val="500"/>
              </a:spcBef>
              <a:spcAft>
                <a:spcPts val="0"/>
              </a:spcAft>
              <a:buSzPts val="1600"/>
              <a:buNone/>
            </a:pPr>
            <a:r>
              <a:t/>
            </a:r>
            <a:endParaRPr sz="2000">
              <a:solidFill>
                <a:schemeClr val="accent5"/>
              </a:solidFill>
            </a:endParaRPr>
          </a:p>
          <a:p>
            <a:pPr indent="-127000" lvl="1" marL="685800" rtl="0" algn="l">
              <a:lnSpc>
                <a:spcPct val="100000"/>
              </a:lnSpc>
              <a:spcBef>
                <a:spcPts val="500"/>
              </a:spcBef>
              <a:spcAft>
                <a:spcPts val="0"/>
              </a:spcAft>
              <a:buSzPts val="1600"/>
              <a:buNone/>
            </a:pPr>
            <a:r>
              <a:t/>
            </a:r>
            <a:endParaRPr sz="2000">
              <a:solidFill>
                <a:schemeClr val="accent5"/>
              </a:solidFill>
            </a:endParaRPr>
          </a:p>
        </p:txBody>
      </p:sp>
      <p:grpSp>
        <p:nvGrpSpPr>
          <p:cNvPr id="214" name="Google Shape;214;p9"/>
          <p:cNvGrpSpPr/>
          <p:nvPr/>
        </p:nvGrpSpPr>
        <p:grpSpPr>
          <a:xfrm>
            <a:off x="5731497" y="1784577"/>
            <a:ext cx="6253669" cy="966249"/>
            <a:chOff x="612" y="527"/>
            <a:chExt cx="4990" cy="771"/>
          </a:xfrm>
        </p:grpSpPr>
        <p:grpSp>
          <p:nvGrpSpPr>
            <p:cNvPr id="215" name="Google Shape;215;p9"/>
            <p:cNvGrpSpPr/>
            <p:nvPr/>
          </p:nvGrpSpPr>
          <p:grpSpPr>
            <a:xfrm>
              <a:off x="612" y="527"/>
              <a:ext cx="4990" cy="771"/>
              <a:chOff x="385" y="845"/>
              <a:chExt cx="4990" cy="771"/>
            </a:xfrm>
          </p:grpSpPr>
          <p:sp>
            <p:nvSpPr>
              <p:cNvPr id="216" name="Google Shape;216;p9"/>
              <p:cNvSpPr/>
              <p:nvPr/>
            </p:nvSpPr>
            <p:spPr>
              <a:xfrm>
                <a:off x="385" y="845"/>
                <a:ext cx="4990" cy="771"/>
              </a:xfrm>
              <a:prstGeom prst="rect">
                <a:avLst/>
              </a:prstGeom>
              <a:solidFill>
                <a:srgbClr val="C0C0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17" name="Google Shape;217;p9"/>
              <p:cNvSpPr/>
              <p:nvPr/>
            </p:nvSpPr>
            <p:spPr>
              <a:xfrm>
                <a:off x="385" y="1208"/>
                <a:ext cx="4990"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218" name="Google Shape;218;p9"/>
            <p:cNvGrpSpPr/>
            <p:nvPr/>
          </p:nvGrpSpPr>
          <p:grpSpPr>
            <a:xfrm>
              <a:off x="1020" y="754"/>
              <a:ext cx="318" cy="317"/>
              <a:chOff x="1201" y="1072"/>
              <a:chExt cx="318" cy="317"/>
            </a:xfrm>
          </p:grpSpPr>
          <p:sp>
            <p:nvSpPr>
              <p:cNvPr id="219" name="Google Shape;219;p9"/>
              <p:cNvSpPr/>
              <p:nvPr/>
            </p:nvSpPr>
            <p:spPr>
              <a:xfrm>
                <a:off x="1201" y="1072"/>
                <a:ext cx="318" cy="317"/>
              </a:xfrm>
              <a:prstGeom prst="ellipse">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20" name="Google Shape;220;p9"/>
              <p:cNvSpPr/>
              <p:nvPr/>
            </p:nvSpPr>
            <p:spPr>
              <a:xfrm>
                <a:off x="1202" y="1207"/>
                <a:ext cx="317" cy="46"/>
              </a:xfrm>
              <a:prstGeom prst="rect">
                <a:avLst/>
              </a:prstGeom>
              <a:solidFill>
                <a:srgbClr val="96969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21" name="Google Shape;221;p9"/>
              <p:cNvSpPr/>
              <p:nvPr/>
            </p:nvSpPr>
            <p:spPr>
              <a:xfrm>
                <a:off x="1337" y="1207"/>
                <a:ext cx="46" cy="46"/>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222" name="Google Shape;222;p9"/>
            <p:cNvGrpSpPr/>
            <p:nvPr/>
          </p:nvGrpSpPr>
          <p:grpSpPr>
            <a:xfrm>
              <a:off x="2290" y="754"/>
              <a:ext cx="318" cy="317"/>
              <a:chOff x="1201" y="1072"/>
              <a:chExt cx="318" cy="317"/>
            </a:xfrm>
          </p:grpSpPr>
          <p:sp>
            <p:nvSpPr>
              <p:cNvPr id="223" name="Google Shape;223;p9"/>
              <p:cNvSpPr/>
              <p:nvPr/>
            </p:nvSpPr>
            <p:spPr>
              <a:xfrm>
                <a:off x="1201" y="1072"/>
                <a:ext cx="318" cy="317"/>
              </a:xfrm>
              <a:prstGeom prst="ellipse">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24" name="Google Shape;224;p9"/>
              <p:cNvSpPr/>
              <p:nvPr/>
            </p:nvSpPr>
            <p:spPr>
              <a:xfrm>
                <a:off x="1202" y="1207"/>
                <a:ext cx="317" cy="46"/>
              </a:xfrm>
              <a:prstGeom prst="rect">
                <a:avLst/>
              </a:prstGeom>
              <a:solidFill>
                <a:srgbClr val="96969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25" name="Google Shape;225;p9"/>
              <p:cNvSpPr/>
              <p:nvPr/>
            </p:nvSpPr>
            <p:spPr>
              <a:xfrm>
                <a:off x="1337" y="1207"/>
                <a:ext cx="46" cy="46"/>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226" name="Google Shape;226;p9"/>
            <p:cNvGrpSpPr/>
            <p:nvPr/>
          </p:nvGrpSpPr>
          <p:grpSpPr>
            <a:xfrm>
              <a:off x="3515" y="754"/>
              <a:ext cx="318" cy="317"/>
              <a:chOff x="1201" y="1072"/>
              <a:chExt cx="318" cy="317"/>
            </a:xfrm>
          </p:grpSpPr>
          <p:sp>
            <p:nvSpPr>
              <p:cNvPr id="227" name="Google Shape;227;p9"/>
              <p:cNvSpPr/>
              <p:nvPr/>
            </p:nvSpPr>
            <p:spPr>
              <a:xfrm>
                <a:off x="1201" y="1072"/>
                <a:ext cx="318" cy="317"/>
              </a:xfrm>
              <a:prstGeom prst="ellipse">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28" name="Google Shape;228;p9"/>
              <p:cNvSpPr/>
              <p:nvPr/>
            </p:nvSpPr>
            <p:spPr>
              <a:xfrm>
                <a:off x="1202" y="1207"/>
                <a:ext cx="317" cy="46"/>
              </a:xfrm>
              <a:prstGeom prst="rect">
                <a:avLst/>
              </a:prstGeom>
              <a:solidFill>
                <a:srgbClr val="96969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29" name="Google Shape;229;p9"/>
              <p:cNvSpPr/>
              <p:nvPr/>
            </p:nvSpPr>
            <p:spPr>
              <a:xfrm>
                <a:off x="1337" y="1207"/>
                <a:ext cx="46" cy="46"/>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230" name="Google Shape;230;p9"/>
            <p:cNvGrpSpPr/>
            <p:nvPr/>
          </p:nvGrpSpPr>
          <p:grpSpPr>
            <a:xfrm>
              <a:off x="4785" y="754"/>
              <a:ext cx="318" cy="317"/>
              <a:chOff x="1201" y="1072"/>
              <a:chExt cx="318" cy="317"/>
            </a:xfrm>
          </p:grpSpPr>
          <p:sp>
            <p:nvSpPr>
              <p:cNvPr id="231" name="Google Shape;231;p9"/>
              <p:cNvSpPr/>
              <p:nvPr/>
            </p:nvSpPr>
            <p:spPr>
              <a:xfrm>
                <a:off x="1201" y="1072"/>
                <a:ext cx="318" cy="317"/>
              </a:xfrm>
              <a:prstGeom prst="ellipse">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32" name="Google Shape;232;p9"/>
              <p:cNvSpPr/>
              <p:nvPr/>
            </p:nvSpPr>
            <p:spPr>
              <a:xfrm>
                <a:off x="1202" y="1207"/>
                <a:ext cx="317" cy="46"/>
              </a:xfrm>
              <a:prstGeom prst="rect">
                <a:avLst/>
              </a:prstGeom>
              <a:solidFill>
                <a:srgbClr val="96969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33" name="Google Shape;233;p9"/>
              <p:cNvSpPr/>
              <p:nvPr/>
            </p:nvSpPr>
            <p:spPr>
              <a:xfrm>
                <a:off x="1337" y="1207"/>
                <a:ext cx="46" cy="46"/>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grpSp>
        <p:nvGrpSpPr>
          <p:cNvPr id="234" name="Google Shape;234;p9"/>
          <p:cNvGrpSpPr/>
          <p:nvPr/>
        </p:nvGrpSpPr>
        <p:grpSpPr>
          <a:xfrm>
            <a:off x="5735408" y="3599739"/>
            <a:ext cx="6253669" cy="966249"/>
            <a:chOff x="612" y="1661"/>
            <a:chExt cx="4990" cy="771"/>
          </a:xfrm>
        </p:grpSpPr>
        <p:grpSp>
          <p:nvGrpSpPr>
            <p:cNvPr id="235" name="Google Shape;235;p9"/>
            <p:cNvGrpSpPr/>
            <p:nvPr/>
          </p:nvGrpSpPr>
          <p:grpSpPr>
            <a:xfrm>
              <a:off x="612" y="1661"/>
              <a:ext cx="4990" cy="771"/>
              <a:chOff x="385" y="845"/>
              <a:chExt cx="4990" cy="771"/>
            </a:xfrm>
          </p:grpSpPr>
          <p:sp>
            <p:nvSpPr>
              <p:cNvPr id="236" name="Google Shape;236;p9"/>
              <p:cNvSpPr/>
              <p:nvPr/>
            </p:nvSpPr>
            <p:spPr>
              <a:xfrm>
                <a:off x="385" y="845"/>
                <a:ext cx="4990" cy="771"/>
              </a:xfrm>
              <a:prstGeom prst="rect">
                <a:avLst/>
              </a:prstGeom>
              <a:solidFill>
                <a:srgbClr val="C0C0C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37" name="Google Shape;237;p9"/>
              <p:cNvSpPr/>
              <p:nvPr/>
            </p:nvSpPr>
            <p:spPr>
              <a:xfrm>
                <a:off x="385" y="1208"/>
                <a:ext cx="4990" cy="45"/>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238" name="Google Shape;238;p9"/>
            <p:cNvGrpSpPr/>
            <p:nvPr/>
          </p:nvGrpSpPr>
          <p:grpSpPr>
            <a:xfrm>
              <a:off x="1020" y="1888"/>
              <a:ext cx="318" cy="317"/>
              <a:chOff x="1201" y="1072"/>
              <a:chExt cx="318" cy="317"/>
            </a:xfrm>
          </p:grpSpPr>
          <p:sp>
            <p:nvSpPr>
              <p:cNvPr id="239" name="Google Shape;239;p9"/>
              <p:cNvSpPr/>
              <p:nvPr/>
            </p:nvSpPr>
            <p:spPr>
              <a:xfrm>
                <a:off x="1201" y="1072"/>
                <a:ext cx="318" cy="317"/>
              </a:xfrm>
              <a:prstGeom prst="ellipse">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40" name="Google Shape;240;p9"/>
              <p:cNvSpPr/>
              <p:nvPr/>
            </p:nvSpPr>
            <p:spPr>
              <a:xfrm>
                <a:off x="1202" y="1207"/>
                <a:ext cx="317" cy="46"/>
              </a:xfrm>
              <a:prstGeom prst="rect">
                <a:avLst/>
              </a:prstGeom>
              <a:solidFill>
                <a:srgbClr val="96969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41" name="Google Shape;241;p9"/>
              <p:cNvSpPr/>
              <p:nvPr/>
            </p:nvSpPr>
            <p:spPr>
              <a:xfrm>
                <a:off x="1337" y="1207"/>
                <a:ext cx="46" cy="46"/>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242" name="Google Shape;242;p9"/>
            <p:cNvGrpSpPr/>
            <p:nvPr/>
          </p:nvGrpSpPr>
          <p:grpSpPr>
            <a:xfrm>
              <a:off x="2925" y="1888"/>
              <a:ext cx="318" cy="317"/>
              <a:chOff x="1201" y="1072"/>
              <a:chExt cx="318" cy="317"/>
            </a:xfrm>
          </p:grpSpPr>
          <p:sp>
            <p:nvSpPr>
              <p:cNvPr id="243" name="Google Shape;243;p9"/>
              <p:cNvSpPr/>
              <p:nvPr/>
            </p:nvSpPr>
            <p:spPr>
              <a:xfrm>
                <a:off x="1201" y="1072"/>
                <a:ext cx="318" cy="317"/>
              </a:xfrm>
              <a:prstGeom prst="ellipse">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44" name="Google Shape;244;p9"/>
              <p:cNvSpPr/>
              <p:nvPr/>
            </p:nvSpPr>
            <p:spPr>
              <a:xfrm>
                <a:off x="1202" y="1207"/>
                <a:ext cx="317" cy="46"/>
              </a:xfrm>
              <a:prstGeom prst="rect">
                <a:avLst/>
              </a:prstGeom>
              <a:solidFill>
                <a:srgbClr val="96969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45" name="Google Shape;245;p9"/>
              <p:cNvSpPr/>
              <p:nvPr/>
            </p:nvSpPr>
            <p:spPr>
              <a:xfrm>
                <a:off x="1337" y="1207"/>
                <a:ext cx="46" cy="46"/>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nvGrpSpPr>
            <p:cNvPr id="246" name="Google Shape;246;p9"/>
            <p:cNvGrpSpPr/>
            <p:nvPr/>
          </p:nvGrpSpPr>
          <p:grpSpPr>
            <a:xfrm>
              <a:off x="4785" y="1888"/>
              <a:ext cx="318" cy="317"/>
              <a:chOff x="1201" y="1072"/>
              <a:chExt cx="318" cy="317"/>
            </a:xfrm>
          </p:grpSpPr>
          <p:sp>
            <p:nvSpPr>
              <p:cNvPr id="247" name="Google Shape;247;p9"/>
              <p:cNvSpPr/>
              <p:nvPr/>
            </p:nvSpPr>
            <p:spPr>
              <a:xfrm>
                <a:off x="1201" y="1072"/>
                <a:ext cx="318" cy="317"/>
              </a:xfrm>
              <a:prstGeom prst="ellipse">
                <a:avLst/>
              </a:prstGeom>
              <a:solidFill>
                <a:srgbClr val="99CC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48" name="Google Shape;248;p9"/>
              <p:cNvSpPr/>
              <p:nvPr/>
            </p:nvSpPr>
            <p:spPr>
              <a:xfrm>
                <a:off x="1202" y="1207"/>
                <a:ext cx="317" cy="46"/>
              </a:xfrm>
              <a:prstGeom prst="rect">
                <a:avLst/>
              </a:prstGeom>
              <a:solidFill>
                <a:srgbClr val="969696"/>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sp>
            <p:nvSpPr>
              <p:cNvPr id="249" name="Google Shape;249;p9"/>
              <p:cNvSpPr/>
              <p:nvPr/>
            </p:nvSpPr>
            <p:spPr>
              <a:xfrm>
                <a:off x="1337" y="1207"/>
                <a:ext cx="46" cy="46"/>
              </a:xfrm>
              <a:prstGeom prst="ellipse">
                <a:avLst/>
              </a:prstGeom>
              <a:solidFill>
                <a:srgbClr val="00FFF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ahoma"/>
                  <a:ea typeface="Tahoma"/>
                  <a:cs typeface="Tahoma"/>
                  <a:sym typeface="Tahoma"/>
                </a:endParaRPr>
              </a:p>
            </p:txBody>
          </p:sp>
        </p:grpSp>
      </p:grpSp>
      <p:sp>
        <p:nvSpPr>
          <p:cNvPr id="250" name="Google Shape;250;p9"/>
          <p:cNvSpPr txBox="1"/>
          <p:nvPr/>
        </p:nvSpPr>
        <p:spPr>
          <a:xfrm>
            <a:off x="5907358" y="2920013"/>
            <a:ext cx="20361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8 in, 1 drip line</a:t>
            </a:r>
            <a:endParaRPr/>
          </a:p>
        </p:txBody>
      </p:sp>
      <p:sp>
        <p:nvSpPr>
          <p:cNvPr id="251" name="Google Shape;251;p9"/>
          <p:cNvSpPr txBox="1"/>
          <p:nvPr/>
        </p:nvSpPr>
        <p:spPr>
          <a:xfrm>
            <a:off x="5907358" y="4656723"/>
            <a:ext cx="203619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800">
                <a:solidFill>
                  <a:schemeClr val="accent5"/>
                </a:solidFill>
                <a:latin typeface="Arial"/>
                <a:ea typeface="Arial"/>
                <a:cs typeface="Arial"/>
                <a:sym typeface="Arial"/>
              </a:rPr>
              <a:t>12 in, 1 drip line</a:t>
            </a:r>
            <a:endParaRPr/>
          </a:p>
        </p:txBody>
      </p:sp>
      <p:sp>
        <p:nvSpPr>
          <p:cNvPr id="252" name="Google Shape;252;p9"/>
          <p:cNvSpPr txBox="1"/>
          <p:nvPr/>
        </p:nvSpPr>
        <p:spPr>
          <a:xfrm>
            <a:off x="9995956" y="4745577"/>
            <a:ext cx="198921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CA" sz="1100">
                <a:solidFill>
                  <a:schemeClr val="accent5"/>
                </a:solidFill>
                <a:latin typeface="Arial"/>
                <a:ea typeface="Arial"/>
                <a:cs typeface="Arial"/>
                <a:sym typeface="Arial"/>
              </a:rPr>
              <a:t>Boivin et Deschênes, 2011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Conception personnalisée">
  <a:themeElements>
    <a:clrScheme name="IRDA">
      <a:dk1>
        <a:srgbClr val="353538"/>
      </a:dk1>
      <a:lt1>
        <a:srgbClr val="FFFFFF"/>
      </a:lt1>
      <a:dk2>
        <a:srgbClr val="44546A"/>
      </a:dk2>
      <a:lt2>
        <a:srgbClr val="97BE0D"/>
      </a:lt2>
      <a:accent1>
        <a:srgbClr val="D6DCE4"/>
      </a:accent1>
      <a:accent2>
        <a:srgbClr val="7F7F7F"/>
      </a:accent2>
      <a:accent3>
        <a:srgbClr val="97BE0D"/>
      </a:accent3>
      <a:accent4>
        <a:srgbClr val="0061A1"/>
      </a:accent4>
      <a:accent5>
        <a:srgbClr val="000000"/>
      </a:accent5>
      <a:accent6>
        <a:srgbClr val="70AD47"/>
      </a:accent6>
      <a:hlink>
        <a:srgbClr val="97BE0D"/>
      </a:hlink>
      <a:folHlink>
        <a:srgbClr val="97BE0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À l'agend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Page de section">
  <a:themeElements>
    <a:clrScheme name="IRDA">
      <a:dk1>
        <a:srgbClr val="353538"/>
      </a:dk1>
      <a:lt1>
        <a:srgbClr val="FFFFFF"/>
      </a:lt1>
      <a:dk2>
        <a:srgbClr val="44546A"/>
      </a:dk2>
      <a:lt2>
        <a:srgbClr val="97BE0D"/>
      </a:lt2>
      <a:accent1>
        <a:srgbClr val="D6DCE4"/>
      </a:accent1>
      <a:accent2>
        <a:srgbClr val="7F7F7F"/>
      </a:accent2>
      <a:accent3>
        <a:srgbClr val="97BE0D"/>
      </a:accent3>
      <a:accent4>
        <a:srgbClr val="0061A1"/>
      </a:accent4>
      <a:accent5>
        <a:srgbClr val="000000"/>
      </a:accent5>
      <a:accent6>
        <a:srgbClr val="70AD47"/>
      </a:accent6>
      <a:hlink>
        <a:srgbClr val="97BE0D"/>
      </a:hlink>
      <a:folHlink>
        <a:srgbClr val="97BE0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_Conception personnalisé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2022-01-21T20:40:48Z</dcterms:created>
  <dc:creator>Joannie Robitaille</dc:creator>
</cp:coreProperties>
</file>