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5.bin"/>
  <Override ContentType="application/vnd.openxmlformats-officedocument.oleObject" PartName="/ppt/embeddings/oleObject4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iAwvreXLnC3VM9+uPot6usThl2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B45641-DC8C-4E0E-962C-D21D01C67D72}">
  <a:tblStyle styleId="{FDB45641-DC8C-4E0E-962C-D21D01C67D7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6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27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the second talk that I have given on irrigation at the Horticultural Congress, the first was in 2000, a lot has happened since then.</a:t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cultivated plants are irrigated with highly efficient drop for water and overhead for frost protection</a:t>
            </a:r>
            <a:endParaRPr/>
          </a:p>
        </p:txBody>
      </p:sp>
      <p:sp>
        <p:nvSpPr>
          <p:cNvPr id="168" name="Google Shape;16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Irrigation impoundments on wild blueberry barrens in Maine capture spring runoff</a:t>
            </a:r>
            <a:endParaRPr/>
          </a:p>
        </p:txBody>
      </p:sp>
      <p:sp>
        <p:nvSpPr>
          <p:cNvPr id="177" name="Google Shape;17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Same systems used in cranberry bogs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frost need adequate water since after ice is formed must be run until ice melted off from plant</a:t>
            </a:r>
            <a:endParaRPr/>
          </a:p>
        </p:txBody>
      </p:sp>
      <p:sp>
        <p:nvSpPr>
          <p:cNvPr id="200" name="Google Shape;20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Heads have to be moved out but much less labor since pipes are in ground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Systems available that just provide frost protection use less pressure and water </a:t>
            </a:r>
            <a:endParaRPr/>
          </a:p>
        </p:txBody>
      </p:sp>
      <p:sp>
        <p:nvSpPr>
          <p:cNvPr id="216" name="Google Shape;21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Water improves fruit size and yield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Systems costs are highly variable most recent cost study done in 2002 with current dollars in red but does not account for increase in fuel</a:t>
            </a:r>
            <a:endParaRPr/>
          </a:p>
        </p:txBody>
      </p:sp>
      <p:sp>
        <p:nvSpPr>
          <p:cNvPr id="232" name="Google Shape;23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UM Extension Fact sheet summarizes our recommendations on irrigation in 2009</a:t>
            </a:r>
            <a:endParaRPr/>
          </a:p>
        </p:txBody>
      </p:sp>
      <p:sp>
        <p:nvSpPr>
          <p:cNvPr id="242" name="Google Shape;24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Also see increase in growing degree days in NB but less in Tracadie region because of the influence of the ocean in moderating temperature</a:t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has revealed that costal fields get more moisture from vapor deposition and have less heat stress so require less irrigation</a:t>
            </a:r>
            <a:endParaRPr/>
          </a:p>
        </p:txBody>
      </p:sp>
      <p:sp>
        <p:nvSpPr>
          <p:cNvPr id="259" name="Google Shape;25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research shows promise of using UAV sensors to determine irrigation water needs but this has not yet been put into commercial practice</a:t>
            </a:r>
            <a:endParaRPr/>
          </a:p>
        </p:txBody>
      </p:sp>
      <p:sp>
        <p:nvSpPr>
          <p:cNvPr id="268" name="Google Shape;268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Mulch as been shown to limit ET when there is intermediate stress so it is available when it is dry by using weighing lysimeters to determine actual soil moisture</a:t>
            </a:r>
            <a:endParaRPr/>
          </a:p>
        </p:txBody>
      </p:sp>
      <p:sp>
        <p:nvSpPr>
          <p:cNvPr id="276" name="Google Shape;27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 mulch research indicated sawdust and shavings increased flowers per stem and yield</a:t>
            </a:r>
            <a:endParaRPr/>
          </a:p>
        </p:txBody>
      </p:sp>
      <p:sp>
        <p:nvSpPr>
          <p:cNvPr id="286" name="Google Shape;28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also found increased soil moisture with increasing mulch depth with more buds at a depth of over an inch</a:t>
            </a:r>
            <a:endParaRPr/>
          </a:p>
        </p:txBody>
      </p:sp>
      <p:sp>
        <p:nvSpPr>
          <p:cNvPr id="295" name="Google Shape;29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growers have invested in mulching and use commercial machines to reduce costs and improve efficiency of spreading mulch</a:t>
            </a:r>
            <a:endParaRPr/>
          </a:p>
        </p:txBody>
      </p:sp>
      <p:sp>
        <p:nvSpPr>
          <p:cNvPr id="304" name="Google Shape;304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should you invest in irrigation?   Irrigation alone is not enough, need to optimize inputs to double a much larger yield</a:t>
            </a:r>
            <a:endParaRPr/>
          </a:p>
        </p:txBody>
      </p:sp>
      <p:sp>
        <p:nvSpPr>
          <p:cNvPr id="313" name="Google Shape;313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Drought events have reduced production in recent years </a:t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Wild production continues to be highly variable principally caused by both uneven rainfall and frost and freeze events</a:t>
            </a:r>
            <a:endParaRPr/>
          </a:p>
        </p:txBody>
      </p:sp>
      <p:sp>
        <p:nvSpPr>
          <p:cNvPr id="113" name="Google Shape;11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events have occurred in the past and research efforts on irrigation for wild blueberries have been conducted since 1949</a:t>
            </a:r>
            <a:endParaRPr/>
          </a:p>
        </p:txBody>
      </p:sp>
      <p:sp>
        <p:nvSpPr>
          <p:cNvPr id="119" name="Google Shape;11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2002 study conducted in Maine has determined The probability of receiving 1” per week for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entire growing season less than 50% with the lowest probability coming in August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1984 study in Maine showed a strong relationship with the increase in flowers with available water</a:t>
            </a:r>
            <a:endParaRPr/>
          </a:p>
        </p:txBody>
      </p:sp>
      <p:sp>
        <p:nvSpPr>
          <p:cNvPr id="134" name="Google Shape;13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Irrigation studies have shown that addition water in both the prune and crop years are needed to produce high yields  </a:t>
            </a:r>
            <a:endParaRPr/>
          </a:p>
        </p:txBody>
      </p:sp>
      <p:sp>
        <p:nvSpPr>
          <p:cNvPr id="143" name="Google Shape;14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Drought has increased some diseases but reduced others, the warmer temperatures will result in less water available to the plants</a:t>
            </a:r>
            <a:endParaRPr/>
          </a:p>
        </p:txBody>
      </p:sp>
      <p:sp>
        <p:nvSpPr>
          <p:cNvPr id="152" name="Google Shape;15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21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5.png"/><Relationship Id="rId5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oleObject5.bin"/><Relationship Id="rId6" Type="http://schemas.openxmlformats.org/officeDocument/2006/relationships/image" Target="../media/image36.png"/><Relationship Id="rId7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26.jpg"/><Relationship Id="rId5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Relationship Id="rId5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4.bin"/><Relationship Id="rId10" Type="http://schemas.openxmlformats.org/officeDocument/2006/relationships/image" Target="../media/image6.png"/><Relationship Id="rId13" Type="http://schemas.openxmlformats.org/officeDocument/2006/relationships/image" Target="../media/image27.png"/><Relationship Id="rId1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7565" y="0"/>
            <a:ext cx="12589565" cy="688781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-76102" y="0"/>
            <a:ext cx="122681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we know about irrigating wild blueberry fields</a:t>
            </a:r>
            <a:r>
              <a:rPr b="1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4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5209210" y="5101944"/>
            <a:ext cx="696953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David Yarborough – University of Maine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Horticultural Congress Fredericton, NB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March 15-16, 2023</a:t>
            </a:r>
            <a:endParaRPr b="1"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81" y="1514889"/>
            <a:ext cx="6308035" cy="351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6816" y="913232"/>
            <a:ext cx="5603366" cy="471431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 txBox="1"/>
          <p:nvPr/>
        </p:nvSpPr>
        <p:spPr>
          <a:xfrm>
            <a:off x="397565" y="371474"/>
            <a:ext cx="115403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Cultivated blueberries typically have irrigation systems,  overhead for frost and drip or trickle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has 70% of acres irrigated 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917" y="4981820"/>
            <a:ext cx="4283503" cy="1930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9898" y="642216"/>
            <a:ext cx="3419475" cy="59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/>
        </p:nvSpPr>
        <p:spPr>
          <a:xfrm>
            <a:off x="295565" y="350982"/>
            <a:ext cx="7665844" cy="6740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Sources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 – need 1” per week (27,154 gal/a)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Locating sufficient viable source first step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Pond/Reservoir – natural or artificial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Wells – need large capacity 18-24” or small well pumping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Into farm pond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River or streams – regulated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 if &gt; 50cuM/day= 13,1219 gal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 farm well cost estimate in 2020 $250 to $500k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Diesel Irrigation Pump – 1000GPM &gt; $25K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Investment System costs highly site specific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Regulatory and legal issues create risk and uncertainty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296" y="355366"/>
            <a:ext cx="6142502" cy="4600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7036905" y="355366"/>
            <a:ext cx="3145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Aluminum pipe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6482808" y="1113182"/>
            <a:ext cx="5709192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expensive new increase 2x if you can get it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 expensive used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 ground use both large and small gun heads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labor cost for setup and take down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use for frost control with small head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able to spray field for insect and disease control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used by smaller farms on limited acres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131" y="4664764"/>
            <a:ext cx="1411233" cy="2034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5ADJTNTB – ¾” Inlet Brass Impact Sprinkler" id="189" name="Google Shape;18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5165" y="4913352"/>
            <a:ext cx="1829932" cy="182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4816" id="195" name="Google Shape;1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210261" cy="621527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9210260" y="530086"/>
            <a:ext cx="415209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gun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establishment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labor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 big gun 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heads are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14"/>
          <p:cNvGraphicFramePr/>
          <p:nvPr/>
        </p:nvGraphicFramePr>
        <p:xfrm>
          <a:off x="88900" y="-91994"/>
          <a:ext cx="7696200" cy="4000500"/>
        </p:xfrm>
        <a:graphic>
          <a:graphicData uri="http://schemas.openxmlformats.org/presentationml/2006/ole">
            <mc:AlternateContent>
              <mc:Choice Requires="v">
                <p:oleObj r:id="rId4" imgH="4000500" imgW="7696200" progId="PhotoshopElements.Image.2" spid="_x0000_s1">
                  <p:embed/>
                </p:oleObj>
              </mc:Choice>
              <mc:Fallback>
                <p:oleObj r:id="rId5" imgH="4000500" imgW="7696200" progId="PhotoshopElements.Image.2">
                  <p:embed/>
                  <p:pic>
                    <p:nvPicPr>
                      <p:cNvPr id="202" name="Google Shape;202;p1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8900" y="-91994"/>
                        <a:ext cx="7696200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3" name="Google Shape;20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94600" y="3908506"/>
            <a:ext cx="4432300" cy="294949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/>
          <p:nvPr/>
        </p:nvSpPr>
        <p:spPr>
          <a:xfrm>
            <a:off x="8216900" y="158750"/>
            <a:ext cx="42672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Gun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water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Frost protection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 txBox="1"/>
          <p:nvPr/>
        </p:nvSpPr>
        <p:spPr>
          <a:xfrm>
            <a:off x="450574" y="6268278"/>
            <a:ext cx="109632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Nelson 150 1 acre, Nelson 100 0.74 acre,  head cost: $950-$1600 per head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9382539" y="0"/>
            <a:ext cx="2423170" cy="643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gun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Uneven coverage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PVC –more maintenance to drain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HDPE – more expensive no need to drain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establishment costs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labor than small gun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574" y="526625"/>
            <a:ext cx="8633192" cy="614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2177"/>
            <a:ext cx="4131917" cy="573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1917" y="1122177"/>
            <a:ext cx="4102652" cy="573582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/>
          <p:nvPr/>
        </p:nvSpPr>
        <p:spPr>
          <a:xfrm>
            <a:off x="8778530" y="395117"/>
            <a:ext cx="325922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pressure small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ground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Frost protection only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234569" y="3366052"/>
            <a:ext cx="4655931" cy="349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uit" id="227" name="Google Shape;2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78" y="251792"/>
            <a:ext cx="6555409" cy="491655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7"/>
          <p:cNvSpPr txBox="1"/>
          <p:nvPr/>
        </p:nvSpPr>
        <p:spPr>
          <a:xfrm>
            <a:off x="6727687" y="344557"/>
            <a:ext cx="5560753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Wild blueberry irrigation in Maine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1/3 acres (14,000a) under irrigation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in Washington county on barrens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large gun systems on large farms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Aluminum pipe on small farms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only 2-3% (400-600a)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/>
        </p:nvSpPr>
        <p:spPr>
          <a:xfrm>
            <a:off x="692727" y="304800"/>
            <a:ext cx="103739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Operating and Fixed costs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UMaine Tech Bull 183 2002 Dalton Files and Yarborough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646545" y="5846618"/>
            <a:ext cx="46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350980" y="5531233"/>
            <a:ext cx="118410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Maine Blueberry barrens 2018 operating costs (labor&amp;fuel) $100/a for in ground large gun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1966 J Burleigh Crane irrigation study $50/a operating cost &amp; deprecation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=$462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/a today dollars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73" y="968078"/>
            <a:ext cx="7905771" cy="456315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8"/>
          <p:cNvSpPr txBox="1"/>
          <p:nvPr/>
        </p:nvSpPr>
        <p:spPr>
          <a:xfrm>
            <a:off x="3666836" y="4845651"/>
            <a:ext cx="8274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747.75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199" y="592267"/>
            <a:ext cx="9566563" cy="561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 txBox="1"/>
          <p:nvPr/>
        </p:nvSpPr>
        <p:spPr>
          <a:xfrm>
            <a:off x="3251200" y="6400800"/>
            <a:ext cx="43740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Hunt, Honeycutt and Yarborough 2009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533400"/>
            <a:ext cx="38862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504602"/>
            <a:ext cx="3429000" cy="600119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985683" y="135269"/>
            <a:ext cx="12442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1971 -2000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5867400" y="105797"/>
            <a:ext cx="12442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2010 -2039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857587">
            <a:off x="8042563" y="3842322"/>
            <a:ext cx="1110941" cy="84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857587">
            <a:off x="8033619" y="4775349"/>
            <a:ext cx="1251743" cy="1025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/>
        </p:nvSpPr>
        <p:spPr>
          <a:xfrm>
            <a:off x="1003300" y="520700"/>
            <a:ext cx="47580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Estimating crop water use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20"/>
          <p:cNvGraphicFramePr/>
          <p:nvPr/>
        </p:nvGraphicFramePr>
        <p:xfrm>
          <a:off x="635000" y="21912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{FDB45641-DC8C-4E0E-962C-D21D01C67D72}</a:tableStyleId>
              </a:tblPr>
              <a:tblGrid>
                <a:gridCol w="4749800"/>
              </a:tblGrid>
              <a:tr h="427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Day of the Year (See chart)    </a:t>
                      </a:r>
                      <a:r>
                        <a:rPr b="1"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Worksheet included with Fact sheet or may be obtained from commercial weather stations for reference ET x 0.7 to get actual ET 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Reference  ET x K</a:t>
                      </a:r>
                      <a:r>
                        <a:rPr b="1" i="0" lang="en-U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 </a:t>
                      </a:r>
                      <a:r>
                        <a:rPr b="1" i="0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 Actual ET  </a:t>
                      </a:r>
                      <a:endParaRPr b="1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216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Latitude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227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Minimum Relative Humidity (%)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Maximum Relative Humidity (%)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Average Relative Humidity (%)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Average Air Temperature (F)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Maximum Air Temp (F)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Minimum Air Temp (F)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Total Solar Flux (MJ/m^2)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Daily Average Wind Speed (mph)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Elevation above sea-level (ft)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187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  <a:tr h="223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Penman-Montieth Reference ET (inches)</a:t>
                      </a:r>
                      <a:endParaRPr b="1" i="0" sz="12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" marB="0" marR="6350" marL="6350" anchor="b"/>
                </a:tc>
              </a:tr>
            </a:tbl>
          </a:graphicData>
        </a:graphic>
      </p:graphicFrame>
      <p:sp>
        <p:nvSpPr>
          <p:cNvPr id="253" name="Google Shape;253;p20"/>
          <p:cNvSpPr txBox="1"/>
          <p:nvPr/>
        </p:nvSpPr>
        <p:spPr>
          <a:xfrm>
            <a:off x="736600" y="1217953"/>
            <a:ext cx="1103218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Evapotranspiration (ET) – water evaporation and plant transpiration determine water use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just add precipitation and irrigation total to 1 inch per week applied as  ½ inch twice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4800" y="2017215"/>
            <a:ext cx="6934200" cy="385018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0"/>
          <p:cNvSpPr txBox="1"/>
          <p:nvPr/>
        </p:nvSpPr>
        <p:spPr>
          <a:xfrm>
            <a:off x="256309" y="5958776"/>
            <a:ext cx="113670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 weather stations use air temperature, relative humidity, average wind speed, and solar radiation data to estimate 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calculated every hour and users can see daily and weekly ET totals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/>
        </p:nvSpPr>
        <p:spPr>
          <a:xfrm>
            <a:off x="1003300" y="520700"/>
            <a:ext cx="60789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 of field location and texture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165" y="3459908"/>
            <a:ext cx="4863335" cy="336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03405"/>
            <a:ext cx="7491470" cy="229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1"/>
          <p:cNvSpPr txBox="1"/>
          <p:nvPr/>
        </p:nvSpPr>
        <p:spPr>
          <a:xfrm>
            <a:off x="4514770" y="3510332"/>
            <a:ext cx="767723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field require less water due to vapor deposition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Warmer temperatures increase ET and require more irrigation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Sandy loam soil only hold ¼ inch of water 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/>
          <p:nvPr/>
        </p:nvSpPr>
        <p:spPr>
          <a:xfrm>
            <a:off x="360217" y="575117"/>
            <a:ext cx="1116676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Barai and Zang Using UAV and thermal-based remote sensing to detect spatial variation in water stress of wild blueberries  UMaine 2023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434108" y="1708727"/>
            <a:ext cx="1085272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UAV-based thermal sensors and calculated Crop Water Stress Index (CWSI) can effectively monitor crop water status remotely.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detecting the temporal-spatial heterogeneity of crop water status, irrigation can be intelligently controlled by adopting precision irrigation management systems to minimize crop water stress, maximize overall production, and save water use.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869" y="3359448"/>
            <a:ext cx="5986276" cy="340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/>
        </p:nvSpPr>
        <p:spPr>
          <a:xfrm>
            <a:off x="805098" y="355600"/>
            <a:ext cx="25827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Mulch studies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59149"/>
            <a:ext cx="8631563" cy="524948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3"/>
          <p:cNvSpPr txBox="1"/>
          <p:nvPr/>
        </p:nvSpPr>
        <p:spPr>
          <a:xfrm>
            <a:off x="3708400" y="355600"/>
            <a:ext cx="71122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Hunt, Honeycutt, Yarborough 2010 UMaine Effect of Pine bark Mulch 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Lowbush Blueberry water Demand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5499100" y="4140200"/>
            <a:ext cx="402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3”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079" id="282" name="Google Shape;28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2378" y="1468587"/>
            <a:ext cx="3943318" cy="2957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039" y="1369072"/>
            <a:ext cx="7976212" cy="277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1373" y="4213870"/>
            <a:ext cx="7943718" cy="253887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/>
          <p:nvPr/>
        </p:nvSpPr>
        <p:spPr>
          <a:xfrm>
            <a:off x="1003970" y="390297"/>
            <a:ext cx="258275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Mulch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470832" y="965467"/>
            <a:ext cx="109176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Gumbrewicz, Calderwood 2022 UMaine Comparison of wood chip particle size for wild blueberry management 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"/>
          <p:cNvSpPr txBox="1"/>
          <p:nvPr/>
        </p:nvSpPr>
        <p:spPr>
          <a:xfrm>
            <a:off x="731208" y="207819"/>
            <a:ext cx="25827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Mulch studies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208" y="1395320"/>
            <a:ext cx="5669592" cy="330535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 txBox="1"/>
          <p:nvPr/>
        </p:nvSpPr>
        <p:spPr>
          <a:xfrm>
            <a:off x="805098" y="530984"/>
            <a:ext cx="110243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Calderwood, Tooley, Scallon 2023 UMaine Whole field mulching for wild blueberry mulch management</a:t>
            </a:r>
            <a:endParaRPr/>
          </a:p>
        </p:txBody>
      </p:sp>
      <p:pic>
        <p:nvPicPr>
          <p:cNvPr id="300" name="Google Shape;3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290" y="3048000"/>
            <a:ext cx="6557819" cy="372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2375" y="-177800"/>
            <a:ext cx="7722692" cy="57920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 txBox="1"/>
          <p:nvPr/>
        </p:nvSpPr>
        <p:spPr>
          <a:xfrm>
            <a:off x="544946" y="5985164"/>
            <a:ext cx="87981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 Creek row mulcher 4.4 yds  1”/acre = 135 cubic yards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Sunkaze Farm owner indicated the mulched part of the field was “like the field was irrigated”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1142516" y="288698"/>
            <a:ext cx="35205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Mulch applications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5540" y="78657"/>
            <a:ext cx="4419983" cy="55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"/>
          <p:cNvSpPr txBox="1"/>
          <p:nvPr/>
        </p:nvSpPr>
        <p:spPr>
          <a:xfrm>
            <a:off x="417946" y="286327"/>
            <a:ext cx="35445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Considerations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7"/>
          <p:cNvSpPr txBox="1"/>
          <p:nvPr/>
        </p:nvSpPr>
        <p:spPr>
          <a:xfrm>
            <a:off x="879764" y="1154331"/>
            <a:ext cx="1045991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Warmer temperatures uneven precipitation and frost will increasing limit yields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Irrigation can mitigate these effects and reduce crop variation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Locating adequate water source and permitting are barriers to adoption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cost of irrigation systems and lack of government support  prevent adoption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to have high yielding fields with full cover and inputs to support higher yields,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i.e. mulch, weed, fertilizer, pollination, disease and pest control optimized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Want to double 5,000 lb/a not 2,000 lb/a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27" y="4496056"/>
            <a:ext cx="6419273" cy="2361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82" y="119270"/>
            <a:ext cx="12022518" cy="606890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463826" y="5671344"/>
            <a:ext cx="111860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Precipitation in 2020 just 43% of previous levels and in 2017 59% of normal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acres wild blueberry farm in Richibutuco lost 70% of the crop from drought and frost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2017-2020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975" y="585352"/>
            <a:ext cx="9568068" cy="5751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003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126315" y="6003235"/>
            <a:ext cx="122777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Irrigation work started in Maine in 1949 and continued for 7 yr Irrigation was beneficial in some year but not all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Determined that Irrigation should be done on both prune and crop year to get full potential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044"/>
            <a:ext cx="7759700" cy="670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7175500" y="1409700"/>
            <a:ext cx="48663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probability of receiving 1” per week for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entire growing season less than 50%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36900" y="0"/>
            <a:ext cx="87503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Dalton, Files Yarborough 2002   Investment, Ownership and Operating costs of supplemental Irrigation  Systems for Maine Wild Blueberries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371" y="500587"/>
            <a:ext cx="4972222" cy="593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7080" y="1265286"/>
            <a:ext cx="6900361" cy="517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8556" y="128281"/>
            <a:ext cx="7137408" cy="11370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197371" y="6440556"/>
            <a:ext cx="898515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Irrigation in the prune year increased yield in the crop year 1984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8"/>
          <p:cNvGraphicFramePr/>
          <p:nvPr/>
        </p:nvGraphicFramePr>
        <p:xfrm>
          <a:off x="6268278" y="158735"/>
          <a:ext cx="5923722" cy="5948529"/>
        </p:xfrm>
        <a:graphic>
          <a:graphicData uri="http://schemas.openxmlformats.org/presentationml/2006/ole">
            <mc:AlternateContent>
              <mc:Choice Requires="v">
                <p:oleObj r:id="rId4" imgH="5948529" imgW="5923722" progId="Excel.Chart.8" spid="_x0000_s1">
                  <p:embed/>
                </p:oleObj>
              </mc:Choice>
              <mc:Fallback>
                <p:oleObj r:id="rId5" imgH="5948529" imgW="5923722" progId="Excel.Chart.8">
                  <p:embed/>
                  <p:pic>
                    <p:nvPicPr>
                      <p:cNvPr id="145" name="Google Shape;145;p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268278" y="158735"/>
                        <a:ext cx="5923722" cy="5948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Google Shape;146;p8"/>
          <p:cNvSpPr txBox="1"/>
          <p:nvPr/>
        </p:nvSpPr>
        <p:spPr>
          <a:xfrm>
            <a:off x="1660525" y="1127125"/>
            <a:ext cx="738188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(Lb/a)</a:t>
            </a:r>
            <a:endParaRPr/>
          </a:p>
        </p:txBody>
      </p:sp>
      <p:graphicFrame>
        <p:nvGraphicFramePr>
          <p:cNvPr id="147" name="Google Shape;147;p8"/>
          <p:cNvGraphicFramePr/>
          <p:nvPr/>
        </p:nvGraphicFramePr>
        <p:xfrm>
          <a:off x="0" y="90487"/>
          <a:ext cx="6446838" cy="6085026"/>
        </p:xfrm>
        <a:graphic>
          <a:graphicData uri="http://schemas.openxmlformats.org/presentationml/2006/ole">
            <mc:AlternateContent>
              <mc:Choice Requires="v">
                <p:oleObj r:id="rId7" imgH="6085026" imgW="6446838" progId="Excel.Chart.8" spid="_x0000_s2">
                  <p:embed/>
                </p:oleObj>
              </mc:Choice>
              <mc:Fallback>
                <p:oleObj r:id="rId8" imgH="6085026" imgW="6446838" progId="Excel.Chart.8">
                  <p:embed/>
                  <p:pic>
                    <p:nvPicPr>
                      <p:cNvPr id="147" name="Google Shape;147;p8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90487"/>
                        <a:ext cx="6446838" cy="6085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Google Shape;148;p8"/>
          <p:cNvSpPr txBox="1"/>
          <p:nvPr/>
        </p:nvSpPr>
        <p:spPr>
          <a:xfrm>
            <a:off x="265043" y="6243761"/>
            <a:ext cx="115718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UMaine research 2000-2006 revealed significant increases in yield with both prune and crop year irrigation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Yields on irrigated fields 43% higher than rain fed fields in 2001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/>
        </p:nvSpPr>
        <p:spPr>
          <a:xfrm>
            <a:off x="618836" y="452582"/>
            <a:ext cx="56317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 blueberry plant physiology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803563" y="1080655"/>
            <a:ext cx="9789859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Prune year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adequate water for plant growth: stem length, buds and flowers formed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 need water for cooling with high temperatures via transpiration from leaf stomata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618836" y="2915163"/>
            <a:ext cx="10640292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Crop year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adequate water for flower nectar and fruit development – fruit will be aborted with June drop and in July if there is not adequate water and will shrivel later in the season as the plant takes back moisture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 need water for cooling with high temperatures via transpiration </a:t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544945" y="6060898"/>
            <a:ext cx="12293599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Climate Warming Alter Biotic Stresses in Wild Lowbush Blueberries? UMaine 2022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Yu-Ying Chen, Pratima Pahadi, Lily Calderwood, Seanna Annis, Francis Drummond and Yong-Jiang Zhang</a:t>
            </a: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544945" y="5272891"/>
            <a:ext cx="1141152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Drought Increasing in Maine and Hurting Wild Blueberry Production? UMaine 2021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Kallol Barai, Rafa Tasnim, Bruce Hall, Parinaz Rahimzadeh-Bajgiran and Yong-Jiang Zhang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2531" y="975802"/>
            <a:ext cx="1751127" cy="78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3658" y="993768"/>
            <a:ext cx="1007542" cy="77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3314" y="2699647"/>
            <a:ext cx="1079468" cy="8471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p9"/>
          <p:cNvGraphicFramePr/>
          <p:nvPr/>
        </p:nvGraphicFramePr>
        <p:xfrm>
          <a:off x="4731053" y="2695788"/>
          <a:ext cx="1714236" cy="857118"/>
        </p:xfrm>
        <a:graphic>
          <a:graphicData uri="http://schemas.openxmlformats.org/presentationml/2006/ole">
            <mc:AlternateContent>
              <mc:Choice Requires="v">
                <p:oleObj r:id="rId7" imgH="857118" imgW="1714236" progId="PhotoshopElements.Image.2" spid="_x0000_s1">
                  <p:embed/>
                </p:oleObj>
              </mc:Choice>
              <mc:Fallback>
                <p:oleObj r:id="rId8" imgH="857118" imgW="1714236" progId="PhotoshopElements.Image.2">
                  <p:embed/>
                  <p:pic>
                    <p:nvPicPr>
                      <p:cNvPr id="162" name="Google Shape;162;p9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731053" y="2695788"/>
                        <a:ext cx="1714236" cy="857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" name="Google Shape;163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22782" y="2678612"/>
            <a:ext cx="1225626" cy="8681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4" name="Google Shape;164;p9"/>
          <p:cNvGraphicFramePr/>
          <p:nvPr/>
        </p:nvGraphicFramePr>
        <p:xfrm>
          <a:off x="6121345" y="-182561"/>
          <a:ext cx="6070655" cy="1840876"/>
        </p:xfrm>
        <a:graphic>
          <a:graphicData uri="http://schemas.openxmlformats.org/presentationml/2006/ole">
            <mc:AlternateContent>
              <mc:Choice Requires="v">
                <p:oleObj r:id="rId11" imgH="1840876" imgW="6070655" progId="PhotoshopElements.Image.2" spid="_x0000_s2">
                  <p:embed/>
                </p:oleObj>
              </mc:Choice>
              <mc:Fallback>
                <p:oleObj r:id="rId12" imgH="1840876" imgW="6070655" progId="PhotoshopElements.Image.2">
                  <p:embed/>
                  <p:pic>
                    <p:nvPicPr>
                      <p:cNvPr id="164" name="Google Shape;164;p9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121345" y="-182561"/>
                        <a:ext cx="6070655" cy="1840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2023-02-17T16:40:11Z</dcterms:created>
  <dc:creator>David</dc:creator>
</cp:coreProperties>
</file>