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680" r:id="rId4"/>
    <p:sldId id="681" r:id="rId5"/>
    <p:sldId id="679" r:id="rId6"/>
    <p:sldId id="675" r:id="rId7"/>
    <p:sldId id="265" r:id="rId8"/>
    <p:sldId id="395" r:id="rId9"/>
    <p:sldId id="259" r:id="rId10"/>
    <p:sldId id="682" r:id="rId11"/>
    <p:sldId id="274" r:id="rId12"/>
    <p:sldId id="276" r:id="rId13"/>
    <p:sldId id="686" r:id="rId14"/>
    <p:sldId id="399" r:id="rId15"/>
    <p:sldId id="292" r:id="rId16"/>
    <p:sldId id="687" r:id="rId17"/>
    <p:sldId id="293" r:id="rId18"/>
    <p:sldId id="268" r:id="rId19"/>
    <p:sldId id="311" r:id="rId20"/>
    <p:sldId id="333" r:id="rId21"/>
    <p:sldId id="320" r:id="rId22"/>
    <p:sldId id="374" r:id="rId23"/>
    <p:sldId id="397" r:id="rId24"/>
    <p:sldId id="401" r:id="rId25"/>
    <p:sldId id="321" r:id="rId26"/>
    <p:sldId id="360" r:id="rId27"/>
    <p:sldId id="365" r:id="rId28"/>
    <p:sldId id="414" r:id="rId29"/>
    <p:sldId id="356" r:id="rId30"/>
    <p:sldId id="322" r:id="rId31"/>
    <p:sldId id="684" r:id="rId32"/>
    <p:sldId id="683" r:id="rId33"/>
    <p:sldId id="383" r:id="rId34"/>
    <p:sldId id="379" r:id="rId35"/>
    <p:sldId id="403" r:id="rId36"/>
    <p:sldId id="685" r:id="rId37"/>
    <p:sldId id="367" r:id="rId38"/>
    <p:sldId id="332" r:id="rId39"/>
    <p:sldId id="334" r:id="rId40"/>
    <p:sldId id="339" r:id="rId41"/>
    <p:sldId id="390" r:id="rId42"/>
    <p:sldId id="261" r:id="rId43"/>
    <p:sldId id="440" r:id="rId44"/>
    <p:sldId id="405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 autoAdjust="0"/>
    <p:restoredTop sz="94014" autoAdjust="0"/>
  </p:normalViewPr>
  <p:slideViewPr>
    <p:cSldViewPr snapToGrid="0">
      <p:cViewPr varScale="1">
        <p:scale>
          <a:sx n="120" d="100"/>
          <a:sy n="120" d="100"/>
        </p:scale>
        <p:origin x="85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02194-0ABF-4CDD-9006-A08105D27D0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4794C7-9221-4EEB-83F9-483041BC7BC0}">
      <dgm:prSet/>
      <dgm:spPr/>
      <dgm:t>
        <a:bodyPr/>
        <a:lstStyle/>
        <a:p>
          <a:r>
            <a:rPr lang="fr-CA" dirty="0"/>
            <a:t>Right identification of the </a:t>
          </a:r>
          <a:r>
            <a:rPr lang="fr-CA" dirty="0" err="1"/>
            <a:t>organism</a:t>
          </a:r>
          <a:r>
            <a:rPr lang="fr-CA" dirty="0"/>
            <a:t> = </a:t>
          </a:r>
          <a:r>
            <a:rPr lang="fr-CA" dirty="0" err="1"/>
            <a:t>most</a:t>
          </a:r>
          <a:r>
            <a:rPr lang="fr-CA" dirty="0"/>
            <a:t> important for the right </a:t>
          </a:r>
          <a:r>
            <a:rPr lang="fr-CA" dirty="0" err="1"/>
            <a:t>choice</a:t>
          </a:r>
          <a:r>
            <a:rPr lang="fr-CA" dirty="0"/>
            <a:t> of control </a:t>
          </a:r>
          <a:r>
            <a:rPr lang="fr-CA" dirty="0" err="1"/>
            <a:t>methods</a:t>
          </a:r>
          <a:endParaRPr lang="en-US" dirty="0"/>
        </a:p>
      </dgm:t>
    </dgm:pt>
    <dgm:pt modelId="{0524424E-DECF-4716-9F8D-F26F34162E06}" type="parTrans" cxnId="{905CD97D-E1BC-4D63-A0F4-3EF859C3B504}">
      <dgm:prSet/>
      <dgm:spPr/>
      <dgm:t>
        <a:bodyPr/>
        <a:lstStyle/>
        <a:p>
          <a:endParaRPr lang="en-US"/>
        </a:p>
      </dgm:t>
    </dgm:pt>
    <dgm:pt modelId="{80EFC963-3E3F-476E-B4E9-8BF84AA15788}" type="sibTrans" cxnId="{905CD97D-E1BC-4D63-A0F4-3EF859C3B504}">
      <dgm:prSet/>
      <dgm:spPr/>
      <dgm:t>
        <a:bodyPr/>
        <a:lstStyle/>
        <a:p>
          <a:endParaRPr lang="en-US"/>
        </a:p>
      </dgm:t>
    </dgm:pt>
    <dgm:pt modelId="{B2A00B1C-F744-45E3-97DE-A08743A16C75}">
      <dgm:prSet/>
      <dgm:spPr/>
      <dgm:t>
        <a:bodyPr/>
        <a:lstStyle/>
        <a:p>
          <a:r>
            <a:rPr lang="fr-CA" dirty="0" err="1"/>
            <a:t>Winning</a:t>
          </a:r>
          <a:r>
            <a:rPr lang="fr-CA" dirty="0"/>
            <a:t> </a:t>
          </a:r>
          <a:r>
            <a:rPr lang="fr-CA" dirty="0" err="1"/>
            <a:t>strategies</a:t>
          </a:r>
          <a:r>
            <a:rPr lang="fr-CA" dirty="0"/>
            <a:t> = </a:t>
          </a:r>
          <a:r>
            <a:rPr lang="fr-CA" dirty="0" err="1"/>
            <a:t>prevention</a:t>
          </a:r>
          <a:r>
            <a:rPr lang="fr-CA" dirty="0"/>
            <a:t> of infestation </a:t>
          </a:r>
          <a:r>
            <a:rPr lang="fr-CA" dirty="0" err="1"/>
            <a:t>with</a:t>
          </a:r>
          <a:r>
            <a:rPr lang="fr-CA" dirty="0"/>
            <a:t> </a:t>
          </a:r>
          <a:r>
            <a:rPr lang="fr-CA" dirty="0" err="1"/>
            <a:t>many</a:t>
          </a:r>
          <a:r>
            <a:rPr lang="fr-CA" dirty="0"/>
            <a:t> control </a:t>
          </a:r>
          <a:r>
            <a:rPr lang="fr-CA" dirty="0" err="1"/>
            <a:t>methods</a:t>
          </a:r>
          <a:endParaRPr lang="en-US" dirty="0"/>
        </a:p>
      </dgm:t>
    </dgm:pt>
    <dgm:pt modelId="{4E4E96F0-AFD2-48BD-96B6-F3E2C2EB19BC}" type="parTrans" cxnId="{0E23FC76-5989-4DA1-AEF8-C9C818F2F71B}">
      <dgm:prSet/>
      <dgm:spPr/>
      <dgm:t>
        <a:bodyPr/>
        <a:lstStyle/>
        <a:p>
          <a:endParaRPr lang="en-US"/>
        </a:p>
      </dgm:t>
    </dgm:pt>
    <dgm:pt modelId="{EF7B0B39-4D93-4086-9A9F-2F1824B3BF15}" type="sibTrans" cxnId="{0E23FC76-5989-4DA1-AEF8-C9C818F2F71B}">
      <dgm:prSet/>
      <dgm:spPr/>
      <dgm:t>
        <a:bodyPr/>
        <a:lstStyle/>
        <a:p>
          <a:endParaRPr lang="en-US"/>
        </a:p>
      </dgm:t>
    </dgm:pt>
    <dgm:pt modelId="{0D9FDAD1-05AB-4CEE-9E27-4FEB0C33B779}">
      <dgm:prSet/>
      <dgm:spPr/>
      <dgm:t>
        <a:bodyPr/>
        <a:lstStyle/>
        <a:p>
          <a:r>
            <a:rPr lang="fr-CA" dirty="0" err="1"/>
            <a:t>Preventive</a:t>
          </a:r>
          <a:r>
            <a:rPr lang="fr-CA" dirty="0"/>
            <a:t> </a:t>
          </a:r>
          <a:r>
            <a:rPr lang="fr-CA" dirty="0" err="1"/>
            <a:t>methods</a:t>
          </a:r>
          <a:r>
            <a:rPr lang="fr-CA" dirty="0"/>
            <a:t> by </a:t>
          </a:r>
          <a:r>
            <a:rPr lang="fr-CA" dirty="0" err="1"/>
            <a:t>attracting</a:t>
          </a:r>
          <a:r>
            <a:rPr lang="fr-CA" dirty="0"/>
            <a:t> </a:t>
          </a:r>
          <a:r>
            <a:rPr lang="fr-CA" dirty="0" err="1"/>
            <a:t>natural</a:t>
          </a:r>
          <a:r>
            <a:rPr lang="fr-CA" dirty="0"/>
            <a:t> </a:t>
          </a:r>
          <a:r>
            <a:rPr lang="fr-CA" dirty="0" err="1"/>
            <a:t>enemies</a:t>
          </a:r>
          <a:r>
            <a:rPr lang="fr-CA" dirty="0"/>
            <a:t> and introduction of </a:t>
          </a:r>
          <a:r>
            <a:rPr lang="fr-CA" dirty="0" err="1"/>
            <a:t>biocontrol</a:t>
          </a:r>
          <a:r>
            <a:rPr lang="fr-CA" dirty="0"/>
            <a:t> agents </a:t>
          </a:r>
          <a:endParaRPr lang="en-US" dirty="0"/>
        </a:p>
      </dgm:t>
    </dgm:pt>
    <dgm:pt modelId="{0FE780FA-922C-4741-91D7-39FFBF218AEE}" type="parTrans" cxnId="{7600A138-E768-4F80-BD5B-EB529F5D0ADC}">
      <dgm:prSet/>
      <dgm:spPr/>
      <dgm:t>
        <a:bodyPr/>
        <a:lstStyle/>
        <a:p>
          <a:endParaRPr lang="en-US"/>
        </a:p>
      </dgm:t>
    </dgm:pt>
    <dgm:pt modelId="{7F5CC128-3A84-4C91-8E51-53E7DDE78A30}" type="sibTrans" cxnId="{7600A138-E768-4F80-BD5B-EB529F5D0ADC}">
      <dgm:prSet/>
      <dgm:spPr/>
      <dgm:t>
        <a:bodyPr/>
        <a:lstStyle/>
        <a:p>
          <a:endParaRPr lang="en-US"/>
        </a:p>
      </dgm:t>
    </dgm:pt>
    <dgm:pt modelId="{22D0FBF2-3364-456B-B910-2F2D542526D5}">
      <dgm:prSet/>
      <dgm:spPr/>
      <dgm:t>
        <a:bodyPr/>
        <a:lstStyle/>
        <a:p>
          <a:r>
            <a:rPr lang="fr-CA" dirty="0"/>
            <a:t>Quick </a:t>
          </a:r>
          <a:r>
            <a:rPr lang="fr-CA" dirty="0" err="1"/>
            <a:t>response</a:t>
          </a:r>
          <a:r>
            <a:rPr lang="fr-CA" dirty="0"/>
            <a:t> </a:t>
          </a:r>
          <a:r>
            <a:rPr lang="fr-CA" dirty="0" err="1"/>
            <a:t>when</a:t>
          </a:r>
          <a:r>
            <a:rPr lang="fr-CA" dirty="0"/>
            <a:t> a </a:t>
          </a:r>
          <a:r>
            <a:rPr lang="fr-CA" dirty="0" err="1"/>
            <a:t>pest</a:t>
          </a:r>
          <a:r>
            <a:rPr lang="fr-CA" dirty="0"/>
            <a:t> arrives</a:t>
          </a:r>
          <a:endParaRPr lang="en-US" dirty="0"/>
        </a:p>
      </dgm:t>
    </dgm:pt>
    <dgm:pt modelId="{032A6DE1-4F1C-43A1-A20C-63A8DA93CD0B}" type="parTrans" cxnId="{6165BB5D-2C2A-4C45-8782-6FCA32E1CDA5}">
      <dgm:prSet/>
      <dgm:spPr/>
      <dgm:t>
        <a:bodyPr/>
        <a:lstStyle/>
        <a:p>
          <a:endParaRPr lang="en-US"/>
        </a:p>
      </dgm:t>
    </dgm:pt>
    <dgm:pt modelId="{F4EAAEC2-27AD-454F-90BF-05F89D6AC8FB}" type="sibTrans" cxnId="{6165BB5D-2C2A-4C45-8782-6FCA32E1CDA5}">
      <dgm:prSet/>
      <dgm:spPr/>
      <dgm:t>
        <a:bodyPr/>
        <a:lstStyle/>
        <a:p>
          <a:endParaRPr lang="en-US"/>
        </a:p>
      </dgm:t>
    </dgm:pt>
    <dgm:pt modelId="{8E724DCA-6E43-4C73-9F7C-C2F6F7D04AB7}" type="pres">
      <dgm:prSet presAssocID="{41C02194-0ABF-4CDD-9006-A08105D27D05}" presName="vert0" presStyleCnt="0">
        <dgm:presLayoutVars>
          <dgm:dir/>
          <dgm:animOne val="branch"/>
          <dgm:animLvl val="lvl"/>
        </dgm:presLayoutVars>
      </dgm:prSet>
      <dgm:spPr/>
    </dgm:pt>
    <dgm:pt modelId="{B748272A-5CC9-44CB-A865-5F04EE25E1F1}" type="pres">
      <dgm:prSet presAssocID="{D04794C7-9221-4EEB-83F9-483041BC7BC0}" presName="thickLine" presStyleLbl="alignNode1" presStyleIdx="0" presStyleCnt="4"/>
      <dgm:spPr/>
    </dgm:pt>
    <dgm:pt modelId="{6B850D41-0258-45A4-A801-20BF39235CCF}" type="pres">
      <dgm:prSet presAssocID="{D04794C7-9221-4EEB-83F9-483041BC7BC0}" presName="horz1" presStyleCnt="0"/>
      <dgm:spPr/>
    </dgm:pt>
    <dgm:pt modelId="{EE493907-5E52-422B-988F-DC007185FCEC}" type="pres">
      <dgm:prSet presAssocID="{D04794C7-9221-4EEB-83F9-483041BC7BC0}" presName="tx1" presStyleLbl="revTx" presStyleIdx="0" presStyleCnt="4"/>
      <dgm:spPr/>
    </dgm:pt>
    <dgm:pt modelId="{7E54C06E-D760-4E7E-8DE2-03C9B996FE9C}" type="pres">
      <dgm:prSet presAssocID="{D04794C7-9221-4EEB-83F9-483041BC7BC0}" presName="vert1" presStyleCnt="0"/>
      <dgm:spPr/>
    </dgm:pt>
    <dgm:pt modelId="{11B9C6FE-23AA-4773-9B04-616C553AC3BD}" type="pres">
      <dgm:prSet presAssocID="{B2A00B1C-F744-45E3-97DE-A08743A16C75}" presName="thickLine" presStyleLbl="alignNode1" presStyleIdx="1" presStyleCnt="4"/>
      <dgm:spPr/>
    </dgm:pt>
    <dgm:pt modelId="{BAEC3FB9-D174-4E8B-A2CC-10F27C3ABA91}" type="pres">
      <dgm:prSet presAssocID="{B2A00B1C-F744-45E3-97DE-A08743A16C75}" presName="horz1" presStyleCnt="0"/>
      <dgm:spPr/>
    </dgm:pt>
    <dgm:pt modelId="{A1BFABFA-5D49-4B76-9B2A-F1DC3AB909C0}" type="pres">
      <dgm:prSet presAssocID="{B2A00B1C-F744-45E3-97DE-A08743A16C75}" presName="tx1" presStyleLbl="revTx" presStyleIdx="1" presStyleCnt="4"/>
      <dgm:spPr/>
    </dgm:pt>
    <dgm:pt modelId="{BB274495-F35D-4907-994A-D56550432EB7}" type="pres">
      <dgm:prSet presAssocID="{B2A00B1C-F744-45E3-97DE-A08743A16C75}" presName="vert1" presStyleCnt="0"/>
      <dgm:spPr/>
    </dgm:pt>
    <dgm:pt modelId="{79259487-18D9-41FE-848A-BC636CCAD0FB}" type="pres">
      <dgm:prSet presAssocID="{0D9FDAD1-05AB-4CEE-9E27-4FEB0C33B779}" presName="thickLine" presStyleLbl="alignNode1" presStyleIdx="2" presStyleCnt="4"/>
      <dgm:spPr/>
    </dgm:pt>
    <dgm:pt modelId="{E2F70293-00D2-46D2-BBB0-746A9956325D}" type="pres">
      <dgm:prSet presAssocID="{0D9FDAD1-05AB-4CEE-9E27-4FEB0C33B779}" presName="horz1" presStyleCnt="0"/>
      <dgm:spPr/>
    </dgm:pt>
    <dgm:pt modelId="{D84552EB-98D7-4AD0-B34A-0E1A49F94667}" type="pres">
      <dgm:prSet presAssocID="{0D9FDAD1-05AB-4CEE-9E27-4FEB0C33B779}" presName="tx1" presStyleLbl="revTx" presStyleIdx="2" presStyleCnt="4"/>
      <dgm:spPr/>
    </dgm:pt>
    <dgm:pt modelId="{3B64F99D-3B69-47E6-ADBA-B55E187040B7}" type="pres">
      <dgm:prSet presAssocID="{0D9FDAD1-05AB-4CEE-9E27-4FEB0C33B779}" presName="vert1" presStyleCnt="0"/>
      <dgm:spPr/>
    </dgm:pt>
    <dgm:pt modelId="{7F0AA28E-C46A-4855-AE06-5ABD4FAD4A95}" type="pres">
      <dgm:prSet presAssocID="{22D0FBF2-3364-456B-B910-2F2D542526D5}" presName="thickLine" presStyleLbl="alignNode1" presStyleIdx="3" presStyleCnt="4"/>
      <dgm:spPr/>
    </dgm:pt>
    <dgm:pt modelId="{B5B7FDCC-E906-4366-994A-1905D08D1151}" type="pres">
      <dgm:prSet presAssocID="{22D0FBF2-3364-456B-B910-2F2D542526D5}" presName="horz1" presStyleCnt="0"/>
      <dgm:spPr/>
    </dgm:pt>
    <dgm:pt modelId="{FF776FF1-FE4A-4BBE-8919-8D21AF4D444D}" type="pres">
      <dgm:prSet presAssocID="{22D0FBF2-3364-456B-B910-2F2D542526D5}" presName="tx1" presStyleLbl="revTx" presStyleIdx="3" presStyleCnt="4" custScaleY="63857"/>
      <dgm:spPr/>
    </dgm:pt>
    <dgm:pt modelId="{EE2BC22A-237F-49E1-B042-D77849ABBE31}" type="pres">
      <dgm:prSet presAssocID="{22D0FBF2-3364-456B-B910-2F2D542526D5}" presName="vert1" presStyleCnt="0"/>
      <dgm:spPr/>
    </dgm:pt>
  </dgm:ptLst>
  <dgm:cxnLst>
    <dgm:cxn modelId="{41417D21-1617-4B66-9D78-1EE91595C8AE}" type="presOf" srcId="{B2A00B1C-F744-45E3-97DE-A08743A16C75}" destId="{A1BFABFA-5D49-4B76-9B2A-F1DC3AB909C0}" srcOrd="0" destOrd="0" presId="urn:microsoft.com/office/officeart/2008/layout/LinedList"/>
    <dgm:cxn modelId="{7600A138-E768-4F80-BD5B-EB529F5D0ADC}" srcId="{41C02194-0ABF-4CDD-9006-A08105D27D05}" destId="{0D9FDAD1-05AB-4CEE-9E27-4FEB0C33B779}" srcOrd="2" destOrd="0" parTransId="{0FE780FA-922C-4741-91D7-39FFBF218AEE}" sibTransId="{7F5CC128-3A84-4C91-8E51-53E7DDE78A30}"/>
    <dgm:cxn modelId="{15846147-F155-42B8-A89A-0EF4BC859F4A}" type="presOf" srcId="{41C02194-0ABF-4CDD-9006-A08105D27D05}" destId="{8E724DCA-6E43-4C73-9F7C-C2F6F7D04AB7}" srcOrd="0" destOrd="0" presId="urn:microsoft.com/office/officeart/2008/layout/LinedList"/>
    <dgm:cxn modelId="{63897949-0E62-427E-A490-C1789001D28E}" type="presOf" srcId="{D04794C7-9221-4EEB-83F9-483041BC7BC0}" destId="{EE493907-5E52-422B-988F-DC007185FCEC}" srcOrd="0" destOrd="0" presId="urn:microsoft.com/office/officeart/2008/layout/LinedList"/>
    <dgm:cxn modelId="{6165BB5D-2C2A-4C45-8782-6FCA32E1CDA5}" srcId="{41C02194-0ABF-4CDD-9006-A08105D27D05}" destId="{22D0FBF2-3364-456B-B910-2F2D542526D5}" srcOrd="3" destOrd="0" parTransId="{032A6DE1-4F1C-43A1-A20C-63A8DA93CD0B}" sibTransId="{F4EAAEC2-27AD-454F-90BF-05F89D6AC8FB}"/>
    <dgm:cxn modelId="{0E23FC76-5989-4DA1-AEF8-C9C818F2F71B}" srcId="{41C02194-0ABF-4CDD-9006-A08105D27D05}" destId="{B2A00B1C-F744-45E3-97DE-A08743A16C75}" srcOrd="1" destOrd="0" parTransId="{4E4E96F0-AFD2-48BD-96B6-F3E2C2EB19BC}" sibTransId="{EF7B0B39-4D93-4086-9A9F-2F1824B3BF15}"/>
    <dgm:cxn modelId="{905CD97D-E1BC-4D63-A0F4-3EF859C3B504}" srcId="{41C02194-0ABF-4CDD-9006-A08105D27D05}" destId="{D04794C7-9221-4EEB-83F9-483041BC7BC0}" srcOrd="0" destOrd="0" parTransId="{0524424E-DECF-4716-9F8D-F26F34162E06}" sibTransId="{80EFC963-3E3F-476E-B4E9-8BF84AA15788}"/>
    <dgm:cxn modelId="{A519F98E-6E73-4A28-B005-81BB6998D915}" type="presOf" srcId="{0D9FDAD1-05AB-4CEE-9E27-4FEB0C33B779}" destId="{D84552EB-98D7-4AD0-B34A-0E1A49F94667}" srcOrd="0" destOrd="0" presId="urn:microsoft.com/office/officeart/2008/layout/LinedList"/>
    <dgm:cxn modelId="{B414CDDC-F7CE-44D4-B90C-8B14B9605D60}" type="presOf" srcId="{22D0FBF2-3364-456B-B910-2F2D542526D5}" destId="{FF776FF1-FE4A-4BBE-8919-8D21AF4D444D}" srcOrd="0" destOrd="0" presId="urn:microsoft.com/office/officeart/2008/layout/LinedList"/>
    <dgm:cxn modelId="{854D801C-2E12-4CE8-807C-21D81E1A2502}" type="presParOf" srcId="{8E724DCA-6E43-4C73-9F7C-C2F6F7D04AB7}" destId="{B748272A-5CC9-44CB-A865-5F04EE25E1F1}" srcOrd="0" destOrd="0" presId="urn:microsoft.com/office/officeart/2008/layout/LinedList"/>
    <dgm:cxn modelId="{5B64974B-0DAD-4A4A-8E2A-E65B0730D109}" type="presParOf" srcId="{8E724DCA-6E43-4C73-9F7C-C2F6F7D04AB7}" destId="{6B850D41-0258-45A4-A801-20BF39235CCF}" srcOrd="1" destOrd="0" presId="urn:microsoft.com/office/officeart/2008/layout/LinedList"/>
    <dgm:cxn modelId="{8AB90825-3C28-49CB-B2C1-AA3D726DCB7B}" type="presParOf" srcId="{6B850D41-0258-45A4-A801-20BF39235CCF}" destId="{EE493907-5E52-422B-988F-DC007185FCEC}" srcOrd="0" destOrd="0" presId="urn:microsoft.com/office/officeart/2008/layout/LinedList"/>
    <dgm:cxn modelId="{ADAD1231-AF1B-4390-AD0D-7C3C85EF5D7C}" type="presParOf" srcId="{6B850D41-0258-45A4-A801-20BF39235CCF}" destId="{7E54C06E-D760-4E7E-8DE2-03C9B996FE9C}" srcOrd="1" destOrd="0" presId="urn:microsoft.com/office/officeart/2008/layout/LinedList"/>
    <dgm:cxn modelId="{5A8BE32B-9FF6-4E0D-9C86-5E34068860A5}" type="presParOf" srcId="{8E724DCA-6E43-4C73-9F7C-C2F6F7D04AB7}" destId="{11B9C6FE-23AA-4773-9B04-616C553AC3BD}" srcOrd="2" destOrd="0" presId="urn:microsoft.com/office/officeart/2008/layout/LinedList"/>
    <dgm:cxn modelId="{7D003B6F-7125-4607-8261-0B816187FEB6}" type="presParOf" srcId="{8E724DCA-6E43-4C73-9F7C-C2F6F7D04AB7}" destId="{BAEC3FB9-D174-4E8B-A2CC-10F27C3ABA91}" srcOrd="3" destOrd="0" presId="urn:microsoft.com/office/officeart/2008/layout/LinedList"/>
    <dgm:cxn modelId="{BAF2E798-682E-429F-9B1F-A43745860043}" type="presParOf" srcId="{BAEC3FB9-D174-4E8B-A2CC-10F27C3ABA91}" destId="{A1BFABFA-5D49-4B76-9B2A-F1DC3AB909C0}" srcOrd="0" destOrd="0" presId="urn:microsoft.com/office/officeart/2008/layout/LinedList"/>
    <dgm:cxn modelId="{17618D62-7113-4B30-AE1E-15AEBD7336E2}" type="presParOf" srcId="{BAEC3FB9-D174-4E8B-A2CC-10F27C3ABA91}" destId="{BB274495-F35D-4907-994A-D56550432EB7}" srcOrd="1" destOrd="0" presId="urn:microsoft.com/office/officeart/2008/layout/LinedList"/>
    <dgm:cxn modelId="{8D223100-7579-4761-BFF4-0E4B2EF98B1E}" type="presParOf" srcId="{8E724DCA-6E43-4C73-9F7C-C2F6F7D04AB7}" destId="{79259487-18D9-41FE-848A-BC636CCAD0FB}" srcOrd="4" destOrd="0" presId="urn:microsoft.com/office/officeart/2008/layout/LinedList"/>
    <dgm:cxn modelId="{A772847C-DD7B-45FA-AE1D-8B028CAEE556}" type="presParOf" srcId="{8E724DCA-6E43-4C73-9F7C-C2F6F7D04AB7}" destId="{E2F70293-00D2-46D2-BBB0-746A9956325D}" srcOrd="5" destOrd="0" presId="urn:microsoft.com/office/officeart/2008/layout/LinedList"/>
    <dgm:cxn modelId="{D0C45FB0-9636-4521-A710-620E226267A3}" type="presParOf" srcId="{E2F70293-00D2-46D2-BBB0-746A9956325D}" destId="{D84552EB-98D7-4AD0-B34A-0E1A49F94667}" srcOrd="0" destOrd="0" presId="urn:microsoft.com/office/officeart/2008/layout/LinedList"/>
    <dgm:cxn modelId="{DE4685AF-AD72-4FAB-A43E-FB337940BB73}" type="presParOf" srcId="{E2F70293-00D2-46D2-BBB0-746A9956325D}" destId="{3B64F99D-3B69-47E6-ADBA-B55E187040B7}" srcOrd="1" destOrd="0" presId="urn:microsoft.com/office/officeart/2008/layout/LinedList"/>
    <dgm:cxn modelId="{1C4DD346-1524-4155-8F14-258E6F10F0E3}" type="presParOf" srcId="{8E724DCA-6E43-4C73-9F7C-C2F6F7D04AB7}" destId="{7F0AA28E-C46A-4855-AE06-5ABD4FAD4A95}" srcOrd="6" destOrd="0" presId="urn:microsoft.com/office/officeart/2008/layout/LinedList"/>
    <dgm:cxn modelId="{E48067E1-88BC-4529-8F36-D9F8EFDE6D1C}" type="presParOf" srcId="{8E724DCA-6E43-4C73-9F7C-C2F6F7D04AB7}" destId="{B5B7FDCC-E906-4366-994A-1905D08D1151}" srcOrd="7" destOrd="0" presId="urn:microsoft.com/office/officeart/2008/layout/LinedList"/>
    <dgm:cxn modelId="{F4DBCB1E-A2DC-469E-9C7F-1F20126F4B88}" type="presParOf" srcId="{B5B7FDCC-E906-4366-994A-1905D08D1151}" destId="{FF776FF1-FE4A-4BBE-8919-8D21AF4D444D}" srcOrd="0" destOrd="0" presId="urn:microsoft.com/office/officeart/2008/layout/LinedList"/>
    <dgm:cxn modelId="{28565D1F-42EB-4D1F-A13F-766B03113C32}" type="presParOf" srcId="{B5B7FDCC-E906-4366-994A-1905D08D1151}" destId="{EE2BC22A-237F-49E1-B042-D77849ABBE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8272A-5CC9-44CB-A865-5F04EE25E1F1}">
      <dsp:nvSpPr>
        <dsp:cNvPr id="0" name=""/>
        <dsp:cNvSpPr/>
      </dsp:nvSpPr>
      <dsp:spPr>
        <a:xfrm>
          <a:off x="0" y="3393"/>
          <a:ext cx="43371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93907-5E52-422B-988F-DC007185FCEC}">
      <dsp:nvSpPr>
        <dsp:cNvPr id="0" name=""/>
        <dsp:cNvSpPr/>
      </dsp:nvSpPr>
      <dsp:spPr>
        <a:xfrm>
          <a:off x="0" y="3393"/>
          <a:ext cx="4337117" cy="122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/>
            <a:t>Right identification of the </a:t>
          </a:r>
          <a:r>
            <a:rPr lang="fr-CA" sz="2200" kern="1200" dirty="0" err="1"/>
            <a:t>organism</a:t>
          </a:r>
          <a:r>
            <a:rPr lang="fr-CA" sz="2200" kern="1200" dirty="0"/>
            <a:t> = </a:t>
          </a:r>
          <a:r>
            <a:rPr lang="fr-CA" sz="2200" kern="1200" dirty="0" err="1"/>
            <a:t>most</a:t>
          </a:r>
          <a:r>
            <a:rPr lang="fr-CA" sz="2200" kern="1200" dirty="0"/>
            <a:t> important for the right </a:t>
          </a:r>
          <a:r>
            <a:rPr lang="fr-CA" sz="2200" kern="1200" dirty="0" err="1"/>
            <a:t>choice</a:t>
          </a:r>
          <a:r>
            <a:rPr lang="fr-CA" sz="2200" kern="1200" dirty="0"/>
            <a:t> of control </a:t>
          </a:r>
          <a:r>
            <a:rPr lang="fr-CA" sz="2200" kern="1200" dirty="0" err="1"/>
            <a:t>methods</a:t>
          </a:r>
          <a:endParaRPr lang="en-US" sz="2200" kern="1200" dirty="0"/>
        </a:p>
      </dsp:txBody>
      <dsp:txXfrm>
        <a:off x="0" y="3393"/>
        <a:ext cx="4337117" cy="1221077"/>
      </dsp:txXfrm>
    </dsp:sp>
    <dsp:sp modelId="{11B9C6FE-23AA-4773-9B04-616C553AC3BD}">
      <dsp:nvSpPr>
        <dsp:cNvPr id="0" name=""/>
        <dsp:cNvSpPr/>
      </dsp:nvSpPr>
      <dsp:spPr>
        <a:xfrm>
          <a:off x="0" y="1224470"/>
          <a:ext cx="43371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FABFA-5D49-4B76-9B2A-F1DC3AB909C0}">
      <dsp:nvSpPr>
        <dsp:cNvPr id="0" name=""/>
        <dsp:cNvSpPr/>
      </dsp:nvSpPr>
      <dsp:spPr>
        <a:xfrm>
          <a:off x="0" y="1224470"/>
          <a:ext cx="4337117" cy="122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 err="1"/>
            <a:t>Winning</a:t>
          </a:r>
          <a:r>
            <a:rPr lang="fr-CA" sz="2200" kern="1200" dirty="0"/>
            <a:t> </a:t>
          </a:r>
          <a:r>
            <a:rPr lang="fr-CA" sz="2200" kern="1200" dirty="0" err="1"/>
            <a:t>strategies</a:t>
          </a:r>
          <a:r>
            <a:rPr lang="fr-CA" sz="2200" kern="1200" dirty="0"/>
            <a:t> = </a:t>
          </a:r>
          <a:r>
            <a:rPr lang="fr-CA" sz="2200" kern="1200" dirty="0" err="1"/>
            <a:t>prevention</a:t>
          </a:r>
          <a:r>
            <a:rPr lang="fr-CA" sz="2200" kern="1200" dirty="0"/>
            <a:t> of infestation </a:t>
          </a:r>
          <a:r>
            <a:rPr lang="fr-CA" sz="2200" kern="1200" dirty="0" err="1"/>
            <a:t>with</a:t>
          </a:r>
          <a:r>
            <a:rPr lang="fr-CA" sz="2200" kern="1200" dirty="0"/>
            <a:t> </a:t>
          </a:r>
          <a:r>
            <a:rPr lang="fr-CA" sz="2200" kern="1200" dirty="0" err="1"/>
            <a:t>many</a:t>
          </a:r>
          <a:r>
            <a:rPr lang="fr-CA" sz="2200" kern="1200" dirty="0"/>
            <a:t> control </a:t>
          </a:r>
          <a:r>
            <a:rPr lang="fr-CA" sz="2200" kern="1200" dirty="0" err="1"/>
            <a:t>methods</a:t>
          </a:r>
          <a:endParaRPr lang="en-US" sz="2200" kern="1200" dirty="0"/>
        </a:p>
      </dsp:txBody>
      <dsp:txXfrm>
        <a:off x="0" y="1224470"/>
        <a:ext cx="4337117" cy="1221077"/>
      </dsp:txXfrm>
    </dsp:sp>
    <dsp:sp modelId="{79259487-18D9-41FE-848A-BC636CCAD0FB}">
      <dsp:nvSpPr>
        <dsp:cNvPr id="0" name=""/>
        <dsp:cNvSpPr/>
      </dsp:nvSpPr>
      <dsp:spPr>
        <a:xfrm>
          <a:off x="0" y="2445548"/>
          <a:ext cx="43371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552EB-98D7-4AD0-B34A-0E1A49F94667}">
      <dsp:nvSpPr>
        <dsp:cNvPr id="0" name=""/>
        <dsp:cNvSpPr/>
      </dsp:nvSpPr>
      <dsp:spPr>
        <a:xfrm>
          <a:off x="0" y="2445548"/>
          <a:ext cx="4337117" cy="122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 err="1"/>
            <a:t>Preventive</a:t>
          </a:r>
          <a:r>
            <a:rPr lang="fr-CA" sz="2200" kern="1200" dirty="0"/>
            <a:t> </a:t>
          </a:r>
          <a:r>
            <a:rPr lang="fr-CA" sz="2200" kern="1200" dirty="0" err="1"/>
            <a:t>methods</a:t>
          </a:r>
          <a:r>
            <a:rPr lang="fr-CA" sz="2200" kern="1200" dirty="0"/>
            <a:t> by </a:t>
          </a:r>
          <a:r>
            <a:rPr lang="fr-CA" sz="2200" kern="1200" dirty="0" err="1"/>
            <a:t>attracting</a:t>
          </a:r>
          <a:r>
            <a:rPr lang="fr-CA" sz="2200" kern="1200" dirty="0"/>
            <a:t> </a:t>
          </a:r>
          <a:r>
            <a:rPr lang="fr-CA" sz="2200" kern="1200" dirty="0" err="1"/>
            <a:t>natural</a:t>
          </a:r>
          <a:r>
            <a:rPr lang="fr-CA" sz="2200" kern="1200" dirty="0"/>
            <a:t> </a:t>
          </a:r>
          <a:r>
            <a:rPr lang="fr-CA" sz="2200" kern="1200" dirty="0" err="1"/>
            <a:t>enemies</a:t>
          </a:r>
          <a:r>
            <a:rPr lang="fr-CA" sz="2200" kern="1200" dirty="0"/>
            <a:t> and introduction of </a:t>
          </a:r>
          <a:r>
            <a:rPr lang="fr-CA" sz="2200" kern="1200" dirty="0" err="1"/>
            <a:t>biocontrol</a:t>
          </a:r>
          <a:r>
            <a:rPr lang="fr-CA" sz="2200" kern="1200" dirty="0"/>
            <a:t> agents </a:t>
          </a:r>
          <a:endParaRPr lang="en-US" sz="2200" kern="1200" dirty="0"/>
        </a:p>
      </dsp:txBody>
      <dsp:txXfrm>
        <a:off x="0" y="2445548"/>
        <a:ext cx="4337117" cy="1221077"/>
      </dsp:txXfrm>
    </dsp:sp>
    <dsp:sp modelId="{7F0AA28E-C46A-4855-AE06-5ABD4FAD4A95}">
      <dsp:nvSpPr>
        <dsp:cNvPr id="0" name=""/>
        <dsp:cNvSpPr/>
      </dsp:nvSpPr>
      <dsp:spPr>
        <a:xfrm>
          <a:off x="0" y="3666626"/>
          <a:ext cx="43371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76FF1-FE4A-4BBE-8919-8D21AF4D444D}">
      <dsp:nvSpPr>
        <dsp:cNvPr id="0" name=""/>
        <dsp:cNvSpPr/>
      </dsp:nvSpPr>
      <dsp:spPr>
        <a:xfrm>
          <a:off x="0" y="3666626"/>
          <a:ext cx="4337117" cy="779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/>
            <a:t>Quick </a:t>
          </a:r>
          <a:r>
            <a:rPr lang="fr-CA" sz="2200" kern="1200" dirty="0" err="1"/>
            <a:t>response</a:t>
          </a:r>
          <a:r>
            <a:rPr lang="fr-CA" sz="2200" kern="1200" dirty="0"/>
            <a:t> </a:t>
          </a:r>
          <a:r>
            <a:rPr lang="fr-CA" sz="2200" kern="1200" dirty="0" err="1"/>
            <a:t>when</a:t>
          </a:r>
          <a:r>
            <a:rPr lang="fr-CA" sz="2200" kern="1200" dirty="0"/>
            <a:t> a </a:t>
          </a:r>
          <a:r>
            <a:rPr lang="fr-CA" sz="2200" kern="1200" dirty="0" err="1"/>
            <a:t>pest</a:t>
          </a:r>
          <a:r>
            <a:rPr lang="fr-CA" sz="2200" kern="1200" dirty="0"/>
            <a:t> arrives</a:t>
          </a:r>
          <a:endParaRPr lang="en-US" sz="2200" kern="1200" dirty="0"/>
        </a:p>
      </dsp:txBody>
      <dsp:txXfrm>
        <a:off x="0" y="3666626"/>
        <a:ext cx="4337117" cy="779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AFEB-C730-41C0-9FD2-73AEEECA88FC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110BC-042F-4970-8D80-52FCA410FFB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700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 pesticides </a:t>
            </a:r>
            <a:r>
              <a:rPr lang="fr-CA" dirty="0" err="1"/>
              <a:t>registered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110BC-042F-4970-8D80-52FCA410FFB5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588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4C023-B5B1-48D2-A0F3-2AA20BD60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C4B905-FA7F-49F5-90CD-A86194411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B94C42-A051-4DF9-89D7-7F34B1D9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C2E474-04A6-4F01-BC85-8C7F4F56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65F692-A93F-4D58-B0A4-CC500F6A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41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0C2EB-AA6C-4913-89C5-556D12DF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8B008A-A8A3-4DFB-903E-4DFEE3F70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0C7815-61C8-46BB-B48E-EAF2E3BC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2EEEC4-005B-42AA-9484-6F32DD7B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1BC11-71FD-410D-86A5-9A4D17B7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837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5EB28BF-DA38-4A19-9F34-B40164B64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8F0830-4230-4A69-9AF7-CEEADBE48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39DE6-D36B-410A-B76F-A5095DDC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E98BB0-D228-4210-B483-4982B494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D7FDBC-EDE3-45E2-9F1C-1266B9E1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987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2ED92-A454-4805-AB87-FA84D7C1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DA96B5-A5AD-4F09-8241-242122BF6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1E683-AA58-455A-99EA-0AD5BADE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D0BA1D-047D-4B40-8EDB-8BF1C8A9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FC2052-34F1-4EB7-8312-CC72C61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494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A85C8-14D2-4306-B7D0-F1296BBD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885DFD-A173-444F-804E-9011D792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70596-4E79-4BB8-8234-BB3DD6DA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BFBE4A-50C0-4279-B6D4-8D963A56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7B7752-AF62-4D69-8C78-166E92BC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229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40A45-6E08-4699-AFDC-E7D8B13B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A20B9B-2DE6-4FE3-9AFB-E982CDD44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68B19E-882C-4DFA-AACD-9119C61A0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B1FB36-D379-45F2-AC4C-00658DB6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9947D5-4D8A-4E39-93E9-3C4530E15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D6DD5A-7E6F-4D2A-AAEC-0E1F7C2B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655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916E4-21F8-4F6A-BAF9-DE6C59AF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437B97-6045-499C-83E6-494AF014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455FF0-29F7-48E4-A94E-09BC31C7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19692F-0C18-4AE6-8BDD-BAC1FD768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446189-B1C2-4E4B-96CA-8A45756C9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ECEEB8-FCFA-4F01-91FB-94F4439D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6F435FD-8EA4-4EB8-9949-F5284E3A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F684C2-B500-4CDB-9B99-E8A8248A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866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416FB-3D74-4D8A-AB8D-380A467B9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ED6663-A8B3-4082-B8B1-7A625200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04952C-746D-401C-8AD4-7AAB665D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B8F251-A182-4754-B89F-86B2B156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234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203B20-9ACA-4725-9A2F-8C894E0B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917C2B-8B52-4C92-923A-7B57DC1F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D427D1-4E89-45B4-95A5-8A6924FE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47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55414-1CC5-4DBF-92C4-2D987550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6A8EDA-4A7E-4972-98C0-03863C5C7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EBCBC7-CF14-4A55-93AE-BEEF5FDEF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2D93BC-A0CF-4DEC-8978-CD384D54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578498-3D05-4636-AAA7-E71131BD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F431AD-ACFF-4394-BE84-86C9BD1D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606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395D2-645D-40C8-84B1-968CFA97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883FE4-5E32-4369-B687-337A6420A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CCB7E4-A01D-45BD-81FC-970CD3CA3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E8D10-832A-4484-8A3F-CD924056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C7861B-0FF8-4A0F-8CF1-C4F137F0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B6B26D-94A8-4EF2-9D5B-B08935C4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629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9C522C-7E9D-4920-9473-2CFC238F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4A6297-80D7-4709-9FEB-345782160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FED9A0-0D93-4854-9E47-9247F170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9F5E-E447-442B-B43F-CED2F084AB04}" type="datetimeFigureOut">
              <a:rPr lang="fr-CA" smtClean="0"/>
              <a:t>2023-03-09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5839BD-95B4-4394-AEC3-78E9085B0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7D0FE1-5DF1-42F1-9F86-01A1B541B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FF159-CCA0-4E1A-B235-DD450B3725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300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reseau.net/legumesdeserre/documents/102212/la-biosecurite-y-penser-pour-eviter-le-pire" TargetMode="External"/><Relationship Id="rId2" Type="http://schemas.openxmlformats.org/officeDocument/2006/relationships/hyperlink" Target="https://www.agrireseau.net/documents/Document_96389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reseau.net/legumesdeserre/documents/102212/la-biosecurite-y-penser-pour-eviter-le-pire" TargetMode="External"/><Relationship Id="rId2" Type="http://schemas.openxmlformats.org/officeDocument/2006/relationships/hyperlink" Target="https://www.agrireseau.net/documents/Document_96389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isphytoprotection.qc.ca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m-mirabel.com/wp-content/uploads/2023/03/affiches-ravageurs-ANGL-2022_final_web.pdf" TargetMode="External"/><Relationship Id="rId2" Type="http://schemas.openxmlformats.org/officeDocument/2006/relationships/hyperlink" Target="https://www.cram-mirabel.com/wp-content/uploads/2023/03/affiches-ravageurs-FR-2022_final_web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60BED-AD32-4C74-9C85-F65E5E238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369" y="469220"/>
            <a:ext cx="7534655" cy="2387600"/>
          </a:xfrm>
        </p:spPr>
        <p:txBody>
          <a:bodyPr>
            <a:normAutofit fontScale="90000"/>
          </a:bodyPr>
          <a:lstStyle/>
          <a:p>
            <a:r>
              <a:rPr lang="fr-CA" dirty="0"/>
              <a:t>Common </a:t>
            </a:r>
            <a:r>
              <a:rPr lang="fr-CA" dirty="0" err="1"/>
              <a:t>greenhouse</a:t>
            </a:r>
            <a:r>
              <a:rPr lang="fr-CA" dirty="0"/>
              <a:t> </a:t>
            </a:r>
            <a:r>
              <a:rPr lang="fr-CA" dirty="0" err="1"/>
              <a:t>pests</a:t>
            </a:r>
            <a:r>
              <a:rPr lang="fr-CA" dirty="0"/>
              <a:t> and control options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07329E-C208-4657-8F26-EDD13D44F7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808" y="5518886"/>
            <a:ext cx="4214191" cy="1339114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32B78D6F-CCD0-4687-9A80-49EAAE7FA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1199" y="3326030"/>
            <a:ext cx="6489613" cy="1315195"/>
          </a:xfrm>
        </p:spPr>
        <p:txBody>
          <a:bodyPr>
            <a:normAutofit/>
          </a:bodyPr>
          <a:lstStyle/>
          <a:p>
            <a:r>
              <a:rPr lang="fr-FR" sz="2800" dirty="0"/>
              <a:t>Geneviève Labrie, Ph. D. Chercheure, CRAM</a:t>
            </a:r>
          </a:p>
        </p:txBody>
      </p:sp>
      <p:pic>
        <p:nvPicPr>
          <p:cNvPr id="6" name="Image 5" descr="Une image contenant plante&#10;&#10;Description générée automatiquement">
            <a:extLst>
              <a:ext uri="{FF2B5EF4-FFF2-40B4-BE49-F238E27FC236}">
                <a16:creationId xmlns:a16="http://schemas.microsoft.com/office/drawing/2014/main" id="{7C81B4F0-F9EE-43E5-ACCB-90ACE5053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B8816C-15D6-445D-AEF0-B17C4B4B8CB0}"/>
              </a:ext>
            </a:extLst>
          </p:cNvPr>
          <p:cNvSpPr txBox="1"/>
          <p:nvPr/>
        </p:nvSpPr>
        <p:spPr>
          <a:xfrm>
            <a:off x="4825281" y="4870079"/>
            <a:ext cx="22595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New Brunswick </a:t>
            </a:r>
            <a:r>
              <a:rPr lang="fr-FR" sz="2400" dirty="0" err="1"/>
              <a:t>Hort</a:t>
            </a:r>
            <a:r>
              <a:rPr lang="fr-FR" sz="2400" dirty="0"/>
              <a:t> </a:t>
            </a:r>
            <a:r>
              <a:rPr lang="fr-FR" sz="2400" dirty="0" err="1"/>
              <a:t>Congress</a:t>
            </a:r>
            <a:r>
              <a:rPr lang="fr-FR" sz="2400" dirty="0"/>
              <a:t> March 15</a:t>
            </a:r>
            <a:r>
              <a:rPr lang="fr-FR" sz="2400" baseline="30000" dirty="0"/>
              <a:t>th</a:t>
            </a:r>
            <a:r>
              <a:rPr lang="fr-FR" sz="2400" dirty="0"/>
              <a:t> 2023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0664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AD48226-D636-DABB-9A3E-86B049F4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Monitoring and identification: key of </a:t>
            </a:r>
            <a:r>
              <a:rPr lang="fr-FR" dirty="0" err="1"/>
              <a:t>success</a:t>
            </a:r>
            <a:r>
              <a:rPr lang="fr-FR" dirty="0"/>
              <a:t>!</a:t>
            </a:r>
            <a:endParaRPr lang="fr-CA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C1DE2-9813-44B2-8323-6504055D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CA" sz="3200" dirty="0"/>
              <a:t>For a good diagnostic of </a:t>
            </a:r>
            <a:r>
              <a:rPr lang="fr-CA" sz="3200" dirty="0" err="1"/>
              <a:t>diseases</a:t>
            </a:r>
            <a:r>
              <a:rPr lang="fr-CA" sz="3200" dirty="0"/>
              <a:t>:</a:t>
            </a:r>
          </a:p>
          <a:p>
            <a:pPr lvl="1"/>
            <a:r>
              <a:rPr lang="fr-CA" sz="2800" dirty="0" err="1"/>
              <a:t>Where</a:t>
            </a:r>
            <a:r>
              <a:rPr lang="fr-CA" sz="2800" dirty="0"/>
              <a:t> are the </a:t>
            </a:r>
            <a:r>
              <a:rPr lang="fr-CA" sz="2800" dirty="0" err="1"/>
              <a:t>symptoms</a:t>
            </a:r>
            <a:r>
              <a:rPr lang="fr-CA" sz="2800" dirty="0"/>
              <a:t>? (</a:t>
            </a:r>
            <a:r>
              <a:rPr lang="fr-CA" sz="2800" dirty="0" err="1"/>
              <a:t>bottom</a:t>
            </a:r>
            <a:r>
              <a:rPr lang="fr-CA" sz="2800" dirty="0"/>
              <a:t>, middle, top; stem, </a:t>
            </a:r>
            <a:r>
              <a:rPr lang="fr-CA" sz="2800" dirty="0" err="1"/>
              <a:t>leaves</a:t>
            </a:r>
            <a:r>
              <a:rPr lang="fr-CA" sz="2800" dirty="0"/>
              <a:t>, fruits, </a:t>
            </a:r>
            <a:r>
              <a:rPr lang="fr-CA" sz="2800" dirty="0" err="1"/>
              <a:t>roots</a:t>
            </a:r>
            <a:r>
              <a:rPr lang="fr-CA" sz="2800" dirty="0"/>
              <a:t>)</a:t>
            </a:r>
          </a:p>
          <a:p>
            <a:pPr lvl="1"/>
            <a:r>
              <a:rPr lang="fr-CA" sz="2800" dirty="0"/>
              <a:t>Always </a:t>
            </a:r>
            <a:r>
              <a:rPr lang="fr-CA" sz="2800" dirty="0" err="1"/>
              <a:t>verify</a:t>
            </a:r>
            <a:r>
              <a:rPr lang="fr-CA" sz="2800" dirty="0"/>
              <a:t> </a:t>
            </a:r>
            <a:r>
              <a:rPr lang="fr-CA" sz="2800" dirty="0" err="1"/>
              <a:t>roots</a:t>
            </a:r>
            <a:r>
              <a:rPr lang="fr-CA" sz="2800" dirty="0"/>
              <a:t> and </a:t>
            </a:r>
            <a:r>
              <a:rPr lang="fr-CA" sz="2800" dirty="0" err="1"/>
              <a:t>collar</a:t>
            </a:r>
            <a:endParaRPr lang="fr-CA" sz="2800" dirty="0"/>
          </a:p>
          <a:p>
            <a:pPr lvl="1"/>
            <a:r>
              <a:rPr lang="fr-CA" sz="2800" dirty="0" err="1"/>
              <a:t>Symptoms</a:t>
            </a:r>
            <a:r>
              <a:rPr lang="fr-CA" sz="2800" dirty="0"/>
              <a:t> </a:t>
            </a:r>
            <a:r>
              <a:rPr lang="fr-CA" sz="2800" dirty="0" err="1"/>
              <a:t>presents</a:t>
            </a:r>
            <a:r>
              <a:rPr lang="fr-CA" sz="2800" dirty="0"/>
              <a:t> on all </a:t>
            </a:r>
            <a:r>
              <a:rPr lang="fr-CA" sz="2800" dirty="0" err="1"/>
              <a:t>row</a:t>
            </a:r>
            <a:r>
              <a:rPr lang="fr-CA" sz="2800" dirty="0"/>
              <a:t>, section, or </a:t>
            </a:r>
            <a:r>
              <a:rPr lang="fr-CA" sz="2800" dirty="0" err="1"/>
              <a:t>just</a:t>
            </a:r>
            <a:r>
              <a:rPr lang="fr-CA" sz="2800" dirty="0"/>
              <a:t> a few plants? On </a:t>
            </a:r>
            <a:r>
              <a:rPr lang="fr-CA" sz="2800" dirty="0" err="1"/>
              <a:t>which</a:t>
            </a:r>
            <a:r>
              <a:rPr lang="fr-CA" sz="2800" dirty="0"/>
              <a:t> </a:t>
            </a:r>
            <a:r>
              <a:rPr lang="fr-CA" sz="2800" dirty="0" err="1"/>
              <a:t>varieties</a:t>
            </a:r>
            <a:r>
              <a:rPr lang="fr-CA" sz="2800" dirty="0"/>
              <a:t>?</a:t>
            </a:r>
          </a:p>
          <a:p>
            <a:pPr lvl="1"/>
            <a:r>
              <a:rPr lang="fr-CA" sz="2800" dirty="0" err="1"/>
              <a:t>Where</a:t>
            </a:r>
            <a:r>
              <a:rPr lang="fr-CA" sz="2800" dirty="0"/>
              <a:t> in the </a:t>
            </a:r>
            <a:r>
              <a:rPr lang="fr-CA" sz="2800" dirty="0" err="1"/>
              <a:t>greenhouse</a:t>
            </a:r>
            <a:r>
              <a:rPr lang="fr-CA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300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2B801F3-09CB-85B5-377B-E2C23C79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/>
              <a:t>Prevention of infestation and infection</a:t>
            </a:r>
            <a:endParaRPr lang="fr-CA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C1DE2-9813-44B2-8323-6504055D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CA" dirty="0" err="1"/>
              <a:t>Remove</a:t>
            </a:r>
            <a:r>
              <a:rPr lang="fr-CA" dirty="0"/>
              <a:t> all </a:t>
            </a:r>
            <a:r>
              <a:rPr lang="fr-CA" dirty="0" err="1"/>
              <a:t>crop</a:t>
            </a:r>
            <a:r>
              <a:rPr lang="fr-CA" dirty="0"/>
              <a:t> </a:t>
            </a:r>
            <a:r>
              <a:rPr lang="fr-CA" dirty="0" err="1"/>
              <a:t>residues</a:t>
            </a:r>
            <a:endParaRPr lang="fr-CA" dirty="0"/>
          </a:p>
          <a:p>
            <a:r>
              <a:rPr lang="fr-CA" dirty="0" err="1"/>
              <a:t>Disinfection</a:t>
            </a:r>
            <a:r>
              <a:rPr lang="fr-CA" dirty="0"/>
              <a:t> of </a:t>
            </a:r>
            <a:r>
              <a:rPr lang="fr-CA" dirty="0" err="1"/>
              <a:t>material</a:t>
            </a:r>
            <a:endParaRPr lang="fr-CA" dirty="0"/>
          </a:p>
          <a:p>
            <a:r>
              <a:rPr lang="fr-CA" dirty="0" err="1"/>
              <a:t>Insects</a:t>
            </a:r>
            <a:r>
              <a:rPr lang="fr-CA" dirty="0"/>
              <a:t> net</a:t>
            </a:r>
          </a:p>
          <a:p>
            <a:r>
              <a:rPr lang="fr-CA" dirty="0"/>
              <a:t>No </a:t>
            </a:r>
            <a:r>
              <a:rPr lang="fr-CA" dirty="0" err="1"/>
              <a:t>insects</a:t>
            </a:r>
            <a:r>
              <a:rPr lang="fr-CA" dirty="0"/>
              <a:t> at the end of the </a:t>
            </a:r>
            <a:r>
              <a:rPr lang="fr-CA" dirty="0" err="1"/>
              <a:t>season</a:t>
            </a:r>
            <a:endParaRPr lang="fr-CA" sz="3200" dirty="0"/>
          </a:p>
          <a:p>
            <a:pPr lvl="1"/>
            <a:r>
              <a:rPr lang="fr-CA" sz="2800" dirty="0" err="1"/>
              <a:t>Oil</a:t>
            </a:r>
            <a:r>
              <a:rPr lang="fr-CA" sz="2800" dirty="0"/>
              <a:t> on structure, </a:t>
            </a:r>
            <a:r>
              <a:rPr lang="fr-CA" sz="2800" dirty="0" err="1"/>
              <a:t>crop</a:t>
            </a:r>
            <a:r>
              <a:rPr lang="fr-CA" sz="2800" dirty="0"/>
              <a:t> </a:t>
            </a:r>
            <a:r>
              <a:rPr lang="fr-CA" sz="2800" dirty="0" err="1"/>
              <a:t>residues</a:t>
            </a:r>
            <a:r>
              <a:rPr lang="fr-CA" sz="2800" dirty="0"/>
              <a:t>, </a:t>
            </a:r>
            <a:r>
              <a:rPr lang="fr-CA" sz="2800" dirty="0" err="1"/>
              <a:t>floor</a:t>
            </a:r>
            <a:r>
              <a:rPr lang="fr-CA" sz="2800" dirty="0"/>
              <a:t> </a:t>
            </a:r>
            <a:r>
              <a:rPr lang="fr-CA" sz="2800" dirty="0" err="1"/>
              <a:t>covering</a:t>
            </a:r>
            <a:endParaRPr lang="fr-CA" sz="2800" dirty="0"/>
          </a:p>
          <a:p>
            <a:pPr lvl="1"/>
            <a:r>
              <a:rPr lang="fr-CA" sz="2800" dirty="0"/>
              <a:t>Solarisation (</a:t>
            </a:r>
            <a:r>
              <a:rPr lang="fr-CA" sz="2800" dirty="0" err="1"/>
              <a:t>greenhouse</a:t>
            </a:r>
            <a:r>
              <a:rPr lang="fr-CA" sz="2800" dirty="0"/>
              <a:t> at 40°C, 24h/</a:t>
            </a:r>
            <a:r>
              <a:rPr lang="fr-CA" sz="2800" dirty="0" err="1"/>
              <a:t>day</a:t>
            </a:r>
            <a:r>
              <a:rPr lang="fr-CA" sz="2800" dirty="0"/>
              <a:t>, 2-3 </a:t>
            </a:r>
            <a:r>
              <a:rPr lang="fr-CA" sz="2800" dirty="0" err="1"/>
              <a:t>consecutive</a:t>
            </a:r>
            <a:r>
              <a:rPr lang="fr-CA" sz="2800" dirty="0"/>
              <a:t> </a:t>
            </a:r>
            <a:r>
              <a:rPr lang="fr-CA" sz="2800" dirty="0" err="1"/>
              <a:t>days</a:t>
            </a:r>
            <a:r>
              <a:rPr lang="fr-CA" sz="2800" dirty="0"/>
              <a:t>)</a:t>
            </a:r>
          </a:p>
          <a:p>
            <a:pPr lvl="1"/>
            <a:r>
              <a:rPr lang="fr-CA" sz="2800" dirty="0"/>
              <a:t>Monitoring and </a:t>
            </a:r>
            <a:r>
              <a:rPr lang="fr-CA" sz="2800" dirty="0" err="1"/>
              <a:t>trapping</a:t>
            </a:r>
            <a:r>
              <a:rPr lang="fr-CA" sz="2800" dirty="0"/>
              <a:t> of </a:t>
            </a:r>
            <a:r>
              <a:rPr lang="fr-CA" sz="2800" dirty="0" err="1"/>
              <a:t>insects</a:t>
            </a:r>
            <a:r>
              <a:rPr lang="fr-CA" sz="2800" dirty="0"/>
              <a:t> (</a:t>
            </a:r>
            <a:r>
              <a:rPr lang="fr-CA" sz="2800" dirty="0" err="1"/>
              <a:t>yellow</a:t>
            </a:r>
            <a:r>
              <a:rPr lang="fr-CA" sz="2800" dirty="0"/>
              <a:t> </a:t>
            </a:r>
            <a:r>
              <a:rPr lang="fr-CA" sz="2800" dirty="0" err="1"/>
              <a:t>sticky</a:t>
            </a:r>
            <a:r>
              <a:rPr lang="fr-CA" sz="2800" dirty="0"/>
              <a:t> traps)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23EAED-ACFE-4187-64FD-30A177C363F6}"/>
              </a:ext>
            </a:extLst>
          </p:cNvPr>
          <p:cNvSpPr txBox="1"/>
          <p:nvPr/>
        </p:nvSpPr>
        <p:spPr>
          <a:xfrm>
            <a:off x="149942" y="64200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2"/>
              </a:rPr>
              <a:t>https://www.agrireseau.net/documents/Document_96389.pdf</a:t>
            </a:r>
            <a:r>
              <a:rPr lang="fr-CA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8838D9-9E25-2524-8011-AAA53EA5FA3B}"/>
              </a:ext>
            </a:extLst>
          </p:cNvPr>
          <p:cNvSpPr txBox="1"/>
          <p:nvPr/>
        </p:nvSpPr>
        <p:spPr>
          <a:xfrm>
            <a:off x="6096000" y="6176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3"/>
              </a:rPr>
              <a:t>https://www.agrireseau.net/legumesdeserre/documents/102212/la-biosecurite-y-penser-pour-eviter-le-pire</a:t>
            </a: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474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024DDF-42CC-4B88-8929-AB92E0A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000" dirty="0"/>
              <a:t>Prevention of infestation and infection</a:t>
            </a:r>
            <a:endParaRPr lang="fr-CA" sz="50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C1DE2-9813-44B2-8323-6504055D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3591640"/>
          </a:xfrm>
        </p:spPr>
        <p:txBody>
          <a:bodyPr>
            <a:normAutofit/>
          </a:bodyPr>
          <a:lstStyle/>
          <a:p>
            <a:r>
              <a:rPr lang="fr-CA" dirty="0" err="1"/>
              <a:t>Choice</a:t>
            </a:r>
            <a:r>
              <a:rPr lang="fr-CA" dirty="0"/>
              <a:t> of </a:t>
            </a:r>
            <a:r>
              <a:rPr lang="fr-CA" dirty="0" err="1"/>
              <a:t>resistant</a:t>
            </a:r>
            <a:r>
              <a:rPr lang="fr-CA" dirty="0"/>
              <a:t> or </a:t>
            </a:r>
            <a:r>
              <a:rPr lang="fr-CA" dirty="0" err="1"/>
              <a:t>tolerant</a:t>
            </a:r>
            <a:r>
              <a:rPr lang="fr-CA" dirty="0"/>
              <a:t> </a:t>
            </a:r>
            <a:r>
              <a:rPr lang="fr-CA" dirty="0" err="1"/>
              <a:t>varieties</a:t>
            </a:r>
            <a:endParaRPr lang="fr-CA" dirty="0"/>
          </a:p>
          <a:p>
            <a:r>
              <a:rPr lang="fr-CA" dirty="0" err="1"/>
              <a:t>Seed</a:t>
            </a:r>
            <a:r>
              <a:rPr lang="fr-CA" dirty="0"/>
              <a:t> </a:t>
            </a:r>
            <a:r>
              <a:rPr lang="fr-CA" dirty="0" err="1"/>
              <a:t>treatment</a:t>
            </a:r>
            <a:endParaRPr lang="fr-CA" dirty="0"/>
          </a:p>
          <a:p>
            <a:pPr lvl="1"/>
            <a:r>
              <a:rPr lang="fr-CA" sz="2800" dirty="0"/>
              <a:t>Hot water</a:t>
            </a:r>
          </a:p>
          <a:p>
            <a:pPr lvl="1"/>
            <a:r>
              <a:rPr lang="fr-CA" sz="2800" dirty="0"/>
              <a:t>Natural </a:t>
            </a:r>
            <a:r>
              <a:rPr lang="fr-CA" sz="2800" dirty="0" err="1"/>
              <a:t>products</a:t>
            </a:r>
            <a:r>
              <a:rPr lang="fr-CA" sz="2800" dirty="0"/>
              <a:t> (</a:t>
            </a:r>
            <a:r>
              <a:rPr lang="fr-CA" sz="2800" dirty="0" err="1"/>
              <a:t>organic</a:t>
            </a:r>
            <a:r>
              <a:rPr lang="fr-CA" sz="2800" dirty="0"/>
              <a:t> </a:t>
            </a:r>
            <a:r>
              <a:rPr lang="fr-CA" sz="2800" dirty="0" err="1"/>
              <a:t>acids</a:t>
            </a:r>
            <a:r>
              <a:rPr lang="fr-CA" sz="2800" dirty="0"/>
              <a:t>, </a:t>
            </a:r>
            <a:r>
              <a:rPr lang="fr-CA" sz="2800" dirty="0" err="1"/>
              <a:t>oils</a:t>
            </a:r>
            <a:r>
              <a:rPr lang="fr-CA" sz="2800" dirty="0"/>
              <a:t>)</a:t>
            </a:r>
          </a:p>
          <a:p>
            <a:pPr lvl="1"/>
            <a:r>
              <a:rPr lang="fr-CA" sz="2800" dirty="0" err="1"/>
              <a:t>Biological</a:t>
            </a:r>
            <a:r>
              <a:rPr lang="fr-CA" sz="2800" dirty="0"/>
              <a:t> control (</a:t>
            </a:r>
            <a:r>
              <a:rPr lang="fr-CA" sz="2800" i="1" dirty="0" err="1"/>
              <a:t>Trichoderma</a:t>
            </a:r>
            <a:r>
              <a:rPr lang="fr-CA" sz="2800" dirty="0"/>
              <a:t> </a:t>
            </a:r>
            <a:r>
              <a:rPr lang="fr-CA" sz="2800" dirty="0" err="1"/>
              <a:t>sp</a:t>
            </a:r>
            <a:r>
              <a:rPr lang="fr-CA" sz="2800" dirty="0"/>
              <a:t>., </a:t>
            </a:r>
            <a:r>
              <a:rPr lang="fr-CA" sz="2800" i="1" dirty="0"/>
              <a:t>Bacillus </a:t>
            </a:r>
            <a:r>
              <a:rPr lang="fr-CA" sz="2800" dirty="0" err="1"/>
              <a:t>sp</a:t>
            </a:r>
            <a:r>
              <a:rPr lang="fr-CA" sz="2800" dirty="0"/>
              <a:t>.)</a:t>
            </a:r>
          </a:p>
          <a:p>
            <a:pPr lvl="1"/>
            <a:r>
              <a:rPr lang="fr-CA" sz="2800" dirty="0"/>
              <a:t>Chemical control (</a:t>
            </a:r>
            <a:r>
              <a:rPr lang="fr-CA" sz="2800" dirty="0" err="1"/>
              <a:t>Kleengrow</a:t>
            </a:r>
            <a:r>
              <a:rPr lang="fr-CA" sz="2800" dirty="0"/>
              <a:t>, </a:t>
            </a:r>
            <a:r>
              <a:rPr lang="fr-CA" sz="2800" dirty="0" err="1"/>
              <a:t>Virkon</a:t>
            </a:r>
            <a:r>
              <a:rPr lang="fr-CA" sz="2800" dirty="0"/>
              <a:t>, </a:t>
            </a:r>
            <a:r>
              <a:rPr lang="fr-CA" sz="2800" dirty="0" err="1"/>
              <a:t>vinegar</a:t>
            </a:r>
            <a:r>
              <a:rPr lang="fr-CA" sz="2800" dirty="0"/>
              <a:t>, </a:t>
            </a:r>
            <a:r>
              <a:rPr lang="fr-CA" sz="2800" dirty="0" err="1"/>
              <a:t>bleach</a:t>
            </a:r>
            <a:r>
              <a:rPr lang="fr-CA" sz="2800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4FB887-C6D2-CCCC-E60C-466357DEAD8B}"/>
              </a:ext>
            </a:extLst>
          </p:cNvPr>
          <p:cNvSpPr txBox="1"/>
          <p:nvPr/>
        </p:nvSpPr>
        <p:spPr>
          <a:xfrm>
            <a:off x="0" y="60664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2"/>
              </a:rPr>
              <a:t>https://www.agrireseau.net/documents/Document_96389.pdf</a:t>
            </a:r>
            <a:r>
              <a:rPr lang="fr-CA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4897B3-3F08-FAFB-154B-6F15E3F7C8F4}"/>
              </a:ext>
            </a:extLst>
          </p:cNvPr>
          <p:cNvSpPr txBox="1"/>
          <p:nvPr/>
        </p:nvSpPr>
        <p:spPr>
          <a:xfrm>
            <a:off x="6091428" y="6023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3"/>
              </a:rPr>
              <a:t>https://www.agrireseau.net/legumesdeserre/documents/102212/la-biosecurite-y-penser-pour-eviter-le-pire</a:t>
            </a: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49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8836AA-EA8A-7118-E6BE-2E5433EF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70036"/>
          </a:xfrm>
        </p:spPr>
        <p:txBody>
          <a:bodyPr/>
          <a:lstStyle/>
          <a:p>
            <a:r>
              <a:rPr lang="fr-CA" dirty="0"/>
              <a:t>In the </a:t>
            </a:r>
            <a:r>
              <a:rPr lang="fr-CA" dirty="0" err="1"/>
              <a:t>toolbox</a:t>
            </a:r>
            <a:r>
              <a:rPr lang="fr-CA" dirty="0"/>
              <a:t> of the </a:t>
            </a:r>
            <a:r>
              <a:rPr lang="fr-CA" dirty="0" err="1"/>
              <a:t>greenhouses</a:t>
            </a:r>
            <a:r>
              <a:rPr lang="fr-CA" dirty="0"/>
              <a:t> </a:t>
            </a:r>
            <a:r>
              <a:rPr lang="fr-CA" dirty="0" err="1"/>
              <a:t>producers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DA6078-53E5-C5F9-C191-BFB6AFA80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6836"/>
            <a:ext cx="10744200" cy="535709"/>
          </a:xfrm>
        </p:spPr>
        <p:txBody>
          <a:bodyPr>
            <a:normAutofit fontScale="77500" lnSpcReduction="20000"/>
          </a:bodyPr>
          <a:lstStyle/>
          <a:p>
            <a:r>
              <a:rPr lang="fr-CA" dirty="0" err="1"/>
              <a:t>Websites</a:t>
            </a:r>
            <a:r>
              <a:rPr lang="fr-CA" dirty="0"/>
              <a:t> for identification and </a:t>
            </a:r>
            <a:r>
              <a:rPr lang="fr-CA" dirty="0" err="1"/>
              <a:t>factsheets</a:t>
            </a:r>
            <a:r>
              <a:rPr lang="fr-CA" dirty="0"/>
              <a:t> for </a:t>
            </a:r>
            <a:r>
              <a:rPr lang="fr-CA" dirty="0" err="1"/>
              <a:t>pests</a:t>
            </a:r>
            <a:r>
              <a:rPr lang="fr-CA" dirty="0"/>
              <a:t> and </a:t>
            </a:r>
            <a:r>
              <a:rPr lang="fr-CA" dirty="0" err="1"/>
              <a:t>disease</a:t>
            </a:r>
            <a:r>
              <a:rPr lang="fr-CA" dirty="0"/>
              <a:t> (</a:t>
            </a:r>
            <a:r>
              <a:rPr lang="fr-CA" dirty="0" err="1"/>
              <a:t>Examples</a:t>
            </a:r>
            <a:r>
              <a:rPr lang="fr-CA" dirty="0"/>
              <a:t> – </a:t>
            </a:r>
            <a:r>
              <a:rPr lang="fr-CA" dirty="0" err="1"/>
              <a:t>many</a:t>
            </a:r>
            <a:r>
              <a:rPr lang="fr-CA" dirty="0"/>
              <a:t> more)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028AC9-F45C-BF10-920C-6919717459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1711302"/>
            <a:ext cx="6629033" cy="43265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16A4D9-865B-5BF5-AF4A-75B37F1B5573}"/>
              </a:ext>
            </a:extLst>
          </p:cNvPr>
          <p:cNvSpPr txBox="1"/>
          <p:nvPr/>
        </p:nvSpPr>
        <p:spPr>
          <a:xfrm>
            <a:off x="271197" y="6130171"/>
            <a:ext cx="6945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hlinkClick r:id="rId3"/>
              </a:rPr>
              <a:t>https://www.iriisphytoprotection.qc.ca</a:t>
            </a:r>
            <a:r>
              <a:rPr lang="fr-CA" sz="2400" b="1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F736E4-936F-933D-9603-CCD12B68F889}"/>
              </a:ext>
            </a:extLst>
          </p:cNvPr>
          <p:cNvSpPr txBox="1"/>
          <p:nvPr/>
        </p:nvSpPr>
        <p:spPr>
          <a:xfrm>
            <a:off x="6825672" y="59455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https://ag.umass.edu/vegetable/fact-sheets/brassicas-alternaria-leaf-spot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20D1A9-7D17-8167-3C98-1D2593ED4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1780658"/>
            <a:ext cx="5046775" cy="27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B9C02-2255-48E6-8F7C-4B23A8DD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/>
              <a:t>In the toolbox : Biological control agents information sheets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BB931A-0B9A-4637-8987-3DAAD2584A27}"/>
              </a:ext>
            </a:extLst>
          </p:cNvPr>
          <p:cNvSpPr txBox="1"/>
          <p:nvPr/>
        </p:nvSpPr>
        <p:spPr>
          <a:xfrm>
            <a:off x="4803805" y="4333642"/>
            <a:ext cx="7388195" cy="1932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French version: </a:t>
            </a:r>
            <a:r>
              <a:rPr lang="en-US" sz="2000" dirty="0">
                <a:hlinkClick r:id="rId2"/>
              </a:rPr>
              <a:t>https://www.cram-mirabel.com/wp-content/uploads/2023/03/affiches-ravageurs-FR-2022_final_web.pdf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English version: </a:t>
            </a:r>
            <a:r>
              <a:rPr lang="en-US" sz="2000" dirty="0">
                <a:hlinkClick r:id="rId3"/>
              </a:rPr>
              <a:t>https://www.cram-mirabel.com/wp-content/uploads/2023/03/affiches-ravageurs-ANGL-2022_final_web.pdf</a:t>
            </a:r>
            <a:r>
              <a:rPr lang="en-US" sz="2000" dirty="0"/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96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EA4EA5E-F6C2-415E-85B7-CCCC5C6E52C2}"/>
              </a:ext>
            </a:extLst>
          </p:cNvPr>
          <p:cNvSpPr txBox="1"/>
          <p:nvPr/>
        </p:nvSpPr>
        <p:spPr>
          <a:xfrm>
            <a:off x="4965432" y="2322858"/>
            <a:ext cx="6586489" cy="1811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Aphids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Whiteflies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Spider mites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Thrips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Gnats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7D1E50-C7AB-81F2-24B3-F1F2308C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03805" cy="69438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B37CBF-97DC-4D8D-639E-2586D173CA7C}"/>
              </a:ext>
            </a:extLst>
          </p:cNvPr>
          <p:cNvSpPr txBox="1"/>
          <p:nvPr/>
        </p:nvSpPr>
        <p:spPr>
          <a:xfrm>
            <a:off x="4965430" y="61828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Will be presented in detail this afternoon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275861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BEC3F-9232-4CDB-91CE-4B3EE7DD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14"/>
            <a:ext cx="12191999" cy="97741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Insecticides and bio-insecticides </a:t>
            </a:r>
            <a:r>
              <a:rPr lang="fr-CA" dirty="0" err="1"/>
              <a:t>registered</a:t>
            </a:r>
            <a:r>
              <a:rPr lang="fr-CA" dirty="0"/>
              <a:t> </a:t>
            </a:r>
            <a:r>
              <a:rPr lang="fr-CA" u="sng" dirty="0"/>
              <a:t>in </a:t>
            </a:r>
            <a:r>
              <a:rPr lang="fr-CA" u="sng" dirty="0" err="1"/>
              <a:t>greenhouses</a:t>
            </a:r>
            <a:endParaRPr lang="fr-CA" u="sng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D71131-8BFE-4E1B-8456-2F82F05C0525}"/>
              </a:ext>
            </a:extLst>
          </p:cNvPr>
          <p:cNvSpPr txBox="1"/>
          <p:nvPr/>
        </p:nvSpPr>
        <p:spPr>
          <a:xfrm>
            <a:off x="152399" y="64921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https://www.agrireseau.net/documents/Document_108942.pdf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05A3FC-9A4E-563F-EFFC-85B141F75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47" y="1079577"/>
            <a:ext cx="4421910" cy="41186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226067-98EA-55AE-5A41-2C0200B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98" y="770718"/>
            <a:ext cx="9779120" cy="57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BEC3F-9232-4CDB-91CE-4B3EE7DD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14"/>
            <a:ext cx="12191999" cy="97741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Insecticides and bio-insecticides </a:t>
            </a:r>
            <a:r>
              <a:rPr lang="fr-CA" dirty="0" err="1"/>
              <a:t>registered</a:t>
            </a:r>
            <a:r>
              <a:rPr lang="fr-CA" dirty="0"/>
              <a:t> </a:t>
            </a:r>
            <a:r>
              <a:rPr lang="fr-CA" u="sng" dirty="0"/>
              <a:t>in </a:t>
            </a:r>
            <a:r>
              <a:rPr lang="fr-CA" u="sng" dirty="0" err="1"/>
              <a:t>greenhouses</a:t>
            </a:r>
            <a:endParaRPr lang="fr-CA" u="sng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D71131-8BFE-4E1B-8456-2F82F05C0525}"/>
              </a:ext>
            </a:extLst>
          </p:cNvPr>
          <p:cNvSpPr txBox="1"/>
          <p:nvPr/>
        </p:nvSpPr>
        <p:spPr>
          <a:xfrm>
            <a:off x="152399" y="64921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https://www.agrireseau.net/documents/Document_108942.pdf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93C9BD-E5CA-63D3-B343-B93C14E3DEFC}"/>
              </a:ext>
            </a:extLst>
          </p:cNvPr>
          <p:cNvGrpSpPr/>
          <p:nvPr/>
        </p:nvGrpSpPr>
        <p:grpSpPr>
          <a:xfrm>
            <a:off x="1142902" y="846359"/>
            <a:ext cx="8656881" cy="5165281"/>
            <a:chOff x="4656641" y="2683246"/>
            <a:chExt cx="5095334" cy="3078967"/>
          </a:xfrm>
        </p:grpSpPr>
        <p:pic>
          <p:nvPicPr>
            <p:cNvPr id="7" name="Image 6" descr="Une image contenant texte, ordinateur, intérieur, capture d’écran&#10;&#10;Description générée automatiquement">
              <a:extLst>
                <a:ext uri="{FF2B5EF4-FFF2-40B4-BE49-F238E27FC236}">
                  <a16:creationId xmlns:a16="http://schemas.microsoft.com/office/drawing/2014/main" id="{3BC03C4E-30B6-4385-BDCB-43FDD8091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5089" y="2939521"/>
              <a:ext cx="5046886" cy="2822692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792CB7C-3D88-D3E3-236F-BDE987994B37}"/>
                </a:ext>
              </a:extLst>
            </p:cNvPr>
            <p:cNvSpPr txBox="1"/>
            <p:nvPr/>
          </p:nvSpPr>
          <p:spPr>
            <a:xfrm>
              <a:off x="4656641" y="2683246"/>
              <a:ext cx="3460902" cy="227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800" dirty="0"/>
                <a:t>Compatibility </a:t>
              </a:r>
              <a:r>
                <a:rPr lang="fr-CA" sz="1800" dirty="0" err="1"/>
                <a:t>with</a:t>
              </a:r>
              <a:r>
                <a:rPr lang="fr-CA" sz="1800" dirty="0"/>
                <a:t> </a:t>
              </a:r>
              <a:r>
                <a:rPr lang="fr-CA" sz="1800" dirty="0" err="1"/>
                <a:t>biocontrol</a:t>
              </a:r>
              <a:r>
                <a:rPr lang="fr-CA" sz="1800" dirty="0"/>
                <a:t> agents</a:t>
              </a:r>
              <a:endParaRPr lang="fr-CA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2846988-C75B-70C4-4E2D-85AFBC694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005" y="6170636"/>
            <a:ext cx="1173367" cy="5484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3ED2A6-B8FB-3A2E-23EB-44D4F75E712F}"/>
              </a:ext>
            </a:extLst>
          </p:cNvPr>
          <p:cNvSpPr txBox="1"/>
          <p:nvPr/>
        </p:nvSpPr>
        <p:spPr>
          <a:xfrm>
            <a:off x="6455134" y="648011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https://www.sagepesticides.qc.ca/Recherche/RechercheTraitement</a:t>
            </a:r>
          </a:p>
        </p:txBody>
      </p:sp>
    </p:spTree>
    <p:extLst>
      <p:ext uri="{BB962C8B-B14F-4D97-AF65-F5344CB8AC3E}">
        <p14:creationId xmlns:p14="http://schemas.microsoft.com/office/powerpoint/2010/main" val="35684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B69FD52-1355-4E87-A0BE-125CB79B5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868" y="947956"/>
            <a:ext cx="6171771" cy="3200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C4BEC3F-9232-4CDB-91CE-4B3EE7DD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666" y="-33263"/>
            <a:ext cx="12276666" cy="799666"/>
          </a:xfrm>
        </p:spPr>
        <p:txBody>
          <a:bodyPr>
            <a:normAutofit/>
          </a:bodyPr>
          <a:lstStyle/>
          <a:p>
            <a:pPr algn="ctr"/>
            <a:r>
              <a:rPr lang="fr-CA" sz="4000" dirty="0" err="1"/>
              <a:t>Fungicides</a:t>
            </a:r>
            <a:r>
              <a:rPr lang="fr-CA" sz="4000" dirty="0"/>
              <a:t> and bio-</a:t>
            </a:r>
            <a:r>
              <a:rPr lang="fr-CA" sz="4000" dirty="0" err="1"/>
              <a:t>fungicides</a:t>
            </a:r>
            <a:r>
              <a:rPr lang="fr-CA" sz="4000" dirty="0"/>
              <a:t> </a:t>
            </a:r>
            <a:r>
              <a:rPr lang="fr-CA" sz="4000" dirty="0" err="1"/>
              <a:t>registered</a:t>
            </a:r>
            <a:r>
              <a:rPr lang="fr-CA" sz="4000" dirty="0"/>
              <a:t> </a:t>
            </a:r>
            <a:r>
              <a:rPr lang="fr-CA" sz="4000" u="sng" dirty="0"/>
              <a:t>in </a:t>
            </a:r>
            <a:r>
              <a:rPr lang="fr-CA" sz="4000" u="sng" dirty="0" err="1"/>
              <a:t>greenhouses</a:t>
            </a:r>
            <a:endParaRPr lang="fr-CA" sz="4000" u="sng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06CEAA-7A5E-4BF7-87D0-3E7814D7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005" y="6170636"/>
            <a:ext cx="1173367" cy="5484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448491-C6AE-4A57-8661-FDF7F66D43EF}"/>
              </a:ext>
            </a:extLst>
          </p:cNvPr>
          <p:cNvSpPr txBox="1"/>
          <p:nvPr/>
        </p:nvSpPr>
        <p:spPr>
          <a:xfrm>
            <a:off x="6455134" y="648011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https://www.sagepesticides.qc.ca/Recherche/RechercheTraitement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489CD7-F7DB-4BC4-ADE5-BF87456F24C5}"/>
              </a:ext>
            </a:extLst>
          </p:cNvPr>
          <p:cNvSpPr txBox="1"/>
          <p:nvPr/>
        </p:nvSpPr>
        <p:spPr>
          <a:xfrm>
            <a:off x="-24730" y="6380504"/>
            <a:ext cx="87553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https://www.agrireseau.net/documents/Document_109030.pdf</a:t>
            </a:r>
          </a:p>
        </p:txBody>
      </p:sp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DDC61B53-CF7F-4E29-982D-632C90301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146" y="3962614"/>
            <a:ext cx="6922854" cy="21797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9593FA-45C6-3A37-7B31-F301FE248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33" y="1117600"/>
            <a:ext cx="5048142" cy="50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A897E46-EBAA-4CA9-990E-5053A14DB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Espace réservé du contenu 4" descr="Une image contenant personne, extérieur, herbe, homme&#10;&#10;Description générée automatiquement">
            <a:extLst>
              <a:ext uri="{FF2B5EF4-FFF2-40B4-BE49-F238E27FC236}">
                <a16:creationId xmlns:a16="http://schemas.microsoft.com/office/drawing/2014/main" id="{90150C71-BF97-4B84-87BD-AE339958D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018" y="1127465"/>
            <a:ext cx="853107" cy="8959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98A0FA-67FD-F620-70CF-45AC3447F5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57" y="397164"/>
            <a:ext cx="11856205" cy="6151418"/>
          </a:xfrm>
          <a:prstGeom prst="rect">
            <a:avLst/>
          </a:prstGeom>
        </p:spPr>
      </p:pic>
      <p:pic>
        <p:nvPicPr>
          <p:cNvPr id="10" name="Image 9" descr="Une image contenant herbe, champ, vert&#10;&#10;Description générée automatiquement">
            <a:extLst>
              <a:ext uri="{FF2B5EF4-FFF2-40B4-BE49-F238E27FC236}">
                <a16:creationId xmlns:a16="http://schemas.microsoft.com/office/drawing/2014/main" id="{00CF2445-9CE9-4637-84BA-EE36AF518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9530" y="2150178"/>
            <a:ext cx="1036377" cy="103909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pic>
        <p:nvPicPr>
          <p:cNvPr id="12" name="Espace réservé du contenu 4" descr="Une image contenant vert, fruit, herbe, assis&#10;&#10;Description générée automatiquement">
            <a:extLst>
              <a:ext uri="{FF2B5EF4-FFF2-40B4-BE49-F238E27FC236}">
                <a16:creationId xmlns:a16="http://schemas.microsoft.com/office/drawing/2014/main" id="{A3839181-F714-46EC-B8EF-EFC7630CCB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1930" y="2221759"/>
            <a:ext cx="1043709" cy="895927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pic>
        <p:nvPicPr>
          <p:cNvPr id="13" name="Espace réservé du contenu 7" descr="Une image contenant plante, vert, feuille&#10;&#10;Description générée automatiquement">
            <a:extLst>
              <a:ext uri="{FF2B5EF4-FFF2-40B4-BE49-F238E27FC236}">
                <a16:creationId xmlns:a16="http://schemas.microsoft.com/office/drawing/2014/main" id="{BF433E59-C174-4FAB-971A-0C9C252A13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99497" y="2368829"/>
            <a:ext cx="895927" cy="1043708"/>
          </a:xfrm>
          <a:prstGeom prst="rect">
            <a:avLst/>
          </a:prstGeom>
        </p:spPr>
      </p:pic>
      <p:pic>
        <p:nvPicPr>
          <p:cNvPr id="14" name="Image 13" descr="Une image contenant extérieur, herbe, vert, nid d’abeille&#10;&#10;Description générée automatiquement">
            <a:extLst>
              <a:ext uri="{FF2B5EF4-FFF2-40B4-BE49-F238E27FC236}">
                <a16:creationId xmlns:a16="http://schemas.microsoft.com/office/drawing/2014/main" id="{4D64FC11-79BF-4A6F-AA94-C5A4880990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149608" y="2493139"/>
            <a:ext cx="1297307" cy="895929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B05BCD3-14C0-458B-A1B9-B974A149A425}"/>
              </a:ext>
            </a:extLst>
          </p:cNvPr>
          <p:cNvSpPr/>
          <p:nvPr/>
        </p:nvSpPr>
        <p:spPr>
          <a:xfrm rot="2715025">
            <a:off x="10492287" y="4174577"/>
            <a:ext cx="770698" cy="18880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1" name="Image 31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5309571C-FEAC-470C-A25D-02E9B35106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451" y="2791204"/>
            <a:ext cx="881697" cy="1076634"/>
          </a:xfrm>
          <a:prstGeom prst="rect">
            <a:avLst/>
          </a:prstGeom>
        </p:spPr>
      </p:pic>
      <p:pic>
        <p:nvPicPr>
          <p:cNvPr id="4" name="Espace réservé du contenu 4" descr="Une image contenant personne, extérieur, herbe, homme&#10;&#10;Description générée automatiquement">
            <a:extLst>
              <a:ext uri="{FF2B5EF4-FFF2-40B4-BE49-F238E27FC236}">
                <a16:creationId xmlns:a16="http://schemas.microsoft.com/office/drawing/2014/main" id="{19E11094-43F3-39F4-C902-2B697CDDC3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5789730" y="961215"/>
            <a:ext cx="1078533" cy="122842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7C1E54A-421A-95C5-58B3-8F1E6F141AEC}"/>
              </a:ext>
            </a:extLst>
          </p:cNvPr>
          <p:cNvSpPr/>
          <p:nvPr/>
        </p:nvSpPr>
        <p:spPr>
          <a:xfrm rot="2715025">
            <a:off x="7509508" y="4223138"/>
            <a:ext cx="418101" cy="122055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6" name="Espace réservé du contenu 8" descr="Une image contenant arthropode, invertébré, acarien, insecte&#10;&#10;Description générée automatiquement">
            <a:extLst>
              <a:ext uri="{FF2B5EF4-FFF2-40B4-BE49-F238E27FC236}">
                <a16:creationId xmlns:a16="http://schemas.microsoft.com/office/drawing/2014/main" id="{9A92065B-77B3-434F-3A37-BA60716C4D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29178" y="1864636"/>
            <a:ext cx="971439" cy="8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5B461-7ABB-4450-B7E1-3E82617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02"/>
            <a:ext cx="10515600" cy="1325563"/>
          </a:xfrm>
        </p:spPr>
        <p:txBody>
          <a:bodyPr/>
          <a:lstStyle/>
          <a:p>
            <a:r>
              <a:rPr lang="fr-CA" dirty="0" err="1"/>
              <a:t>Aphids</a:t>
            </a:r>
            <a:r>
              <a:rPr lang="fr-CA" dirty="0"/>
              <a:t> in </a:t>
            </a:r>
            <a:r>
              <a:rPr lang="fr-CA" dirty="0" err="1"/>
              <a:t>vegetables</a:t>
            </a:r>
            <a:r>
              <a:rPr lang="fr-CA" dirty="0"/>
              <a:t> </a:t>
            </a:r>
            <a:r>
              <a:rPr lang="fr-CA" dirty="0" err="1"/>
              <a:t>greenhouses</a:t>
            </a:r>
            <a:endParaRPr lang="fr-CA" dirty="0"/>
          </a:p>
        </p:txBody>
      </p:sp>
      <p:pic>
        <p:nvPicPr>
          <p:cNvPr id="5" name="Espace réservé du contenu 4" descr="Une image contenant personne, extérieur, herbe, homme&#10;&#10;Description générée automatiquement">
            <a:extLst>
              <a:ext uri="{FF2B5EF4-FFF2-40B4-BE49-F238E27FC236}">
                <a16:creationId xmlns:a16="http://schemas.microsoft.com/office/drawing/2014/main" id="{9A729109-5860-4A39-BDA4-DB34A4DC4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51" y="1600225"/>
            <a:ext cx="3756404" cy="5008538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37A46F-2AEB-4DAE-9759-AE758614D978}"/>
              </a:ext>
            </a:extLst>
          </p:cNvPr>
          <p:cNvSpPr txBox="1"/>
          <p:nvPr/>
        </p:nvSpPr>
        <p:spPr>
          <a:xfrm>
            <a:off x="491133" y="1824038"/>
            <a:ext cx="2794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Green </a:t>
            </a:r>
            <a:r>
              <a:rPr lang="fr-CA" sz="2400" b="1" dirty="0" err="1">
                <a:solidFill>
                  <a:schemeClr val="bg1"/>
                </a:solidFill>
              </a:rPr>
              <a:t>peach</a:t>
            </a:r>
            <a:r>
              <a:rPr lang="fr-CA" sz="2400" b="1" dirty="0">
                <a:solidFill>
                  <a:schemeClr val="bg1"/>
                </a:solidFill>
              </a:rPr>
              <a:t> </a:t>
            </a:r>
            <a:r>
              <a:rPr lang="fr-CA" sz="2400" b="1" dirty="0" err="1">
                <a:solidFill>
                  <a:schemeClr val="bg1"/>
                </a:solidFill>
              </a:rPr>
              <a:t>aphid</a:t>
            </a:r>
            <a:r>
              <a:rPr lang="fr-CA" sz="2400" b="1" dirty="0">
                <a:solidFill>
                  <a:schemeClr val="bg1"/>
                </a:solidFill>
              </a:rPr>
              <a:t>, </a:t>
            </a:r>
            <a:r>
              <a:rPr lang="fr-CA" sz="2400" b="1" i="1" dirty="0" err="1">
                <a:solidFill>
                  <a:schemeClr val="bg1"/>
                </a:solidFill>
              </a:rPr>
              <a:t>Myzus</a:t>
            </a:r>
            <a:r>
              <a:rPr lang="fr-CA" sz="2400" b="1" i="1" dirty="0">
                <a:solidFill>
                  <a:schemeClr val="bg1"/>
                </a:solidFill>
              </a:rPr>
              <a:t> </a:t>
            </a:r>
            <a:r>
              <a:rPr lang="fr-CA" sz="2400" b="1" i="1" dirty="0" err="1">
                <a:solidFill>
                  <a:schemeClr val="bg1"/>
                </a:solidFill>
              </a:rPr>
              <a:t>persicae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DA7B7E9-8FA2-4D67-A2C6-230FD9DFE597}"/>
              </a:ext>
            </a:extLst>
          </p:cNvPr>
          <p:cNvSpPr txBox="1">
            <a:spLocks/>
          </p:cNvSpPr>
          <p:nvPr/>
        </p:nvSpPr>
        <p:spPr>
          <a:xfrm>
            <a:off x="275662" y="6014022"/>
            <a:ext cx="1754191" cy="594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2400" dirty="0">
                <a:solidFill>
                  <a:schemeClr val="bg1"/>
                </a:solidFill>
              </a:rPr>
              <a:t>C. Sylvestre, CRAM</a:t>
            </a:r>
          </a:p>
        </p:txBody>
      </p:sp>
      <p:pic>
        <p:nvPicPr>
          <p:cNvPr id="17" name="Image 16" descr="Une image contenant extérieur, suspendu, fruit, assis&#10;&#10;Description générée automatiquement">
            <a:extLst>
              <a:ext uri="{FF2B5EF4-FFF2-40B4-BE49-F238E27FC236}">
                <a16:creationId xmlns:a16="http://schemas.microsoft.com/office/drawing/2014/main" id="{26CB668F-6464-44E5-97D9-F15071B0BF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030" y="1568450"/>
            <a:ext cx="3693319" cy="492442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FA700B3-D72C-46B3-9476-20008B3497AC}"/>
              </a:ext>
            </a:extLst>
          </p:cNvPr>
          <p:cNvSpPr txBox="1"/>
          <p:nvPr/>
        </p:nvSpPr>
        <p:spPr>
          <a:xfrm>
            <a:off x="8347030" y="1549103"/>
            <a:ext cx="2794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 err="1">
                <a:solidFill>
                  <a:schemeClr val="bg1"/>
                </a:solidFill>
              </a:rPr>
              <a:t>Sooty</a:t>
            </a:r>
            <a:r>
              <a:rPr lang="fr-CA" sz="2400" b="1" dirty="0">
                <a:solidFill>
                  <a:schemeClr val="bg1"/>
                </a:solidFill>
              </a:rPr>
              <a:t> </a:t>
            </a:r>
            <a:r>
              <a:rPr lang="fr-CA" sz="2400" b="1" dirty="0" err="1">
                <a:solidFill>
                  <a:schemeClr val="bg1"/>
                </a:solidFill>
              </a:rPr>
              <a:t>mold</a:t>
            </a:r>
            <a:endParaRPr lang="fr-CA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59E9E-B125-E920-AA46-E6BC69961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398" y="1574801"/>
            <a:ext cx="3653528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F252490-A3CF-30AF-CDA4-D4CF116C3B15}"/>
              </a:ext>
            </a:extLst>
          </p:cNvPr>
          <p:cNvSpPr txBox="1">
            <a:spLocks/>
          </p:cNvSpPr>
          <p:nvPr/>
        </p:nvSpPr>
        <p:spPr>
          <a:xfrm>
            <a:off x="4091093" y="1700040"/>
            <a:ext cx="3909523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>
                <a:solidFill>
                  <a:schemeClr val="bg1"/>
                </a:solidFill>
              </a:rPr>
              <a:t>Tobacco aphid (</a:t>
            </a:r>
            <a:r>
              <a:rPr lang="fr-CA" sz="1800" b="1" i="1">
                <a:solidFill>
                  <a:schemeClr val="bg1"/>
                </a:solidFill>
              </a:rPr>
              <a:t>Myzus persicae subsp nicotianae</a:t>
            </a:r>
            <a:r>
              <a:rPr lang="fr-CA" sz="1800" b="1">
                <a:solidFill>
                  <a:schemeClr val="bg1"/>
                </a:solidFill>
              </a:rPr>
              <a:t>)</a:t>
            </a:r>
            <a:endParaRPr lang="fr-CA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783D03A-2B8F-FE3E-214F-9D5608F61BCD}"/>
              </a:ext>
            </a:extLst>
          </p:cNvPr>
          <p:cNvSpPr txBox="1">
            <a:spLocks/>
          </p:cNvSpPr>
          <p:nvPr/>
        </p:nvSpPr>
        <p:spPr>
          <a:xfrm>
            <a:off x="4185400" y="5157960"/>
            <a:ext cx="3909523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/>
              <a:t>Different behavior compared to</a:t>
            </a:r>
            <a:r>
              <a:rPr lang="fr-CA" sz="2400" i="1"/>
              <a:t> </a:t>
            </a:r>
            <a:r>
              <a:rPr lang="fr-CA" sz="2400"/>
              <a:t>green peach aphid</a:t>
            </a:r>
          </a:p>
          <a:p>
            <a:r>
              <a:rPr lang="fr-CA" sz="2400"/>
              <a:t>Difficult to control with biocontrol agents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65713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93FFE-6362-4847-95AE-C2D34E6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254496" cy="1132514"/>
          </a:xfrm>
        </p:spPr>
        <p:txBody>
          <a:bodyPr>
            <a:normAutofit fontScale="90000"/>
          </a:bodyPr>
          <a:lstStyle/>
          <a:p>
            <a:r>
              <a:rPr lang="fr-CA" dirty="0" err="1"/>
              <a:t>Outline</a:t>
            </a:r>
            <a:r>
              <a:rPr lang="fr-CA" dirty="0"/>
              <a:t> of the </a:t>
            </a:r>
            <a:r>
              <a:rPr lang="fr-CA" dirty="0" err="1"/>
              <a:t>presentation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A9517C-CF00-4D41-9B64-CAFC734B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71"/>
            <a:ext cx="6254496" cy="4667047"/>
          </a:xfrm>
        </p:spPr>
        <p:txBody>
          <a:bodyPr>
            <a:noAutofit/>
          </a:bodyPr>
          <a:lstStyle/>
          <a:p>
            <a:r>
              <a:rPr lang="fr-CA" dirty="0"/>
              <a:t>Integrated </a:t>
            </a:r>
            <a:r>
              <a:rPr lang="fr-CA" dirty="0" err="1"/>
              <a:t>pest</a:t>
            </a:r>
            <a:r>
              <a:rPr lang="fr-CA" dirty="0"/>
              <a:t> management</a:t>
            </a:r>
          </a:p>
          <a:p>
            <a:r>
              <a:rPr lang="fr-CA" dirty="0" err="1"/>
              <a:t>Overview</a:t>
            </a:r>
            <a:r>
              <a:rPr lang="fr-CA" dirty="0"/>
              <a:t> of </a:t>
            </a:r>
            <a:r>
              <a:rPr lang="fr-CA" dirty="0" err="1"/>
              <a:t>vegetables</a:t>
            </a:r>
            <a:r>
              <a:rPr lang="fr-CA" dirty="0"/>
              <a:t> </a:t>
            </a:r>
            <a:r>
              <a:rPr lang="fr-CA" dirty="0" err="1"/>
              <a:t>greenhouses</a:t>
            </a:r>
            <a:r>
              <a:rPr lang="fr-CA" dirty="0"/>
              <a:t> in </a:t>
            </a:r>
            <a:r>
              <a:rPr lang="fr-CA" dirty="0" err="1"/>
              <a:t>Quebec</a:t>
            </a:r>
            <a:endParaRPr lang="fr-CA" dirty="0"/>
          </a:p>
          <a:p>
            <a:r>
              <a:rPr lang="fr-CA" dirty="0"/>
              <a:t>Survey of </a:t>
            </a:r>
            <a:r>
              <a:rPr lang="fr-CA" dirty="0" err="1"/>
              <a:t>phytosanitary</a:t>
            </a:r>
            <a:r>
              <a:rPr lang="fr-CA" dirty="0"/>
              <a:t> </a:t>
            </a:r>
            <a:r>
              <a:rPr lang="fr-CA" dirty="0" err="1"/>
              <a:t>problems</a:t>
            </a:r>
            <a:r>
              <a:rPr lang="fr-CA" dirty="0"/>
              <a:t> in </a:t>
            </a:r>
            <a:r>
              <a:rPr lang="fr-CA" dirty="0" err="1"/>
              <a:t>greenhouses</a:t>
            </a:r>
            <a:r>
              <a:rPr lang="fr-CA" dirty="0"/>
              <a:t> (2018-2019)</a:t>
            </a:r>
          </a:p>
          <a:p>
            <a:r>
              <a:rPr lang="fr-CA" dirty="0"/>
              <a:t>Réseau des Serres Sentinelles (monitoring network in </a:t>
            </a:r>
            <a:r>
              <a:rPr lang="fr-CA" dirty="0" err="1"/>
              <a:t>Quebec</a:t>
            </a:r>
            <a:r>
              <a:rPr lang="fr-CA" dirty="0"/>
              <a:t>)</a:t>
            </a:r>
          </a:p>
          <a:p>
            <a:r>
              <a:rPr lang="fr-CA" dirty="0"/>
              <a:t>Main </a:t>
            </a:r>
            <a:r>
              <a:rPr lang="fr-CA" dirty="0" err="1"/>
              <a:t>pests</a:t>
            </a:r>
            <a:r>
              <a:rPr lang="fr-CA" dirty="0"/>
              <a:t> and </a:t>
            </a:r>
            <a:r>
              <a:rPr lang="fr-CA" dirty="0" err="1"/>
              <a:t>diseases</a:t>
            </a:r>
            <a:r>
              <a:rPr lang="fr-CA" dirty="0"/>
              <a:t> </a:t>
            </a:r>
            <a:r>
              <a:rPr lang="fr-CA" dirty="0" err="1"/>
              <a:t>observed</a:t>
            </a:r>
            <a:r>
              <a:rPr lang="fr-CA" dirty="0"/>
              <a:t> in </a:t>
            </a:r>
            <a:r>
              <a:rPr lang="fr-CA" dirty="0" err="1"/>
              <a:t>vegetables</a:t>
            </a:r>
            <a:r>
              <a:rPr lang="fr-CA" dirty="0"/>
              <a:t> </a:t>
            </a:r>
            <a:r>
              <a:rPr lang="fr-CA" dirty="0" err="1"/>
              <a:t>greenhouses</a:t>
            </a:r>
            <a:endParaRPr lang="fr-CA" dirty="0"/>
          </a:p>
          <a:p>
            <a:r>
              <a:rPr lang="fr-CA" dirty="0"/>
              <a:t>Control options</a:t>
            </a:r>
          </a:p>
        </p:txBody>
      </p:sp>
      <p:pic>
        <p:nvPicPr>
          <p:cNvPr id="4" name="Image 3" descr="Une image contenant plante&#10;&#10;Description générée automatiquement">
            <a:extLst>
              <a:ext uri="{FF2B5EF4-FFF2-40B4-BE49-F238E27FC236}">
                <a16:creationId xmlns:a16="http://schemas.microsoft.com/office/drawing/2014/main" id="{C79CD053-BD66-430B-A42D-0CD2E7C98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52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F5513-469F-4BFA-9CA5-309C78C9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67535" cy="1325563"/>
          </a:xfrm>
        </p:spPr>
        <p:txBody>
          <a:bodyPr>
            <a:normAutofit/>
          </a:bodyPr>
          <a:lstStyle/>
          <a:p>
            <a:r>
              <a:rPr lang="fr-FR" dirty="0"/>
              <a:t>Willow- </a:t>
            </a:r>
            <a:r>
              <a:rPr lang="fr-FR" dirty="0" err="1"/>
              <a:t>carrot</a:t>
            </a:r>
            <a:r>
              <a:rPr lang="fr-FR" dirty="0"/>
              <a:t> </a:t>
            </a:r>
            <a:r>
              <a:rPr lang="fr-FR" dirty="0" err="1"/>
              <a:t>aphid</a:t>
            </a:r>
            <a:r>
              <a:rPr lang="fr-FR" dirty="0"/>
              <a:t> (</a:t>
            </a:r>
            <a:r>
              <a:rPr lang="fr-FR" i="1" dirty="0" err="1"/>
              <a:t>Cavariella</a:t>
            </a:r>
            <a:r>
              <a:rPr lang="fr-FR" i="1" dirty="0"/>
              <a:t> </a:t>
            </a:r>
            <a:r>
              <a:rPr lang="fr-FR" i="1" dirty="0" err="1"/>
              <a:t>aegopodi</a:t>
            </a:r>
            <a:r>
              <a:rPr lang="fr-FR" dirty="0"/>
              <a:t>) - </a:t>
            </a:r>
            <a:r>
              <a:rPr lang="fr-FR" dirty="0" err="1"/>
              <a:t>celery</a:t>
            </a:r>
            <a:endParaRPr lang="fr-CA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6E5CD55-EDD6-4969-AB49-056898336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1778" y="1786663"/>
            <a:ext cx="514191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0E0BA26-34C3-436E-B966-FDB506083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47" y="1690688"/>
            <a:ext cx="2113578" cy="18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F0AFDBA-F33E-4A4C-AF60-E7F6C67A1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47" y="3333025"/>
            <a:ext cx="3535311" cy="18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672D16E-60D4-40E9-A6DC-DEC847296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691" y="1786663"/>
            <a:ext cx="3999611" cy="50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29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extérieur, herbe, homme&#10;&#10;Description générée automatiquement">
            <a:extLst>
              <a:ext uri="{FF2B5EF4-FFF2-40B4-BE49-F238E27FC236}">
                <a16:creationId xmlns:a16="http://schemas.microsoft.com/office/drawing/2014/main" id="{9A729109-5860-4A39-BDA4-DB34A4DC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4" name="Image 3" descr="Une image contenant herbe, vert, champ, debout&#10;&#10;Description générée automatiquement">
            <a:extLst>
              <a:ext uri="{FF2B5EF4-FFF2-40B4-BE49-F238E27FC236}">
                <a16:creationId xmlns:a16="http://schemas.microsoft.com/office/drawing/2014/main" id="{160B0305-10F5-420A-B559-F48887CE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52896FD-5251-434A-9715-CAB93B69D08F}"/>
              </a:ext>
            </a:extLst>
          </p:cNvPr>
          <p:cNvSpPr txBox="1"/>
          <p:nvPr/>
        </p:nvSpPr>
        <p:spPr>
          <a:xfrm>
            <a:off x="133732" y="-9262"/>
            <a:ext cx="2703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Green </a:t>
            </a:r>
            <a:r>
              <a:rPr lang="fr-CA" b="1" dirty="0" err="1">
                <a:solidFill>
                  <a:schemeClr val="bg1"/>
                </a:solidFill>
              </a:rPr>
              <a:t>peach</a:t>
            </a:r>
            <a:r>
              <a:rPr lang="fr-CA" b="1" dirty="0">
                <a:solidFill>
                  <a:schemeClr val="bg1"/>
                </a:solidFill>
              </a:rPr>
              <a:t> </a:t>
            </a:r>
            <a:r>
              <a:rPr lang="fr-CA" b="1" dirty="0" err="1">
                <a:solidFill>
                  <a:schemeClr val="bg1"/>
                </a:solidFill>
              </a:rPr>
              <a:t>aphid</a:t>
            </a:r>
            <a:endParaRPr lang="fr-CA" b="1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6451F0E-43F7-497B-9501-05F749DB3751}"/>
              </a:ext>
            </a:extLst>
          </p:cNvPr>
          <p:cNvGrpSpPr/>
          <p:nvPr/>
        </p:nvGrpSpPr>
        <p:grpSpPr>
          <a:xfrm>
            <a:off x="9221512" y="10"/>
            <a:ext cx="2970468" cy="3383268"/>
            <a:chOff x="3072953" y="10"/>
            <a:chExt cx="2970468" cy="3383268"/>
          </a:xfrm>
        </p:grpSpPr>
        <p:pic>
          <p:nvPicPr>
            <p:cNvPr id="17" name="Image 16" descr="Une image contenant extérieur, suspendu, fruit, assis&#10;&#10;Description générée automatiquement">
              <a:extLst>
                <a:ext uri="{FF2B5EF4-FFF2-40B4-BE49-F238E27FC236}">
                  <a16:creationId xmlns:a16="http://schemas.microsoft.com/office/drawing/2014/main" id="{26CB668F-6464-44E5-97D9-F15071B0B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2956" y="10"/>
              <a:ext cx="2970465" cy="338326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5177206-DB32-4B3F-82A2-770DF4F902DE}"/>
                </a:ext>
              </a:extLst>
            </p:cNvPr>
            <p:cNvSpPr txBox="1"/>
            <p:nvPr/>
          </p:nvSpPr>
          <p:spPr>
            <a:xfrm>
              <a:off x="3072953" y="2993209"/>
              <a:ext cx="2703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b="1" dirty="0" err="1">
                  <a:solidFill>
                    <a:schemeClr val="bg1"/>
                  </a:solidFill>
                </a:rPr>
                <a:t>Sooty</a:t>
              </a:r>
              <a:r>
                <a:rPr lang="fr-CA" b="1" dirty="0">
                  <a:solidFill>
                    <a:schemeClr val="bg1"/>
                  </a:solidFill>
                </a:rPr>
                <a:t> </a:t>
              </a:r>
              <a:r>
                <a:rPr lang="fr-CA" b="1" dirty="0" err="1">
                  <a:solidFill>
                    <a:schemeClr val="bg1"/>
                  </a:solidFill>
                </a:rPr>
                <a:t>mold</a:t>
              </a:r>
              <a:r>
                <a:rPr lang="fr-CA" b="1" dirty="0">
                  <a:solidFill>
                    <a:schemeClr val="bg1"/>
                  </a:solidFill>
                </a:rPr>
                <a:t> - </a:t>
              </a:r>
              <a:r>
                <a:rPr lang="fr-CA" b="1" dirty="0" err="1">
                  <a:solidFill>
                    <a:schemeClr val="bg1"/>
                  </a:solidFill>
                </a:rPr>
                <a:t>pepper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CC7F04B0-2E94-49E7-889D-34ABF9DAF446}"/>
              </a:ext>
            </a:extLst>
          </p:cNvPr>
          <p:cNvSpPr txBox="1"/>
          <p:nvPr/>
        </p:nvSpPr>
        <p:spPr>
          <a:xfrm>
            <a:off x="6158187" y="2942276"/>
            <a:ext cx="2703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Potato </a:t>
            </a:r>
            <a:r>
              <a:rPr lang="fr-CA" b="1" dirty="0" err="1">
                <a:solidFill>
                  <a:schemeClr val="bg1"/>
                </a:solidFill>
              </a:rPr>
              <a:t>aphid</a:t>
            </a:r>
            <a:endParaRPr lang="fr-CA" b="1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6869E67-9C4D-445E-BF65-FCE9032C9686}"/>
              </a:ext>
            </a:extLst>
          </p:cNvPr>
          <p:cNvGrpSpPr/>
          <p:nvPr/>
        </p:nvGrpSpPr>
        <p:grpSpPr>
          <a:xfrm>
            <a:off x="3155433" y="3596"/>
            <a:ext cx="2805508" cy="3358945"/>
            <a:chOff x="9220197" y="4432"/>
            <a:chExt cx="2805508" cy="335894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E82AB5F-7FCB-44E5-ABD9-2766A0121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32475" y="4432"/>
              <a:ext cx="2793230" cy="335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C4E4E5E-B9A6-4D56-845A-4EAB6C35AF79}"/>
                </a:ext>
              </a:extLst>
            </p:cNvPr>
            <p:cNvSpPr txBox="1"/>
            <p:nvPr/>
          </p:nvSpPr>
          <p:spPr>
            <a:xfrm>
              <a:off x="9220197" y="2943112"/>
              <a:ext cx="2703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b="1" dirty="0">
                  <a:solidFill>
                    <a:schemeClr val="bg1"/>
                  </a:solidFill>
                </a:rPr>
                <a:t>Tobacco </a:t>
              </a:r>
              <a:r>
                <a:rPr lang="fr-CA" b="1" dirty="0" err="1">
                  <a:solidFill>
                    <a:schemeClr val="bg1"/>
                  </a:solidFill>
                </a:rPr>
                <a:t>aphid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47A559-97A2-446A-9FF4-34F8653320AD}"/>
              </a:ext>
            </a:extLst>
          </p:cNvPr>
          <p:cNvSpPr txBox="1"/>
          <p:nvPr/>
        </p:nvSpPr>
        <p:spPr>
          <a:xfrm>
            <a:off x="19531" y="3453982"/>
            <a:ext cx="3719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/>
                </a:solidFill>
              </a:rPr>
              <a:t>Puceron de la pomme de terre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5BBAFDC-9CF2-44CE-86E9-2B68D77CB89D}"/>
              </a:ext>
            </a:extLst>
          </p:cNvPr>
          <p:cNvSpPr txBox="1">
            <a:spLocks/>
          </p:cNvSpPr>
          <p:nvPr/>
        </p:nvSpPr>
        <p:spPr>
          <a:xfrm>
            <a:off x="5765633" y="3779536"/>
            <a:ext cx="6410332" cy="275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/>
              <a:t>What</a:t>
            </a:r>
            <a:r>
              <a:rPr lang="fr-FR" b="1" dirty="0"/>
              <a:t> </a:t>
            </a:r>
            <a:r>
              <a:rPr lang="fr-FR" b="1" dirty="0" err="1"/>
              <a:t>species</a:t>
            </a:r>
            <a:r>
              <a:rPr lang="fr-FR" b="1" dirty="0"/>
              <a:t> of </a:t>
            </a:r>
            <a:r>
              <a:rPr lang="fr-FR" b="1" dirty="0" err="1"/>
              <a:t>aphids</a:t>
            </a:r>
            <a:r>
              <a:rPr lang="fr-FR" b="1" dirty="0"/>
              <a:t> do </a:t>
            </a:r>
            <a:r>
              <a:rPr lang="fr-FR" b="1" dirty="0" err="1"/>
              <a:t>you</a:t>
            </a:r>
            <a:r>
              <a:rPr lang="fr-FR" b="1" dirty="0"/>
              <a:t> have?</a:t>
            </a:r>
          </a:p>
          <a:p>
            <a:pPr lvl="1"/>
            <a:r>
              <a:rPr lang="fr-FR" b="1" dirty="0"/>
              <a:t>Good </a:t>
            </a:r>
            <a:r>
              <a:rPr lang="fr-FR" b="1" dirty="0" err="1"/>
              <a:t>choice</a:t>
            </a:r>
            <a:r>
              <a:rPr lang="fr-FR" b="1" dirty="0"/>
              <a:t> of </a:t>
            </a:r>
            <a:r>
              <a:rPr lang="fr-FR" b="1" dirty="0" err="1"/>
              <a:t>biocontrol</a:t>
            </a:r>
            <a:r>
              <a:rPr lang="fr-FR" b="1" dirty="0"/>
              <a:t> agent</a:t>
            </a:r>
          </a:p>
          <a:p>
            <a:pPr lvl="1"/>
            <a:r>
              <a:rPr lang="fr-FR" b="1" dirty="0" err="1"/>
              <a:t>Temperature</a:t>
            </a:r>
            <a:r>
              <a:rPr lang="fr-FR" b="1" dirty="0"/>
              <a:t> and </a:t>
            </a:r>
            <a:r>
              <a:rPr lang="fr-FR" b="1" dirty="0" err="1"/>
              <a:t>humidity</a:t>
            </a:r>
            <a:r>
              <a:rPr lang="fr-FR" b="1" dirty="0"/>
              <a:t> conditions?</a:t>
            </a:r>
          </a:p>
          <a:p>
            <a:pPr lvl="1"/>
            <a:r>
              <a:rPr lang="fr-FR" b="1" dirty="0"/>
              <a:t>Alternative </a:t>
            </a:r>
            <a:r>
              <a:rPr lang="fr-FR" b="1" dirty="0" err="1"/>
              <a:t>resources</a:t>
            </a:r>
            <a:r>
              <a:rPr lang="fr-FR" b="1" dirty="0"/>
              <a:t> (pollen, </a:t>
            </a:r>
            <a:r>
              <a:rPr lang="fr-FR" b="1" dirty="0" err="1"/>
              <a:t>Ephestia</a:t>
            </a:r>
            <a:r>
              <a:rPr lang="fr-FR" b="1" dirty="0"/>
              <a:t> </a:t>
            </a:r>
            <a:r>
              <a:rPr lang="fr-FR" b="1" dirty="0" err="1"/>
              <a:t>eggs</a:t>
            </a:r>
            <a:r>
              <a:rPr lang="fr-FR" b="1" dirty="0"/>
              <a:t>…) </a:t>
            </a:r>
            <a:r>
              <a:rPr lang="fr-FR" b="1" dirty="0" err="1"/>
              <a:t>needed</a:t>
            </a:r>
            <a:r>
              <a:rPr lang="fr-FR" b="1" dirty="0"/>
              <a:t> for the </a:t>
            </a:r>
            <a:r>
              <a:rPr lang="fr-FR" b="1" dirty="0" err="1"/>
              <a:t>biocontrol</a:t>
            </a:r>
            <a:r>
              <a:rPr lang="fr-FR" b="1" dirty="0"/>
              <a:t> agent? </a:t>
            </a:r>
            <a:endParaRPr lang="fr-CA" b="1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42F12C5-1B76-46D2-B4F9-5AF622CF8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38"/>
          <a:stretch/>
        </p:blipFill>
        <p:spPr bwMode="auto">
          <a:xfrm>
            <a:off x="-860178" y="3811849"/>
            <a:ext cx="6531344" cy="2758566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E33E457-BF9E-4B2E-BFF1-160DC3E9EFFB}"/>
              </a:ext>
            </a:extLst>
          </p:cNvPr>
          <p:cNvSpPr txBox="1"/>
          <p:nvPr/>
        </p:nvSpPr>
        <p:spPr>
          <a:xfrm>
            <a:off x="527893" y="3832586"/>
            <a:ext cx="321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Willow-</a:t>
            </a:r>
            <a:r>
              <a:rPr lang="fr-CA" b="1" dirty="0" err="1">
                <a:solidFill>
                  <a:schemeClr val="bg1"/>
                </a:solidFill>
              </a:rPr>
              <a:t>carrot</a:t>
            </a:r>
            <a:r>
              <a:rPr lang="fr-CA" b="1" dirty="0">
                <a:solidFill>
                  <a:schemeClr val="bg1"/>
                </a:solidFill>
              </a:rPr>
              <a:t> </a:t>
            </a:r>
            <a:r>
              <a:rPr lang="fr-CA" b="1" dirty="0" err="1">
                <a:solidFill>
                  <a:schemeClr val="bg1"/>
                </a:solidFill>
              </a:rPr>
              <a:t>aphid</a:t>
            </a:r>
            <a:r>
              <a:rPr lang="fr-CA" b="1" dirty="0">
                <a:solidFill>
                  <a:schemeClr val="bg1"/>
                </a:solidFill>
              </a:rPr>
              <a:t>- </a:t>
            </a:r>
            <a:r>
              <a:rPr lang="fr-CA" b="1" dirty="0" err="1">
                <a:solidFill>
                  <a:schemeClr val="bg1"/>
                </a:solidFill>
              </a:rPr>
              <a:t>Celery</a:t>
            </a:r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78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92A80C-DD9D-4E26-9563-614288FB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Control methods used by producers*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52F4BB-A178-4BA2-9C68-CCED07D94CDF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* Mentioned by producers during summer 2021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34159B5-A9DA-4F1E-B8E6-9FFE47723D6D}"/>
              </a:ext>
            </a:extLst>
          </p:cNvPr>
          <p:cNvSpPr txBox="1">
            <a:spLocks/>
          </p:cNvSpPr>
          <p:nvPr/>
        </p:nvSpPr>
        <p:spPr>
          <a:xfrm>
            <a:off x="364496" y="4279002"/>
            <a:ext cx="4582795" cy="1719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Curative introduction </a:t>
            </a:r>
            <a:r>
              <a:rPr lang="fr-CA" sz="2000" dirty="0" err="1"/>
              <a:t>which</a:t>
            </a:r>
            <a:r>
              <a:rPr lang="fr-CA" sz="2000" dirty="0"/>
              <a:t> are </a:t>
            </a:r>
            <a:r>
              <a:rPr lang="fr-CA" sz="2000" dirty="0" err="1"/>
              <a:t>successfull</a:t>
            </a:r>
            <a:r>
              <a:rPr lang="fr-CA" sz="2000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sz="2000" dirty="0"/>
              <a:t>4-5 </a:t>
            </a:r>
            <a:r>
              <a:rPr lang="fr-CA" sz="2000" i="1" dirty="0"/>
              <a:t>Aphidius</a:t>
            </a:r>
            <a:r>
              <a:rPr lang="fr-CA" sz="2000" dirty="0"/>
              <a:t>/m</a:t>
            </a:r>
            <a:r>
              <a:rPr lang="fr-CA" sz="2000" baseline="30000" dirty="0"/>
              <a:t>2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sz="2000" dirty="0" err="1"/>
              <a:t>Lacewings</a:t>
            </a:r>
            <a:r>
              <a:rPr lang="fr-CA" sz="2000" dirty="0"/>
              <a:t>, </a:t>
            </a:r>
            <a:r>
              <a:rPr lang="fr-CA" sz="2000" dirty="0" err="1"/>
              <a:t>ladybeetles</a:t>
            </a:r>
            <a:r>
              <a:rPr lang="fr-CA" sz="2000" dirty="0"/>
              <a:t> or </a:t>
            </a:r>
            <a:r>
              <a:rPr lang="fr-CA" sz="2000" dirty="0" err="1"/>
              <a:t>hoverflies</a:t>
            </a:r>
            <a:r>
              <a:rPr lang="fr-CA" sz="2000" dirty="0"/>
              <a:t> in high </a:t>
            </a:r>
            <a:r>
              <a:rPr lang="fr-CA" sz="2000" dirty="0" err="1"/>
              <a:t>density</a:t>
            </a:r>
            <a:endParaRPr lang="fr-CA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5395F8-B46F-25E9-E5A3-E57AA619BEF1}"/>
              </a:ext>
            </a:extLst>
          </p:cNvPr>
          <p:cNvSpPr txBox="1"/>
          <p:nvPr/>
        </p:nvSpPr>
        <p:spPr>
          <a:xfrm>
            <a:off x="4947291" y="6304816"/>
            <a:ext cx="68802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E: </a:t>
            </a:r>
            <a:r>
              <a:rPr lang="fr-CA" sz="1600" dirty="0" err="1"/>
              <a:t>eggplant</a:t>
            </a:r>
            <a:r>
              <a:rPr lang="fr-CA" sz="1600" dirty="0"/>
              <a:t>; P: </a:t>
            </a:r>
            <a:r>
              <a:rPr lang="fr-CA" sz="1600" dirty="0" err="1"/>
              <a:t>pepper</a:t>
            </a:r>
            <a:r>
              <a:rPr lang="fr-CA" sz="1600" dirty="0"/>
              <a:t>; T: </a:t>
            </a:r>
            <a:r>
              <a:rPr lang="fr-CA" sz="1600" dirty="0" err="1"/>
              <a:t>tomato</a:t>
            </a:r>
            <a:r>
              <a:rPr lang="fr-CA" sz="1600" dirty="0"/>
              <a:t>; B: Bean; C: </a:t>
            </a:r>
            <a:r>
              <a:rPr lang="fr-CA" sz="1600" dirty="0" err="1"/>
              <a:t>Cucumber</a:t>
            </a:r>
            <a:r>
              <a:rPr lang="fr-CA" sz="1600" dirty="0"/>
              <a:t>; Ce: </a:t>
            </a:r>
            <a:r>
              <a:rPr lang="fr-CA" sz="1600" dirty="0" err="1"/>
              <a:t>Celery</a:t>
            </a:r>
            <a:endParaRPr lang="fr-CA" sz="16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F840A6-1CA7-88BD-8765-96D135F11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91" y="316895"/>
            <a:ext cx="6091381" cy="5901025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9ACBB5B-764B-BC56-A54D-C381DCC7841D}"/>
              </a:ext>
            </a:extLst>
          </p:cNvPr>
          <p:cNvSpPr/>
          <p:nvPr/>
        </p:nvSpPr>
        <p:spPr>
          <a:xfrm>
            <a:off x="6622473" y="639520"/>
            <a:ext cx="4653907" cy="4318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9046749-ED2C-6443-AF41-20F1F293C7FA}"/>
              </a:ext>
            </a:extLst>
          </p:cNvPr>
          <p:cNvSpPr/>
          <p:nvPr/>
        </p:nvSpPr>
        <p:spPr>
          <a:xfrm>
            <a:off x="6799127" y="1687847"/>
            <a:ext cx="4653907" cy="4318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8017EFE-47EF-AF52-5527-85652DB83592}"/>
              </a:ext>
            </a:extLst>
          </p:cNvPr>
          <p:cNvSpPr/>
          <p:nvPr/>
        </p:nvSpPr>
        <p:spPr>
          <a:xfrm>
            <a:off x="6712104" y="1247718"/>
            <a:ext cx="4653907" cy="4318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6879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vert, plante, légume, fermer&#10;&#10;Description générée automatiquement">
            <a:extLst>
              <a:ext uri="{FF2B5EF4-FFF2-40B4-BE49-F238E27FC236}">
                <a16:creationId xmlns:a16="http://schemas.microsoft.com/office/drawing/2014/main" id="{824812AE-73E0-4985-A304-97B2BB4F6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2FEF124-D37A-41E8-91DF-5E18FBB5B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47954" cy="1899912"/>
          </a:xfrm>
        </p:spPr>
        <p:txBody>
          <a:bodyPr>
            <a:normAutofit/>
          </a:bodyPr>
          <a:lstStyle/>
          <a:p>
            <a:r>
              <a:rPr lang="fr-CA" sz="4000" dirty="0" err="1"/>
              <a:t>Ladybeetles</a:t>
            </a:r>
            <a:r>
              <a:rPr lang="fr-CA" sz="4000" dirty="0"/>
              <a:t> </a:t>
            </a:r>
            <a:r>
              <a:rPr lang="fr-CA" sz="4000" dirty="0" err="1"/>
              <a:t>from</a:t>
            </a:r>
            <a:r>
              <a:rPr lang="fr-CA" sz="4000" dirty="0"/>
              <a:t> </a:t>
            </a:r>
            <a:r>
              <a:rPr lang="fr-CA" sz="4000" dirty="0" err="1"/>
              <a:t>outside</a:t>
            </a:r>
            <a:endParaRPr lang="fr-CA" sz="40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2090F1A-AA0D-4F10-A193-998FA259D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Multicolored Asian ladybeetle overwinter inside house</a:t>
            </a:r>
          </a:p>
          <a:p>
            <a:r>
              <a:rPr lang="en-US" sz="2400" dirty="0"/>
              <a:t>Can be keep at 4°C all winter (in a fridge – not with food)</a:t>
            </a:r>
          </a:p>
          <a:p>
            <a:r>
              <a:rPr lang="en-US" sz="2400" dirty="0"/>
              <a:t>Can provide water with sugar (honey) or pollen before releasing them in greenhouse in Spring</a:t>
            </a:r>
          </a:p>
        </p:txBody>
      </p:sp>
    </p:spTree>
    <p:extLst>
      <p:ext uri="{BB962C8B-B14F-4D97-AF65-F5344CB8AC3E}">
        <p14:creationId xmlns:p14="http://schemas.microsoft.com/office/powerpoint/2010/main" val="1392087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633BFF-45C3-4C2F-B92B-BF8B4FD4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4" y="155523"/>
            <a:ext cx="12192000" cy="762529"/>
          </a:xfrm>
        </p:spPr>
        <p:txBody>
          <a:bodyPr>
            <a:noAutofit/>
          </a:bodyPr>
          <a:lstStyle/>
          <a:p>
            <a:r>
              <a:rPr lang="fr-CA" sz="3600" dirty="0" err="1">
                <a:cs typeface="Calibri Light"/>
              </a:rPr>
              <a:t>Preventive</a:t>
            </a:r>
            <a:r>
              <a:rPr lang="fr-CA" sz="3600" dirty="0">
                <a:cs typeface="Calibri Light"/>
              </a:rPr>
              <a:t> </a:t>
            </a:r>
            <a:r>
              <a:rPr lang="fr-CA" sz="3600" dirty="0" err="1">
                <a:cs typeface="Calibri Light"/>
              </a:rPr>
              <a:t>method</a:t>
            </a:r>
            <a:r>
              <a:rPr lang="fr-CA" sz="3600" dirty="0">
                <a:cs typeface="Calibri Light"/>
              </a:rPr>
              <a:t>: Attraction of </a:t>
            </a:r>
            <a:r>
              <a:rPr lang="fr-CA" sz="3600" dirty="0" err="1">
                <a:cs typeface="Calibri Light"/>
              </a:rPr>
              <a:t>natural</a:t>
            </a:r>
            <a:r>
              <a:rPr lang="fr-CA" sz="3600" dirty="0">
                <a:cs typeface="Calibri Light"/>
              </a:rPr>
              <a:t> </a:t>
            </a:r>
            <a:r>
              <a:rPr lang="fr-CA" sz="3600" dirty="0" err="1">
                <a:cs typeface="Calibri Light"/>
              </a:rPr>
              <a:t>enemies</a:t>
            </a:r>
            <a:r>
              <a:rPr lang="fr-CA" sz="3600" dirty="0">
                <a:cs typeface="Calibri Light"/>
              </a:rPr>
              <a:t> </a:t>
            </a:r>
            <a:r>
              <a:rPr lang="fr-CA" sz="3600" dirty="0" err="1">
                <a:cs typeface="Calibri Light"/>
              </a:rPr>
              <a:t>from</a:t>
            </a:r>
            <a:r>
              <a:rPr lang="fr-CA" sz="3600" dirty="0">
                <a:cs typeface="Calibri Light"/>
              </a:rPr>
              <a:t> </a:t>
            </a:r>
            <a:r>
              <a:rPr lang="fr-CA" sz="3600" dirty="0" err="1">
                <a:cs typeface="Calibri Light"/>
              </a:rPr>
              <a:t>outside</a:t>
            </a:r>
            <a:r>
              <a:rPr lang="fr-CA" sz="3600" dirty="0">
                <a:cs typeface="Calibri Light"/>
              </a:rPr>
              <a:t> </a:t>
            </a:r>
            <a:r>
              <a:rPr lang="fr-CA" sz="3600" dirty="0" err="1">
                <a:cs typeface="Calibri Light"/>
              </a:rPr>
              <a:t>greenhouse</a:t>
            </a:r>
            <a:endParaRPr lang="fr-CA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25191D-72E8-449A-85C8-C3B2A4F50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4" y="1256207"/>
            <a:ext cx="6869832" cy="2732288"/>
          </a:xfrm>
        </p:spPr>
        <p:txBody>
          <a:bodyPr>
            <a:normAutofit/>
          </a:bodyPr>
          <a:lstStyle/>
          <a:p>
            <a:r>
              <a:rPr lang="fr-FR" sz="2400" dirty="0" err="1"/>
              <a:t>Research</a:t>
            </a:r>
            <a:r>
              <a:rPr lang="fr-FR" sz="2400" dirty="0"/>
              <a:t> </a:t>
            </a:r>
            <a:r>
              <a:rPr lang="fr-FR" sz="2400" dirty="0" err="1"/>
              <a:t>project</a:t>
            </a:r>
            <a:r>
              <a:rPr lang="fr-FR" sz="2400" dirty="0"/>
              <a:t> (2020-2023) </a:t>
            </a:r>
            <a:r>
              <a:rPr lang="fr-FR" sz="2400" dirty="0" err="1"/>
              <a:t>demonstrated</a:t>
            </a:r>
            <a:r>
              <a:rPr lang="fr-FR" sz="2400" dirty="0"/>
              <a:t>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many</a:t>
            </a:r>
            <a:r>
              <a:rPr lang="fr-FR" sz="2400" dirty="0"/>
              <a:t> </a:t>
            </a:r>
            <a:r>
              <a:rPr lang="fr-FR" sz="2400" dirty="0" err="1"/>
              <a:t>natural</a:t>
            </a:r>
            <a:r>
              <a:rPr lang="fr-FR" sz="2400" dirty="0"/>
              <a:t> ennemies enter in </a:t>
            </a:r>
            <a:r>
              <a:rPr lang="fr-FR" sz="2400" dirty="0" err="1"/>
              <a:t>greenhouses</a:t>
            </a:r>
            <a:r>
              <a:rPr lang="fr-FR" sz="2400" dirty="0"/>
              <a:t>: </a:t>
            </a:r>
          </a:p>
          <a:p>
            <a:pPr lvl="1"/>
            <a:r>
              <a:rPr lang="fr-FR" sz="2000" dirty="0" err="1"/>
              <a:t>Ladybeetles</a:t>
            </a:r>
            <a:r>
              <a:rPr lang="fr-FR" sz="2000" dirty="0"/>
              <a:t>: Asian, 12-spotted, 14- </a:t>
            </a:r>
            <a:r>
              <a:rPr lang="fr-FR" sz="2000" dirty="0" err="1"/>
              <a:t>spotted</a:t>
            </a:r>
            <a:r>
              <a:rPr lang="fr-FR" sz="2000" dirty="0"/>
              <a:t>, 7-spotted, Adonis, 20-spotted, </a:t>
            </a:r>
            <a:r>
              <a:rPr lang="fr-FR" sz="2000" i="1" dirty="0" err="1"/>
              <a:t>Stethorus</a:t>
            </a:r>
            <a:r>
              <a:rPr lang="fr-FR" sz="2000" i="1" dirty="0"/>
              <a:t> punctum </a:t>
            </a:r>
            <a:r>
              <a:rPr lang="fr-FR" sz="2000" i="1" dirty="0" err="1"/>
              <a:t>punctum</a:t>
            </a:r>
            <a:endParaRPr lang="fr-FR" sz="2000" dirty="0"/>
          </a:p>
          <a:p>
            <a:pPr lvl="1"/>
            <a:r>
              <a:rPr lang="fr-FR" sz="2000" dirty="0" err="1"/>
              <a:t>Hoverflies</a:t>
            </a:r>
            <a:r>
              <a:rPr lang="fr-FR" sz="2000" dirty="0"/>
              <a:t> </a:t>
            </a:r>
          </a:p>
          <a:p>
            <a:pPr lvl="1"/>
            <a:r>
              <a:rPr lang="fr-FR" sz="2000" dirty="0" err="1"/>
              <a:t>Lacewings</a:t>
            </a:r>
            <a:r>
              <a:rPr lang="fr-FR" sz="2000" dirty="0"/>
              <a:t> (green and </a:t>
            </a:r>
            <a:r>
              <a:rPr lang="fr-FR" sz="2000" dirty="0" err="1"/>
              <a:t>brown</a:t>
            </a:r>
            <a:r>
              <a:rPr lang="fr-FR" sz="2000" dirty="0"/>
              <a:t>)</a:t>
            </a:r>
          </a:p>
          <a:p>
            <a:pPr lvl="1"/>
            <a:r>
              <a:rPr lang="fr-FR" sz="2000" i="1" dirty="0" err="1"/>
              <a:t>Orius</a:t>
            </a:r>
            <a:r>
              <a:rPr lang="fr-FR" sz="2000" i="1" dirty="0"/>
              <a:t> </a:t>
            </a:r>
            <a:endParaRPr lang="fr-FR" sz="2000" dirty="0"/>
          </a:p>
          <a:p>
            <a:pPr lvl="1"/>
            <a:r>
              <a:rPr lang="fr-FR" sz="2000" dirty="0" err="1"/>
              <a:t>Predatory</a:t>
            </a:r>
            <a:r>
              <a:rPr lang="fr-FR" sz="2000" dirty="0"/>
              <a:t> bugs (</a:t>
            </a:r>
            <a:r>
              <a:rPr lang="fr-FR" sz="2000" dirty="0" err="1"/>
              <a:t>nabids</a:t>
            </a:r>
            <a:r>
              <a:rPr lang="fr-FR" sz="2000" dirty="0"/>
              <a:t>, </a:t>
            </a:r>
            <a:r>
              <a:rPr lang="fr-FR" sz="2000" dirty="0" err="1"/>
              <a:t>pentatomids</a:t>
            </a:r>
            <a:r>
              <a:rPr lang="fr-FR" sz="2000" dirty="0"/>
              <a:t>...)</a:t>
            </a:r>
            <a:endParaRPr lang="fr-CA" sz="2000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79B482F-45C4-44F3-A7A0-F6014FBA790F}"/>
              </a:ext>
            </a:extLst>
          </p:cNvPr>
          <p:cNvGrpSpPr/>
          <p:nvPr/>
        </p:nvGrpSpPr>
        <p:grpSpPr>
          <a:xfrm>
            <a:off x="0" y="4776585"/>
            <a:ext cx="5756003" cy="1808944"/>
            <a:chOff x="0" y="4776585"/>
            <a:chExt cx="5756003" cy="1808944"/>
          </a:xfrm>
        </p:grpSpPr>
        <p:pic>
          <p:nvPicPr>
            <p:cNvPr id="8" name="Image 12">
              <a:extLst>
                <a:ext uri="{FF2B5EF4-FFF2-40B4-BE49-F238E27FC236}">
                  <a16:creationId xmlns:a16="http://schemas.microsoft.com/office/drawing/2014/main" id="{75A1B24D-38E8-4E68-864F-456522C4D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6278" y="4829731"/>
              <a:ext cx="1971355" cy="1755797"/>
            </a:xfrm>
            <a:prstGeom prst="rect">
              <a:avLst/>
            </a:prstGeom>
          </p:spPr>
        </p:pic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2D144A29-B3F3-4990-8192-4CCBDAA99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2567" y="4829731"/>
              <a:ext cx="1913436" cy="1755797"/>
            </a:xfrm>
            <a:prstGeom prst="rect">
              <a:avLst/>
            </a:prstGeom>
          </p:spPr>
        </p:pic>
        <p:pic>
          <p:nvPicPr>
            <p:cNvPr id="10" name="Image 13">
              <a:extLst>
                <a:ext uri="{FF2B5EF4-FFF2-40B4-BE49-F238E27FC236}">
                  <a16:creationId xmlns:a16="http://schemas.microsoft.com/office/drawing/2014/main" id="{D721B5B4-4575-4C8A-9E73-07E828AA3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34" t="-2076"/>
            <a:stretch/>
          </p:blipFill>
          <p:spPr>
            <a:xfrm>
              <a:off x="0" y="4776585"/>
              <a:ext cx="1911683" cy="1808944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11CFB0E-6917-4FB9-8FCB-E917018A7BF4}"/>
                </a:ext>
              </a:extLst>
            </p:cNvPr>
            <p:cNvSpPr txBox="1"/>
            <p:nvPr/>
          </p:nvSpPr>
          <p:spPr>
            <a:xfrm>
              <a:off x="0" y="4804329"/>
              <a:ext cx="5756003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CA" dirty="0" err="1"/>
                <a:t>Hoverflies</a:t>
              </a:r>
              <a:endParaRPr lang="fr-CA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731C3F1-D012-422B-938D-62678CE3DE79}"/>
              </a:ext>
            </a:extLst>
          </p:cNvPr>
          <p:cNvGrpSpPr/>
          <p:nvPr/>
        </p:nvGrpSpPr>
        <p:grpSpPr>
          <a:xfrm>
            <a:off x="6919605" y="4749281"/>
            <a:ext cx="5222583" cy="1781517"/>
            <a:chOff x="6264076" y="4812479"/>
            <a:chExt cx="5222583" cy="178151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C1D9BD9-590A-4DAA-8310-75514290F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858919" y="4991055"/>
              <a:ext cx="1422439" cy="1766506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C02814A-8FE0-43D9-8511-0955062C228B}"/>
                </a:ext>
              </a:extLst>
            </p:cNvPr>
            <p:cNvGrpSpPr/>
            <p:nvPr/>
          </p:nvGrpSpPr>
          <p:grpSpPr>
            <a:xfrm>
              <a:off x="6264076" y="4812479"/>
              <a:ext cx="5222583" cy="1781517"/>
              <a:chOff x="6264076" y="4812479"/>
              <a:chExt cx="5222583" cy="1781517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E7DDC3A5-8C4C-4D2F-943B-BA621C66C4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60621" y="4821262"/>
                <a:ext cx="2026038" cy="1764266"/>
              </a:xfrm>
              <a:prstGeom prst="rect">
                <a:avLst/>
              </a:prstGeom>
            </p:spPr>
          </p:pic>
          <p:pic>
            <p:nvPicPr>
              <p:cNvPr id="6" name="Image 4">
                <a:extLst>
                  <a:ext uri="{FF2B5EF4-FFF2-40B4-BE49-F238E27FC236}">
                    <a16:creationId xmlns:a16="http://schemas.microsoft.com/office/drawing/2014/main" id="{EC3A73E2-3425-4D05-99F1-2B2A68800B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00888" y="4829731"/>
                <a:ext cx="1385999" cy="1755798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DE30339-B8CF-4FD0-BF99-D80E0820B162}"/>
                  </a:ext>
                </a:extLst>
              </p:cNvPr>
              <p:cNvSpPr txBox="1"/>
              <p:nvPr/>
            </p:nvSpPr>
            <p:spPr>
              <a:xfrm>
                <a:off x="6300887" y="4812479"/>
                <a:ext cx="5185771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A" dirty="0" err="1"/>
                  <a:t>Ladybeetles</a:t>
                </a:r>
                <a:endParaRPr lang="fr-CA" dirty="0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F61B60F-4EC5-4132-BB53-4F240DD88C50}"/>
                  </a:ext>
                </a:extLst>
              </p:cNvPr>
              <p:cNvSpPr txBox="1"/>
              <p:nvPr/>
            </p:nvSpPr>
            <p:spPr>
              <a:xfrm>
                <a:off x="6264076" y="6216196"/>
                <a:ext cx="13110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i="1" dirty="0" err="1"/>
                  <a:t>Stethorus</a:t>
                </a:r>
                <a:endParaRPr lang="fr-CA" i="1" dirty="0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FC7849D-8A4F-41F5-B844-E2E4783F84DC}"/>
                  </a:ext>
                </a:extLst>
              </p:cNvPr>
              <p:cNvSpPr txBox="1"/>
              <p:nvPr/>
            </p:nvSpPr>
            <p:spPr>
              <a:xfrm>
                <a:off x="8231772" y="6216196"/>
                <a:ext cx="13110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dirty="0"/>
                  <a:t>maculée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7B26D3D-8606-4348-9617-5B3861025970}"/>
                  </a:ext>
                </a:extLst>
              </p:cNvPr>
              <p:cNvSpPr txBox="1"/>
              <p:nvPr/>
            </p:nvSpPr>
            <p:spPr>
              <a:xfrm>
                <a:off x="9453393" y="6224664"/>
                <a:ext cx="13110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dirty="0"/>
                  <a:t>14 points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F46935F-CF74-4264-9D10-3A99AB88C33A}"/>
              </a:ext>
            </a:extLst>
          </p:cNvPr>
          <p:cNvGrpSpPr/>
          <p:nvPr/>
        </p:nvGrpSpPr>
        <p:grpSpPr>
          <a:xfrm>
            <a:off x="6919605" y="987182"/>
            <a:ext cx="5120667" cy="3379702"/>
            <a:chOff x="6300887" y="1315617"/>
            <a:chExt cx="5120667" cy="3379702"/>
          </a:xfrm>
        </p:grpSpPr>
        <p:pic>
          <p:nvPicPr>
            <p:cNvPr id="7" name="Image 15">
              <a:extLst>
                <a:ext uri="{FF2B5EF4-FFF2-40B4-BE49-F238E27FC236}">
                  <a16:creationId xmlns:a16="http://schemas.microsoft.com/office/drawing/2014/main" id="{C6ECDFB1-14BA-4950-A0C2-09A4D9E6B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0991" y="2705076"/>
              <a:ext cx="2023533" cy="199024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FA97A92-2EAA-4CED-9AF2-5AD3EA9DF766}"/>
                </a:ext>
              </a:extLst>
            </p:cNvPr>
            <p:cNvSpPr txBox="1"/>
            <p:nvPr/>
          </p:nvSpPr>
          <p:spPr>
            <a:xfrm>
              <a:off x="6367269" y="4325987"/>
              <a:ext cx="5054285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/>
                <a:t>Predatory</a:t>
              </a:r>
              <a:r>
                <a:rPr lang="fr-FR" dirty="0"/>
                <a:t> bugs</a:t>
              </a:r>
              <a:endParaRPr lang="fr-CA" dirty="0"/>
            </a:p>
          </p:txBody>
        </p:sp>
        <p:pic>
          <p:nvPicPr>
            <p:cNvPr id="16" name="Image 15" descr="Une image contenant insecte, extérieur, neige, pente&#10;&#10;Description générée automatiquement">
              <a:extLst>
                <a:ext uri="{FF2B5EF4-FFF2-40B4-BE49-F238E27FC236}">
                  <a16:creationId xmlns:a16="http://schemas.microsoft.com/office/drawing/2014/main" id="{7C9E71A6-771E-4E4B-A5FC-E1D4709F5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7269" y="1315617"/>
              <a:ext cx="2052776" cy="1407491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D0D48E9-E95F-44E5-99BD-5BB56C757CC7}"/>
                </a:ext>
              </a:extLst>
            </p:cNvPr>
            <p:cNvSpPr txBox="1"/>
            <p:nvPr/>
          </p:nvSpPr>
          <p:spPr>
            <a:xfrm>
              <a:off x="6300887" y="2702083"/>
              <a:ext cx="19241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600" i="1" dirty="0">
                  <a:solidFill>
                    <a:schemeClr val="bg1"/>
                  </a:solidFill>
                </a:rPr>
                <a:t>Nabis </a:t>
              </a:r>
              <a:r>
                <a:rPr lang="fr-CA" sz="1600" i="1" dirty="0" err="1">
                  <a:solidFill>
                    <a:schemeClr val="bg1"/>
                  </a:solidFill>
                </a:rPr>
                <a:t>roseipennis</a:t>
              </a:r>
              <a:endParaRPr lang="fr-CA" sz="1600" i="1" dirty="0">
                <a:solidFill>
                  <a:schemeClr val="bg1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E442986-8F5F-4089-BCAB-E23A89A98E16}"/>
                </a:ext>
              </a:extLst>
            </p:cNvPr>
            <p:cNvSpPr txBox="1"/>
            <p:nvPr/>
          </p:nvSpPr>
          <p:spPr>
            <a:xfrm>
              <a:off x="6300887" y="2386995"/>
              <a:ext cx="19241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600" i="1" dirty="0" err="1"/>
                <a:t>Orius</a:t>
              </a:r>
              <a:r>
                <a:rPr lang="fr-CA" sz="1600" i="1" dirty="0"/>
                <a:t> </a:t>
              </a:r>
              <a:r>
                <a:rPr lang="fr-CA" sz="1600" i="1" dirty="0" err="1"/>
                <a:t>insidiosus</a:t>
              </a:r>
              <a:endParaRPr lang="fr-CA" sz="1600" i="1" dirty="0"/>
            </a:p>
          </p:txBody>
        </p:sp>
        <p:pic>
          <p:nvPicPr>
            <p:cNvPr id="24" name="Image 23" descr="Une image contenant vert, plante, légume&#10;&#10;Description générée automatiquement">
              <a:extLst>
                <a:ext uri="{FF2B5EF4-FFF2-40B4-BE49-F238E27FC236}">
                  <a16:creationId xmlns:a16="http://schemas.microsoft.com/office/drawing/2014/main" id="{FFD0F798-47D2-46F1-9E47-67E8972A2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4523" y="1315617"/>
              <a:ext cx="3007031" cy="3001313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BE025B5-6D0E-EC57-3903-56C328673DEA}"/>
              </a:ext>
            </a:extLst>
          </p:cNvPr>
          <p:cNvSpPr txBox="1"/>
          <p:nvPr/>
        </p:nvSpPr>
        <p:spPr>
          <a:xfrm>
            <a:off x="169090" y="4168665"/>
            <a:ext cx="6743286" cy="6217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Use of attractive flowers (adults are often pollen feeders)</a:t>
            </a:r>
          </a:p>
        </p:txBody>
      </p:sp>
    </p:spTree>
    <p:extLst>
      <p:ext uri="{BB962C8B-B14F-4D97-AF65-F5344CB8AC3E}">
        <p14:creationId xmlns:p14="http://schemas.microsoft.com/office/powerpoint/2010/main" val="31981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B93A2-E4A5-4FD4-B0CB-43AE7CAE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496" y="65764"/>
            <a:ext cx="3910389" cy="920865"/>
          </a:xfrm>
        </p:spPr>
        <p:txBody>
          <a:bodyPr anchor="b">
            <a:normAutofit/>
          </a:bodyPr>
          <a:lstStyle/>
          <a:p>
            <a:r>
              <a:rPr lang="fr-CA" sz="5600" dirty="0"/>
              <a:t>Thrips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396548B-BE73-4259-9962-495FCBB07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7EC44FA-B664-4AC1-8FDA-034BDE5C3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 bwMode="auto"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FTHRIPS">
            <a:extLst>
              <a:ext uri="{FF2B5EF4-FFF2-40B4-BE49-F238E27FC236}">
                <a16:creationId xmlns:a16="http://schemas.microsoft.com/office/drawing/2014/main" id="{8A3329FC-D842-4F8C-96C4-6FD22D064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8" r="1" b="1"/>
          <a:stretch/>
        </p:blipFill>
        <p:spPr bwMode="auto"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herbe, champ, vert&#10;&#10;Description générée automatiquement">
            <a:extLst>
              <a:ext uri="{FF2B5EF4-FFF2-40B4-BE49-F238E27FC236}">
                <a16:creationId xmlns:a16="http://schemas.microsoft.com/office/drawing/2014/main" id="{56A0E5FB-05F3-49E5-8D1D-C402788524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922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C389F-0664-47DA-9740-CD3D9C6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9779" y="4477710"/>
            <a:ext cx="4501449" cy="2764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2400" b="1" dirty="0"/>
              <a:t>Damages: </a:t>
            </a:r>
          </a:p>
          <a:p>
            <a:pPr lvl="1">
              <a:lnSpc>
                <a:spcPct val="100000"/>
              </a:lnSpc>
            </a:pPr>
            <a:r>
              <a:rPr lang="fr-CA" dirty="0"/>
              <a:t>Silver </a:t>
            </a:r>
            <a:r>
              <a:rPr lang="fr-CA" dirty="0" err="1"/>
              <a:t>shinny</a:t>
            </a:r>
            <a:r>
              <a:rPr lang="fr-CA" dirty="0"/>
              <a:t> spots on </a:t>
            </a:r>
            <a:r>
              <a:rPr lang="fr-CA" dirty="0" err="1"/>
              <a:t>leaves</a:t>
            </a:r>
            <a:endParaRPr lang="fr-CA" dirty="0"/>
          </a:p>
          <a:p>
            <a:pPr lvl="1">
              <a:lnSpc>
                <a:spcPct val="100000"/>
              </a:lnSpc>
            </a:pPr>
            <a:r>
              <a:rPr lang="fr-CA" dirty="0" err="1"/>
              <a:t>Feces</a:t>
            </a:r>
            <a:r>
              <a:rPr lang="fr-CA" dirty="0"/>
              <a:t> in the </a:t>
            </a:r>
            <a:r>
              <a:rPr lang="fr-CA" dirty="0" err="1"/>
              <a:t>form</a:t>
            </a:r>
            <a:r>
              <a:rPr lang="fr-CA" dirty="0"/>
              <a:t> of </a:t>
            </a:r>
            <a:r>
              <a:rPr lang="fr-CA" dirty="0" err="1"/>
              <a:t>small</a:t>
            </a:r>
            <a:r>
              <a:rPr lang="fr-CA" dirty="0"/>
              <a:t> black dots</a:t>
            </a:r>
          </a:p>
          <a:p>
            <a:pPr lvl="1">
              <a:lnSpc>
                <a:spcPct val="100000"/>
              </a:lnSpc>
            </a:pPr>
            <a:r>
              <a:rPr lang="fr-CA" dirty="0" err="1"/>
              <a:t>Distorted</a:t>
            </a:r>
            <a:r>
              <a:rPr lang="fr-CA" dirty="0"/>
              <a:t> fruits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D6B39D9-875B-2ACB-6429-3B25B110AD0D}"/>
              </a:ext>
            </a:extLst>
          </p:cNvPr>
          <p:cNvSpPr txBox="1">
            <a:spLocks/>
          </p:cNvSpPr>
          <p:nvPr/>
        </p:nvSpPr>
        <p:spPr>
          <a:xfrm>
            <a:off x="7579779" y="2595417"/>
            <a:ext cx="4341643" cy="2135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2400" b="1" dirty="0"/>
              <a:t>Life cycle</a:t>
            </a:r>
          </a:p>
          <a:p>
            <a:pPr lvl="1">
              <a:lnSpc>
                <a:spcPct val="100000"/>
              </a:lnSpc>
            </a:pPr>
            <a:r>
              <a:rPr lang="fr-CA" dirty="0" err="1"/>
              <a:t>Eggs</a:t>
            </a:r>
            <a:r>
              <a:rPr lang="fr-CA" dirty="0"/>
              <a:t> </a:t>
            </a:r>
            <a:r>
              <a:rPr lang="fr-CA" dirty="0" err="1"/>
              <a:t>inside</a:t>
            </a:r>
            <a:r>
              <a:rPr lang="fr-CA" dirty="0"/>
              <a:t> </a:t>
            </a:r>
            <a:r>
              <a:rPr lang="fr-CA" dirty="0" err="1"/>
              <a:t>leaves</a:t>
            </a:r>
            <a:r>
              <a:rPr lang="fr-CA" dirty="0"/>
              <a:t> or stem</a:t>
            </a:r>
          </a:p>
          <a:p>
            <a:pPr lvl="1">
              <a:lnSpc>
                <a:spcPct val="100000"/>
              </a:lnSpc>
            </a:pPr>
            <a:r>
              <a:rPr lang="fr-CA" dirty="0" err="1"/>
              <a:t>Larvae</a:t>
            </a:r>
            <a:r>
              <a:rPr lang="fr-CA" dirty="0"/>
              <a:t> and </a:t>
            </a:r>
            <a:r>
              <a:rPr lang="fr-CA" dirty="0" err="1"/>
              <a:t>adults</a:t>
            </a:r>
            <a:r>
              <a:rPr lang="fr-CA" dirty="0"/>
              <a:t> on plants</a:t>
            </a:r>
          </a:p>
          <a:p>
            <a:pPr lvl="1">
              <a:lnSpc>
                <a:spcPct val="100000"/>
              </a:lnSpc>
            </a:pPr>
            <a:r>
              <a:rPr lang="fr-CA" dirty="0" err="1"/>
              <a:t>Pupae</a:t>
            </a:r>
            <a:r>
              <a:rPr lang="fr-CA" dirty="0"/>
              <a:t> in </a:t>
            </a:r>
            <a:r>
              <a:rPr lang="fr-CA" dirty="0" err="1"/>
              <a:t>soil</a:t>
            </a:r>
            <a:endParaRPr lang="fr-CA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2A932C2-B610-CF72-C4CD-6B82FC5B5B72}"/>
              </a:ext>
            </a:extLst>
          </p:cNvPr>
          <p:cNvSpPr txBox="1">
            <a:spLocks/>
          </p:cNvSpPr>
          <p:nvPr/>
        </p:nvSpPr>
        <p:spPr>
          <a:xfrm>
            <a:off x="7471870" y="1136551"/>
            <a:ext cx="4341643" cy="1458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2400" b="1" dirty="0"/>
              <a:t>Main </a:t>
            </a:r>
            <a:r>
              <a:rPr lang="fr-CA" sz="2400" b="1" dirty="0" err="1"/>
              <a:t>species</a:t>
            </a:r>
            <a:endParaRPr lang="fr-CA" sz="2400" b="1" dirty="0"/>
          </a:p>
          <a:p>
            <a:pPr lvl="1">
              <a:lnSpc>
                <a:spcPct val="100000"/>
              </a:lnSpc>
            </a:pPr>
            <a:r>
              <a:rPr lang="fr-CA" dirty="0"/>
              <a:t>Western </a:t>
            </a:r>
            <a:r>
              <a:rPr lang="fr-CA" dirty="0" err="1"/>
              <a:t>flower</a:t>
            </a:r>
            <a:r>
              <a:rPr lang="fr-CA" dirty="0"/>
              <a:t> thrips</a:t>
            </a:r>
          </a:p>
          <a:p>
            <a:pPr lvl="1">
              <a:lnSpc>
                <a:spcPct val="100000"/>
              </a:lnSpc>
            </a:pPr>
            <a:r>
              <a:rPr lang="fr-CA" dirty="0" err="1"/>
              <a:t>Onion</a:t>
            </a:r>
            <a:r>
              <a:rPr lang="fr-CA" dirty="0"/>
              <a:t>/</a:t>
            </a:r>
            <a:r>
              <a:rPr lang="fr-CA" dirty="0" err="1"/>
              <a:t>tobacco</a:t>
            </a:r>
            <a:r>
              <a:rPr lang="fr-CA" dirty="0"/>
              <a:t> thrips</a:t>
            </a:r>
          </a:p>
        </p:txBody>
      </p:sp>
    </p:spTree>
    <p:extLst>
      <p:ext uri="{BB962C8B-B14F-4D97-AF65-F5344CB8AC3E}">
        <p14:creationId xmlns:p14="http://schemas.microsoft.com/office/powerpoint/2010/main" val="1209053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feuille, plante, vert, arbre&#10;&#10;Description générée automatiquement">
            <a:extLst>
              <a:ext uri="{FF2B5EF4-FFF2-40B4-BE49-F238E27FC236}">
                <a16:creationId xmlns:a16="http://schemas.microsoft.com/office/drawing/2014/main" id="{33DE6540-0AF2-442D-8FE5-4316404BD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5475" y="-2665477"/>
            <a:ext cx="6858000" cy="121889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3E8E83-7628-41A7-B26C-95F6F63E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Damages and feces of thrips in cucumber</a:t>
            </a:r>
          </a:p>
        </p:txBody>
      </p:sp>
    </p:spTree>
    <p:extLst>
      <p:ext uri="{BB962C8B-B14F-4D97-AF65-F5344CB8AC3E}">
        <p14:creationId xmlns:p14="http://schemas.microsoft.com/office/powerpoint/2010/main" val="216424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vert, arbre, assis&#10;&#10;Description générée automatiquement">
            <a:extLst>
              <a:ext uri="{FF2B5EF4-FFF2-40B4-BE49-F238E27FC236}">
                <a16:creationId xmlns:a16="http://schemas.microsoft.com/office/drawing/2014/main" id="{1C6741E0-1322-4C37-B23C-990A20DBC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40308" y="940308"/>
            <a:ext cx="6858000" cy="4977384"/>
          </a:xfrm>
          <a:prstGeom prst="rect">
            <a:avLst/>
          </a:prstGeom>
        </p:spPr>
      </p:pic>
      <p:pic>
        <p:nvPicPr>
          <p:cNvPr id="5" name="Espace réservé du contenu 4" descr="Une image contenant vert, extérieur, plante, assis&#10;&#10;Description générée automatiquement">
            <a:extLst>
              <a:ext uri="{FF2B5EF4-FFF2-40B4-BE49-F238E27FC236}">
                <a16:creationId xmlns:a16="http://schemas.microsoft.com/office/drawing/2014/main" id="{F1ED84C1-98C7-45C8-90E7-F751C3137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608" y="0"/>
            <a:ext cx="7214616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E07A5A-C685-4619-BD2A-23849786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319" y="5259466"/>
            <a:ext cx="5672853" cy="64947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Damages in basil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D54E018-5B6A-4F7C-95DF-003FEA83D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138" y="4697298"/>
            <a:ext cx="5040034" cy="1435608"/>
          </a:xfrm>
        </p:spPr>
        <p:txBody>
          <a:bodyPr anchor="ctr">
            <a:normAutofit/>
          </a:bodyPr>
          <a:lstStyle/>
          <a:p>
            <a:pPr algn="ctr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22405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68F44-83F0-4022-92A0-C641A8260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487" y="1442773"/>
            <a:ext cx="4133548" cy="4217488"/>
          </a:xfrm>
        </p:spPr>
        <p:txBody>
          <a:bodyPr>
            <a:normAutofit lnSpcReduction="10000"/>
          </a:bodyPr>
          <a:lstStyle/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134 thrips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collected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greenhouses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crops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~ 12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DNA identification)</a:t>
            </a:r>
          </a:p>
          <a:p>
            <a:pPr marL="0" indent="0">
              <a:buNone/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fr-CA" sz="2400" i="1" dirty="0">
                <a:latin typeface="Calibri" panose="020F0502020204030204" pitchFamily="34" charset="0"/>
                <a:cs typeface="Calibri" panose="020F0502020204030204" pitchFamily="34" charset="0"/>
              </a:rPr>
              <a:t>Thrips </a:t>
            </a:r>
            <a:r>
              <a:rPr lang="fr-CA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fallaciosus</a:t>
            </a:r>
            <a:endParaRPr lang="fr-CA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Hercinothrips</a:t>
            </a:r>
            <a:r>
              <a:rPr lang="fr-CA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femoralis</a:t>
            </a:r>
            <a:endParaRPr lang="fr-CA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C5D6E76-564F-44A2-A762-887981DC9E75}"/>
              </a:ext>
            </a:extLst>
          </p:cNvPr>
          <p:cNvSpPr txBox="1">
            <a:spLocks/>
          </p:cNvSpPr>
          <p:nvPr/>
        </p:nvSpPr>
        <p:spPr>
          <a:xfrm>
            <a:off x="100584" y="0"/>
            <a:ext cx="11860581" cy="813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dirty="0" err="1"/>
              <a:t>Research</a:t>
            </a:r>
            <a:r>
              <a:rPr lang="fr-CA" sz="3600" dirty="0"/>
              <a:t> </a:t>
            </a:r>
            <a:r>
              <a:rPr lang="fr-CA" sz="3600" dirty="0" err="1"/>
              <a:t>project</a:t>
            </a:r>
            <a:r>
              <a:rPr lang="fr-CA" sz="3600" dirty="0"/>
              <a:t>: Identification of thrips </a:t>
            </a:r>
            <a:r>
              <a:rPr lang="fr-CA" sz="3600" dirty="0" err="1"/>
              <a:t>species</a:t>
            </a:r>
            <a:endParaRPr lang="fr-CA" sz="3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6F6792-23CD-466A-8FB5-185B19B6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98" y="813816"/>
            <a:ext cx="4754880" cy="584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Espace réservé du contenu 4" descr="Une image contenant herbe, extérieur, vert, fermer&#10;&#10;Description générée automatiquement">
            <a:extLst>
              <a:ext uri="{FF2B5EF4-FFF2-40B4-BE49-F238E27FC236}">
                <a16:creationId xmlns:a16="http://schemas.microsoft.com/office/drawing/2014/main" id="{2DB9C8FF-3078-403A-95B2-F780E0D4A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66769" y="4232769"/>
            <a:ext cx="2518913" cy="27315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1AAE07-BF0A-4CB0-B8D3-1FBF441BB2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035" y="1828798"/>
            <a:ext cx="2381130" cy="296713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5360D06-2DF8-4332-8E7A-FB65445AF016}"/>
              </a:ext>
            </a:extLst>
          </p:cNvPr>
          <p:cNvSpPr txBox="1"/>
          <p:nvPr/>
        </p:nvSpPr>
        <p:spPr>
          <a:xfrm>
            <a:off x="9432917" y="6382718"/>
            <a:ext cx="2381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Thrips </a:t>
            </a:r>
            <a:r>
              <a:rPr lang="fr-CA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fallaciosus</a:t>
            </a:r>
            <a:endParaRPr lang="fr-CA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C4A7AC-9EFD-4595-8492-60DA11A40C5C}"/>
              </a:ext>
            </a:extLst>
          </p:cNvPr>
          <p:cNvSpPr txBox="1"/>
          <p:nvPr/>
        </p:nvSpPr>
        <p:spPr>
          <a:xfrm>
            <a:off x="9542167" y="1883711"/>
            <a:ext cx="2649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Hercinothrips</a:t>
            </a:r>
            <a:r>
              <a:rPr lang="fr-CA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femoralis</a:t>
            </a:r>
            <a:endParaRPr lang="fr-CA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819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5B7229-5C2B-43DA-B5E7-D584481F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43"/>
            <a:ext cx="12302067" cy="953092"/>
          </a:xfrm>
        </p:spPr>
        <p:txBody>
          <a:bodyPr>
            <a:normAutofit/>
          </a:bodyPr>
          <a:lstStyle/>
          <a:p>
            <a:pPr algn="ctr"/>
            <a:r>
              <a:rPr lang="fr-CA" sz="4000" dirty="0"/>
              <a:t>Control options </a:t>
            </a:r>
            <a:r>
              <a:rPr lang="fr-CA" sz="4000" dirty="0" err="1"/>
              <a:t>used</a:t>
            </a:r>
            <a:r>
              <a:rPr lang="fr-CA" sz="4000" dirty="0"/>
              <a:t> by </a:t>
            </a:r>
            <a:r>
              <a:rPr lang="fr-CA" sz="4000" dirty="0" err="1"/>
              <a:t>producers</a:t>
            </a:r>
            <a:endParaRPr lang="fr-CA" sz="4000" baseline="30000" dirty="0"/>
          </a:p>
        </p:txBody>
      </p:sp>
      <p:pic>
        <p:nvPicPr>
          <p:cNvPr id="9" name="image1.jpg">
            <a:extLst>
              <a:ext uri="{FF2B5EF4-FFF2-40B4-BE49-F238E27FC236}">
                <a16:creationId xmlns:a16="http://schemas.microsoft.com/office/drawing/2014/main" id="{F1C58815-D18D-4539-B33A-8A365782C1B9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9820" y="1970520"/>
            <a:ext cx="1781175" cy="1600201"/>
          </a:xfrm>
          <a:prstGeom prst="rect">
            <a:avLst/>
          </a:prstGeom>
          <a:ln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AC3E17-0985-4685-81CB-163A07A5F4CB}"/>
              </a:ext>
            </a:extLst>
          </p:cNvPr>
          <p:cNvSpPr txBox="1"/>
          <p:nvPr/>
        </p:nvSpPr>
        <p:spPr>
          <a:xfrm>
            <a:off x="464424" y="4010160"/>
            <a:ext cx="10897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/>
              <a:t>* Will replace </a:t>
            </a:r>
            <a:r>
              <a:rPr lang="fr-CA" sz="2400" i="1" dirty="0" err="1"/>
              <a:t>cucumeris</a:t>
            </a:r>
            <a:r>
              <a:rPr lang="fr-CA" sz="2400" dirty="0"/>
              <a:t> </a:t>
            </a:r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i="1" dirty="0" err="1"/>
              <a:t>swirskii</a:t>
            </a:r>
            <a:r>
              <a:rPr lang="fr-CA" sz="2400" i="1" dirty="0"/>
              <a:t> </a:t>
            </a:r>
            <a:r>
              <a:rPr lang="fr-CA" sz="2400" dirty="0"/>
              <a:t>or </a:t>
            </a:r>
            <a:r>
              <a:rPr lang="fr-CA" sz="2400" i="1" dirty="0" err="1"/>
              <a:t>californicus</a:t>
            </a:r>
            <a:r>
              <a:rPr lang="fr-CA" sz="2400" dirty="0"/>
              <a:t> </a:t>
            </a:r>
            <a:r>
              <a:rPr lang="fr-CA" sz="2400" dirty="0" err="1"/>
              <a:t>when</a:t>
            </a:r>
            <a:r>
              <a:rPr lang="fr-CA" sz="2400" dirty="0"/>
              <a:t> </a:t>
            </a:r>
            <a:r>
              <a:rPr lang="fr-CA" sz="2400" dirty="0" err="1"/>
              <a:t>temperature</a:t>
            </a:r>
            <a:r>
              <a:rPr lang="fr-CA" sz="2400" dirty="0"/>
              <a:t> </a:t>
            </a:r>
            <a:r>
              <a:rPr lang="fr-CA" sz="2400" dirty="0" err="1"/>
              <a:t>is</a:t>
            </a:r>
            <a:r>
              <a:rPr lang="fr-CA" sz="2400" dirty="0"/>
              <a:t> </a:t>
            </a:r>
            <a:r>
              <a:rPr lang="fr-CA" sz="2400" dirty="0" err="1"/>
              <a:t>rising</a:t>
            </a:r>
            <a:r>
              <a:rPr lang="fr-CA" sz="2400" dirty="0"/>
              <a:t> in the </a:t>
            </a:r>
            <a:r>
              <a:rPr lang="fr-CA" sz="2400" dirty="0" err="1"/>
              <a:t>greenhouse</a:t>
            </a:r>
            <a:endParaRPr lang="fr-CA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D8682E-9FCD-9E1A-BF37-2901C70CF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53" y="1264372"/>
            <a:ext cx="8187196" cy="260566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69BF826-0EB8-0FA0-60BE-C33140269F00}"/>
              </a:ext>
            </a:extLst>
          </p:cNvPr>
          <p:cNvSpPr/>
          <p:nvPr/>
        </p:nvSpPr>
        <p:spPr>
          <a:xfrm>
            <a:off x="886691" y="1791856"/>
            <a:ext cx="6410036" cy="424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B2BC7B0-DA5F-9D69-77FF-6C5EC8D720CF}"/>
              </a:ext>
            </a:extLst>
          </p:cNvPr>
          <p:cNvGrpSpPr/>
          <p:nvPr/>
        </p:nvGrpSpPr>
        <p:grpSpPr>
          <a:xfrm>
            <a:off x="743527" y="2633077"/>
            <a:ext cx="10618351" cy="3500705"/>
            <a:chOff x="743527" y="2633077"/>
            <a:chExt cx="10618351" cy="3500705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0D6BA4C-5F56-5021-4A72-946B7EAA23B8}"/>
                </a:ext>
              </a:extLst>
            </p:cNvPr>
            <p:cNvSpPr/>
            <p:nvPr/>
          </p:nvSpPr>
          <p:spPr>
            <a:xfrm>
              <a:off x="743527" y="2633077"/>
              <a:ext cx="8436721" cy="4248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7" name="Image 6" descr="Une image contenant insecte, extérieur, neige, pente&#10;&#10;Description générée automatiquement">
              <a:extLst>
                <a:ext uri="{FF2B5EF4-FFF2-40B4-BE49-F238E27FC236}">
                  <a16:creationId xmlns:a16="http://schemas.microsoft.com/office/drawing/2014/main" id="{84C1E636-BBC0-EC83-5D76-8A19F3E70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09102" y="4726291"/>
              <a:ext cx="2052776" cy="1407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7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893E6E-F908-94B4-F8FF-57C91B95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0"/>
            <a:ext cx="11970328" cy="18284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vegetables greenhouses in Quebec province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FED8E-C9DC-0596-D254-E95C922B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81" y="1958109"/>
            <a:ext cx="5590227" cy="396462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/>
              <a:t>313 ha of greenhouses (151 ha in vegetables)</a:t>
            </a:r>
          </a:p>
          <a:p>
            <a:r>
              <a:rPr lang="en-US" sz="2400" dirty="0"/>
              <a:t>676 producers of vegetables and fruits in greenhouses</a:t>
            </a:r>
          </a:p>
          <a:p>
            <a:r>
              <a:rPr lang="en-US" sz="2400" dirty="0"/>
              <a:t>467 &lt; 1000 m</a:t>
            </a:r>
            <a:r>
              <a:rPr lang="en-US" sz="2400" baseline="30000" dirty="0"/>
              <a:t>2 </a:t>
            </a:r>
            <a:r>
              <a:rPr lang="en-US" sz="2400" dirty="0"/>
              <a:t>(69% of producers) = 9% total greenhouses area</a:t>
            </a:r>
          </a:p>
          <a:p>
            <a:r>
              <a:rPr lang="en-US" sz="2400" dirty="0"/>
              <a:t>209 producers (31%) &gt; 1000 m</a:t>
            </a:r>
            <a:r>
              <a:rPr lang="en-US" sz="2400" baseline="30000" dirty="0"/>
              <a:t>2 </a:t>
            </a:r>
            <a:endParaRPr lang="en-US" sz="2400" dirty="0"/>
          </a:p>
          <a:p>
            <a:r>
              <a:rPr lang="en-US" sz="2400" dirty="0"/>
              <a:t>16% in organic production </a:t>
            </a:r>
          </a:p>
          <a:p>
            <a:pPr lvl="1"/>
            <a:r>
              <a:rPr lang="en-US" dirty="0"/>
              <a:t>24 ha of tomato, cucumber, pepper, lettuce</a:t>
            </a:r>
          </a:p>
          <a:p>
            <a:pPr lvl="1"/>
            <a:r>
              <a:rPr lang="en-US" dirty="0"/>
              <a:t>25 ha of diversified crops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3118797-05EF-E6D3-5795-BAFA7418FBE6}"/>
              </a:ext>
            </a:extLst>
          </p:cNvPr>
          <p:cNvSpPr txBox="1">
            <a:spLocks/>
          </p:cNvSpPr>
          <p:nvPr/>
        </p:nvSpPr>
        <p:spPr>
          <a:xfrm>
            <a:off x="6189154" y="1958109"/>
            <a:ext cx="5164645" cy="4170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Greenhouses provide 50% of fruit and vegetable consumption of the province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CA382B1-5F9F-C6E9-F949-63A74F227414}"/>
              </a:ext>
            </a:extLst>
          </p:cNvPr>
          <p:cNvGrpSpPr/>
          <p:nvPr/>
        </p:nvGrpSpPr>
        <p:grpSpPr>
          <a:xfrm>
            <a:off x="5920508" y="3334327"/>
            <a:ext cx="5560291" cy="3343836"/>
            <a:chOff x="6317674" y="3055598"/>
            <a:chExt cx="5874326" cy="359485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11E6351-91EA-2582-4D65-CDB66E524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7674" y="3055598"/>
              <a:ext cx="5619014" cy="325630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913FCBE-5D2A-D394-A8D0-8D5FB52CECD5}"/>
                </a:ext>
              </a:extLst>
            </p:cNvPr>
            <p:cNvSpPr txBox="1"/>
            <p:nvPr/>
          </p:nvSpPr>
          <p:spPr>
            <a:xfrm>
              <a:off x="7244910" y="6311900"/>
              <a:ext cx="494709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600" dirty="0"/>
                <a:t>Leblanc, J. 2022. Colloque maraîcher en serre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76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33F33-C5BB-4683-8468-532A6405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529" y="192332"/>
            <a:ext cx="5220586" cy="1067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Spider mites</a:t>
            </a:r>
          </a:p>
        </p:txBody>
      </p:sp>
      <p:pic>
        <p:nvPicPr>
          <p:cNvPr id="9" name="Image 8" descr="Une image contenant table, herbe, assis, alimentation&#10;&#10;Description générée automatiquement">
            <a:extLst>
              <a:ext uri="{FF2B5EF4-FFF2-40B4-BE49-F238E27FC236}">
                <a16:creationId xmlns:a16="http://schemas.microsoft.com/office/drawing/2014/main" id="{A133BAC9-FDF3-41CE-9E3B-28A4A9F6FB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"/>
            <a:ext cx="2873113" cy="252014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5" name="Espace réservé du contenu 4" descr="Une image contenant vert, fruit, herbe, assis&#10;&#10;Description générée automatiquement">
            <a:extLst>
              <a:ext uri="{FF2B5EF4-FFF2-40B4-BE49-F238E27FC236}">
                <a16:creationId xmlns:a16="http://schemas.microsoft.com/office/drawing/2014/main" id="{4D42AC67-F9E0-45C4-A243-168CE22F1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41A6FCF2-8A92-4027-853C-728F798D0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16076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7DA5E61-250B-40DD-B610-1265ABDF307D}"/>
              </a:ext>
            </a:extLst>
          </p:cNvPr>
          <p:cNvSpPr txBox="1">
            <a:spLocks/>
          </p:cNvSpPr>
          <p:nvPr/>
        </p:nvSpPr>
        <p:spPr>
          <a:xfrm>
            <a:off x="6160658" y="1687397"/>
            <a:ext cx="6031342" cy="489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/>
              <a:t>Damages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/>
              <a:t>Small yellow dots at </a:t>
            </a:r>
            <a:r>
              <a:rPr lang="en-US" dirty="0" err="1"/>
              <a:t>beggining</a:t>
            </a:r>
            <a:r>
              <a:rPr lang="en-US" dirty="0"/>
              <a:t>; 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Decoloration</a:t>
            </a:r>
            <a:r>
              <a:rPr lang="en-US" dirty="0"/>
              <a:t> of the leaves;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Spider webs.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Preventive methods</a:t>
            </a:r>
            <a:r>
              <a:rPr lang="en-US" sz="2400" dirty="0"/>
              <a:t>: 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Control the population at the end of summer before entering in diapause.                                                               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Misting</a:t>
            </a:r>
            <a:r>
              <a:rPr lang="en-US" dirty="0"/>
              <a:t> to maintain relative humidity of &gt;70%.       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Preventive use of biocontrol agents</a:t>
            </a:r>
          </a:p>
        </p:txBody>
      </p:sp>
    </p:spTree>
    <p:extLst>
      <p:ext uri="{BB962C8B-B14F-4D97-AF65-F5344CB8AC3E}">
        <p14:creationId xmlns:p14="http://schemas.microsoft.com/office/powerpoint/2010/main" val="1834992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vert, fruit, herbe, assis&#10;&#10;Description générée automatiquement">
            <a:extLst>
              <a:ext uri="{FF2B5EF4-FFF2-40B4-BE49-F238E27FC236}">
                <a16:creationId xmlns:a16="http://schemas.microsoft.com/office/drawing/2014/main" id="{4BD576F5-661F-423B-ACA2-9784DE89F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339" y="0"/>
            <a:ext cx="2657476" cy="2605089"/>
          </a:xfrm>
          <a:prstGeom prst="rect">
            <a:avLst/>
          </a:prstGeom>
        </p:spPr>
      </p:pic>
      <p:pic>
        <p:nvPicPr>
          <p:cNvPr id="5" name="Espace réservé du contenu 4" descr="Une image contenant pluie, vert, pose, équitation&#10;&#10;Description générée automatiquement">
            <a:extLst>
              <a:ext uri="{FF2B5EF4-FFF2-40B4-BE49-F238E27FC236}">
                <a16:creationId xmlns:a16="http://schemas.microsoft.com/office/drawing/2014/main" id="{38592968-9F5F-4AC0-B5D4-348E7AEE7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6450"/>
            <a:ext cx="4781550" cy="4781550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8546954-807E-49C7-AA9D-07888F1BCD98}"/>
              </a:ext>
            </a:extLst>
          </p:cNvPr>
          <p:cNvSpPr/>
          <p:nvPr/>
        </p:nvSpPr>
        <p:spPr>
          <a:xfrm>
            <a:off x="2057400" y="3429000"/>
            <a:ext cx="466725" cy="6381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CDA4F0-0AD0-4171-B22F-6B1672ADC20E}"/>
              </a:ext>
            </a:extLst>
          </p:cNvPr>
          <p:cNvSpPr/>
          <p:nvPr/>
        </p:nvSpPr>
        <p:spPr>
          <a:xfrm>
            <a:off x="2819400" y="3109912"/>
            <a:ext cx="752475" cy="6381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2856AA8-2940-4F5B-97DD-98B0F0900B45}"/>
              </a:ext>
            </a:extLst>
          </p:cNvPr>
          <p:cNvSpPr/>
          <p:nvPr/>
        </p:nvSpPr>
        <p:spPr>
          <a:xfrm>
            <a:off x="2157412" y="4467225"/>
            <a:ext cx="466725" cy="6381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386CF40-5629-4268-B6D4-2E866187FE75}"/>
              </a:ext>
            </a:extLst>
          </p:cNvPr>
          <p:cNvSpPr/>
          <p:nvPr/>
        </p:nvSpPr>
        <p:spPr>
          <a:xfrm>
            <a:off x="838200" y="4967287"/>
            <a:ext cx="352425" cy="4857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632BF63-57B4-4C89-98DB-3952516AA85C}"/>
              </a:ext>
            </a:extLst>
          </p:cNvPr>
          <p:cNvSpPr/>
          <p:nvPr/>
        </p:nvSpPr>
        <p:spPr>
          <a:xfrm>
            <a:off x="361950" y="5453062"/>
            <a:ext cx="352425" cy="4857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CA7F63D-7B5B-4E03-B48C-F95A71028AF1}"/>
              </a:ext>
            </a:extLst>
          </p:cNvPr>
          <p:cNvSpPr/>
          <p:nvPr/>
        </p:nvSpPr>
        <p:spPr>
          <a:xfrm>
            <a:off x="3690937" y="3205161"/>
            <a:ext cx="352425" cy="4857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2375EEF-72CC-4AA8-B5EA-F26BD7DB5275}"/>
              </a:ext>
            </a:extLst>
          </p:cNvPr>
          <p:cNvSpPr/>
          <p:nvPr/>
        </p:nvSpPr>
        <p:spPr>
          <a:xfrm>
            <a:off x="1938337" y="2362199"/>
            <a:ext cx="352425" cy="4857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B2DF31F-9A4B-44B1-8AEC-4D4EE2E7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136" y="365125"/>
            <a:ext cx="8729663" cy="1325563"/>
          </a:xfrm>
        </p:spPr>
        <p:txBody>
          <a:bodyPr/>
          <a:lstStyle/>
          <a:p>
            <a:r>
              <a:rPr lang="fr-CA" dirty="0"/>
              <a:t>Spider mites (</a:t>
            </a:r>
            <a:r>
              <a:rPr lang="fr-CA" i="1" dirty="0" err="1"/>
              <a:t>Tetranychus</a:t>
            </a:r>
            <a:r>
              <a:rPr lang="fr-CA" i="1" dirty="0"/>
              <a:t> </a:t>
            </a:r>
            <a:r>
              <a:rPr lang="fr-CA" i="1" dirty="0" err="1"/>
              <a:t>urticae</a:t>
            </a:r>
            <a:r>
              <a:rPr lang="fr-CA" dirty="0"/>
              <a:t>)</a:t>
            </a:r>
          </a:p>
        </p:txBody>
      </p:sp>
      <p:pic>
        <p:nvPicPr>
          <p:cNvPr id="25" name="Image 24" descr="Une image contenant assis, morceau, tenant, vert&#10;&#10;Description générée automatiquement">
            <a:extLst>
              <a:ext uri="{FF2B5EF4-FFF2-40B4-BE49-F238E27FC236}">
                <a16:creationId xmlns:a16="http://schemas.microsoft.com/office/drawing/2014/main" id="{709C4EBF-31D2-4EB1-A762-CE355C779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040" y="1857375"/>
            <a:ext cx="3750469" cy="5000625"/>
          </a:xfrm>
          <a:prstGeom prst="rect">
            <a:avLst/>
          </a:prstGeom>
        </p:spPr>
      </p:pic>
      <p:pic>
        <p:nvPicPr>
          <p:cNvPr id="27" name="Image 26" descr="Une image contenant fruit, corail, arbre, fleur&#10;&#10;Description générée automatiquement">
            <a:extLst>
              <a:ext uri="{FF2B5EF4-FFF2-40B4-BE49-F238E27FC236}">
                <a16:creationId xmlns:a16="http://schemas.microsoft.com/office/drawing/2014/main" id="{5348647F-A71C-4C8F-A066-8157446516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965" y="1495425"/>
            <a:ext cx="4021931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3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3DC80-1897-4768-8A10-4BAA607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 descr="Une image contenant extérieur, vert, arbre, grand&#10;&#10;Description générée automatiquement">
            <a:extLst>
              <a:ext uri="{FF2B5EF4-FFF2-40B4-BE49-F238E27FC236}">
                <a16:creationId xmlns:a16="http://schemas.microsoft.com/office/drawing/2014/main" id="{FDD5E407-1868-4419-8C67-C6D6C57DF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3"/>
            <a:ext cx="5068490" cy="6757987"/>
          </a:xfrm>
        </p:spPr>
      </p:pic>
      <p:pic>
        <p:nvPicPr>
          <p:cNvPr id="7" name="Image 6" descr="Une image contenant extérieur, vert, herbe, arbre&#10;&#10;Description générée automatiquement">
            <a:extLst>
              <a:ext uri="{FF2B5EF4-FFF2-40B4-BE49-F238E27FC236}">
                <a16:creationId xmlns:a16="http://schemas.microsoft.com/office/drawing/2014/main" id="{2904999C-11BA-45C9-B6E4-385592552E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10678"/>
            <a:ext cx="5143500" cy="6858000"/>
          </a:xfrm>
          <a:prstGeom prst="rect">
            <a:avLst/>
          </a:prstGeom>
        </p:spPr>
      </p:pic>
      <p:pic>
        <p:nvPicPr>
          <p:cNvPr id="9" name="Image 8" descr="Une image contenant arbre, vert&#10;&#10;Description générée automatiquement">
            <a:extLst>
              <a:ext uri="{FF2B5EF4-FFF2-40B4-BE49-F238E27FC236}">
                <a16:creationId xmlns:a16="http://schemas.microsoft.com/office/drawing/2014/main" id="{67DE63BB-9327-4C48-8350-974B7426D7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502" y="0"/>
            <a:ext cx="4676509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8943B15-9B1C-4F2A-B92C-44E6DF25B8A4}"/>
              </a:ext>
            </a:extLst>
          </p:cNvPr>
          <p:cNvSpPr txBox="1">
            <a:spLocks/>
          </p:cNvSpPr>
          <p:nvPr/>
        </p:nvSpPr>
        <p:spPr>
          <a:xfrm>
            <a:off x="3462337" y="-50006"/>
            <a:ext cx="8729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/>
              <a:t>Spider mites damages</a:t>
            </a:r>
          </a:p>
        </p:txBody>
      </p:sp>
    </p:spTree>
    <p:extLst>
      <p:ext uri="{BB962C8B-B14F-4D97-AF65-F5344CB8AC3E}">
        <p14:creationId xmlns:p14="http://schemas.microsoft.com/office/powerpoint/2010/main" val="1116580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029CF-0531-4C9F-9089-56C7B55D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55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Control </a:t>
            </a:r>
            <a:r>
              <a:rPr lang="fr-CA" dirty="0" err="1"/>
              <a:t>methods</a:t>
            </a:r>
            <a:r>
              <a:rPr lang="fr-CA" dirty="0"/>
              <a:t> </a:t>
            </a:r>
            <a:r>
              <a:rPr lang="fr-CA" dirty="0" err="1"/>
              <a:t>used</a:t>
            </a:r>
            <a:r>
              <a:rPr lang="fr-CA" dirty="0"/>
              <a:t> by </a:t>
            </a:r>
            <a:r>
              <a:rPr lang="fr-CA" dirty="0" err="1"/>
              <a:t>producers</a:t>
            </a:r>
            <a:r>
              <a:rPr lang="fr-CA" dirty="0"/>
              <a:t> *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4C48A6-5EAD-4E44-AF3D-9058FC64C561}"/>
              </a:ext>
            </a:extLst>
          </p:cNvPr>
          <p:cNvSpPr txBox="1"/>
          <p:nvPr/>
        </p:nvSpPr>
        <p:spPr>
          <a:xfrm>
            <a:off x="128355" y="6265033"/>
            <a:ext cx="1032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* </a:t>
            </a:r>
            <a:r>
              <a:rPr lang="fr-CA" dirty="0" err="1"/>
              <a:t>During</a:t>
            </a:r>
            <a:r>
              <a:rPr lang="fr-CA" dirty="0"/>
              <a:t> </a:t>
            </a:r>
            <a:r>
              <a:rPr lang="fr-CA" dirty="0" err="1"/>
              <a:t>summer</a:t>
            </a:r>
            <a:r>
              <a:rPr lang="fr-CA" dirty="0"/>
              <a:t> 2020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C1609F-CB54-5E23-A128-AEFF47050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35" y="1391371"/>
            <a:ext cx="11700521" cy="340230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CCB6219-611C-76CC-5EE5-850F4EEF4AC7}"/>
              </a:ext>
            </a:extLst>
          </p:cNvPr>
          <p:cNvGrpSpPr/>
          <p:nvPr/>
        </p:nvGrpSpPr>
        <p:grpSpPr>
          <a:xfrm>
            <a:off x="-249381" y="1846493"/>
            <a:ext cx="6410036" cy="1172476"/>
            <a:chOff x="-249381" y="1846493"/>
            <a:chExt cx="6410036" cy="117247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8951A83D-FB0B-AA52-92E8-ABE1703303F5}"/>
                </a:ext>
              </a:extLst>
            </p:cNvPr>
            <p:cNvSpPr/>
            <p:nvPr/>
          </p:nvSpPr>
          <p:spPr>
            <a:xfrm>
              <a:off x="-249381" y="2152397"/>
              <a:ext cx="6410036" cy="4248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3E358E3-975B-F817-7E39-69A9D0516D23}"/>
                </a:ext>
              </a:extLst>
            </p:cNvPr>
            <p:cNvSpPr/>
            <p:nvPr/>
          </p:nvSpPr>
          <p:spPr>
            <a:xfrm>
              <a:off x="2073564" y="1846493"/>
              <a:ext cx="2350654" cy="4248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88EEDDC9-4614-A475-85F2-CD6527C18B46}"/>
                </a:ext>
              </a:extLst>
            </p:cNvPr>
            <p:cNvSpPr/>
            <p:nvPr/>
          </p:nvSpPr>
          <p:spPr>
            <a:xfrm>
              <a:off x="2401455" y="2594097"/>
              <a:ext cx="2350654" cy="4248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2F62650D-9E14-EE3A-77C0-CF00DD98A752}"/>
              </a:ext>
            </a:extLst>
          </p:cNvPr>
          <p:cNvSpPr/>
          <p:nvPr/>
        </p:nvSpPr>
        <p:spPr>
          <a:xfrm>
            <a:off x="0" y="4155044"/>
            <a:ext cx="1708727" cy="424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5B2FEB-1507-4447-9344-D6616406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fr-CA" sz="5000" dirty="0" err="1"/>
              <a:t>Striped</a:t>
            </a:r>
            <a:r>
              <a:rPr lang="fr-CA" sz="5000" dirty="0"/>
              <a:t> </a:t>
            </a:r>
            <a:r>
              <a:rPr lang="fr-CA" sz="5000" dirty="0" err="1"/>
              <a:t>cucumber</a:t>
            </a:r>
            <a:r>
              <a:rPr lang="fr-CA" sz="5000" dirty="0"/>
              <a:t> </a:t>
            </a:r>
            <a:r>
              <a:rPr lang="fr-CA" sz="5000" dirty="0" err="1"/>
              <a:t>beetle</a:t>
            </a:r>
            <a:endParaRPr lang="fr-CA" sz="5000" dirty="0"/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98C796-CE96-49BE-8C69-D83627DEB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114890"/>
            <a:ext cx="4818888" cy="4724822"/>
          </a:xfrm>
        </p:spPr>
        <p:txBody>
          <a:bodyPr anchor="t">
            <a:normAutofit/>
          </a:bodyPr>
          <a:lstStyle/>
          <a:p>
            <a:endParaRPr lang="fr-CA" sz="2400" dirty="0"/>
          </a:p>
          <a:p>
            <a:r>
              <a:rPr lang="fr-CA" sz="2400" dirty="0"/>
              <a:t>Important damages </a:t>
            </a:r>
            <a:r>
              <a:rPr lang="fr-CA" sz="2400" dirty="0" err="1"/>
              <a:t>because</a:t>
            </a:r>
            <a:r>
              <a:rPr lang="fr-CA" sz="2400" dirty="0"/>
              <a:t> of the transmission of the </a:t>
            </a:r>
            <a:r>
              <a:rPr lang="fr-CA" sz="2400" dirty="0" err="1"/>
              <a:t>bacterial</a:t>
            </a:r>
            <a:r>
              <a:rPr lang="fr-CA" sz="2400" dirty="0"/>
              <a:t> </a:t>
            </a:r>
            <a:r>
              <a:rPr lang="fr-CA" sz="2400" dirty="0" err="1"/>
              <a:t>wilt</a:t>
            </a:r>
            <a:endParaRPr lang="fr-CA" sz="2400" dirty="0"/>
          </a:p>
          <a:p>
            <a:r>
              <a:rPr lang="fr-CA" sz="2400" dirty="0" err="1"/>
              <a:t>Research</a:t>
            </a:r>
            <a:r>
              <a:rPr lang="fr-CA" sz="2400" dirty="0"/>
              <a:t> </a:t>
            </a:r>
            <a:r>
              <a:rPr lang="fr-CA" sz="2400" dirty="0" err="1"/>
              <a:t>projects</a:t>
            </a:r>
            <a:r>
              <a:rPr lang="fr-CA" sz="2400" dirty="0"/>
              <a:t> on push and pull </a:t>
            </a:r>
            <a:r>
              <a:rPr lang="fr-CA" sz="2400" dirty="0" err="1"/>
              <a:t>strategy</a:t>
            </a:r>
            <a:r>
              <a:rPr lang="fr-CA" sz="2400" dirty="0"/>
              <a:t> </a:t>
            </a:r>
            <a:r>
              <a:rPr lang="fr-CA" sz="2400" dirty="0" err="1"/>
              <a:t>with</a:t>
            </a:r>
            <a:r>
              <a:rPr lang="fr-CA" sz="2400" dirty="0"/>
              <a:t> attractives </a:t>
            </a:r>
            <a:r>
              <a:rPr lang="fr-CA" sz="2400" dirty="0" err="1"/>
              <a:t>lures</a:t>
            </a:r>
            <a:r>
              <a:rPr lang="fr-CA" sz="2400" dirty="0"/>
              <a:t> (mass </a:t>
            </a:r>
            <a:r>
              <a:rPr lang="fr-CA" sz="2400" dirty="0" err="1"/>
              <a:t>trapping</a:t>
            </a:r>
            <a:r>
              <a:rPr lang="fr-CA" sz="2400" dirty="0"/>
              <a:t>) - ↓ 12- 73% </a:t>
            </a:r>
            <a:r>
              <a:rPr lang="fr-CA" sz="2400" dirty="0" err="1"/>
              <a:t>bacterial</a:t>
            </a:r>
            <a:r>
              <a:rPr lang="fr-CA" sz="2400" dirty="0"/>
              <a:t> </a:t>
            </a:r>
            <a:r>
              <a:rPr lang="fr-CA" sz="2400" dirty="0" err="1"/>
              <a:t>wilt</a:t>
            </a:r>
            <a:r>
              <a:rPr lang="fr-CA" sz="2400" dirty="0"/>
              <a:t> on </a:t>
            </a:r>
            <a:r>
              <a:rPr lang="fr-CA" sz="2400" dirty="0" err="1"/>
              <a:t>some</a:t>
            </a:r>
            <a:r>
              <a:rPr lang="fr-CA" sz="2400" dirty="0"/>
              <a:t> sites</a:t>
            </a:r>
          </a:p>
          <a:p>
            <a:r>
              <a:rPr lang="fr-CA" sz="2400" dirty="0" err="1"/>
              <a:t>Repulsive</a:t>
            </a:r>
            <a:r>
              <a:rPr lang="fr-CA" sz="2400" dirty="0"/>
              <a:t> </a:t>
            </a:r>
            <a:r>
              <a:rPr lang="fr-CA" sz="2400" dirty="0" err="1"/>
              <a:t>products</a:t>
            </a:r>
            <a:r>
              <a:rPr lang="fr-CA" sz="2400" dirty="0"/>
              <a:t> (kaolin – stop </a:t>
            </a:r>
            <a:r>
              <a:rPr lang="fr-CA" sz="2400" dirty="0" err="1"/>
              <a:t>feeding</a:t>
            </a:r>
            <a:r>
              <a:rPr lang="fr-CA" sz="2400" dirty="0"/>
              <a:t>, no </a:t>
            </a:r>
            <a:r>
              <a:rPr lang="fr-CA" sz="2400" dirty="0" err="1"/>
              <a:t>oviposition</a:t>
            </a:r>
            <a:r>
              <a:rPr lang="fr-CA" sz="2400" dirty="0"/>
              <a:t>)</a:t>
            </a:r>
          </a:p>
          <a:p>
            <a:r>
              <a:rPr lang="fr-CA" sz="2400" dirty="0"/>
              <a:t>More trials in 2023</a:t>
            </a:r>
          </a:p>
        </p:txBody>
      </p:sp>
      <p:pic>
        <p:nvPicPr>
          <p:cNvPr id="12" name="Espace réservé du contenu 7" descr="Une image contenant plante, vert, feuille&#10;&#10;Description générée automatiquement">
            <a:extLst>
              <a:ext uri="{FF2B5EF4-FFF2-40B4-BE49-F238E27FC236}">
                <a16:creationId xmlns:a16="http://schemas.microsoft.com/office/drawing/2014/main" id="{639103A2-CB75-4DF7-8F97-6DD78F063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5400000">
            <a:off x="-482601" y="482601"/>
            <a:ext cx="68580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6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3EC74-37C9-4BE8-A612-644D1E46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9733"/>
          </a:xfrm>
        </p:spPr>
        <p:txBody>
          <a:bodyPr/>
          <a:lstStyle/>
          <a:p>
            <a:pPr algn="ctr"/>
            <a:r>
              <a:rPr lang="fr-FR" dirty="0" err="1"/>
              <a:t>Winning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pests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A35558-A96D-4632-BBE8-0361D0FE7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8221"/>
            <a:ext cx="10515600" cy="1247751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Knowledge</a:t>
            </a:r>
            <a:endParaRPr lang="fr-FR" dirty="0"/>
          </a:p>
          <a:p>
            <a:pPr lvl="1"/>
            <a:r>
              <a:rPr lang="fr-FR" dirty="0"/>
              <a:t>Right identification</a:t>
            </a:r>
          </a:p>
          <a:p>
            <a:pPr lvl="1"/>
            <a:r>
              <a:rPr lang="fr-FR" dirty="0" err="1"/>
              <a:t>Understand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life cycle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A61CD20-BA4A-4E4B-A863-D17B048D8ED7}"/>
              </a:ext>
            </a:extLst>
          </p:cNvPr>
          <p:cNvSpPr txBox="1">
            <a:spLocks/>
          </p:cNvSpPr>
          <p:nvPr/>
        </p:nvSpPr>
        <p:spPr>
          <a:xfrm>
            <a:off x="838200" y="2392833"/>
            <a:ext cx="10515600" cy="15981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Prevention of infestation</a:t>
            </a:r>
          </a:p>
          <a:p>
            <a:pPr lvl="1"/>
            <a:r>
              <a:rPr lang="fr-FR" dirty="0" err="1"/>
              <a:t>Disinfection</a:t>
            </a:r>
            <a:r>
              <a:rPr lang="fr-FR" dirty="0"/>
              <a:t> of the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crop</a:t>
            </a:r>
            <a:endParaRPr lang="fr-FR" dirty="0"/>
          </a:p>
          <a:p>
            <a:pPr lvl="1"/>
            <a:r>
              <a:rPr lang="fr-FR" dirty="0" err="1"/>
              <a:t>Attracts</a:t>
            </a:r>
            <a:r>
              <a:rPr lang="fr-FR" dirty="0"/>
              <a:t> and </a:t>
            </a:r>
            <a:r>
              <a:rPr lang="fr-FR" dirty="0" err="1"/>
              <a:t>retain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enemies</a:t>
            </a:r>
            <a:endParaRPr lang="fr-FR" dirty="0"/>
          </a:p>
          <a:p>
            <a:pPr lvl="1"/>
            <a:r>
              <a:rPr lang="fr-FR" dirty="0" err="1"/>
              <a:t>Preventive</a:t>
            </a:r>
            <a:r>
              <a:rPr lang="fr-FR" dirty="0"/>
              <a:t> introductions of </a:t>
            </a:r>
            <a:r>
              <a:rPr lang="fr-FR" dirty="0" err="1"/>
              <a:t>biocontrol</a:t>
            </a:r>
            <a:r>
              <a:rPr lang="fr-FR" dirty="0"/>
              <a:t> agents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9A57B6B-B9EF-477C-B415-E0E9D334E5FB}"/>
              </a:ext>
            </a:extLst>
          </p:cNvPr>
          <p:cNvSpPr txBox="1">
            <a:spLocks/>
          </p:cNvSpPr>
          <p:nvPr/>
        </p:nvSpPr>
        <p:spPr>
          <a:xfrm>
            <a:off x="745938" y="5173261"/>
            <a:ext cx="10515600" cy="152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Curative </a:t>
            </a:r>
            <a:r>
              <a:rPr lang="fr-FR" dirty="0" err="1"/>
              <a:t>methods</a:t>
            </a:r>
            <a:endParaRPr lang="fr-FR" dirty="0"/>
          </a:p>
          <a:p>
            <a:pPr lvl="1"/>
            <a:r>
              <a:rPr lang="fr-FR" dirty="0"/>
              <a:t>Massives introductions of </a:t>
            </a:r>
            <a:r>
              <a:rPr lang="fr-FR" dirty="0" err="1"/>
              <a:t>biocontrol</a:t>
            </a:r>
            <a:r>
              <a:rPr lang="fr-FR" dirty="0"/>
              <a:t> agents</a:t>
            </a:r>
          </a:p>
          <a:p>
            <a:pPr lvl="1"/>
            <a:r>
              <a:rPr lang="fr-FR" dirty="0"/>
              <a:t>Use of pesticides or biopesticides (</a:t>
            </a:r>
            <a:r>
              <a:rPr lang="fr-FR" dirty="0" err="1"/>
              <a:t>verify</a:t>
            </a:r>
            <a:r>
              <a:rPr lang="fr-FR" dirty="0"/>
              <a:t> compatibility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biocontrol</a:t>
            </a:r>
            <a:r>
              <a:rPr lang="fr-FR" dirty="0"/>
              <a:t> agents)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29A4922-A3AA-4733-9595-86F67E62BC82}"/>
              </a:ext>
            </a:extLst>
          </p:cNvPr>
          <p:cNvGrpSpPr/>
          <p:nvPr/>
        </p:nvGrpSpPr>
        <p:grpSpPr>
          <a:xfrm>
            <a:off x="838200" y="2178748"/>
            <a:ext cx="11127501" cy="3519933"/>
            <a:chOff x="742766" y="2119267"/>
            <a:chExt cx="11127501" cy="3519933"/>
          </a:xfrm>
        </p:grpSpPr>
        <p:sp>
          <p:nvSpPr>
            <p:cNvPr id="7" name="Espace réservé du contenu 2">
              <a:extLst>
                <a:ext uri="{FF2B5EF4-FFF2-40B4-BE49-F238E27FC236}">
                  <a16:creationId xmlns:a16="http://schemas.microsoft.com/office/drawing/2014/main" id="{4FBAF2E8-E6BF-4005-838C-D25D5C0F031C}"/>
                </a:ext>
              </a:extLst>
            </p:cNvPr>
            <p:cNvSpPr txBox="1">
              <a:spLocks/>
            </p:cNvSpPr>
            <p:nvPr/>
          </p:nvSpPr>
          <p:spPr>
            <a:xfrm>
              <a:off x="742766" y="3997414"/>
              <a:ext cx="10515600" cy="13391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Use </a:t>
              </a:r>
              <a:r>
                <a:rPr lang="fr-FR" dirty="0" err="1"/>
                <a:t>different</a:t>
              </a:r>
              <a:r>
                <a:rPr lang="fr-FR" dirty="0"/>
                <a:t> control </a:t>
              </a:r>
              <a:r>
                <a:rPr lang="fr-FR" dirty="0" err="1"/>
                <a:t>methods</a:t>
              </a:r>
              <a:endParaRPr lang="fr-FR" dirty="0"/>
            </a:p>
            <a:p>
              <a:pPr marL="0" indent="0">
                <a:buNone/>
              </a:pPr>
              <a:r>
                <a:rPr lang="fr-FR" sz="2000" dirty="0"/>
                <a:t>(</a:t>
              </a:r>
              <a:r>
                <a:rPr lang="fr-FR" sz="2000" dirty="0" err="1"/>
                <a:t>resistance</a:t>
              </a:r>
              <a:r>
                <a:rPr lang="fr-FR" sz="2000" dirty="0"/>
                <a:t>, cultural, </a:t>
              </a:r>
              <a:r>
                <a:rPr lang="fr-FR" sz="2000" dirty="0" err="1"/>
                <a:t>mecanical</a:t>
              </a:r>
              <a:r>
                <a:rPr lang="fr-FR" sz="2000" dirty="0"/>
                <a:t>, </a:t>
              </a:r>
              <a:r>
                <a:rPr lang="fr-FR" sz="2000" dirty="0" err="1"/>
                <a:t>physical</a:t>
              </a:r>
              <a:r>
                <a:rPr lang="fr-FR" sz="2000" dirty="0"/>
                <a:t>, </a:t>
              </a:r>
              <a:r>
                <a:rPr lang="fr-FR" sz="2000" dirty="0" err="1"/>
                <a:t>behavioural</a:t>
              </a:r>
              <a:r>
                <a:rPr lang="fr-FR" sz="2000" dirty="0"/>
                <a:t>…)</a:t>
              </a:r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0061429A-B46C-409D-B72E-12D11FBA300F}"/>
                </a:ext>
              </a:extLst>
            </p:cNvPr>
            <p:cNvGrpSpPr/>
            <p:nvPr/>
          </p:nvGrpSpPr>
          <p:grpSpPr>
            <a:xfrm>
              <a:off x="7328597" y="2119267"/>
              <a:ext cx="4541670" cy="3519933"/>
              <a:chOff x="-145466" y="1108607"/>
              <a:chExt cx="12315602" cy="5356848"/>
            </a:xfrm>
          </p:grpSpPr>
          <p:pic>
            <p:nvPicPr>
              <p:cNvPr id="9" name="Image 8" descr="Une image contenant bouquet, fleur, plante&#10;&#10;Description générée automatiquement">
                <a:extLst>
                  <a:ext uri="{FF2B5EF4-FFF2-40B4-BE49-F238E27FC236}">
                    <a16:creationId xmlns:a16="http://schemas.microsoft.com/office/drawing/2014/main" id="{C73E14C3-EF98-4A5C-BC08-65418852C0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37448" y="1108607"/>
                <a:ext cx="3432688" cy="5356848"/>
              </a:xfrm>
              <a:prstGeom prst="rect">
                <a:avLst/>
              </a:prstGeom>
            </p:spPr>
          </p:pic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545905C7-62BF-4D42-8EFB-669F78A83112}"/>
                  </a:ext>
                </a:extLst>
              </p:cNvPr>
              <p:cNvGrpSpPr/>
              <p:nvPr/>
            </p:nvGrpSpPr>
            <p:grpSpPr>
              <a:xfrm>
                <a:off x="6472506" y="1787406"/>
                <a:ext cx="3114618" cy="4409908"/>
                <a:chOff x="4852514" y="1698126"/>
                <a:chExt cx="2421458" cy="3920629"/>
              </a:xfrm>
            </p:grpSpPr>
            <p:sp>
              <p:nvSpPr>
                <p:cNvPr id="14" name="Parallélogramme 13">
                  <a:extLst>
                    <a:ext uri="{FF2B5EF4-FFF2-40B4-BE49-F238E27FC236}">
                      <a16:creationId xmlns:a16="http://schemas.microsoft.com/office/drawing/2014/main" id="{E459B959-6872-4B63-8A3E-74153CA334CC}"/>
                    </a:ext>
                  </a:extLst>
                </p:cNvPr>
                <p:cNvSpPr/>
                <p:nvPr/>
              </p:nvSpPr>
              <p:spPr>
                <a:xfrm rot="871788" flipH="1">
                  <a:off x="4945638" y="1698126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7" name="Parallélogramme 16">
                  <a:extLst>
                    <a:ext uri="{FF2B5EF4-FFF2-40B4-BE49-F238E27FC236}">
                      <a16:creationId xmlns:a16="http://schemas.microsoft.com/office/drawing/2014/main" id="{1613C98F-51C9-458B-BD5B-8245DCEA8654}"/>
                    </a:ext>
                  </a:extLst>
                </p:cNvPr>
                <p:cNvSpPr/>
                <p:nvPr/>
              </p:nvSpPr>
              <p:spPr>
                <a:xfrm rot="871788" flipH="1">
                  <a:off x="4852514" y="1719855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5DCE4CA1-B48C-4581-980A-6FC2D2326C5E}"/>
                    </a:ext>
                  </a:extLst>
                </p:cNvPr>
                <p:cNvSpPr/>
                <p:nvPr/>
              </p:nvSpPr>
              <p:spPr>
                <a:xfrm>
                  <a:off x="5621868" y="1990385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0956C80E-9B5B-49EE-82B7-136691C55EC4}"/>
                    </a:ext>
                  </a:extLst>
                </p:cNvPr>
                <p:cNvSpPr/>
                <p:nvPr/>
              </p:nvSpPr>
              <p:spPr>
                <a:xfrm>
                  <a:off x="6163734" y="277705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2F1C48EE-5408-40C0-AD63-108196A883BC}"/>
                    </a:ext>
                  </a:extLst>
                </p:cNvPr>
                <p:cNvSpPr/>
                <p:nvPr/>
              </p:nvSpPr>
              <p:spPr>
                <a:xfrm>
                  <a:off x="6104467" y="474834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</p:grp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78FB136D-5E62-4811-AE06-E091F5814549}"/>
                  </a:ext>
                </a:extLst>
              </p:cNvPr>
              <p:cNvGrpSpPr/>
              <p:nvPr/>
            </p:nvGrpSpPr>
            <p:grpSpPr>
              <a:xfrm>
                <a:off x="4299800" y="1706896"/>
                <a:ext cx="3114618" cy="4409908"/>
                <a:chOff x="4852514" y="1698126"/>
                <a:chExt cx="2421458" cy="3920629"/>
              </a:xfrm>
            </p:grpSpPr>
            <p:sp>
              <p:nvSpPr>
                <p:cNvPr id="25" name="Parallélogramme 24">
                  <a:extLst>
                    <a:ext uri="{FF2B5EF4-FFF2-40B4-BE49-F238E27FC236}">
                      <a16:creationId xmlns:a16="http://schemas.microsoft.com/office/drawing/2014/main" id="{E20195A0-360F-4972-BC5E-6E531CFC7286}"/>
                    </a:ext>
                  </a:extLst>
                </p:cNvPr>
                <p:cNvSpPr/>
                <p:nvPr/>
              </p:nvSpPr>
              <p:spPr>
                <a:xfrm rot="871788" flipH="1">
                  <a:off x="4945638" y="1698126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28" name="Parallélogramme 27">
                  <a:extLst>
                    <a:ext uri="{FF2B5EF4-FFF2-40B4-BE49-F238E27FC236}">
                      <a16:creationId xmlns:a16="http://schemas.microsoft.com/office/drawing/2014/main" id="{0658458A-F40E-4F1D-B1D1-686246611D7B}"/>
                    </a:ext>
                  </a:extLst>
                </p:cNvPr>
                <p:cNvSpPr/>
                <p:nvPr/>
              </p:nvSpPr>
              <p:spPr>
                <a:xfrm rot="871788" flipH="1">
                  <a:off x="4852514" y="1719855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6DFBA8F9-F22C-4617-AA9B-0F28B4A29A16}"/>
                    </a:ext>
                  </a:extLst>
                </p:cNvPr>
                <p:cNvSpPr/>
                <p:nvPr/>
              </p:nvSpPr>
              <p:spPr>
                <a:xfrm>
                  <a:off x="5621868" y="1990385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F539E53B-6A88-44B4-B8D3-DA61BCB04E7D}"/>
                    </a:ext>
                  </a:extLst>
                </p:cNvPr>
                <p:cNvSpPr/>
                <p:nvPr/>
              </p:nvSpPr>
              <p:spPr>
                <a:xfrm>
                  <a:off x="6163734" y="277705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916D5F32-6A1D-4E86-83A9-684E12957E49}"/>
                    </a:ext>
                  </a:extLst>
                </p:cNvPr>
                <p:cNvSpPr/>
                <p:nvPr/>
              </p:nvSpPr>
              <p:spPr>
                <a:xfrm>
                  <a:off x="5723471" y="3908566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F947C621-E75A-46B8-9A2D-F8E291901CD1}"/>
                    </a:ext>
                  </a:extLst>
                </p:cNvPr>
                <p:cNvSpPr/>
                <p:nvPr/>
              </p:nvSpPr>
              <p:spPr>
                <a:xfrm>
                  <a:off x="6104467" y="474834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C71E2103-52BE-457E-A005-737AA6E887F6}"/>
                  </a:ext>
                </a:extLst>
              </p:cNvPr>
              <p:cNvGrpSpPr/>
              <p:nvPr/>
            </p:nvGrpSpPr>
            <p:grpSpPr>
              <a:xfrm>
                <a:off x="2154638" y="1618013"/>
                <a:ext cx="3114618" cy="4409908"/>
                <a:chOff x="4852514" y="1698126"/>
                <a:chExt cx="2421458" cy="3920629"/>
              </a:xfrm>
            </p:grpSpPr>
            <p:sp>
              <p:nvSpPr>
                <p:cNvPr id="37" name="Parallélogramme 36">
                  <a:extLst>
                    <a:ext uri="{FF2B5EF4-FFF2-40B4-BE49-F238E27FC236}">
                      <a16:creationId xmlns:a16="http://schemas.microsoft.com/office/drawing/2014/main" id="{3E8A76A7-01B2-4D18-A01A-D3F3A0D92F9C}"/>
                    </a:ext>
                  </a:extLst>
                </p:cNvPr>
                <p:cNvSpPr/>
                <p:nvPr/>
              </p:nvSpPr>
              <p:spPr>
                <a:xfrm rot="871788" flipH="1">
                  <a:off x="4945638" y="1698126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40" name="Parallélogramme 39">
                  <a:extLst>
                    <a:ext uri="{FF2B5EF4-FFF2-40B4-BE49-F238E27FC236}">
                      <a16:creationId xmlns:a16="http://schemas.microsoft.com/office/drawing/2014/main" id="{A1CFC53B-F881-4FA5-9184-E2843B13A147}"/>
                    </a:ext>
                  </a:extLst>
                </p:cNvPr>
                <p:cNvSpPr/>
                <p:nvPr/>
              </p:nvSpPr>
              <p:spPr>
                <a:xfrm rot="871788" flipH="1">
                  <a:off x="4852514" y="1719855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B847D0BA-D5CF-4114-8F32-11FF61421731}"/>
                    </a:ext>
                  </a:extLst>
                </p:cNvPr>
                <p:cNvSpPr/>
                <p:nvPr/>
              </p:nvSpPr>
              <p:spPr>
                <a:xfrm>
                  <a:off x="5621868" y="1990385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63EA0AC8-D77F-42B2-9868-F972CB69503C}"/>
                    </a:ext>
                  </a:extLst>
                </p:cNvPr>
                <p:cNvSpPr/>
                <p:nvPr/>
              </p:nvSpPr>
              <p:spPr>
                <a:xfrm>
                  <a:off x="6163734" y="277705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CA3FBD4B-54F7-429F-BD8E-E1C031271A48}"/>
                    </a:ext>
                  </a:extLst>
                </p:cNvPr>
                <p:cNvSpPr/>
                <p:nvPr/>
              </p:nvSpPr>
              <p:spPr>
                <a:xfrm>
                  <a:off x="5723471" y="3908566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2344FEE-F728-4984-8D43-7F50CB8D693B}"/>
                    </a:ext>
                  </a:extLst>
                </p:cNvPr>
                <p:cNvSpPr/>
                <p:nvPr/>
              </p:nvSpPr>
              <p:spPr>
                <a:xfrm>
                  <a:off x="6104467" y="474834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507F045-301C-40A4-B9BA-C1AB7E9E32E8}"/>
                  </a:ext>
                </a:extLst>
              </p:cNvPr>
              <p:cNvGrpSpPr/>
              <p:nvPr/>
            </p:nvGrpSpPr>
            <p:grpSpPr>
              <a:xfrm>
                <a:off x="-145466" y="1549670"/>
                <a:ext cx="3114618" cy="4409908"/>
                <a:chOff x="4852514" y="1698126"/>
                <a:chExt cx="2421458" cy="3920629"/>
              </a:xfrm>
            </p:grpSpPr>
            <p:sp>
              <p:nvSpPr>
                <p:cNvPr id="49" name="Parallélogramme 48">
                  <a:extLst>
                    <a:ext uri="{FF2B5EF4-FFF2-40B4-BE49-F238E27FC236}">
                      <a16:creationId xmlns:a16="http://schemas.microsoft.com/office/drawing/2014/main" id="{44380061-38EA-4149-A302-FF8C01947E8E}"/>
                    </a:ext>
                  </a:extLst>
                </p:cNvPr>
                <p:cNvSpPr/>
                <p:nvPr/>
              </p:nvSpPr>
              <p:spPr>
                <a:xfrm rot="871788" flipH="1">
                  <a:off x="4945638" y="1698126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52" name="Parallélogramme 51">
                  <a:extLst>
                    <a:ext uri="{FF2B5EF4-FFF2-40B4-BE49-F238E27FC236}">
                      <a16:creationId xmlns:a16="http://schemas.microsoft.com/office/drawing/2014/main" id="{56C4AECC-C150-4C6C-A25F-EE812BCA441E}"/>
                    </a:ext>
                  </a:extLst>
                </p:cNvPr>
                <p:cNvSpPr/>
                <p:nvPr/>
              </p:nvSpPr>
              <p:spPr>
                <a:xfrm rot="871788" flipH="1">
                  <a:off x="4852514" y="1719855"/>
                  <a:ext cx="2328334" cy="3898900"/>
                </a:xfrm>
                <a:prstGeom prst="parallelogram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1B8306E8-6250-4621-8257-5997A2830572}"/>
                    </a:ext>
                  </a:extLst>
                </p:cNvPr>
                <p:cNvSpPr/>
                <p:nvPr/>
              </p:nvSpPr>
              <p:spPr>
                <a:xfrm>
                  <a:off x="5621868" y="1990385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54" name="Ellipse 53">
                  <a:extLst>
                    <a:ext uri="{FF2B5EF4-FFF2-40B4-BE49-F238E27FC236}">
                      <a16:creationId xmlns:a16="http://schemas.microsoft.com/office/drawing/2014/main" id="{FACBF868-C703-400F-8A52-2C331EB00CFF}"/>
                    </a:ext>
                  </a:extLst>
                </p:cNvPr>
                <p:cNvSpPr/>
                <p:nvPr/>
              </p:nvSpPr>
              <p:spPr>
                <a:xfrm>
                  <a:off x="6163734" y="277705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9B7DFC2-A3AE-4830-BC99-C7847F8D9DBD}"/>
                    </a:ext>
                  </a:extLst>
                </p:cNvPr>
                <p:cNvSpPr/>
                <p:nvPr/>
              </p:nvSpPr>
              <p:spPr>
                <a:xfrm>
                  <a:off x="5545776" y="4111809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8E1E740-428F-4758-9990-6F353168A453}"/>
                    </a:ext>
                  </a:extLst>
                </p:cNvPr>
                <p:cNvSpPr/>
                <p:nvPr/>
              </p:nvSpPr>
              <p:spPr>
                <a:xfrm>
                  <a:off x="6104467" y="4748343"/>
                  <a:ext cx="372529" cy="5672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</p:grp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10BE7BDE-2E68-413C-AE49-59530E5D8F4B}"/>
                  </a:ext>
                </a:extLst>
              </p:cNvPr>
              <p:cNvSpPr/>
              <p:nvPr/>
            </p:nvSpPr>
            <p:spPr>
              <a:xfrm>
                <a:off x="1939719" y="3465398"/>
                <a:ext cx="479168" cy="63806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4E632F85-BF67-4C3B-8959-34D36CF546F0}"/>
                  </a:ext>
                </a:extLst>
              </p:cNvPr>
              <p:cNvSpPr/>
              <p:nvPr/>
            </p:nvSpPr>
            <p:spPr>
              <a:xfrm>
                <a:off x="2875558" y="3325190"/>
                <a:ext cx="479168" cy="63806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pic>
            <p:nvPicPr>
              <p:cNvPr id="59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3D17B413-5FCA-44EB-882B-21B6D981F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38600" y="34926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0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EC43C0C0-4ACC-4351-B69D-DE39AB146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61637" y="459318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1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C0DB07A8-0691-4FEC-8147-0CEB5FF42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72741" y="488996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2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25C99F36-49CE-47D4-BF05-638DAAB0A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54785" y="272440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3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71FD1D84-45FF-4455-804E-D5C0BB80E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0525" y="458461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4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E621856C-F390-488A-9995-A136AF578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62886" y="195247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5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70BC7EFE-EB68-43F4-9919-997DAB28D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81910" y="40897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548FFFFC-DB25-4190-B202-DAFF27813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5453" y="31037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7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CF082AC9-18C1-403C-AB4F-AEDD25D21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40486" y="367878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8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235F37EB-B0CE-455C-B82A-4F908CE7F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25697" y="235999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9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FADA1881-530E-4F2F-B2F7-6351AA991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02652" y="183344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0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EF66BE6F-FFBE-4514-A22C-DDCACB757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3870" y="22656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1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4E9D9165-6F30-4786-AC20-219059BCE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83733" y="191718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2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97D54975-71E0-4909-A611-8086C7139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914443" y="357752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3" name="Espace réservé du contenu 104" descr="Insecte avec un remplissage uni">
                <a:extLst>
                  <a:ext uri="{FF2B5EF4-FFF2-40B4-BE49-F238E27FC236}">
                    <a16:creationId xmlns:a16="http://schemas.microsoft.com/office/drawing/2014/main" id="{BC6489BC-ECAC-47B8-937F-F477FBF3E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039721" y="2671059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31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2A9F30-35AB-0486-4651-A73A5425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4"/>
            <a:ext cx="10515600" cy="67770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Main </a:t>
            </a:r>
            <a:r>
              <a:rPr lang="fr-CA" dirty="0" err="1"/>
              <a:t>diseases</a:t>
            </a:r>
            <a:r>
              <a:rPr lang="fr-CA" dirty="0"/>
              <a:t> in </a:t>
            </a:r>
            <a:r>
              <a:rPr lang="fr-CA" dirty="0" err="1"/>
              <a:t>greenhouses</a:t>
            </a:r>
            <a:r>
              <a:rPr lang="fr-CA" dirty="0"/>
              <a:t> in Québec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D4E77F-B252-BCF3-6C73-045C6FB62B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" y="737616"/>
            <a:ext cx="12041124" cy="53827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CF29C6-F369-E7AB-CA86-D10A39AFA0E3}"/>
              </a:ext>
            </a:extLst>
          </p:cNvPr>
          <p:cNvSpPr txBox="1"/>
          <p:nvPr/>
        </p:nvSpPr>
        <p:spPr>
          <a:xfrm>
            <a:off x="5557989" y="19061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T</a:t>
            </a:r>
            <a:r>
              <a:rPr lang="fr-CA" dirty="0" err="1"/>
              <a:t>oBRFV</a:t>
            </a:r>
            <a:r>
              <a:rPr lang="fr-CA" dirty="0"/>
              <a:t> (</a:t>
            </a:r>
            <a:r>
              <a:rPr lang="fr-CA" dirty="0" err="1"/>
              <a:t>tomato</a:t>
            </a:r>
            <a:r>
              <a:rPr lang="fr-CA" dirty="0"/>
              <a:t> </a:t>
            </a:r>
            <a:r>
              <a:rPr lang="fr-CA" dirty="0" err="1"/>
              <a:t>brown</a:t>
            </a:r>
            <a:r>
              <a:rPr lang="fr-CA" dirty="0"/>
              <a:t> </a:t>
            </a:r>
            <a:r>
              <a:rPr lang="fr-CA" dirty="0" err="1"/>
              <a:t>rugose</a:t>
            </a:r>
            <a:r>
              <a:rPr lang="fr-CA" dirty="0"/>
              <a:t> fruit virus): </a:t>
            </a:r>
            <a:r>
              <a:rPr lang="fr-CA" dirty="0" err="1"/>
              <a:t>survey</a:t>
            </a:r>
            <a:r>
              <a:rPr lang="fr-CA" dirty="0"/>
              <a:t> in 2023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0781800-75C0-0C56-4387-27F458F6C8E8}"/>
              </a:ext>
            </a:extLst>
          </p:cNvPr>
          <p:cNvSpPr/>
          <p:nvPr/>
        </p:nvSpPr>
        <p:spPr>
          <a:xfrm>
            <a:off x="1405475" y="1269261"/>
            <a:ext cx="566064" cy="43194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9FC8E57-3682-F343-E796-BDBD9EA7E63A}"/>
              </a:ext>
            </a:extLst>
          </p:cNvPr>
          <p:cNvSpPr/>
          <p:nvPr/>
        </p:nvSpPr>
        <p:spPr>
          <a:xfrm>
            <a:off x="4033220" y="1079915"/>
            <a:ext cx="566064" cy="43194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DEFAE27-0A58-B8F7-6E80-BBF9491BDDE1}"/>
              </a:ext>
            </a:extLst>
          </p:cNvPr>
          <p:cNvSpPr/>
          <p:nvPr/>
        </p:nvSpPr>
        <p:spPr>
          <a:xfrm>
            <a:off x="839411" y="2567709"/>
            <a:ext cx="566064" cy="233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532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3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CEB2F-F6D1-4B95-831C-297ACD59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Powdery mildew in tomato and cucumber</a:t>
            </a:r>
          </a:p>
        </p:txBody>
      </p:sp>
      <p:pic>
        <p:nvPicPr>
          <p:cNvPr id="5" name="Espace réservé du contenu 4" descr="Une image contenant extérieur, plante, vert, arbre&#10;&#10;Description générée automatiquement">
            <a:extLst>
              <a:ext uri="{FF2B5EF4-FFF2-40B4-BE49-F238E27FC236}">
                <a16:creationId xmlns:a16="http://schemas.microsoft.com/office/drawing/2014/main" id="{4774F10C-E538-4060-AA8A-9B8FEDD8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3" name="Image 2" descr="Une image contenant extérieur, champignon, roche, jardin&#10;&#10;Description générée automatiquement">
            <a:extLst>
              <a:ext uri="{FF2B5EF4-FFF2-40B4-BE49-F238E27FC236}">
                <a16:creationId xmlns:a16="http://schemas.microsoft.com/office/drawing/2014/main" id="{D1A58D1F-954B-2AF6-E87D-113D095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9" name="Image 8" descr="Une image contenant plante, table, intérieur, assis&#10;&#10;Description générée automatiquement">
            <a:extLst>
              <a:ext uri="{FF2B5EF4-FFF2-40B4-BE49-F238E27FC236}">
                <a16:creationId xmlns:a16="http://schemas.microsoft.com/office/drawing/2014/main" id="{ABBB155A-8B61-4C29-9189-0DCFBFDFC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6158" y="626364"/>
            <a:ext cx="4261104" cy="300837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vert, assis, petit, fermer&#10;&#10;Description générée automatiquement">
            <a:extLst>
              <a:ext uri="{FF2B5EF4-FFF2-40B4-BE49-F238E27FC236}">
                <a16:creationId xmlns:a16="http://schemas.microsoft.com/office/drawing/2014/main" id="{D0524D67-64BA-4B27-B64E-0B018FE27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57260" y="626364"/>
            <a:ext cx="4261104" cy="30083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6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37FA9-B76C-4E63-B4A0-32CE0C96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A7504-394A-4535-A631-0A31DFAC0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14BBD1-F7D3-4A22-8922-06217749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425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7428856-8680-401C-A74D-3BF0027B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802F96B-44DC-412C-8F8D-F1BB1F4B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7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81EFF31-663B-4509-B746-EBAA890EE2AA}"/>
              </a:ext>
            </a:extLst>
          </p:cNvPr>
          <p:cNvSpPr txBox="1">
            <a:spLocks/>
          </p:cNvSpPr>
          <p:nvPr/>
        </p:nvSpPr>
        <p:spPr>
          <a:xfrm>
            <a:off x="1792287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>
                <a:solidFill>
                  <a:schemeClr val="bg1"/>
                </a:solidFill>
              </a:rPr>
              <a:t>Alternariose</a:t>
            </a:r>
            <a:r>
              <a:rPr lang="fr-FR" b="1" dirty="0">
                <a:solidFill>
                  <a:schemeClr val="bg1"/>
                </a:solidFill>
              </a:rPr>
              <a:t> (</a:t>
            </a:r>
            <a:r>
              <a:rPr lang="fr-FR" b="1" i="1" dirty="0" err="1">
                <a:solidFill>
                  <a:schemeClr val="bg1"/>
                </a:solidFill>
              </a:rPr>
              <a:t>Alternaria</a:t>
            </a:r>
            <a:r>
              <a:rPr lang="fr-FR" b="1" i="1" dirty="0">
                <a:solidFill>
                  <a:schemeClr val="bg1"/>
                </a:solidFill>
              </a:rPr>
              <a:t> </a:t>
            </a:r>
            <a:r>
              <a:rPr lang="fr-FR" b="1" i="1" dirty="0" err="1">
                <a:solidFill>
                  <a:schemeClr val="bg1"/>
                </a:solidFill>
              </a:rPr>
              <a:t>solani</a:t>
            </a:r>
            <a:r>
              <a:rPr lang="fr-FR" b="1" dirty="0">
                <a:solidFill>
                  <a:schemeClr val="bg1"/>
                </a:solidFill>
              </a:rPr>
              <a:t>) - </a:t>
            </a:r>
            <a:r>
              <a:rPr lang="fr-FR" b="1" dirty="0" err="1">
                <a:solidFill>
                  <a:schemeClr val="bg1"/>
                </a:solidFill>
              </a:rPr>
              <a:t>tomato</a:t>
            </a:r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24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F79DC-173C-439B-858C-18DFD7A7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8" y="437348"/>
            <a:ext cx="11516088" cy="1325563"/>
          </a:xfrm>
        </p:spPr>
        <p:txBody>
          <a:bodyPr>
            <a:normAutofit/>
          </a:bodyPr>
          <a:lstStyle/>
          <a:p>
            <a:r>
              <a:rPr lang="fr-FR" dirty="0" err="1"/>
              <a:t>Alternariose</a:t>
            </a:r>
            <a:r>
              <a:rPr lang="fr-FR" dirty="0"/>
              <a:t> (</a:t>
            </a:r>
            <a:r>
              <a:rPr lang="fr-FR" i="1" dirty="0" err="1"/>
              <a:t>Alternaria</a:t>
            </a:r>
            <a:r>
              <a:rPr lang="fr-FR" i="1" dirty="0"/>
              <a:t> </a:t>
            </a:r>
            <a:r>
              <a:rPr lang="fr-FR" i="1" dirty="0" err="1"/>
              <a:t>alternata</a:t>
            </a:r>
            <a:r>
              <a:rPr lang="fr-FR" dirty="0"/>
              <a:t>) - </a:t>
            </a:r>
            <a:r>
              <a:rPr lang="fr-FR" dirty="0" err="1"/>
              <a:t>cucumber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B8B697-09AB-4EB3-B214-41E825DBE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F8C75B18-0E30-453C-A490-AD217D47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29383"/>
            <a:ext cx="4029076" cy="492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32EB449B-8AF0-43E2-83FE-B6A16E68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6" y="1820576"/>
            <a:ext cx="3335793" cy="509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AFCD5C4-A77E-4845-82D4-3CB1F0A35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1035" y="5244184"/>
            <a:ext cx="2520965" cy="16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611A6D8C-3BB0-4C75-AECC-DC0FADD2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425" y="1905515"/>
            <a:ext cx="3756453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DD16CDE0-4FF7-46F3-838F-3B1B7AE7A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0718" y="1929383"/>
            <a:ext cx="2393672" cy="31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0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B7391-9BDB-1C75-E7D2-401F842A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85"/>
            <a:ext cx="1195266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Survey of </a:t>
            </a:r>
            <a:r>
              <a:rPr lang="fr-CA" sz="3600" dirty="0" err="1"/>
              <a:t>phytosanitary</a:t>
            </a:r>
            <a:r>
              <a:rPr lang="fr-CA" sz="3600" dirty="0"/>
              <a:t> </a:t>
            </a:r>
            <a:r>
              <a:rPr lang="fr-CA" sz="3600" dirty="0" err="1"/>
              <a:t>problems</a:t>
            </a:r>
            <a:r>
              <a:rPr lang="fr-CA" sz="3600" dirty="0"/>
              <a:t> in </a:t>
            </a:r>
            <a:r>
              <a:rPr lang="fr-CA" sz="3600" dirty="0" err="1"/>
              <a:t>vegetables</a:t>
            </a:r>
            <a:r>
              <a:rPr lang="fr-CA" sz="3600" dirty="0"/>
              <a:t> </a:t>
            </a:r>
            <a:r>
              <a:rPr lang="fr-CA" sz="3600" dirty="0" err="1"/>
              <a:t>greenhouses</a:t>
            </a:r>
            <a:r>
              <a:rPr lang="fr-CA" sz="3600" dirty="0"/>
              <a:t> in 2018-2019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AED9D5-9D19-9033-9800-2020E5B5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86" y="1645307"/>
            <a:ext cx="3493354" cy="4351338"/>
          </a:xfrm>
        </p:spPr>
        <p:txBody>
          <a:bodyPr>
            <a:normAutofit/>
          </a:bodyPr>
          <a:lstStyle/>
          <a:p>
            <a:r>
              <a:rPr lang="fr-CA" sz="2400" dirty="0"/>
              <a:t>Questionnaire on </a:t>
            </a:r>
            <a:r>
              <a:rPr lang="fr-CA" sz="2400" dirty="0" err="1"/>
              <a:t>pests</a:t>
            </a:r>
            <a:r>
              <a:rPr lang="fr-CA" sz="2400" dirty="0"/>
              <a:t> and </a:t>
            </a:r>
            <a:r>
              <a:rPr lang="fr-CA" sz="2400" dirty="0" err="1"/>
              <a:t>disease</a:t>
            </a:r>
            <a:r>
              <a:rPr lang="fr-CA" sz="2400" dirty="0"/>
              <a:t> </a:t>
            </a:r>
            <a:r>
              <a:rPr lang="fr-CA" sz="2400" dirty="0" err="1"/>
              <a:t>problems</a:t>
            </a:r>
            <a:r>
              <a:rPr lang="fr-CA" sz="2400" dirty="0"/>
              <a:t> in  </a:t>
            </a:r>
            <a:r>
              <a:rPr lang="fr-CA" sz="2400" dirty="0" err="1"/>
              <a:t>vegetables</a:t>
            </a:r>
            <a:r>
              <a:rPr lang="fr-CA" sz="2400" dirty="0"/>
              <a:t> in </a:t>
            </a:r>
            <a:r>
              <a:rPr lang="fr-CA" sz="2400" dirty="0" err="1"/>
              <a:t>greenhouse</a:t>
            </a:r>
            <a:r>
              <a:rPr lang="fr-CA" sz="2400" dirty="0"/>
              <a:t> sent to 314 </a:t>
            </a:r>
            <a:r>
              <a:rPr lang="fr-CA" sz="2400" dirty="0" err="1"/>
              <a:t>producers</a:t>
            </a:r>
            <a:r>
              <a:rPr lang="fr-CA" sz="2400" dirty="0"/>
              <a:t> in </a:t>
            </a:r>
            <a:r>
              <a:rPr lang="fr-CA" sz="2400" dirty="0" err="1"/>
              <a:t>Quebec</a:t>
            </a:r>
            <a:r>
              <a:rPr lang="fr-CA" sz="2400" dirty="0"/>
              <a:t> (58 </a:t>
            </a:r>
            <a:r>
              <a:rPr lang="fr-CA" sz="2400" dirty="0" err="1"/>
              <a:t>responses</a:t>
            </a:r>
            <a:r>
              <a:rPr lang="fr-CA" sz="2400" dirty="0"/>
              <a:t>)</a:t>
            </a:r>
          </a:p>
          <a:p>
            <a:r>
              <a:rPr lang="fr-CA" sz="2400" dirty="0"/>
              <a:t>Objective to </a:t>
            </a:r>
            <a:r>
              <a:rPr lang="fr-CA" sz="2400" dirty="0" err="1"/>
              <a:t>identify</a:t>
            </a:r>
            <a:r>
              <a:rPr lang="fr-CA" sz="2400" dirty="0"/>
              <a:t> the main </a:t>
            </a:r>
            <a:r>
              <a:rPr lang="fr-CA" sz="2400" dirty="0" err="1"/>
              <a:t>problems</a:t>
            </a:r>
            <a:r>
              <a:rPr lang="fr-CA" sz="2400" dirty="0"/>
              <a:t> and </a:t>
            </a:r>
            <a:r>
              <a:rPr lang="fr-CA" sz="2400" dirty="0" err="1"/>
              <a:t>needs</a:t>
            </a:r>
            <a:r>
              <a:rPr lang="fr-CA" sz="2400" dirty="0"/>
              <a:t> in </a:t>
            </a:r>
            <a:r>
              <a:rPr lang="fr-CA" sz="2400" dirty="0" err="1"/>
              <a:t>research</a:t>
            </a:r>
            <a:r>
              <a:rPr lang="fr-CA" sz="2400" dirty="0"/>
              <a:t> for </a:t>
            </a:r>
            <a:r>
              <a:rPr lang="fr-CA" sz="2400" dirty="0" err="1"/>
              <a:t>producers</a:t>
            </a:r>
            <a:r>
              <a:rPr lang="fr-CA" sz="240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C60729-F4B5-BAAA-2EDA-CF1A88A7422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84022" y="785524"/>
            <a:ext cx="3992996" cy="2558040"/>
          </a:xfrm>
          <a:prstGeom prst="rect">
            <a:avLst/>
          </a:prstGeom>
          <a:noFill/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E7EB274-1B71-EBF8-2D5F-6D9D354F9983}"/>
              </a:ext>
            </a:extLst>
          </p:cNvPr>
          <p:cNvGrpSpPr/>
          <p:nvPr/>
        </p:nvGrpSpPr>
        <p:grpSpPr>
          <a:xfrm>
            <a:off x="3693640" y="3429000"/>
            <a:ext cx="4067936" cy="3221181"/>
            <a:chOff x="3693640" y="3429000"/>
            <a:chExt cx="4067936" cy="32211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4B05D99-09A6-9679-0EDC-066A65D4DBC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93640" y="3690170"/>
              <a:ext cx="4067936" cy="2960011"/>
            </a:xfrm>
            <a:prstGeom prst="rect">
              <a:avLst/>
            </a:prstGeom>
            <a:noFill/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8E76C32-FE18-38C7-4FC9-77612180E3E2}"/>
                </a:ext>
              </a:extLst>
            </p:cNvPr>
            <p:cNvSpPr txBox="1"/>
            <p:nvPr/>
          </p:nvSpPr>
          <p:spPr>
            <a:xfrm>
              <a:off x="4442691" y="3429000"/>
              <a:ext cx="27175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100" dirty="0" err="1"/>
                <a:t>Priorities</a:t>
              </a:r>
              <a:r>
                <a:rPr lang="fr-CA" sz="1100" dirty="0"/>
                <a:t> on </a:t>
              </a:r>
              <a:r>
                <a:rPr lang="fr-CA" sz="1100" dirty="0" err="1"/>
                <a:t>disease</a:t>
              </a:r>
              <a:r>
                <a:rPr lang="fr-CA" sz="1100" dirty="0"/>
                <a:t> management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D440B95-3556-ECCC-A7B5-9E469C46F668}"/>
                </a:ext>
              </a:extLst>
            </p:cNvPr>
            <p:cNvSpPr txBox="1"/>
            <p:nvPr/>
          </p:nvSpPr>
          <p:spPr>
            <a:xfrm>
              <a:off x="4784437" y="5364020"/>
              <a:ext cx="131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800" b="1" dirty="0" err="1"/>
                <a:t>Powdery</a:t>
              </a:r>
              <a:r>
                <a:rPr lang="fr-CA" sz="1800" b="1" dirty="0"/>
                <a:t> </a:t>
              </a:r>
              <a:r>
                <a:rPr lang="fr-CA" sz="1800" b="1" dirty="0" err="1"/>
                <a:t>mildew</a:t>
              </a:r>
              <a:endParaRPr lang="fr-CA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785A1F-255F-EE7B-8863-8EF1F3328224}"/>
              </a:ext>
            </a:extLst>
          </p:cNvPr>
          <p:cNvGrpSpPr/>
          <p:nvPr/>
        </p:nvGrpSpPr>
        <p:grpSpPr>
          <a:xfrm>
            <a:off x="7851957" y="3400170"/>
            <a:ext cx="4100703" cy="3250012"/>
            <a:chOff x="7851957" y="3400170"/>
            <a:chExt cx="4100703" cy="325001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BF7D82-3BC3-4744-B7DA-E37878EDD9A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51957" y="3661780"/>
              <a:ext cx="4100703" cy="2988402"/>
            </a:xfrm>
            <a:prstGeom prst="rect">
              <a:avLst/>
            </a:prstGeom>
            <a:noFill/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4645A2-F57C-ABAC-9DB9-ED5D85FFE3AE}"/>
                </a:ext>
              </a:extLst>
            </p:cNvPr>
            <p:cNvSpPr txBox="1"/>
            <p:nvPr/>
          </p:nvSpPr>
          <p:spPr>
            <a:xfrm>
              <a:off x="8240503" y="3400170"/>
              <a:ext cx="27175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100" dirty="0" err="1"/>
                <a:t>Priorities</a:t>
              </a:r>
              <a:r>
                <a:rPr lang="fr-CA" sz="1100" dirty="0"/>
                <a:t> in </a:t>
              </a:r>
              <a:r>
                <a:rPr lang="fr-CA" sz="1100" dirty="0" err="1"/>
                <a:t>entomology</a:t>
              </a:r>
              <a:endParaRPr lang="fr-CA" sz="1100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08713F-C838-F429-55D2-DA02457DD106}"/>
                </a:ext>
              </a:extLst>
            </p:cNvPr>
            <p:cNvSpPr txBox="1"/>
            <p:nvPr/>
          </p:nvSpPr>
          <p:spPr>
            <a:xfrm>
              <a:off x="7957129" y="4906706"/>
              <a:ext cx="13115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600" b="1" dirty="0"/>
                <a:t>Spider mites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F911DE1-84FB-9A44-452F-F738ED8465D5}"/>
                </a:ext>
              </a:extLst>
            </p:cNvPr>
            <p:cNvSpPr txBox="1"/>
            <p:nvPr/>
          </p:nvSpPr>
          <p:spPr>
            <a:xfrm>
              <a:off x="9646455" y="5878909"/>
              <a:ext cx="131156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400" b="1" dirty="0" err="1"/>
                <a:t>Striped</a:t>
              </a:r>
              <a:r>
                <a:rPr lang="fr-CA" sz="1400" b="1" dirty="0"/>
                <a:t> </a:t>
              </a:r>
              <a:r>
                <a:rPr lang="fr-CA" sz="1400" b="1" dirty="0" err="1"/>
                <a:t>cucumber</a:t>
              </a:r>
              <a:r>
                <a:rPr lang="fr-CA" sz="1400" b="1" dirty="0"/>
                <a:t> </a:t>
              </a:r>
              <a:r>
                <a:rPr lang="fr-CA" sz="1400" b="1" dirty="0" err="1"/>
                <a:t>beetle</a:t>
              </a:r>
              <a:endParaRPr lang="fr-CA" sz="14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A04EEDD-484D-2326-082D-9FB16C92AD04}"/>
              </a:ext>
            </a:extLst>
          </p:cNvPr>
          <p:cNvGrpSpPr/>
          <p:nvPr/>
        </p:nvGrpSpPr>
        <p:grpSpPr>
          <a:xfrm>
            <a:off x="7867400" y="683766"/>
            <a:ext cx="4083378" cy="2716404"/>
            <a:chOff x="7867400" y="683766"/>
            <a:chExt cx="4083378" cy="2716404"/>
          </a:xfrm>
        </p:grpSpPr>
        <p:pic>
          <p:nvPicPr>
            <p:cNvPr id="5" name="Image 4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8EF3FB0C-9437-83EF-99DA-2BDEFCC34E12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67400" y="754255"/>
              <a:ext cx="3992996" cy="2645915"/>
            </a:xfrm>
            <a:prstGeom prst="rect">
              <a:avLst/>
            </a:prstGeom>
            <a:noFill/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D670EFA-52D2-3219-EAF5-691910A38EC7}"/>
                </a:ext>
              </a:extLst>
            </p:cNvPr>
            <p:cNvSpPr txBox="1"/>
            <p:nvPr/>
          </p:nvSpPr>
          <p:spPr>
            <a:xfrm>
              <a:off x="9767456" y="683766"/>
              <a:ext cx="21833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800" dirty="0" err="1"/>
                <a:t>Research</a:t>
              </a:r>
              <a:r>
                <a:rPr lang="fr-CA" sz="1800" dirty="0"/>
                <a:t> </a:t>
              </a:r>
              <a:r>
                <a:rPr lang="fr-CA" sz="1800" dirty="0" err="1"/>
                <a:t>priorities</a:t>
              </a:r>
              <a:endParaRPr lang="fr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38733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B8F4DD-CD81-4BD1-B4AB-9CB253BD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Cladosporiose</a:t>
            </a:r>
            <a:r>
              <a:rPr lang="fr-FR" dirty="0"/>
              <a:t> (</a:t>
            </a:r>
            <a:r>
              <a:rPr lang="fr-FR" i="1" dirty="0" err="1"/>
              <a:t>Cladosporium</a:t>
            </a:r>
            <a:r>
              <a:rPr lang="fr-FR" dirty="0"/>
              <a:t> ) - </a:t>
            </a:r>
            <a:r>
              <a:rPr lang="fr-FR" dirty="0" err="1"/>
              <a:t>cucumber</a:t>
            </a:r>
            <a:endParaRPr lang="fr-CA" dirty="0"/>
          </a:p>
        </p:txBody>
      </p:sp>
      <p:pic>
        <p:nvPicPr>
          <p:cNvPr id="7" name="Espace réservé du contenu 6" descr="Une image contenant fruit, assis, vert, arbre&#10;&#10;Description générée automatiquement">
            <a:extLst>
              <a:ext uri="{FF2B5EF4-FFF2-40B4-BE49-F238E27FC236}">
                <a16:creationId xmlns:a16="http://schemas.microsoft.com/office/drawing/2014/main" id="{1F807B3B-0DF2-49B2-8B7B-BDF6E08A0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1663"/>
            <a:ext cx="3189684" cy="4252912"/>
          </a:xfrm>
        </p:spPr>
      </p:pic>
      <p:pic>
        <p:nvPicPr>
          <p:cNvPr id="11" name="Image 10" descr="Une image contenant extérieur, herbe, oiseau, vert&#10;&#10;Description générée automatiquement">
            <a:extLst>
              <a:ext uri="{FF2B5EF4-FFF2-40B4-BE49-F238E27FC236}">
                <a16:creationId xmlns:a16="http://schemas.microsoft.com/office/drawing/2014/main" id="{E8F55266-CFE6-40A7-A31E-3E1376F527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837" y="2028825"/>
            <a:ext cx="3529013" cy="4705350"/>
          </a:xfrm>
          <a:prstGeom prst="rect">
            <a:avLst/>
          </a:prstGeom>
        </p:spPr>
      </p:pic>
      <p:pic>
        <p:nvPicPr>
          <p:cNvPr id="9" name="Image 8" descr="Une image contenant extérieur, arbre, suspendu, grand&#10;&#10;Description générée automatiquement">
            <a:extLst>
              <a:ext uri="{FF2B5EF4-FFF2-40B4-BE49-F238E27FC236}">
                <a16:creationId xmlns:a16="http://schemas.microsoft.com/office/drawing/2014/main" id="{9299E63F-B96F-430A-A977-FC30063585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025" y="1797844"/>
            <a:ext cx="3875484" cy="5167312"/>
          </a:xfrm>
          <a:prstGeom prst="rect">
            <a:avLst/>
          </a:prstGeom>
        </p:spPr>
      </p:pic>
      <p:pic>
        <p:nvPicPr>
          <p:cNvPr id="13" name="Image 12" descr="Une image contenant extérieur, arbre, debout, oiseau&#10;&#10;Description générée automatiquement">
            <a:extLst>
              <a:ext uri="{FF2B5EF4-FFF2-40B4-BE49-F238E27FC236}">
                <a16:creationId xmlns:a16="http://schemas.microsoft.com/office/drawing/2014/main" id="{40D10E88-A123-41DF-8CD9-51231D1E17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191" y="1690688"/>
            <a:ext cx="3685253" cy="52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5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E1F7E-28B8-4472-93EF-49717ADE1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9800"/>
          </a:xfrm>
        </p:spPr>
        <p:txBody>
          <a:bodyPr/>
          <a:lstStyle/>
          <a:p>
            <a:pPr algn="ctr"/>
            <a:r>
              <a:rPr lang="fr-CA" dirty="0" err="1"/>
              <a:t>Winning</a:t>
            </a:r>
            <a:r>
              <a:rPr lang="fr-CA" dirty="0"/>
              <a:t> </a:t>
            </a:r>
            <a:r>
              <a:rPr lang="fr-CA" dirty="0" err="1"/>
              <a:t>strategies</a:t>
            </a:r>
            <a:r>
              <a:rPr lang="fr-CA" dirty="0"/>
              <a:t> </a:t>
            </a:r>
            <a:r>
              <a:rPr lang="fr-CA" dirty="0" err="1"/>
              <a:t>against</a:t>
            </a:r>
            <a:r>
              <a:rPr lang="fr-CA" dirty="0"/>
              <a:t> </a:t>
            </a:r>
            <a:r>
              <a:rPr lang="fr-CA" dirty="0" err="1"/>
              <a:t>diseases</a:t>
            </a:r>
            <a:endParaRPr lang="fr-CA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91BB753-3719-4E61-8439-5EBFC3F0C0B5}"/>
              </a:ext>
            </a:extLst>
          </p:cNvPr>
          <p:cNvSpPr/>
          <p:nvPr/>
        </p:nvSpPr>
        <p:spPr>
          <a:xfrm>
            <a:off x="10944993" y="264053"/>
            <a:ext cx="1220741" cy="5613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591456-0FD6-47F4-BFDD-6E9EEB2372BF}"/>
              </a:ext>
            </a:extLst>
          </p:cNvPr>
          <p:cNvSpPr txBox="1"/>
          <p:nvPr/>
        </p:nvSpPr>
        <p:spPr>
          <a:xfrm>
            <a:off x="452966" y="5933529"/>
            <a:ext cx="949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Question to </a:t>
            </a:r>
            <a:r>
              <a:rPr lang="fr-CA" dirty="0" err="1"/>
              <a:t>producers</a:t>
            </a:r>
            <a:r>
              <a:rPr lang="fr-CA" dirty="0"/>
              <a:t> in a </a:t>
            </a:r>
            <a:r>
              <a:rPr lang="fr-CA" dirty="0" err="1"/>
              <a:t>research</a:t>
            </a:r>
            <a:r>
              <a:rPr lang="fr-CA" dirty="0"/>
              <a:t> </a:t>
            </a:r>
            <a:r>
              <a:rPr lang="fr-CA" dirty="0" err="1"/>
              <a:t>project</a:t>
            </a:r>
            <a:r>
              <a:rPr lang="fr-CA" dirty="0"/>
              <a:t> on </a:t>
            </a:r>
            <a:r>
              <a:rPr lang="fr-CA" dirty="0" err="1"/>
              <a:t>disease</a:t>
            </a:r>
            <a:r>
              <a:rPr lang="fr-CA" sz="1800" dirty="0"/>
              <a:t>: Do </a:t>
            </a:r>
            <a:r>
              <a:rPr lang="fr-CA" sz="1800" dirty="0" err="1"/>
              <a:t>you</a:t>
            </a:r>
            <a:r>
              <a:rPr lang="fr-CA" sz="1800" dirty="0"/>
              <a:t> clean </a:t>
            </a:r>
            <a:r>
              <a:rPr lang="fr-CA" sz="1800" dirty="0" err="1"/>
              <a:t>your</a:t>
            </a:r>
            <a:r>
              <a:rPr lang="fr-CA" sz="1800" dirty="0"/>
              <a:t> </a:t>
            </a:r>
            <a:r>
              <a:rPr lang="fr-CA" sz="1800" dirty="0" err="1"/>
              <a:t>greenhouse</a:t>
            </a:r>
            <a:r>
              <a:rPr lang="fr-CA" sz="1800" dirty="0"/>
              <a:t> at the end of the </a:t>
            </a:r>
            <a:r>
              <a:rPr lang="fr-CA" sz="1800" dirty="0" err="1"/>
              <a:t>season</a:t>
            </a:r>
            <a:r>
              <a:rPr lang="fr-CA" sz="1800" dirty="0"/>
              <a:t>?</a:t>
            </a:r>
            <a:endParaRPr lang="fr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EAA11C-6914-4EA2-8022-E504E9A0DDD7}"/>
              </a:ext>
            </a:extLst>
          </p:cNvPr>
          <p:cNvSpPr txBox="1"/>
          <p:nvPr/>
        </p:nvSpPr>
        <p:spPr>
          <a:xfrm>
            <a:off x="10314226" y="5925865"/>
            <a:ext cx="1261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rgbClr val="FF0000"/>
                </a:solidFill>
              </a:rPr>
              <a:t>88% = NON</a:t>
            </a:r>
            <a:endParaRPr lang="fr-CA" b="1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AE1DC5-8BCF-4177-8A35-176A97EF6AB6}"/>
              </a:ext>
            </a:extLst>
          </p:cNvPr>
          <p:cNvSpPr txBox="1"/>
          <p:nvPr/>
        </p:nvSpPr>
        <p:spPr>
          <a:xfrm>
            <a:off x="5774603" y="5562012"/>
            <a:ext cx="4644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dirty="0"/>
              <a:t>* </a:t>
            </a:r>
            <a:r>
              <a:rPr lang="fr-CA" sz="1400" dirty="0" err="1"/>
              <a:t>Disinfection</a:t>
            </a:r>
            <a:r>
              <a:rPr lang="fr-CA" sz="1400" dirty="0"/>
              <a:t> of </a:t>
            </a:r>
            <a:r>
              <a:rPr lang="fr-CA" sz="1400" dirty="0" err="1"/>
              <a:t>seeds</a:t>
            </a:r>
            <a:r>
              <a:rPr lang="fr-CA" sz="1400" dirty="0"/>
              <a:t> </a:t>
            </a:r>
            <a:r>
              <a:rPr lang="fr-CA" sz="1400" dirty="0" err="1"/>
              <a:t>recommended</a:t>
            </a:r>
            <a:r>
              <a:rPr lang="fr-CA" sz="1400" dirty="0"/>
              <a:t> for </a:t>
            </a:r>
            <a:r>
              <a:rPr lang="fr-CA" sz="1400" dirty="0" err="1"/>
              <a:t>some</a:t>
            </a:r>
            <a:r>
              <a:rPr lang="fr-CA" sz="1400" dirty="0"/>
              <a:t> </a:t>
            </a:r>
            <a:r>
              <a:rPr lang="fr-CA" sz="1400" dirty="0" err="1"/>
              <a:t>diseases</a:t>
            </a:r>
            <a:endParaRPr lang="fr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26DC2E-2391-1864-B01E-FFEC3DD20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57" y="939800"/>
            <a:ext cx="5361960" cy="46298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E9211A-836E-3B73-8D8D-A81D5183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03" y="932135"/>
            <a:ext cx="6289445" cy="46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ante, vert, feuille, arbre&#10;&#10;Description générée automatiquement">
            <a:extLst>
              <a:ext uri="{FF2B5EF4-FFF2-40B4-BE49-F238E27FC236}">
                <a16:creationId xmlns:a16="http://schemas.microsoft.com/office/drawing/2014/main" id="{03998B0C-1952-4D55-9180-E11A7E89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05821" y="-1405821"/>
            <a:ext cx="6858000" cy="96696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7115DC-9961-4939-9328-32B92D86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177348"/>
          </a:xfrm>
        </p:spPr>
        <p:txBody>
          <a:bodyPr>
            <a:normAutofit/>
          </a:bodyPr>
          <a:lstStyle/>
          <a:p>
            <a:r>
              <a:rPr lang="fr-CA" sz="4000" dirty="0"/>
              <a:t>Conclusion</a:t>
            </a:r>
          </a:p>
        </p:txBody>
      </p:sp>
      <p:graphicFrame>
        <p:nvGraphicFramePr>
          <p:cNvPr id="19" name="Espace réservé du contenu 2">
            <a:extLst>
              <a:ext uri="{FF2B5EF4-FFF2-40B4-BE49-F238E27FC236}">
                <a16:creationId xmlns:a16="http://schemas.microsoft.com/office/drawing/2014/main" id="{B9D93C99-1063-404B-9A91-771BBA175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765574"/>
              </p:ext>
            </p:extLst>
          </p:nvPr>
        </p:nvGraphicFramePr>
        <p:xfrm>
          <a:off x="7531610" y="1727200"/>
          <a:ext cx="4337117" cy="444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10A6F955-704C-EC2B-78F5-FCBD576D08A8}"/>
              </a:ext>
            </a:extLst>
          </p:cNvPr>
          <p:cNvGrpSpPr/>
          <p:nvPr/>
        </p:nvGrpSpPr>
        <p:grpSpPr>
          <a:xfrm>
            <a:off x="7642447" y="6068800"/>
            <a:ext cx="4337117" cy="779743"/>
            <a:chOff x="0" y="3666626"/>
            <a:chExt cx="4337117" cy="7797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E32F55-6E18-A4C5-A208-5619FD82DDF5}"/>
                </a:ext>
              </a:extLst>
            </p:cNvPr>
            <p:cNvSpPr/>
            <p:nvPr/>
          </p:nvSpPr>
          <p:spPr>
            <a:xfrm>
              <a:off x="0" y="3666626"/>
              <a:ext cx="4337117" cy="779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23F380F-B0C2-9376-CF5E-15943944C666}"/>
                </a:ext>
              </a:extLst>
            </p:cNvPr>
            <p:cNvSpPr txBox="1"/>
            <p:nvPr/>
          </p:nvSpPr>
          <p:spPr>
            <a:xfrm>
              <a:off x="0" y="3666626"/>
              <a:ext cx="4337117" cy="779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2200" kern="1200" dirty="0" err="1"/>
                <a:t>Cleaning</a:t>
              </a:r>
              <a:r>
                <a:rPr lang="fr-CA" sz="2200" kern="1200" dirty="0"/>
                <a:t> and </a:t>
              </a:r>
              <a:r>
                <a:rPr lang="fr-CA" sz="2200" kern="1200" dirty="0" err="1"/>
                <a:t>disinfect</a:t>
              </a:r>
              <a:r>
                <a:rPr lang="fr-CA" sz="2200" kern="1200" dirty="0"/>
                <a:t> the </a:t>
              </a:r>
              <a:r>
                <a:rPr lang="fr-CA" sz="2200" kern="1200" dirty="0" err="1"/>
                <a:t>greenhouse</a:t>
              </a:r>
              <a:r>
                <a:rPr lang="fr-CA" sz="2200" kern="1200" dirty="0"/>
                <a:t> </a:t>
              </a:r>
              <a:r>
                <a:rPr lang="fr-CA" sz="2200" kern="1200" dirty="0" err="1"/>
                <a:t>each</a:t>
              </a:r>
              <a:r>
                <a:rPr lang="fr-CA" sz="2200" kern="1200" dirty="0"/>
                <a:t> </a:t>
              </a:r>
              <a:r>
                <a:rPr lang="fr-CA" sz="2200" kern="1200" dirty="0" err="1"/>
                <a:t>year</a:t>
              </a:r>
              <a:endParaRPr lang="en-US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8904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C4EF3-5BA2-1C04-48F7-4A3AB8BF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8151"/>
          </a:xfrm>
        </p:spPr>
        <p:txBody>
          <a:bodyPr/>
          <a:lstStyle/>
          <a:p>
            <a:pPr algn="ctr"/>
            <a:r>
              <a:rPr lang="fr-CA" dirty="0" err="1"/>
              <a:t>Acknowledgements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36A625-A2A3-24A3-A23E-E68FB2B9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78" y="1084851"/>
            <a:ext cx="11707352" cy="4882553"/>
          </a:xfrm>
        </p:spPr>
        <p:txBody>
          <a:bodyPr/>
          <a:lstStyle/>
          <a:p>
            <a:r>
              <a:rPr lang="fr-CA" dirty="0"/>
              <a:t>Philippe-Antoine Taillon, Geneviève Legault, Julie Marcoux, Isabelle Fréchette, Caroline Martineau, Jenny Leblanc, Mahmoud Ramadan, Liette Lambert, MAPAQ</a:t>
            </a:r>
          </a:p>
          <a:p>
            <a:r>
              <a:rPr lang="fr-CA" dirty="0"/>
              <a:t>Stéphanie Duranceau, Charlotte Giard-Laliberté, CETAB+</a:t>
            </a:r>
          </a:p>
          <a:p>
            <a:r>
              <a:rPr lang="fr-CA" dirty="0"/>
              <a:t>Caroline Vouligny, Josée Bonneville, ITA St-Hyacinthe</a:t>
            </a:r>
          </a:p>
          <a:p>
            <a:r>
              <a:rPr lang="fr-CA" dirty="0" err="1"/>
              <a:t>Collaborators</a:t>
            </a:r>
            <a:r>
              <a:rPr lang="fr-CA" dirty="0"/>
              <a:t> of  Serres sentinelles</a:t>
            </a:r>
          </a:p>
          <a:p>
            <a:r>
              <a:rPr lang="fr-CA" dirty="0" err="1"/>
              <a:t>Producers</a:t>
            </a:r>
            <a:r>
              <a:rPr lang="fr-CA" dirty="0"/>
              <a:t> </a:t>
            </a:r>
          </a:p>
          <a:p>
            <a:r>
              <a:rPr lang="fr-CA" dirty="0"/>
              <a:t>Summer </a:t>
            </a:r>
            <a:r>
              <a:rPr lang="fr-CA" dirty="0" err="1"/>
              <a:t>students</a:t>
            </a:r>
            <a:endParaRPr lang="fr-CA" dirty="0"/>
          </a:p>
          <a:p>
            <a:r>
              <a:rPr lang="fr-CA" dirty="0"/>
              <a:t>$ Québec and Canada</a:t>
            </a:r>
          </a:p>
          <a:p>
            <a:r>
              <a:rPr lang="fr-CA" dirty="0"/>
              <a:t>Laboratoire d’Expertise et de diagnostic en phytoprotection (LEDP)</a:t>
            </a:r>
          </a:p>
          <a:p>
            <a:endParaRPr lang="fr-CA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E130207-FF65-1D96-217C-782BD27D61E2}"/>
              </a:ext>
            </a:extLst>
          </p:cNvPr>
          <p:cNvGrpSpPr/>
          <p:nvPr/>
        </p:nvGrpSpPr>
        <p:grpSpPr>
          <a:xfrm>
            <a:off x="8153400" y="6070600"/>
            <a:ext cx="4054309" cy="767405"/>
            <a:chOff x="4146094" y="2736759"/>
            <a:chExt cx="7938582" cy="138448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B09ECE9-F511-ED17-5A30-5C4697AD0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272"/>
            <a:stretch/>
          </p:blipFill>
          <p:spPr>
            <a:xfrm>
              <a:off x="6248400" y="2736760"/>
              <a:ext cx="5836276" cy="138447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F013840-5EC8-5041-6700-DE8862CF8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2316"/>
            <a:stretch/>
          </p:blipFill>
          <p:spPr>
            <a:xfrm>
              <a:off x="4146094" y="2736759"/>
              <a:ext cx="2118049" cy="1384479"/>
            </a:xfrm>
            <a:prstGeom prst="rect">
              <a:avLst/>
            </a:prstGeom>
          </p:spPr>
        </p:pic>
      </p:grp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5594DF-66E9-0910-FCEC-7A3323E7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722" y="6018370"/>
            <a:ext cx="3977234" cy="74255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891894C-25A8-56E3-4D05-2A090DC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78" y="6165070"/>
            <a:ext cx="3192744" cy="5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9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Espace réservé du contenu 8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85C4EA0F-8349-46C7-925B-403931E1E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CF3B37F1-0FDD-4A93-A916-BDB81E40D7D5}"/>
              </a:ext>
            </a:extLst>
          </p:cNvPr>
          <p:cNvSpPr/>
          <p:nvPr/>
        </p:nvSpPr>
        <p:spPr>
          <a:xfrm flipH="1">
            <a:off x="3420533" y="356370"/>
            <a:ext cx="3654522" cy="1163782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Questions?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91245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438922-E534-7068-6EB1-3ACB055AF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CA" sz="3600"/>
              <a:t>Monitoring network in vegetables greenhouses in Quebec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FD156A-C0B4-E554-9D29-A476E0B4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err="1"/>
              <a:t>Between</a:t>
            </a:r>
            <a:r>
              <a:rPr lang="fr-FR" sz="2400" dirty="0"/>
              <a:t> 50 and 100 </a:t>
            </a:r>
            <a:r>
              <a:rPr lang="fr-FR" sz="2400" dirty="0" err="1"/>
              <a:t>greenhouses</a:t>
            </a:r>
            <a:r>
              <a:rPr lang="fr-FR" sz="2400" dirty="0"/>
              <a:t> </a:t>
            </a:r>
            <a:r>
              <a:rPr lang="fr-FR" sz="2400" dirty="0" err="1"/>
              <a:t>monitored</a:t>
            </a:r>
            <a:r>
              <a:rPr lang="fr-FR" sz="2400" dirty="0"/>
              <a:t> </a:t>
            </a:r>
            <a:r>
              <a:rPr lang="fr-FR" sz="2400" dirty="0" err="1"/>
              <a:t>each</a:t>
            </a:r>
            <a:r>
              <a:rPr lang="fr-FR" sz="2400" dirty="0"/>
              <a:t> </a:t>
            </a:r>
            <a:r>
              <a:rPr lang="fr-FR" sz="2400" dirty="0" err="1"/>
              <a:t>year</a:t>
            </a:r>
            <a:r>
              <a:rPr lang="fr-FR" sz="2400" dirty="0"/>
              <a:t> </a:t>
            </a:r>
            <a:r>
              <a:rPr lang="fr-FR" sz="2400" dirty="0" err="1"/>
              <a:t>since</a:t>
            </a:r>
            <a:r>
              <a:rPr lang="fr-FR" sz="2400" dirty="0"/>
              <a:t> 2020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&gt; 20 crops monitored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27-30 pests/year; 22-25 diseases/year</a:t>
            </a:r>
            <a:endParaRPr lang="fr-FR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/>
              <a:t>Monitoring </a:t>
            </a:r>
            <a:r>
              <a:rPr lang="fr-FR" sz="2400" dirty="0" err="1"/>
              <a:t>each</a:t>
            </a:r>
            <a:r>
              <a:rPr lang="fr-FR" sz="2400" dirty="0"/>
              <a:t> </a:t>
            </a:r>
            <a:r>
              <a:rPr lang="fr-FR" sz="2400" dirty="0" err="1"/>
              <a:t>week</a:t>
            </a:r>
            <a:r>
              <a:rPr lang="fr-FR" sz="2400" dirty="0"/>
              <a:t> by </a:t>
            </a:r>
            <a:r>
              <a:rPr lang="fr-FR" sz="2400" dirty="0" err="1"/>
              <a:t>agronomists</a:t>
            </a:r>
            <a:r>
              <a:rPr lang="fr-FR" sz="2400" dirty="0"/>
              <a:t> (</a:t>
            </a:r>
            <a:r>
              <a:rPr lang="fr-FR" sz="2400" dirty="0" err="1"/>
              <a:t>private</a:t>
            </a:r>
            <a:r>
              <a:rPr lang="fr-FR" sz="2400" dirty="0"/>
              <a:t>, </a:t>
            </a:r>
            <a:r>
              <a:rPr lang="fr-FR" sz="2400" dirty="0" err="1"/>
              <a:t>government</a:t>
            </a:r>
            <a:r>
              <a:rPr lang="fr-FR" sz="2400" dirty="0"/>
              <a:t>, and CRAM)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/>
              <a:t>Identifications of </a:t>
            </a:r>
            <a:r>
              <a:rPr lang="fr-FR" sz="2400" dirty="0" err="1"/>
              <a:t>pests</a:t>
            </a:r>
            <a:r>
              <a:rPr lang="fr-FR" sz="2400" dirty="0"/>
              <a:t> and </a:t>
            </a:r>
            <a:r>
              <a:rPr lang="fr-FR" sz="2400" dirty="0" err="1"/>
              <a:t>disease</a:t>
            </a:r>
            <a:r>
              <a:rPr lang="fr-FR" sz="2400" dirty="0"/>
              <a:t> </a:t>
            </a:r>
            <a:r>
              <a:rPr lang="fr-FR" sz="2400" dirty="0" err="1"/>
              <a:t>confirmed</a:t>
            </a:r>
            <a:r>
              <a:rPr lang="fr-FR" sz="2400" dirty="0"/>
              <a:t> by Laboratoire d’expertise et de diagnostic en phytoprotection – MAPAQ identification </a:t>
            </a:r>
            <a:r>
              <a:rPr lang="fr-FR" sz="2400" dirty="0" err="1"/>
              <a:t>laboratory</a:t>
            </a:r>
            <a:r>
              <a:rPr lang="fr-FR" sz="2400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/>
              <a:t>Control options </a:t>
            </a:r>
            <a:r>
              <a:rPr lang="fr-FR" sz="2400" dirty="0" err="1"/>
              <a:t>used</a:t>
            </a:r>
            <a:r>
              <a:rPr lang="fr-FR" sz="2400" dirty="0"/>
              <a:t> by </a:t>
            </a:r>
            <a:r>
              <a:rPr lang="fr-FR" sz="2400" dirty="0" err="1"/>
              <a:t>producers</a:t>
            </a:r>
            <a:r>
              <a:rPr lang="fr-FR" sz="2400" dirty="0"/>
              <a:t> </a:t>
            </a:r>
            <a:r>
              <a:rPr lang="fr-FR" sz="2400" dirty="0" err="1"/>
              <a:t>noted</a:t>
            </a:r>
            <a:endParaRPr lang="fr-FR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/>
              <a:t>Discussions </a:t>
            </a:r>
            <a:r>
              <a:rPr lang="fr-FR" sz="2400" dirty="0" err="1"/>
              <a:t>between</a:t>
            </a:r>
            <a:r>
              <a:rPr lang="fr-FR" sz="2400" dirty="0"/>
              <a:t> </a:t>
            </a:r>
            <a:r>
              <a:rPr lang="fr-FR" sz="2400" dirty="0" err="1"/>
              <a:t>agronomists</a:t>
            </a:r>
            <a:r>
              <a:rPr lang="fr-FR" sz="2400" dirty="0"/>
              <a:t>, </a:t>
            </a:r>
            <a:r>
              <a:rPr lang="fr-FR" sz="2400" dirty="0" err="1"/>
              <a:t>producers</a:t>
            </a:r>
            <a:r>
              <a:rPr lang="fr-FR" sz="2400" dirty="0"/>
              <a:t>, </a:t>
            </a:r>
            <a:r>
              <a:rPr lang="fr-FR" sz="2400" dirty="0" err="1"/>
              <a:t>researchers</a:t>
            </a:r>
            <a:endParaRPr lang="fr-CA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5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7D93BF9-B7AA-4A71-BB54-217063438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489" y="681037"/>
            <a:ext cx="7989455" cy="61072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2E40F8-952B-49E6-B779-75F21738CD71}"/>
              </a:ext>
            </a:extLst>
          </p:cNvPr>
          <p:cNvSpPr txBox="1"/>
          <p:nvPr/>
        </p:nvSpPr>
        <p:spPr>
          <a:xfrm>
            <a:off x="10746144" y="6246419"/>
            <a:ext cx="1445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Dara, 2019</a:t>
            </a:r>
            <a:endParaRPr lang="fr-CA" sz="16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658B739-626B-44EC-A1DA-9B71750714C9}"/>
              </a:ext>
            </a:extLst>
          </p:cNvPr>
          <p:cNvSpPr txBox="1">
            <a:spLocks/>
          </p:cNvSpPr>
          <p:nvPr/>
        </p:nvSpPr>
        <p:spPr>
          <a:xfrm>
            <a:off x="652670" y="10898"/>
            <a:ext cx="10515600" cy="779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Integrated Pest Management</a:t>
            </a:r>
            <a:endParaRPr lang="fr-CA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49816C3-A7AC-2D98-C068-1A018AF56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522" y="1460265"/>
            <a:ext cx="3493354" cy="4351338"/>
          </a:xfrm>
        </p:spPr>
        <p:txBody>
          <a:bodyPr>
            <a:normAutofit/>
          </a:bodyPr>
          <a:lstStyle/>
          <a:p>
            <a:r>
              <a:rPr lang="fr-CA" sz="2400" dirty="0"/>
              <a:t>Monitoring</a:t>
            </a:r>
          </a:p>
          <a:p>
            <a:r>
              <a:rPr lang="fr-CA" sz="2400" dirty="0" err="1"/>
              <a:t>Knowledge</a:t>
            </a:r>
            <a:r>
              <a:rPr lang="fr-CA" sz="2400" dirty="0"/>
              <a:t> of the </a:t>
            </a:r>
            <a:r>
              <a:rPr lang="fr-CA" sz="2400" dirty="0" err="1"/>
              <a:t>pest</a:t>
            </a:r>
            <a:r>
              <a:rPr lang="fr-CA" sz="2400" dirty="0"/>
              <a:t> or </a:t>
            </a:r>
            <a:r>
              <a:rPr lang="fr-CA" sz="2400" dirty="0" err="1"/>
              <a:t>disease</a:t>
            </a:r>
            <a:endParaRPr lang="fr-CA" sz="2400" dirty="0"/>
          </a:p>
          <a:p>
            <a:r>
              <a:rPr lang="fr-CA" sz="2400" dirty="0" err="1"/>
              <a:t>Preventive</a:t>
            </a:r>
            <a:r>
              <a:rPr lang="fr-CA" sz="2400" dirty="0"/>
              <a:t> </a:t>
            </a:r>
            <a:r>
              <a:rPr lang="fr-CA" sz="2400" dirty="0" err="1"/>
              <a:t>methods</a:t>
            </a:r>
            <a:endParaRPr lang="fr-CA" sz="2400" dirty="0"/>
          </a:p>
          <a:p>
            <a:r>
              <a:rPr lang="fr-CA" sz="2400" dirty="0"/>
              <a:t>Curative </a:t>
            </a:r>
            <a:r>
              <a:rPr lang="fr-CA" sz="2400" dirty="0" err="1"/>
              <a:t>methods</a:t>
            </a:r>
            <a:r>
              <a:rPr lang="fr-CA" sz="2400" dirty="0"/>
              <a:t> (pesticides are the last </a:t>
            </a:r>
            <a:r>
              <a:rPr lang="fr-CA" sz="2400" dirty="0" err="1"/>
              <a:t>choice</a:t>
            </a:r>
            <a:r>
              <a:rPr lang="fr-CA" sz="2400" dirty="0"/>
              <a:t> in the IPM)</a:t>
            </a:r>
          </a:p>
          <a:p>
            <a:r>
              <a:rPr lang="fr-CA" sz="2400" dirty="0"/>
              <a:t>Communication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85663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119" descr="Une image contenant bouquet, fleur, plante&#10;&#10;Description générée automatiquement">
            <a:extLst>
              <a:ext uri="{FF2B5EF4-FFF2-40B4-BE49-F238E27FC236}">
                <a16:creationId xmlns:a16="http://schemas.microsoft.com/office/drawing/2014/main" id="{6A1C67EB-D27A-444E-AB84-0E6EF61568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7448" y="1108607"/>
            <a:ext cx="3432688" cy="53568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86BD65-4D81-4AFC-B326-07E55EA3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9035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Optimal control </a:t>
            </a:r>
            <a:r>
              <a:rPr lang="fr-CA" dirty="0" err="1"/>
              <a:t>with</a:t>
            </a:r>
            <a:r>
              <a:rPr lang="fr-CA" dirty="0"/>
              <a:t> multiple control </a:t>
            </a:r>
            <a:r>
              <a:rPr lang="fr-CA" dirty="0" err="1"/>
              <a:t>methods</a:t>
            </a:r>
            <a:endParaRPr lang="fr-CA" dirty="0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4F27A58-25F7-4624-87A7-5F4842FD774E}"/>
              </a:ext>
            </a:extLst>
          </p:cNvPr>
          <p:cNvCxnSpPr>
            <a:cxnSpLocks/>
            <a:endCxn id="36" idx="4"/>
          </p:cNvCxnSpPr>
          <p:nvPr/>
        </p:nvCxnSpPr>
        <p:spPr>
          <a:xfrm>
            <a:off x="8255930" y="5914305"/>
            <a:ext cx="614868" cy="526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55BDC7F-9722-4F5A-A97B-44526919B680}"/>
              </a:ext>
            </a:extLst>
          </p:cNvPr>
          <p:cNvGrpSpPr/>
          <p:nvPr/>
        </p:nvGrpSpPr>
        <p:grpSpPr>
          <a:xfrm>
            <a:off x="6472507" y="1481858"/>
            <a:ext cx="3114617" cy="5008021"/>
            <a:chOff x="7731181" y="1066995"/>
            <a:chExt cx="3114617" cy="5008021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217BF3F1-2582-4874-8CB4-80468233AE7D}"/>
                </a:ext>
              </a:extLst>
            </p:cNvPr>
            <p:cNvGrpSpPr/>
            <p:nvPr/>
          </p:nvGrpSpPr>
          <p:grpSpPr>
            <a:xfrm>
              <a:off x="7731181" y="1087965"/>
              <a:ext cx="3114617" cy="4939195"/>
              <a:chOff x="4852514" y="1445122"/>
              <a:chExt cx="2421458" cy="4391192"/>
            </a:xfrm>
          </p:grpSpPr>
          <p:sp>
            <p:nvSpPr>
              <p:cNvPr id="28" name="Parallélogramme 27">
                <a:extLst>
                  <a:ext uri="{FF2B5EF4-FFF2-40B4-BE49-F238E27FC236}">
                    <a16:creationId xmlns:a16="http://schemas.microsoft.com/office/drawing/2014/main" id="{60D04D3B-1EA9-4A56-9093-1FEFAC035876}"/>
                  </a:ext>
                </a:extLst>
              </p:cNvPr>
              <p:cNvSpPr/>
              <p:nvPr/>
            </p:nvSpPr>
            <p:spPr>
              <a:xfrm rot="871788" flipH="1">
                <a:off x="4945638" y="1698126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6" name="Parallélogramme 35">
                <a:extLst>
                  <a:ext uri="{FF2B5EF4-FFF2-40B4-BE49-F238E27FC236}">
                    <a16:creationId xmlns:a16="http://schemas.microsoft.com/office/drawing/2014/main" id="{82F1DFE3-2984-46F9-B5F8-2311F9ADAD97}"/>
                  </a:ext>
                </a:extLst>
              </p:cNvPr>
              <p:cNvSpPr/>
              <p:nvPr/>
            </p:nvSpPr>
            <p:spPr>
              <a:xfrm rot="21159165">
                <a:off x="6635747" y="5552367"/>
                <a:ext cx="130880" cy="28394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5" name="Parallélogramme 34">
                <a:extLst>
                  <a:ext uri="{FF2B5EF4-FFF2-40B4-BE49-F238E27FC236}">
                    <a16:creationId xmlns:a16="http://schemas.microsoft.com/office/drawing/2014/main" id="{457C8F97-3CFD-46AA-9A52-34006ECDC341}"/>
                  </a:ext>
                </a:extLst>
              </p:cNvPr>
              <p:cNvSpPr/>
              <p:nvPr/>
            </p:nvSpPr>
            <p:spPr>
              <a:xfrm rot="20951825">
                <a:off x="5278249" y="1445122"/>
                <a:ext cx="181407" cy="23929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29" name="Parallélogramme 28">
                <a:extLst>
                  <a:ext uri="{FF2B5EF4-FFF2-40B4-BE49-F238E27FC236}">
                    <a16:creationId xmlns:a16="http://schemas.microsoft.com/office/drawing/2014/main" id="{184F36D3-915C-4B8C-8400-3731D8C44A30}"/>
                  </a:ext>
                </a:extLst>
              </p:cNvPr>
              <p:cNvSpPr/>
              <p:nvPr/>
            </p:nvSpPr>
            <p:spPr>
              <a:xfrm rot="871788" flipH="1">
                <a:off x="4852514" y="1719855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E46718A-FED0-4882-8DE7-DB743D569D57}"/>
                  </a:ext>
                </a:extLst>
              </p:cNvPr>
              <p:cNvSpPr/>
              <p:nvPr/>
            </p:nvSpPr>
            <p:spPr>
              <a:xfrm>
                <a:off x="5621868" y="1990385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924124C0-741E-4302-992E-904A05B04481}"/>
                  </a:ext>
                </a:extLst>
              </p:cNvPr>
              <p:cNvSpPr/>
              <p:nvPr/>
            </p:nvSpPr>
            <p:spPr>
              <a:xfrm>
                <a:off x="6163734" y="277705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0363960C-9AAD-46B0-A957-E0BA63992AB7}"/>
                  </a:ext>
                </a:extLst>
              </p:cNvPr>
              <p:cNvSpPr/>
              <p:nvPr/>
            </p:nvSpPr>
            <p:spPr>
              <a:xfrm>
                <a:off x="6104467" y="474834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</p:grpSp>
        <p:sp>
          <p:nvSpPr>
            <p:cNvPr id="52" name="Parallélogramme 51">
              <a:extLst>
                <a:ext uri="{FF2B5EF4-FFF2-40B4-BE49-F238E27FC236}">
                  <a16:creationId xmlns:a16="http://schemas.microsoft.com/office/drawing/2014/main" id="{9BE70B92-6EBE-4434-B9E2-4AF4F0DEAB3B}"/>
                </a:ext>
              </a:extLst>
            </p:cNvPr>
            <p:cNvSpPr/>
            <p:nvPr/>
          </p:nvSpPr>
          <p:spPr>
            <a:xfrm rot="260918">
              <a:off x="10309976" y="1647169"/>
              <a:ext cx="142372" cy="4427847"/>
            </a:xfrm>
            <a:prstGeom prst="parallelogram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A3D716F3-B6CE-41E0-931A-86CDD40B8654}"/>
                </a:ext>
              </a:extLst>
            </p:cNvPr>
            <p:cNvCxnSpPr/>
            <p:nvPr/>
          </p:nvCxnSpPr>
          <p:spPr>
            <a:xfrm flipV="1">
              <a:off x="8322733" y="1066995"/>
              <a:ext cx="127000" cy="244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B2011760-4E4D-4D68-831D-34A10508F99F}"/>
              </a:ext>
            </a:extLst>
          </p:cNvPr>
          <p:cNvGrpSpPr/>
          <p:nvPr/>
        </p:nvGrpSpPr>
        <p:grpSpPr>
          <a:xfrm>
            <a:off x="4299799" y="1401348"/>
            <a:ext cx="3114617" cy="5008021"/>
            <a:chOff x="7731181" y="1066995"/>
            <a:chExt cx="3114617" cy="5008021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717C6AF0-8FD8-4A6F-89A1-6883CFE63524}"/>
                </a:ext>
              </a:extLst>
            </p:cNvPr>
            <p:cNvGrpSpPr/>
            <p:nvPr/>
          </p:nvGrpSpPr>
          <p:grpSpPr>
            <a:xfrm>
              <a:off x="7731181" y="1087965"/>
              <a:ext cx="3114617" cy="4939195"/>
              <a:chOff x="4852514" y="1445122"/>
              <a:chExt cx="2421458" cy="4391192"/>
            </a:xfrm>
          </p:grpSpPr>
          <p:sp>
            <p:nvSpPr>
              <p:cNvPr id="61" name="Parallélogramme 60">
                <a:extLst>
                  <a:ext uri="{FF2B5EF4-FFF2-40B4-BE49-F238E27FC236}">
                    <a16:creationId xmlns:a16="http://schemas.microsoft.com/office/drawing/2014/main" id="{1CA05C59-4ABB-4CE8-AF1D-AE04492B2502}"/>
                  </a:ext>
                </a:extLst>
              </p:cNvPr>
              <p:cNvSpPr/>
              <p:nvPr/>
            </p:nvSpPr>
            <p:spPr>
              <a:xfrm rot="871788" flipH="1">
                <a:off x="4945638" y="1698126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2" name="Parallélogramme 61">
                <a:extLst>
                  <a:ext uri="{FF2B5EF4-FFF2-40B4-BE49-F238E27FC236}">
                    <a16:creationId xmlns:a16="http://schemas.microsoft.com/office/drawing/2014/main" id="{29AD4122-A7A5-42B0-8080-6A82E3CDE510}"/>
                  </a:ext>
                </a:extLst>
              </p:cNvPr>
              <p:cNvSpPr/>
              <p:nvPr/>
            </p:nvSpPr>
            <p:spPr>
              <a:xfrm rot="21159165">
                <a:off x="6635747" y="5552367"/>
                <a:ext cx="130880" cy="28394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3" name="Parallélogramme 62">
                <a:extLst>
                  <a:ext uri="{FF2B5EF4-FFF2-40B4-BE49-F238E27FC236}">
                    <a16:creationId xmlns:a16="http://schemas.microsoft.com/office/drawing/2014/main" id="{7CFC58CD-E2B9-45D2-904D-245562B2F7AD}"/>
                  </a:ext>
                </a:extLst>
              </p:cNvPr>
              <p:cNvSpPr/>
              <p:nvPr/>
            </p:nvSpPr>
            <p:spPr>
              <a:xfrm rot="20951825">
                <a:off x="5278249" y="1445122"/>
                <a:ext cx="181407" cy="23929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4" name="Parallélogramme 63">
                <a:extLst>
                  <a:ext uri="{FF2B5EF4-FFF2-40B4-BE49-F238E27FC236}">
                    <a16:creationId xmlns:a16="http://schemas.microsoft.com/office/drawing/2014/main" id="{C75F4B8C-B4BE-4EDD-A924-3E2C9064754E}"/>
                  </a:ext>
                </a:extLst>
              </p:cNvPr>
              <p:cNvSpPr/>
              <p:nvPr/>
            </p:nvSpPr>
            <p:spPr>
              <a:xfrm rot="871788" flipH="1">
                <a:off x="4852514" y="1719855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262DD19B-2B99-4E64-8989-FFB6FAAAD0D5}"/>
                  </a:ext>
                </a:extLst>
              </p:cNvPr>
              <p:cNvSpPr/>
              <p:nvPr/>
            </p:nvSpPr>
            <p:spPr>
              <a:xfrm>
                <a:off x="5621868" y="1990385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D1C9A32E-8DE2-441E-9553-C762ADFF55A0}"/>
                  </a:ext>
                </a:extLst>
              </p:cNvPr>
              <p:cNvSpPr/>
              <p:nvPr/>
            </p:nvSpPr>
            <p:spPr>
              <a:xfrm>
                <a:off x="6163734" y="277705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837F7826-D5B2-4E74-90D4-BA2E0957E8E6}"/>
                  </a:ext>
                </a:extLst>
              </p:cNvPr>
              <p:cNvSpPr/>
              <p:nvPr/>
            </p:nvSpPr>
            <p:spPr>
              <a:xfrm>
                <a:off x="5723471" y="3908566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4E2E8091-7B05-42F8-9BF5-2867AC9E1694}"/>
                  </a:ext>
                </a:extLst>
              </p:cNvPr>
              <p:cNvSpPr/>
              <p:nvPr/>
            </p:nvSpPr>
            <p:spPr>
              <a:xfrm>
                <a:off x="6104467" y="474834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</p:grpSp>
        <p:sp>
          <p:nvSpPr>
            <p:cNvPr id="59" name="Parallélogramme 58">
              <a:extLst>
                <a:ext uri="{FF2B5EF4-FFF2-40B4-BE49-F238E27FC236}">
                  <a16:creationId xmlns:a16="http://schemas.microsoft.com/office/drawing/2014/main" id="{7F835C4A-1606-4C4F-9D3E-E689D78370E3}"/>
                </a:ext>
              </a:extLst>
            </p:cNvPr>
            <p:cNvSpPr/>
            <p:nvPr/>
          </p:nvSpPr>
          <p:spPr>
            <a:xfrm rot="260918">
              <a:off x="10309976" y="1647169"/>
              <a:ext cx="142372" cy="4427847"/>
            </a:xfrm>
            <a:prstGeom prst="parallelogram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F38D2E85-51CD-432C-B931-122E43E97509}"/>
                </a:ext>
              </a:extLst>
            </p:cNvPr>
            <p:cNvCxnSpPr/>
            <p:nvPr/>
          </p:nvCxnSpPr>
          <p:spPr>
            <a:xfrm flipV="1">
              <a:off x="8322733" y="1066995"/>
              <a:ext cx="127000" cy="244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6B62B18-D008-4DC4-A25E-3D99787E9495}"/>
              </a:ext>
            </a:extLst>
          </p:cNvPr>
          <p:cNvGrpSpPr/>
          <p:nvPr/>
        </p:nvGrpSpPr>
        <p:grpSpPr>
          <a:xfrm>
            <a:off x="2154639" y="1312466"/>
            <a:ext cx="3114617" cy="5008021"/>
            <a:chOff x="7731181" y="1066995"/>
            <a:chExt cx="3114617" cy="5008021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2B33D00B-8668-4F6E-AE34-1D2FCD06B332}"/>
                </a:ext>
              </a:extLst>
            </p:cNvPr>
            <p:cNvGrpSpPr/>
            <p:nvPr/>
          </p:nvGrpSpPr>
          <p:grpSpPr>
            <a:xfrm>
              <a:off x="7731181" y="1087965"/>
              <a:ext cx="3114617" cy="4939195"/>
              <a:chOff x="4852514" y="1445122"/>
              <a:chExt cx="2421458" cy="4391192"/>
            </a:xfrm>
          </p:grpSpPr>
          <p:sp>
            <p:nvSpPr>
              <p:cNvPr id="73" name="Parallélogramme 72">
                <a:extLst>
                  <a:ext uri="{FF2B5EF4-FFF2-40B4-BE49-F238E27FC236}">
                    <a16:creationId xmlns:a16="http://schemas.microsoft.com/office/drawing/2014/main" id="{DE18C418-A210-49B0-9F58-FB03116CA01E}"/>
                  </a:ext>
                </a:extLst>
              </p:cNvPr>
              <p:cNvSpPr/>
              <p:nvPr/>
            </p:nvSpPr>
            <p:spPr>
              <a:xfrm rot="871788" flipH="1">
                <a:off x="4945638" y="1698126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4" name="Parallélogramme 73">
                <a:extLst>
                  <a:ext uri="{FF2B5EF4-FFF2-40B4-BE49-F238E27FC236}">
                    <a16:creationId xmlns:a16="http://schemas.microsoft.com/office/drawing/2014/main" id="{F3A696AD-0D4E-4215-9B70-4504F919FB56}"/>
                  </a:ext>
                </a:extLst>
              </p:cNvPr>
              <p:cNvSpPr/>
              <p:nvPr/>
            </p:nvSpPr>
            <p:spPr>
              <a:xfrm rot="21159165">
                <a:off x="6635747" y="5552367"/>
                <a:ext cx="130880" cy="28394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5" name="Parallélogramme 74">
                <a:extLst>
                  <a:ext uri="{FF2B5EF4-FFF2-40B4-BE49-F238E27FC236}">
                    <a16:creationId xmlns:a16="http://schemas.microsoft.com/office/drawing/2014/main" id="{2756FFC0-E630-4E92-BEEC-F0EC67C69BF0}"/>
                  </a:ext>
                </a:extLst>
              </p:cNvPr>
              <p:cNvSpPr/>
              <p:nvPr/>
            </p:nvSpPr>
            <p:spPr>
              <a:xfrm rot="20951825">
                <a:off x="5278249" y="1445122"/>
                <a:ext cx="181407" cy="23929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6" name="Parallélogramme 75">
                <a:extLst>
                  <a:ext uri="{FF2B5EF4-FFF2-40B4-BE49-F238E27FC236}">
                    <a16:creationId xmlns:a16="http://schemas.microsoft.com/office/drawing/2014/main" id="{48BB4814-0015-4267-87F0-0F75168A8817}"/>
                  </a:ext>
                </a:extLst>
              </p:cNvPr>
              <p:cNvSpPr/>
              <p:nvPr/>
            </p:nvSpPr>
            <p:spPr>
              <a:xfrm rot="871788" flipH="1">
                <a:off x="4852514" y="1719855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8C102F3A-6DA4-4AD2-A24B-5F71CB5F92DF}"/>
                  </a:ext>
                </a:extLst>
              </p:cNvPr>
              <p:cNvSpPr/>
              <p:nvPr/>
            </p:nvSpPr>
            <p:spPr>
              <a:xfrm>
                <a:off x="5621868" y="1990385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9E366250-225D-47C8-9156-85DD33051121}"/>
                  </a:ext>
                </a:extLst>
              </p:cNvPr>
              <p:cNvSpPr/>
              <p:nvPr/>
            </p:nvSpPr>
            <p:spPr>
              <a:xfrm>
                <a:off x="6163734" y="277705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B0ACC023-D22A-47DD-94C9-B363BDA5C322}"/>
                  </a:ext>
                </a:extLst>
              </p:cNvPr>
              <p:cNvSpPr/>
              <p:nvPr/>
            </p:nvSpPr>
            <p:spPr>
              <a:xfrm>
                <a:off x="5723471" y="3908566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2C8AC9DA-BFB7-4CCE-9EC9-17492D53FCB9}"/>
                  </a:ext>
                </a:extLst>
              </p:cNvPr>
              <p:cNvSpPr/>
              <p:nvPr/>
            </p:nvSpPr>
            <p:spPr>
              <a:xfrm>
                <a:off x="6104467" y="474834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</p:grpSp>
        <p:sp>
          <p:nvSpPr>
            <p:cNvPr id="71" name="Parallélogramme 70">
              <a:extLst>
                <a:ext uri="{FF2B5EF4-FFF2-40B4-BE49-F238E27FC236}">
                  <a16:creationId xmlns:a16="http://schemas.microsoft.com/office/drawing/2014/main" id="{A3BDB4F1-E98C-40E7-99BC-7AB66A10B1F9}"/>
                </a:ext>
              </a:extLst>
            </p:cNvPr>
            <p:cNvSpPr/>
            <p:nvPr/>
          </p:nvSpPr>
          <p:spPr>
            <a:xfrm rot="260918">
              <a:off x="10309976" y="1647169"/>
              <a:ext cx="142372" cy="4427847"/>
            </a:xfrm>
            <a:prstGeom prst="parallelogram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84CD3E96-3B15-4F2B-A2D2-62BE8A9CED62}"/>
                </a:ext>
              </a:extLst>
            </p:cNvPr>
            <p:cNvCxnSpPr/>
            <p:nvPr/>
          </p:nvCxnSpPr>
          <p:spPr>
            <a:xfrm flipV="1">
              <a:off x="8322733" y="1066995"/>
              <a:ext cx="127000" cy="244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09FC06C5-A6CE-46E9-960A-758EDAA415FE}"/>
              </a:ext>
            </a:extLst>
          </p:cNvPr>
          <p:cNvGrpSpPr/>
          <p:nvPr/>
        </p:nvGrpSpPr>
        <p:grpSpPr>
          <a:xfrm>
            <a:off x="-145466" y="1244122"/>
            <a:ext cx="3114617" cy="5008021"/>
            <a:chOff x="7731181" y="1066995"/>
            <a:chExt cx="3114617" cy="5008021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FECBFC45-BF26-406B-BED4-C1552BE09E77}"/>
                </a:ext>
              </a:extLst>
            </p:cNvPr>
            <p:cNvGrpSpPr/>
            <p:nvPr/>
          </p:nvGrpSpPr>
          <p:grpSpPr>
            <a:xfrm>
              <a:off x="7731181" y="1087965"/>
              <a:ext cx="3114617" cy="4939195"/>
              <a:chOff x="4852514" y="1445122"/>
              <a:chExt cx="2421458" cy="4391192"/>
            </a:xfrm>
          </p:grpSpPr>
          <p:sp>
            <p:nvSpPr>
              <p:cNvPr id="85" name="Parallélogramme 84">
                <a:extLst>
                  <a:ext uri="{FF2B5EF4-FFF2-40B4-BE49-F238E27FC236}">
                    <a16:creationId xmlns:a16="http://schemas.microsoft.com/office/drawing/2014/main" id="{D097228D-142C-4058-9F66-14ACFA42EAEB}"/>
                  </a:ext>
                </a:extLst>
              </p:cNvPr>
              <p:cNvSpPr/>
              <p:nvPr/>
            </p:nvSpPr>
            <p:spPr>
              <a:xfrm rot="871788" flipH="1">
                <a:off x="4945638" y="1698126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6" name="Parallélogramme 85">
                <a:extLst>
                  <a:ext uri="{FF2B5EF4-FFF2-40B4-BE49-F238E27FC236}">
                    <a16:creationId xmlns:a16="http://schemas.microsoft.com/office/drawing/2014/main" id="{08C5F45D-D008-46A8-8CE2-678209BBBB9D}"/>
                  </a:ext>
                </a:extLst>
              </p:cNvPr>
              <p:cNvSpPr/>
              <p:nvPr/>
            </p:nvSpPr>
            <p:spPr>
              <a:xfrm rot="21159165">
                <a:off x="6635747" y="5552367"/>
                <a:ext cx="130880" cy="28394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7" name="Parallélogramme 86">
                <a:extLst>
                  <a:ext uri="{FF2B5EF4-FFF2-40B4-BE49-F238E27FC236}">
                    <a16:creationId xmlns:a16="http://schemas.microsoft.com/office/drawing/2014/main" id="{B9242E12-DA4E-463D-92A0-3187140134C0}"/>
                  </a:ext>
                </a:extLst>
              </p:cNvPr>
              <p:cNvSpPr/>
              <p:nvPr/>
            </p:nvSpPr>
            <p:spPr>
              <a:xfrm rot="20951825">
                <a:off x="5278249" y="1445122"/>
                <a:ext cx="181407" cy="239297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8" name="Parallélogramme 87">
                <a:extLst>
                  <a:ext uri="{FF2B5EF4-FFF2-40B4-BE49-F238E27FC236}">
                    <a16:creationId xmlns:a16="http://schemas.microsoft.com/office/drawing/2014/main" id="{FD729A5F-75BB-45C8-A47A-FD4BE12AAD22}"/>
                  </a:ext>
                </a:extLst>
              </p:cNvPr>
              <p:cNvSpPr/>
              <p:nvPr/>
            </p:nvSpPr>
            <p:spPr>
              <a:xfrm rot="871788" flipH="1">
                <a:off x="4852514" y="1719855"/>
                <a:ext cx="2328334" cy="3898900"/>
              </a:xfrm>
              <a:prstGeom prst="parallelogram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06A506E8-396C-4B3A-8183-030B251A19EF}"/>
                  </a:ext>
                </a:extLst>
              </p:cNvPr>
              <p:cNvSpPr/>
              <p:nvPr/>
            </p:nvSpPr>
            <p:spPr>
              <a:xfrm>
                <a:off x="5621868" y="1990385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ADAB0A31-B9CD-4A99-9CF0-2963C1B6232B}"/>
                  </a:ext>
                </a:extLst>
              </p:cNvPr>
              <p:cNvSpPr/>
              <p:nvPr/>
            </p:nvSpPr>
            <p:spPr>
              <a:xfrm>
                <a:off x="6163734" y="277705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E8F7A913-E5F1-4397-859B-995FF8218D0F}"/>
                  </a:ext>
                </a:extLst>
              </p:cNvPr>
              <p:cNvSpPr/>
              <p:nvPr/>
            </p:nvSpPr>
            <p:spPr>
              <a:xfrm>
                <a:off x="5545776" y="4111809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E388CC2B-573B-41D3-98AA-EE6F791C34F8}"/>
                  </a:ext>
                </a:extLst>
              </p:cNvPr>
              <p:cNvSpPr/>
              <p:nvPr/>
            </p:nvSpPr>
            <p:spPr>
              <a:xfrm>
                <a:off x="6104467" y="4748343"/>
                <a:ext cx="372529" cy="5672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</p:grpSp>
        <p:sp>
          <p:nvSpPr>
            <p:cNvPr id="83" name="Parallélogramme 82">
              <a:extLst>
                <a:ext uri="{FF2B5EF4-FFF2-40B4-BE49-F238E27FC236}">
                  <a16:creationId xmlns:a16="http://schemas.microsoft.com/office/drawing/2014/main" id="{3C0BFB7B-5DB9-422C-AE14-966D58B58E31}"/>
                </a:ext>
              </a:extLst>
            </p:cNvPr>
            <p:cNvSpPr/>
            <p:nvPr/>
          </p:nvSpPr>
          <p:spPr>
            <a:xfrm rot="260918">
              <a:off x="10309976" y="1647169"/>
              <a:ext cx="142372" cy="4427847"/>
            </a:xfrm>
            <a:prstGeom prst="parallelogram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C30452B2-D409-46FD-92E7-58923A533E0E}"/>
                </a:ext>
              </a:extLst>
            </p:cNvPr>
            <p:cNvCxnSpPr/>
            <p:nvPr/>
          </p:nvCxnSpPr>
          <p:spPr>
            <a:xfrm flipV="1">
              <a:off x="8322733" y="1066995"/>
              <a:ext cx="127000" cy="244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Ellipse 92">
            <a:extLst>
              <a:ext uri="{FF2B5EF4-FFF2-40B4-BE49-F238E27FC236}">
                <a16:creationId xmlns:a16="http://schemas.microsoft.com/office/drawing/2014/main" id="{B4DBEAB5-7369-4240-8DC9-187BE58ABB43}"/>
              </a:ext>
            </a:extLst>
          </p:cNvPr>
          <p:cNvSpPr/>
          <p:nvPr/>
        </p:nvSpPr>
        <p:spPr>
          <a:xfrm>
            <a:off x="481817" y="3034988"/>
            <a:ext cx="479168" cy="6380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99E4888-3B09-45A5-BB1B-BAD2E4CDB385}"/>
              </a:ext>
            </a:extLst>
          </p:cNvPr>
          <p:cNvSpPr/>
          <p:nvPr/>
        </p:nvSpPr>
        <p:spPr>
          <a:xfrm>
            <a:off x="1939719" y="3465398"/>
            <a:ext cx="479168" cy="6380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980A648-AF5F-4478-8CE1-33EFE35148BD}"/>
              </a:ext>
            </a:extLst>
          </p:cNvPr>
          <p:cNvSpPr/>
          <p:nvPr/>
        </p:nvSpPr>
        <p:spPr>
          <a:xfrm>
            <a:off x="2875558" y="3325190"/>
            <a:ext cx="479168" cy="6380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05" name="Espace réservé du contenu 104" descr="Insecte avec un remplissage uni">
            <a:extLst>
              <a:ext uri="{FF2B5EF4-FFF2-40B4-BE49-F238E27FC236}">
                <a16:creationId xmlns:a16="http://schemas.microsoft.com/office/drawing/2014/main" id="{1432AADB-4B01-462E-B25A-A6A4AF095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8600" y="3492601"/>
            <a:ext cx="914400" cy="914400"/>
          </a:xfrm>
        </p:spPr>
      </p:pic>
      <p:pic>
        <p:nvPicPr>
          <p:cNvPr id="106" name="Espace réservé du contenu 104" descr="Insecte avec un remplissage uni">
            <a:extLst>
              <a:ext uri="{FF2B5EF4-FFF2-40B4-BE49-F238E27FC236}">
                <a16:creationId xmlns:a16="http://schemas.microsoft.com/office/drawing/2014/main" id="{B29621FD-F625-4CBE-872B-AFE04F284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1637" y="4593187"/>
            <a:ext cx="914400" cy="914400"/>
          </a:xfrm>
          <a:prstGeom prst="rect">
            <a:avLst/>
          </a:prstGeom>
        </p:spPr>
      </p:pic>
      <p:pic>
        <p:nvPicPr>
          <p:cNvPr id="107" name="Espace réservé du contenu 104" descr="Insecte avec un remplissage uni">
            <a:extLst>
              <a:ext uri="{FF2B5EF4-FFF2-40B4-BE49-F238E27FC236}">
                <a16:creationId xmlns:a16="http://schemas.microsoft.com/office/drawing/2014/main" id="{D4F7E925-FF64-46C0-BDF5-3A0F75D7D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741" y="4889961"/>
            <a:ext cx="914400" cy="914400"/>
          </a:xfrm>
          <a:prstGeom prst="rect">
            <a:avLst/>
          </a:prstGeom>
        </p:spPr>
      </p:pic>
      <p:pic>
        <p:nvPicPr>
          <p:cNvPr id="108" name="Espace réservé du contenu 104" descr="Insecte avec un remplissage uni">
            <a:extLst>
              <a:ext uri="{FF2B5EF4-FFF2-40B4-BE49-F238E27FC236}">
                <a16:creationId xmlns:a16="http://schemas.microsoft.com/office/drawing/2014/main" id="{C73B67F3-F8D4-4AB8-8977-AF46EABEB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785" y="2724403"/>
            <a:ext cx="914400" cy="914400"/>
          </a:xfrm>
          <a:prstGeom prst="rect">
            <a:avLst/>
          </a:prstGeom>
        </p:spPr>
      </p:pic>
      <p:pic>
        <p:nvPicPr>
          <p:cNvPr id="109" name="Espace réservé du contenu 104" descr="Insecte avec un remplissage uni">
            <a:extLst>
              <a:ext uri="{FF2B5EF4-FFF2-40B4-BE49-F238E27FC236}">
                <a16:creationId xmlns:a16="http://schemas.microsoft.com/office/drawing/2014/main" id="{B6B0CBC8-CC03-497C-A6C6-7E4E2103E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525" y="4584615"/>
            <a:ext cx="914400" cy="914400"/>
          </a:xfrm>
          <a:prstGeom prst="rect">
            <a:avLst/>
          </a:prstGeom>
        </p:spPr>
      </p:pic>
      <p:pic>
        <p:nvPicPr>
          <p:cNvPr id="110" name="Espace réservé du contenu 104" descr="Insecte avec un remplissage uni">
            <a:extLst>
              <a:ext uri="{FF2B5EF4-FFF2-40B4-BE49-F238E27FC236}">
                <a16:creationId xmlns:a16="http://schemas.microsoft.com/office/drawing/2014/main" id="{7C190CCD-7FA2-4397-B3F8-80A5D55F7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2886" y="1952476"/>
            <a:ext cx="914400" cy="914400"/>
          </a:xfrm>
          <a:prstGeom prst="rect">
            <a:avLst/>
          </a:prstGeom>
        </p:spPr>
      </p:pic>
      <p:pic>
        <p:nvPicPr>
          <p:cNvPr id="111" name="Espace réservé du contenu 104" descr="Insecte avec un remplissage uni">
            <a:extLst>
              <a:ext uri="{FF2B5EF4-FFF2-40B4-BE49-F238E27FC236}">
                <a16:creationId xmlns:a16="http://schemas.microsoft.com/office/drawing/2014/main" id="{ADE01D1D-950A-4EFC-AA41-3F4F3D7E4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1910" y="4089746"/>
            <a:ext cx="914400" cy="914400"/>
          </a:xfrm>
          <a:prstGeom prst="rect">
            <a:avLst/>
          </a:prstGeom>
        </p:spPr>
      </p:pic>
      <p:pic>
        <p:nvPicPr>
          <p:cNvPr id="112" name="Espace réservé du contenu 104" descr="Insecte avec un remplissage uni">
            <a:extLst>
              <a:ext uri="{FF2B5EF4-FFF2-40B4-BE49-F238E27FC236}">
                <a16:creationId xmlns:a16="http://schemas.microsoft.com/office/drawing/2014/main" id="{A245A094-DC5D-4827-AAAA-571624F1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453" y="3103746"/>
            <a:ext cx="914400" cy="914400"/>
          </a:xfrm>
          <a:prstGeom prst="rect">
            <a:avLst/>
          </a:prstGeom>
        </p:spPr>
      </p:pic>
      <p:pic>
        <p:nvPicPr>
          <p:cNvPr id="113" name="Espace réservé du contenu 104" descr="Insecte avec un remplissage uni">
            <a:extLst>
              <a:ext uri="{FF2B5EF4-FFF2-40B4-BE49-F238E27FC236}">
                <a16:creationId xmlns:a16="http://schemas.microsoft.com/office/drawing/2014/main" id="{71AFF615-F307-4D7D-B5BE-E12025E82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0486" y="3678787"/>
            <a:ext cx="914400" cy="914400"/>
          </a:xfrm>
          <a:prstGeom prst="rect">
            <a:avLst/>
          </a:prstGeom>
        </p:spPr>
      </p:pic>
      <p:pic>
        <p:nvPicPr>
          <p:cNvPr id="114" name="Espace réservé du contenu 104" descr="Insecte avec un remplissage uni">
            <a:extLst>
              <a:ext uri="{FF2B5EF4-FFF2-40B4-BE49-F238E27FC236}">
                <a16:creationId xmlns:a16="http://schemas.microsoft.com/office/drawing/2014/main" id="{45B0ABE9-0004-4209-8931-CA6FB13F8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5697" y="2359991"/>
            <a:ext cx="914400" cy="914400"/>
          </a:xfrm>
          <a:prstGeom prst="rect">
            <a:avLst/>
          </a:prstGeom>
        </p:spPr>
      </p:pic>
      <p:pic>
        <p:nvPicPr>
          <p:cNvPr id="121" name="Espace réservé du contenu 104" descr="Insecte avec un remplissage uni">
            <a:extLst>
              <a:ext uri="{FF2B5EF4-FFF2-40B4-BE49-F238E27FC236}">
                <a16:creationId xmlns:a16="http://schemas.microsoft.com/office/drawing/2014/main" id="{F68345D3-4822-4BFB-910C-B04A7723B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2652" y="1833440"/>
            <a:ext cx="914400" cy="914400"/>
          </a:xfrm>
          <a:prstGeom prst="rect">
            <a:avLst/>
          </a:prstGeom>
        </p:spPr>
      </p:pic>
      <p:pic>
        <p:nvPicPr>
          <p:cNvPr id="122" name="Espace réservé du contenu 104" descr="Insecte avec un remplissage uni">
            <a:extLst>
              <a:ext uri="{FF2B5EF4-FFF2-40B4-BE49-F238E27FC236}">
                <a16:creationId xmlns:a16="http://schemas.microsoft.com/office/drawing/2014/main" id="{7E8A97AE-91DB-44D5-9E8D-8CA1C6E9B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870" y="2265614"/>
            <a:ext cx="914400" cy="914400"/>
          </a:xfrm>
          <a:prstGeom prst="rect">
            <a:avLst/>
          </a:prstGeom>
        </p:spPr>
      </p:pic>
      <p:pic>
        <p:nvPicPr>
          <p:cNvPr id="123" name="Espace réservé du contenu 104" descr="Insecte avec un remplissage uni">
            <a:extLst>
              <a:ext uri="{FF2B5EF4-FFF2-40B4-BE49-F238E27FC236}">
                <a16:creationId xmlns:a16="http://schemas.microsoft.com/office/drawing/2014/main" id="{368312E4-2AAC-4626-A005-2351C74EC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3733" y="1917187"/>
            <a:ext cx="914400" cy="914400"/>
          </a:xfrm>
          <a:prstGeom prst="rect">
            <a:avLst/>
          </a:prstGeom>
        </p:spPr>
      </p:pic>
      <p:pic>
        <p:nvPicPr>
          <p:cNvPr id="124" name="Espace réservé du contenu 104" descr="Insecte avec un remplissage uni">
            <a:extLst>
              <a:ext uri="{FF2B5EF4-FFF2-40B4-BE49-F238E27FC236}">
                <a16:creationId xmlns:a16="http://schemas.microsoft.com/office/drawing/2014/main" id="{D69FD032-3DF0-4A13-84EB-8BA0CD61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4443" y="3577527"/>
            <a:ext cx="914400" cy="914400"/>
          </a:xfrm>
          <a:prstGeom prst="rect">
            <a:avLst/>
          </a:prstGeom>
        </p:spPr>
      </p:pic>
      <p:pic>
        <p:nvPicPr>
          <p:cNvPr id="125" name="Espace réservé du contenu 104" descr="Insecte avec un remplissage uni">
            <a:extLst>
              <a:ext uri="{FF2B5EF4-FFF2-40B4-BE49-F238E27FC236}">
                <a16:creationId xmlns:a16="http://schemas.microsoft.com/office/drawing/2014/main" id="{3A4BBE87-32DB-497C-9A64-8F62B51B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9721" y="26710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9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7EBE70-DBF8-465C-B22A-F76DC3FC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r-FR" dirty="0"/>
              <a:t>IPM – Monitoring</a:t>
            </a:r>
            <a:endParaRPr lang="fr-CA" dirty="0"/>
          </a:p>
        </p:txBody>
      </p:sp>
      <p:pic>
        <p:nvPicPr>
          <p:cNvPr id="6" name="Image 5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8C958B4F-A59C-4FC9-A0F7-F882AC2404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F514CB-5D4B-410E-8356-B142C84E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2333297"/>
            <a:ext cx="5096321" cy="3605685"/>
          </a:xfrm>
        </p:spPr>
        <p:txBody>
          <a:bodyPr>
            <a:normAutofit/>
          </a:bodyPr>
          <a:lstStyle/>
          <a:p>
            <a:r>
              <a:rPr lang="fr-FR" sz="3200" dirty="0"/>
              <a:t>Very important to know </a:t>
            </a:r>
            <a:r>
              <a:rPr lang="fr-FR" sz="3200" dirty="0" err="1"/>
              <a:t>exactly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</a:t>
            </a:r>
            <a:r>
              <a:rPr lang="fr-FR" sz="3200" dirty="0" err="1"/>
              <a:t>is</a:t>
            </a:r>
            <a:r>
              <a:rPr lang="fr-FR" sz="3200" dirty="0"/>
              <a:t> the </a:t>
            </a:r>
            <a:r>
              <a:rPr lang="fr-FR" sz="3200" dirty="0" err="1"/>
              <a:t>pest</a:t>
            </a:r>
            <a:r>
              <a:rPr lang="fr-FR" sz="3200" dirty="0"/>
              <a:t> </a:t>
            </a:r>
            <a:r>
              <a:rPr lang="fr-FR" sz="3200" dirty="0" err="1"/>
              <a:t>species</a:t>
            </a:r>
            <a:r>
              <a:rPr lang="fr-FR" sz="3200" dirty="0"/>
              <a:t> </a:t>
            </a:r>
            <a:r>
              <a:rPr lang="fr-FR" sz="3200" dirty="0" err="1"/>
              <a:t>presents</a:t>
            </a:r>
            <a:r>
              <a:rPr lang="fr-FR" sz="3200" dirty="0"/>
              <a:t> on </a:t>
            </a:r>
            <a:r>
              <a:rPr lang="fr-FR" sz="3200" dirty="0" err="1"/>
              <a:t>your</a:t>
            </a:r>
            <a:r>
              <a:rPr lang="fr-FR" sz="3200" dirty="0"/>
              <a:t> </a:t>
            </a:r>
            <a:r>
              <a:rPr lang="fr-FR" sz="3200" dirty="0" err="1"/>
              <a:t>crop</a:t>
            </a:r>
            <a:endParaRPr lang="fr-FR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3200" dirty="0"/>
              <a:t> Will influence the </a:t>
            </a:r>
            <a:r>
              <a:rPr lang="fr-FR" sz="3200" dirty="0" err="1"/>
              <a:t>choice</a:t>
            </a:r>
            <a:r>
              <a:rPr lang="fr-FR" sz="3200" dirty="0"/>
              <a:t> of control </a:t>
            </a:r>
            <a:r>
              <a:rPr lang="fr-FR" sz="3200" dirty="0" err="1"/>
              <a:t>method</a:t>
            </a:r>
            <a:endParaRPr lang="fr-FR" sz="3200" dirty="0"/>
          </a:p>
          <a:p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478294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24DDF-42CC-4B88-8929-AB92E0A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51" y="73748"/>
            <a:ext cx="10515600" cy="1325563"/>
          </a:xfrm>
        </p:spPr>
        <p:txBody>
          <a:bodyPr/>
          <a:lstStyle/>
          <a:p>
            <a:r>
              <a:rPr lang="fr-FR" dirty="0"/>
              <a:t>Monitoring and identification: key of </a:t>
            </a:r>
            <a:r>
              <a:rPr lang="fr-FR" dirty="0" err="1"/>
              <a:t>success</a:t>
            </a:r>
            <a:r>
              <a:rPr lang="fr-FR" dirty="0"/>
              <a:t>!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C1DE2-9813-44B2-8323-6504055D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64" y="1598409"/>
            <a:ext cx="5896897" cy="886206"/>
          </a:xfrm>
        </p:spPr>
        <p:txBody>
          <a:bodyPr>
            <a:normAutofit lnSpcReduction="10000"/>
          </a:bodyPr>
          <a:lstStyle/>
          <a:p>
            <a:r>
              <a:rPr lang="fr-CA" sz="3200" dirty="0" err="1"/>
              <a:t>Where</a:t>
            </a:r>
            <a:r>
              <a:rPr lang="fr-CA" sz="3200" dirty="0"/>
              <a:t> are the </a:t>
            </a:r>
            <a:r>
              <a:rPr lang="fr-CA" sz="3200" dirty="0" err="1"/>
              <a:t>pests</a:t>
            </a:r>
            <a:r>
              <a:rPr lang="fr-CA" sz="3200" dirty="0"/>
              <a:t> or damages?</a:t>
            </a:r>
          </a:p>
        </p:txBody>
      </p:sp>
      <p:pic>
        <p:nvPicPr>
          <p:cNvPr id="5" name="Image 4" descr="Une image contenant extérieur, vert, herbe, arbre&#10;&#10;Description générée automatiquement">
            <a:extLst>
              <a:ext uri="{FF2B5EF4-FFF2-40B4-BE49-F238E27FC236}">
                <a16:creationId xmlns:a16="http://schemas.microsoft.com/office/drawing/2014/main" id="{095A497C-50ED-432C-BFFE-BB084A2D9E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625" y="2299886"/>
            <a:ext cx="3392129" cy="4522839"/>
          </a:xfrm>
          <a:prstGeom prst="rect">
            <a:avLst/>
          </a:prstGeom>
        </p:spPr>
      </p:pic>
      <p:pic>
        <p:nvPicPr>
          <p:cNvPr id="7" name="Image 6" descr="Une image contenant vert, fruit, herbe, assis&#10;&#10;Description générée automatiquement">
            <a:extLst>
              <a:ext uri="{FF2B5EF4-FFF2-40B4-BE49-F238E27FC236}">
                <a16:creationId xmlns:a16="http://schemas.microsoft.com/office/drawing/2014/main" id="{BCADC161-8D43-49BF-9718-6E3CB19B9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0981" y="1963366"/>
            <a:ext cx="2388726" cy="208893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4B898-7CFB-46BB-8EF3-EA5A661BA92F}"/>
              </a:ext>
            </a:extLst>
          </p:cNvPr>
          <p:cNvSpPr txBox="1"/>
          <p:nvPr/>
        </p:nvSpPr>
        <p:spPr>
          <a:xfrm>
            <a:off x="10373821" y="3652193"/>
            <a:ext cx="157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dirty="0"/>
              <a:t>C. Sylvestre, CRAM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C489CB-48D0-4540-94D7-B80C2368AF9F}"/>
              </a:ext>
            </a:extLst>
          </p:cNvPr>
          <p:cNvSpPr txBox="1"/>
          <p:nvPr/>
        </p:nvSpPr>
        <p:spPr>
          <a:xfrm>
            <a:off x="6469625" y="6384142"/>
            <a:ext cx="3009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dirty="0"/>
              <a:t>C. Sylvestre, CRAM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113E84C-D945-4CB2-8A10-A01AA7AF239A}"/>
              </a:ext>
            </a:extLst>
          </p:cNvPr>
          <p:cNvSpPr txBox="1">
            <a:spLocks/>
          </p:cNvSpPr>
          <p:nvPr/>
        </p:nvSpPr>
        <p:spPr>
          <a:xfrm>
            <a:off x="821751" y="3305766"/>
            <a:ext cx="3274403" cy="886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 </a:t>
            </a:r>
            <a:r>
              <a:rPr lang="fr-CA" sz="3200" dirty="0" err="1"/>
              <a:t>Cell</a:t>
            </a:r>
            <a:r>
              <a:rPr lang="fr-CA" sz="3200" dirty="0"/>
              <a:t> phone </a:t>
            </a:r>
            <a:r>
              <a:rPr lang="fr-CA" sz="3200" dirty="0" err="1"/>
              <a:t>magnifying</a:t>
            </a:r>
            <a:r>
              <a:rPr lang="fr-CA" sz="3200" dirty="0"/>
              <a:t> glass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16142D4-2BC3-474B-84B4-1D598DE20432}"/>
              </a:ext>
            </a:extLst>
          </p:cNvPr>
          <p:cNvSpPr txBox="1"/>
          <p:nvPr/>
        </p:nvSpPr>
        <p:spPr>
          <a:xfrm>
            <a:off x="10056412" y="4486353"/>
            <a:ext cx="1987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dirty="0"/>
              <a:t>Spider mites </a:t>
            </a:r>
            <a:r>
              <a:rPr lang="fr-CA" sz="2000" i="1" dirty="0" err="1"/>
              <a:t>Tetranychus</a:t>
            </a:r>
            <a:r>
              <a:rPr lang="fr-CA" sz="2000" i="1" dirty="0"/>
              <a:t> </a:t>
            </a:r>
            <a:r>
              <a:rPr lang="fr-CA" sz="2000" i="1" dirty="0" err="1"/>
              <a:t>urticae</a:t>
            </a:r>
            <a:endParaRPr lang="fr-CA" sz="2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D181D7-73A9-62B4-0E19-FB82CAA30F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008" y="2622111"/>
            <a:ext cx="2441543" cy="28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72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8047</TotalTime>
  <Words>1578</Words>
  <Application>Microsoft Macintosh PowerPoint</Application>
  <PresentationFormat>Widescreen</PresentationFormat>
  <Paragraphs>232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Thème Office</vt:lpstr>
      <vt:lpstr>Common greenhouse pests and control options</vt:lpstr>
      <vt:lpstr>Outline of the presentation</vt:lpstr>
      <vt:lpstr>Overview of vegetables greenhouses in Quebec province</vt:lpstr>
      <vt:lpstr>Survey of phytosanitary problems in vegetables greenhouses in 2018-2019</vt:lpstr>
      <vt:lpstr>Monitoring network in vegetables greenhouses in Quebec</vt:lpstr>
      <vt:lpstr>PowerPoint Presentation</vt:lpstr>
      <vt:lpstr>Optimal control with multiple control methods</vt:lpstr>
      <vt:lpstr>IPM – Monitoring</vt:lpstr>
      <vt:lpstr>Monitoring and identification: key of success!</vt:lpstr>
      <vt:lpstr>Monitoring and identification: key of success!</vt:lpstr>
      <vt:lpstr>Prevention of infestation and infection</vt:lpstr>
      <vt:lpstr>Prevention of infestation and infection</vt:lpstr>
      <vt:lpstr>In the toolbox of the greenhouses producers</vt:lpstr>
      <vt:lpstr>In the toolbox : Biological control agents information sheets</vt:lpstr>
      <vt:lpstr>Insecticides and bio-insecticides registered in greenhouses</vt:lpstr>
      <vt:lpstr>Insecticides and bio-insecticides registered in greenhouses</vt:lpstr>
      <vt:lpstr>Fungicides and bio-fungicides registered in greenhouses</vt:lpstr>
      <vt:lpstr>PowerPoint Presentation</vt:lpstr>
      <vt:lpstr>Aphids in vegetables greenhouses</vt:lpstr>
      <vt:lpstr>Willow- carrot aphid (Cavariella aegopodi) - celery</vt:lpstr>
      <vt:lpstr>PowerPoint Presentation</vt:lpstr>
      <vt:lpstr>Control methods used by producers*</vt:lpstr>
      <vt:lpstr>Ladybeetles from outside</vt:lpstr>
      <vt:lpstr>Preventive method: Attraction of natural enemies from outside greenhouse</vt:lpstr>
      <vt:lpstr>Thrips</vt:lpstr>
      <vt:lpstr>Damages and feces of thrips in cucumber</vt:lpstr>
      <vt:lpstr>Damages in basil</vt:lpstr>
      <vt:lpstr>PowerPoint Presentation</vt:lpstr>
      <vt:lpstr>Control options used by producers</vt:lpstr>
      <vt:lpstr>Spider mites</vt:lpstr>
      <vt:lpstr>Spider mites (Tetranychus urticae)</vt:lpstr>
      <vt:lpstr>PowerPoint Presentation</vt:lpstr>
      <vt:lpstr>Control methods used by producers *</vt:lpstr>
      <vt:lpstr>Striped cucumber beetle</vt:lpstr>
      <vt:lpstr>Winning strategies against pests</vt:lpstr>
      <vt:lpstr>Main diseases in greenhouses in Québec</vt:lpstr>
      <vt:lpstr>Powdery mildew in tomato and cucumber</vt:lpstr>
      <vt:lpstr>PowerPoint Presentation</vt:lpstr>
      <vt:lpstr>Alternariose (Alternaria alternata) - cucumber</vt:lpstr>
      <vt:lpstr>Cladosporiose (Cladosporium ) - cucumber</vt:lpstr>
      <vt:lpstr>Winning strategies against diseases</vt:lpstr>
      <vt:lpstr>Conclusion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Stratégies gagnantes en lutte biologique</dc:title>
  <dc:creator>Geneviève Labrie</dc:creator>
  <cp:lastModifiedBy>Carolina Correa</cp:lastModifiedBy>
  <cp:revision>141</cp:revision>
  <dcterms:created xsi:type="dcterms:W3CDTF">2021-05-25T14:50:20Z</dcterms:created>
  <dcterms:modified xsi:type="dcterms:W3CDTF">2023-03-09T15:49:06Z</dcterms:modified>
</cp:coreProperties>
</file>