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6858000" cx="12192000"/>
  <p:notesSz cx="9388475" cy="7102475"/>
  <p:embeddedFontLst>
    <p:embeddedFont>
      <p:font typeface="Libre Franklin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Noto Sans"/>
      <p:regular r:id="rId32"/>
      <p:bold r:id="rId33"/>
      <p:italic r:id="rId34"/>
      <p:boldItalic r:id="rId35"/>
    </p:embeddedFont>
    <p:embeddedFont>
      <p:font typeface="Public Sans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iJWMznJyzy1je+gt45tw+/1oHL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4E9FBB-D882-4516-9641-2AE290B9D540}">
  <a:tblStyle styleId="{694E9FBB-D882-4516-9641-2AE290B9D54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D4393B1-3A45-4565-869E-AD5A7464406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2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4.xml"/><Relationship Id="rId44" Type="http://customschemas.google.com/relationships/presentationmetadata" Target="metadata"/><Relationship Id="rId21" Type="http://schemas.openxmlformats.org/officeDocument/2006/relationships/slide" Target="slides/slide13.xml"/><Relationship Id="rId43" Type="http://schemas.openxmlformats.org/officeDocument/2006/relationships/font" Target="fonts/OpenSans-boldItalic.fntdata"/><Relationship Id="rId24" Type="http://schemas.openxmlformats.org/officeDocument/2006/relationships/font" Target="fonts/LibreFranklin-regular.fntdata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LibreFranklin-italic.fntdata"/><Relationship Id="rId25" Type="http://schemas.openxmlformats.org/officeDocument/2006/relationships/font" Target="fonts/LibreFranklin-bold.fntdata"/><Relationship Id="rId28" Type="http://schemas.openxmlformats.org/officeDocument/2006/relationships/font" Target="fonts/Lato-regular.fntdata"/><Relationship Id="rId27" Type="http://schemas.openxmlformats.org/officeDocument/2006/relationships/font" Target="fonts/LibreFranklin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3.xml"/><Relationship Id="rId33" Type="http://schemas.openxmlformats.org/officeDocument/2006/relationships/font" Target="fonts/NotoSans-bold.fntdata"/><Relationship Id="rId10" Type="http://schemas.openxmlformats.org/officeDocument/2006/relationships/slide" Target="slides/slide2.xml"/><Relationship Id="rId32" Type="http://schemas.openxmlformats.org/officeDocument/2006/relationships/font" Target="fonts/NotoSans-regular.fntdata"/><Relationship Id="rId13" Type="http://schemas.openxmlformats.org/officeDocument/2006/relationships/slide" Target="slides/slide5.xml"/><Relationship Id="rId35" Type="http://schemas.openxmlformats.org/officeDocument/2006/relationships/font" Target="fonts/NotoSans-boldItalic.fntdata"/><Relationship Id="rId12" Type="http://schemas.openxmlformats.org/officeDocument/2006/relationships/slide" Target="slides/slide4.xml"/><Relationship Id="rId34" Type="http://schemas.openxmlformats.org/officeDocument/2006/relationships/font" Target="fonts/NotoSans-italic.fntdata"/><Relationship Id="rId15" Type="http://schemas.openxmlformats.org/officeDocument/2006/relationships/slide" Target="slides/slide7.xml"/><Relationship Id="rId37" Type="http://schemas.openxmlformats.org/officeDocument/2006/relationships/font" Target="fonts/PublicSans-bold.fntdata"/><Relationship Id="rId14" Type="http://schemas.openxmlformats.org/officeDocument/2006/relationships/slide" Target="slides/slide6.xml"/><Relationship Id="rId36" Type="http://schemas.openxmlformats.org/officeDocument/2006/relationships/font" Target="fonts/PublicSans-regular.fntdata"/><Relationship Id="rId17" Type="http://schemas.openxmlformats.org/officeDocument/2006/relationships/slide" Target="slides/slide9.xml"/><Relationship Id="rId39" Type="http://schemas.openxmlformats.org/officeDocument/2006/relationships/font" Target="fonts/PublicSans-boldItalic.fntdata"/><Relationship Id="rId16" Type="http://schemas.openxmlformats.org/officeDocument/2006/relationships/slide" Target="slides/slide8.xml"/><Relationship Id="rId38" Type="http://schemas.openxmlformats.org/officeDocument/2006/relationships/font" Target="fonts/PublicSans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4068899" cy="355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317479" y="0"/>
            <a:ext cx="4068899" cy="355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746991"/>
            <a:ext cx="4068899" cy="355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317479" y="6746991"/>
            <a:ext cx="4068899" cy="355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9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09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0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110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3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113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/>
              <a:t>830 intro &amp; Welcome </a:t>
            </a:r>
            <a:endParaRPr/>
          </a:p>
        </p:txBody>
      </p:sp>
      <p:sp>
        <p:nvSpPr>
          <p:cNvPr id="358" name="Google Shape;358;p6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/>
          <p:nvPr>
            <p:ph idx="2" type="sldImg"/>
          </p:nvPr>
        </p:nvSpPr>
        <p:spPr>
          <a:xfrm>
            <a:off x="2514600" y="876300"/>
            <a:ext cx="4206875" cy="23669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:notes"/>
          <p:cNvSpPr txBox="1"/>
          <p:nvPr>
            <p:ph idx="1" type="body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6400" lIns="92825" spcFirstLastPara="1" rIns="92825" wrap="square" tIns="46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CA"/>
              <a:t>REQUIRED – FUNDER ACKNOWLEDGEMENT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1" lang="en-CA"/>
              <a:t>Speaking Notes: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CA"/>
              <a:t>Supply Chain 123 is a LearnSphere program.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800" u="none" strike="noStrike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CA" sz="1800" u="none" strike="noStrike">
                <a:latin typeface="Lato"/>
                <a:ea typeface="Lato"/>
                <a:cs typeface="Lato"/>
                <a:sym typeface="Lato"/>
              </a:rPr>
              <a:t>For over 25 years, LearnSphere has helped businesses and organizations reach their full potential through the design and delivery of comprehensive, bilingual, evidence-based learning and development solutions.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800" u="none" strike="noStrike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CA" sz="1800" u="none" strike="noStrike">
                <a:latin typeface="Lato"/>
                <a:ea typeface="Lato"/>
                <a:cs typeface="Lato"/>
                <a:sym typeface="Lato"/>
              </a:rPr>
              <a:t>The Supply Chain 123 program is funded by Employment and Social Development Canada. Specifically the Office of Skills for Success.</a:t>
            </a:r>
            <a:endParaRPr b="1"/>
          </a:p>
        </p:txBody>
      </p:sp>
      <p:sp>
        <p:nvSpPr>
          <p:cNvPr id="252" name="Google Shape;252;p2:notes"/>
          <p:cNvSpPr txBox="1"/>
          <p:nvPr>
            <p:ph idx="12" type="sldNum"/>
          </p:nvPr>
        </p:nvSpPr>
        <p:spPr>
          <a:xfrm>
            <a:off x="5231639" y="6658664"/>
            <a:ext cx="4002299" cy="351737"/>
          </a:xfrm>
          <a:prstGeom prst="rect">
            <a:avLst/>
          </a:prstGeom>
          <a:noFill/>
          <a:ln>
            <a:noFill/>
          </a:ln>
        </p:spPr>
        <p:txBody>
          <a:bodyPr anchorCtr="0" anchor="b" bIns="46400" lIns="92825" spcFirstLastPara="1" rIns="92825" wrap="square" tIns="46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26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5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05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6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CA" u="none" strike="noStrike">
                <a:solidFill>
                  <a:srgbClr val="2C2C2C"/>
                </a:solidFill>
                <a:latin typeface="Public Sans"/>
                <a:ea typeface="Public Sans"/>
                <a:cs typeface="Public Sans"/>
                <a:sym typeface="Public Sans"/>
              </a:rPr>
              <a:t>An estimated two-thirds of all produce consumed in Canada is imported. U.S. fresh fruit exports are projected to remain steady, accounting for approximately 37% of Canada’s fresh fruit imports in 2021. </a:t>
            </a:r>
            <a:endParaRPr/>
          </a:p>
        </p:txBody>
      </p:sp>
      <p:sp>
        <p:nvSpPr>
          <p:cNvPr id="279" name="Google Shape;279;p106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7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CA" u="none" strike="noStrike">
                <a:solidFill>
                  <a:srgbClr val="455F7C"/>
                </a:solidFill>
                <a:latin typeface="Open Sans"/>
                <a:ea typeface="Open Sans"/>
                <a:cs typeface="Open Sans"/>
                <a:sym typeface="Open Sans"/>
              </a:rPr>
              <a:t>4 ….. Includes roadside stands and owner-operated retail outlets. </a:t>
            </a:r>
            <a:br>
              <a:rPr lang="en-CA"/>
            </a:br>
            <a:r>
              <a:rPr b="0" i="0" lang="en-CA" u="none" strike="noStrike">
                <a:solidFill>
                  <a:srgbClr val="455F7C"/>
                </a:solidFill>
                <a:latin typeface="Open Sans"/>
                <a:ea typeface="Open Sans"/>
                <a:cs typeface="Open Sans"/>
                <a:sym typeface="Open Sans"/>
              </a:rPr>
              <a:t>Farm gate value.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u="none" strike="noStrike">
              <a:solidFill>
                <a:srgbClr val="455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CA" u="none" strike="noStrike">
                <a:solidFill>
                  <a:srgbClr val="2C2C2C"/>
                </a:solidFill>
                <a:latin typeface="Public Sans"/>
                <a:ea typeface="Public Sans"/>
                <a:cs typeface="Public Sans"/>
                <a:sym typeface="Public Sans"/>
              </a:rPr>
              <a:t>Canada’s retail market is mature and largely consolidated, with five retailers comprising more than 75% of the total retail grocery market. The remainder of the market is represented by smaller regional retail chains that include 6,800 independents and 27,000 small and independent convenience stores.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CA"/>
            </a:br>
            <a:endParaRPr/>
          </a:p>
        </p:txBody>
      </p:sp>
      <p:sp>
        <p:nvSpPr>
          <p:cNvPr id="288" name="Google Shape;288;p107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/>
          <p:nvPr>
            <p:ph idx="1" type="body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8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8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8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7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5" name="Google Shape;105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9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9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9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9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9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9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9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0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0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0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2" name="Google Shape;142;p10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p1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0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0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10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0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0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0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0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0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0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10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7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4" name="Google Shape;174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75" name="Google Shape;175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76" name="Google Shape;176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8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8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1" name="Google Shape;181;p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2" name="Google Shape;182;p8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8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6" name="Google Shape;186;p8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7" name="Google Shape;187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8" name="Google Shape;188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8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8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94" name="Google Shape;194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95" name="Google Shape;195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8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8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8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8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8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03" name="Google Shape;203;p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04" name="Google Shape;204;p8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08" name="Google Shape;208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09" name="Google Shape;209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2" name="Google Shape;212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3" name="Google Shape;213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9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7" name="Google Shape;217;p9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8" name="Google Shape;218;p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9" name="Google Shape;219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0" name="Google Shape;220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9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9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6" name="Google Shape;226;p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7" name="Google Shape;227;p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9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32" name="Google Shape;232;p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33" name="Google Shape;233;p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9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9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38" name="Google Shape;238;p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39" name="Google Shape;239;p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7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7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8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6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7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7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245" name="Google Shape;245;p1"/>
          <p:cNvPicPr preferRelativeResize="0"/>
          <p:nvPr/>
        </p:nvPicPr>
        <p:blipFill rotWithShape="1">
          <a:blip r:embed="rId3">
            <a:alphaModFix amt="50000"/>
          </a:blip>
          <a:srcRect b="0" l="0" r="25" t="0"/>
          <a:stretch/>
        </p:blipFill>
        <p:spPr>
          <a:xfrm>
            <a:off x="3070" y="29069"/>
            <a:ext cx="1218893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"/>
          <p:cNvSpPr txBox="1"/>
          <p:nvPr>
            <p:ph type="ctrTitle"/>
          </p:nvPr>
        </p:nvSpPr>
        <p:spPr>
          <a:xfrm>
            <a:off x="1524000" y="1122363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en-CA"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CA" sz="6600">
                <a:solidFill>
                  <a:srgbClr val="FFFFFF"/>
                </a:solidFill>
              </a:rPr>
            </a:br>
            <a:r>
              <a:rPr b="1" lang="en-CA" sz="66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Changing the channel:</a:t>
            </a:r>
            <a:endParaRPr/>
          </a:p>
        </p:txBody>
      </p:sp>
      <p:sp>
        <p:nvSpPr>
          <p:cNvPr id="247" name="Google Shape;247;p1"/>
          <p:cNvSpPr txBox="1"/>
          <p:nvPr>
            <p:ph idx="1" type="subTitle"/>
          </p:nvPr>
        </p:nvSpPr>
        <p:spPr>
          <a:xfrm>
            <a:off x="1527048" y="4599432"/>
            <a:ext cx="9144000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Guidelines on selling produce to conventional grocery retailers</a:t>
            </a:r>
            <a:endParaRPr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NB Horticultural Congress March 2023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48" name="Google Shape;248;p1"/>
          <p:cNvSpPr/>
          <p:nvPr/>
        </p:nvSpPr>
        <p:spPr>
          <a:xfrm>
            <a:off x="3974206" y="4368623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901"/>
            </a:srgbClr>
          </a:solidFill>
          <a:ln cap="rnd" cmpd="sng" w="44450">
            <a:solidFill>
              <a:srgbClr val="FFFFFF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9"/>
          <p:cNvSpPr txBox="1"/>
          <p:nvPr>
            <p:ph type="title"/>
          </p:nvPr>
        </p:nvSpPr>
        <p:spPr>
          <a:xfrm>
            <a:off x="470338" y="218660"/>
            <a:ext cx="2483069" cy="289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Key Trends…..</a:t>
            </a:r>
            <a:endParaRPr/>
          </a:p>
        </p:txBody>
      </p:sp>
      <p:sp>
        <p:nvSpPr>
          <p:cNvPr id="323" name="Google Shape;323;p109"/>
          <p:cNvSpPr txBox="1"/>
          <p:nvPr>
            <p:ph idx="1" type="body"/>
          </p:nvPr>
        </p:nvSpPr>
        <p:spPr>
          <a:xfrm>
            <a:off x="1173480" y="2262861"/>
            <a:ext cx="10180320" cy="3914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Don't go bananas – but maybe eat one | American Heart Association" id="324" name="Google Shape;324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548" y="218660"/>
            <a:ext cx="8852452" cy="6639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0"/>
          <p:cNvSpPr/>
          <p:nvPr/>
        </p:nvSpPr>
        <p:spPr>
          <a:xfrm>
            <a:off x="12017065" y="2817309"/>
            <a:ext cx="157975" cy="39958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0"/>
          <p:cNvSpPr txBox="1"/>
          <p:nvPr/>
        </p:nvSpPr>
        <p:spPr>
          <a:xfrm>
            <a:off x="434199" y="-188071"/>
            <a:ext cx="111700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Franklin"/>
              <a:buNone/>
            </a:pP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Key Trends at Retail for Fruit and Veg  - 2023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0"/>
          <p:cNvSpPr txBox="1"/>
          <p:nvPr/>
        </p:nvSpPr>
        <p:spPr>
          <a:xfrm>
            <a:off x="587781" y="709276"/>
            <a:ext cx="11740841" cy="6586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“Buy Local“ Trends Accelerating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Food Inflation Impacts – Fresh vs Frozen Shifts, Trading Down impacts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Value Added developments in produce :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Some Cut, Bagged and Prepared- Volumes not there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No “Little Potato” type branding by Atl. producers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Innovation in Frozen formats (e.g cauliflower rice, veggie spirals)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Private Label penetration continues in onion, potatoes and carrots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Volumes require multiple vendors, packing compatibility        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Sustainability in Packaging: 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Carbon footprint concerns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Less bulk buying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	Resealable, recyclable, compostable       </a:t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 with medium confidence" id="332" name="Google Shape;33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90" y="5746121"/>
            <a:ext cx="3775811" cy="63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33" name="Google Shape;333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8294" y="5035674"/>
            <a:ext cx="1964924" cy="151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1"/>
          <p:cNvSpPr txBox="1"/>
          <p:nvPr/>
        </p:nvSpPr>
        <p:spPr>
          <a:xfrm>
            <a:off x="2428600" y="922932"/>
            <a:ext cx="77845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Local </a:t>
            </a: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Produce</a:t>
            </a:r>
            <a:r>
              <a:rPr b="1" i="0" lang="en-CA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Sourcing Programs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Atlantic Retailers – 2023  </a:t>
            </a:r>
            <a:endParaRPr/>
          </a:p>
        </p:txBody>
      </p:sp>
      <p:graphicFrame>
        <p:nvGraphicFramePr>
          <p:cNvPr id="339" name="Google Shape;339;p111"/>
          <p:cNvGraphicFramePr/>
          <p:nvPr/>
        </p:nvGraphicFramePr>
        <p:xfrm>
          <a:off x="886658" y="22569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{FD4393B1-3A45-4565-869E-AD5A7464406E}</a:tableStyleId>
              </a:tblPr>
              <a:tblGrid>
                <a:gridCol w="2330275"/>
                <a:gridCol w="1840575"/>
                <a:gridCol w="1975675"/>
                <a:gridCol w="2245850"/>
                <a:gridCol w="2026325"/>
              </a:tblGrid>
              <a:tr h="19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KEY CRITERIA :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SOBEYS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LOBLAWS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WALMART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COSTCO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79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No of Stores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84 in Atl Canada + Foodland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56 + 16 Dominions in NL  + Independent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26 Supercenters with full produce and 18 Division 1 with limited assortment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5 (6 if you include St. John's)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6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Food Safety Requirement: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Little more lenient;  not as strict on Canada GAP initially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Canada GAP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Canada GAP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Canada GAP +Addendum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Distribution Method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DSD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Via DC (Some DSD)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Via "new"DC  - maybe require Nova Agri consolidation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DSD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Warehouse Location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Debert &amp; Cornerbrook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Moncton &amp; St Johns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Moncton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Ontario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Cat Mgr/Director Contact: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Travis McLeod (Stellarton)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Graham Smith (Brampton)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Dave Wood          (Moncton)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Category Dependent(Ottawa)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2"/>
          <p:cNvSpPr txBox="1"/>
          <p:nvPr/>
        </p:nvSpPr>
        <p:spPr>
          <a:xfrm>
            <a:off x="2353650" y="712512"/>
            <a:ext cx="77845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Local </a:t>
            </a: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Produce</a:t>
            </a:r>
            <a:r>
              <a:rPr b="1" i="0" lang="en-CA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Sourcing Programs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Atlantic Retailers – 2023  </a:t>
            </a:r>
            <a:endParaRPr/>
          </a:p>
        </p:txBody>
      </p:sp>
      <p:graphicFrame>
        <p:nvGraphicFramePr>
          <p:cNvPr id="345" name="Google Shape;345;p112"/>
          <p:cNvGraphicFramePr/>
          <p:nvPr/>
        </p:nvGraphicFramePr>
        <p:xfrm>
          <a:off x="904406" y="21222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{FD4393B1-3A45-4565-869E-AD5A7464406E}</a:tableStyleId>
              </a:tblPr>
              <a:tblGrid>
                <a:gridCol w="2765150"/>
                <a:gridCol w="1832475"/>
                <a:gridCol w="1966950"/>
                <a:gridCol w="2235950"/>
                <a:gridCol w="2017400"/>
              </a:tblGrid>
              <a:tr h="29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KEY CRITERIA :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SOBEYS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LOBLAWS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WALMART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COSTCO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58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EDI and Communications: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if warehouse and no if DSD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if warehouse and no if DSD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</a:tr>
              <a:tr h="87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Willingness to Work with Small Grower ?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- can take on fewer stores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- can take on fewer stores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- can take lower volume through consolidation center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</a:tr>
              <a:tr h="7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Full Pallet Quantities Needed?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No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No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No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</a:tr>
              <a:tr h="106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Promotional Spend Needed to Support Local Program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 -higher  expectations here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EDLP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Limited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</a:tr>
              <a:tr h="87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Special Labelling and Pack Requirements?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No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Possibly to support Local merchandising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No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Yes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3"/>
          <p:cNvSpPr/>
          <p:nvPr/>
        </p:nvSpPr>
        <p:spPr>
          <a:xfrm>
            <a:off x="12017065" y="2817309"/>
            <a:ext cx="157975" cy="39958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3"/>
          <p:cNvSpPr txBox="1"/>
          <p:nvPr/>
        </p:nvSpPr>
        <p:spPr>
          <a:xfrm>
            <a:off x="521063" y="393126"/>
            <a:ext cx="111700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Franklin"/>
              <a:buNone/>
            </a:pP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Key requirements for selling grocery  retail chains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13"/>
          <p:cNvSpPr txBox="1"/>
          <p:nvPr/>
        </p:nvSpPr>
        <p:spPr>
          <a:xfrm>
            <a:off x="521063" y="1951800"/>
            <a:ext cx="11740841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Get into stores  - see how your category is packaged and merchandised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Depends on chain, but not necessary to sell all stores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Canada GAP for food safety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$ to participate in “Locally Grown” promotions via retailer rebates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EDI capabilities for order communication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Need a responsive sales team and commitment to supply forecasting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May need DSD or participation with a consolidating supplier 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 with medium confidence" id="353" name="Google Shape;353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90" y="5746121"/>
            <a:ext cx="3775811" cy="63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54" name="Google Shape;354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8294" y="5035674"/>
            <a:ext cx="1964924" cy="151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different, store, sale&#10;&#10;Description automatically generated" id="360" name="Google Shape;36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8"/>
          <p:cNvSpPr txBox="1"/>
          <p:nvPr>
            <p:ph type="ctrTitle"/>
          </p:nvPr>
        </p:nvSpPr>
        <p:spPr>
          <a:xfrm>
            <a:off x="2752705" y="2038662"/>
            <a:ext cx="6511655" cy="2143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AF41"/>
              </a:buClr>
              <a:buSzPts val="6667"/>
              <a:buFont typeface="Libre Franklin"/>
              <a:buNone/>
            </a:pPr>
            <a:r>
              <a:rPr b="1" lang="en-CA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 and Answer Time…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2" name="Google Shape;362;p68"/>
          <p:cNvSpPr/>
          <p:nvPr/>
        </p:nvSpPr>
        <p:spPr>
          <a:xfrm>
            <a:off x="12017065" y="2817309"/>
            <a:ext cx="157975" cy="39958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400"/>
              <a:buFont typeface="Calibri"/>
              <a:buNone/>
            </a:pPr>
            <a:r>
              <a:rPr lang="en-CA"/>
              <a:t>A LearnSphere Program</a:t>
            </a:r>
            <a:endParaRPr/>
          </a:p>
        </p:txBody>
      </p:sp>
      <p:pic>
        <p:nvPicPr>
          <p:cNvPr descr="Text&#10;&#10;Description automatically generated" id="255" name="Google Shape;2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419" y="1898420"/>
            <a:ext cx="4993382" cy="1054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56" name="Google Shape;25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6592" y="1649824"/>
            <a:ext cx="4738649" cy="115238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"/>
          <p:cNvSpPr txBox="1"/>
          <p:nvPr/>
        </p:nvSpPr>
        <p:spPr>
          <a:xfrm>
            <a:off x="4200203" y="4271744"/>
            <a:ext cx="1336438" cy="367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8673"/>
              </a:buClr>
              <a:buSzPts val="2000"/>
              <a:buFont typeface="Arial"/>
              <a:buNone/>
            </a:pPr>
            <a:r>
              <a:rPr b="0" i="0" lang="en-CA" sz="2000" u="none" cap="none" strike="noStrike">
                <a:solidFill>
                  <a:srgbClr val="7B8673"/>
                </a:solidFill>
                <a:latin typeface="Calibri"/>
                <a:ea typeface="Calibri"/>
                <a:cs typeface="Calibri"/>
                <a:sym typeface="Calibri"/>
              </a:rPr>
              <a:t>Funded by: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company name&#10;&#10;Description automatically generated" id="258" name="Google Shape;2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6693" y="3905178"/>
            <a:ext cx="1898602" cy="969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259" name="Google Shape;25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782" y="5639716"/>
            <a:ext cx="3775811" cy="63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260" name="Google Shape;26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58294" y="5035674"/>
            <a:ext cx="1964924" cy="151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/>
          <p:nvPr/>
        </p:nvSpPr>
        <p:spPr>
          <a:xfrm>
            <a:off x="12017065" y="2817309"/>
            <a:ext cx="157975" cy="39958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510990" y="130513"/>
            <a:ext cx="111700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Background Basics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451159" y="1665493"/>
            <a:ext cx="11740841" cy="326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Total Food Sales in Canada</a:t>
            </a: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	Away from Home -  Food Service -  30%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	At Home-  Purchased at Retail -      70%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2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Canadian horticulture sector crops: </a:t>
            </a:r>
            <a:r>
              <a:rPr b="1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field grown vegetables, potatoes, greenhouse vegetables, fruits</a:t>
            </a: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, ornamental products (floriculture, nursery, Christmas trees, sod), honey and maple products….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 with medium confidence" id="268" name="Google Shape;2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90" y="5746121"/>
            <a:ext cx="3775811" cy="63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269" name="Google Shape;26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8294" y="5035674"/>
            <a:ext cx="1964924" cy="151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75" name="Google Shape;275;p10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hart, line chart&#10;&#10;Description automatically generated" id="276" name="Google Shape;27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003" y="980661"/>
            <a:ext cx="10986906" cy="51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6"/>
          <p:cNvSpPr/>
          <p:nvPr/>
        </p:nvSpPr>
        <p:spPr>
          <a:xfrm>
            <a:off x="12017065" y="2817309"/>
            <a:ext cx="157975" cy="39958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6"/>
          <p:cNvSpPr txBox="1"/>
          <p:nvPr/>
        </p:nvSpPr>
        <p:spPr>
          <a:xfrm>
            <a:off x="451159" y="0"/>
            <a:ext cx="111700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Franklin"/>
              <a:buNone/>
            </a:pP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Crop Highlights ….2021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6"/>
          <p:cNvSpPr txBox="1"/>
          <p:nvPr/>
        </p:nvSpPr>
        <p:spPr>
          <a:xfrm>
            <a:off x="434199" y="1324946"/>
            <a:ext cx="11740841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Potatoes</a:t>
            </a: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:  fifth largest primary agriculture crop in Canada (after wheat, canola, soybean, and corn),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Worth $1.5 billion in farm cash receipts in 2021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Field Vegetable's  </a:t>
            </a: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carrots, dry onions, tomatoes, cabbage, peppers, lettuce, sweet corn and broccoli comprised nearly 60% of the total value of field vegetable sales.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Worth  $1.41 billion in farm cash receipts in 2021 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Greenhouse  vegetables and mushrooms</a:t>
            </a:r>
            <a:r>
              <a:rPr b="0" i="0" lang="en-CA" sz="24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 contributed  $2.7 billion in farm cash receipts in 2021 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 with medium confidence" id="284" name="Google Shape;28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90" y="5746121"/>
            <a:ext cx="3775811" cy="63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285" name="Google Shape;285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8294" y="5035674"/>
            <a:ext cx="1964924" cy="151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7"/>
          <p:cNvSpPr/>
          <p:nvPr/>
        </p:nvSpPr>
        <p:spPr>
          <a:xfrm>
            <a:off x="12017065" y="2817309"/>
            <a:ext cx="157975" cy="39958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7"/>
          <p:cNvSpPr txBox="1"/>
          <p:nvPr/>
        </p:nvSpPr>
        <p:spPr>
          <a:xfrm>
            <a:off x="952299" y="891164"/>
            <a:ext cx="10627209" cy="1304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Channels of distribution for horticulture product sales and resales – Canada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le&#10;&#10;Description automatically generated" id="292" name="Google Shape;29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906" y="2406205"/>
            <a:ext cx="11480188" cy="361151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07"/>
          <p:cNvSpPr txBox="1"/>
          <p:nvPr/>
        </p:nvSpPr>
        <p:spPr>
          <a:xfrm>
            <a:off x="4023849" y="6230344"/>
            <a:ext cx="3911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8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Mass Market chain stores = 15% </a:t>
            </a:r>
            <a:endParaRPr/>
          </a:p>
        </p:txBody>
      </p:sp>
      <p:sp>
        <p:nvSpPr>
          <p:cNvPr id="294" name="Google Shape;294;p107"/>
          <p:cNvSpPr txBox="1"/>
          <p:nvPr/>
        </p:nvSpPr>
        <p:spPr>
          <a:xfrm>
            <a:off x="8402240" y="6230344"/>
            <a:ext cx="3233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8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Direct sales to public = 1% </a:t>
            </a:r>
            <a:endParaRPr/>
          </a:p>
        </p:txBody>
      </p:sp>
      <p:sp>
        <p:nvSpPr>
          <p:cNvPr id="295" name="Google Shape;295;p107"/>
          <p:cNvSpPr txBox="1"/>
          <p:nvPr/>
        </p:nvSpPr>
        <p:spPr>
          <a:xfrm>
            <a:off x="355906" y="6245733"/>
            <a:ext cx="34788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800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Domestic</a:t>
            </a:r>
            <a:r>
              <a:rPr b="1" i="0" lang="en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Wholesalers = 66% </a:t>
            </a:r>
            <a:endParaRPr/>
          </a:p>
        </p:txBody>
      </p:sp>
      <p:sp>
        <p:nvSpPr>
          <p:cNvPr id="296" name="Google Shape;296;p107"/>
          <p:cNvSpPr txBox="1"/>
          <p:nvPr/>
        </p:nvSpPr>
        <p:spPr>
          <a:xfrm>
            <a:off x="10867697" y="2002365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/>
          <p:nvPr/>
        </p:nvSpPr>
        <p:spPr>
          <a:xfrm>
            <a:off x="12017065" y="2817309"/>
            <a:ext cx="157975" cy="39958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302" name="Google Shape;3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29" y="1952812"/>
            <a:ext cx="10936941" cy="432353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1"/>
          <p:cNvSpPr txBox="1"/>
          <p:nvPr/>
        </p:nvSpPr>
        <p:spPr>
          <a:xfrm>
            <a:off x="627529" y="598580"/>
            <a:ext cx="109369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Large store           Conventional	     Discount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/>
          <p:nvPr/>
        </p:nvSpPr>
        <p:spPr>
          <a:xfrm>
            <a:off x="12017065" y="2817309"/>
            <a:ext cx="157975" cy="39958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627529" y="598580"/>
            <a:ext cx="109369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b="1" i="0" lang="en-CA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Specialty		  Direct	                  Drug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graphical user interface&#10;&#10;Description automatically generated" id="310" name="Google Shape;3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29" y="1914673"/>
            <a:ext cx="10936942" cy="437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8"/>
          <p:cNvSpPr txBox="1"/>
          <p:nvPr/>
        </p:nvSpPr>
        <p:spPr>
          <a:xfrm>
            <a:off x="292767" y="0"/>
            <a:ext cx="5998800" cy="53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&amp; Beverage Customer Segmentation Model  </a:t>
            </a:r>
            <a:endParaRPr b="1" i="0" sz="18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6" name="Google Shape;316;p108"/>
          <p:cNvGraphicFramePr/>
          <p:nvPr/>
        </p:nvGraphicFramePr>
        <p:xfrm>
          <a:off x="268700" y="4983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{694E9FBB-D882-4516-9641-2AE290B9D540}</a:tableStyleId>
              </a:tblPr>
              <a:tblGrid>
                <a:gridCol w="1841225"/>
                <a:gridCol w="1940125"/>
                <a:gridCol w="1421875"/>
                <a:gridCol w="2489675"/>
                <a:gridCol w="1164200"/>
                <a:gridCol w="2648450"/>
              </a:tblGrid>
              <a:tr h="52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Segment 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Primary Positioning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Size of stores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Format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900" u="none" cap="none" strike="noStrike">
                          <a:solidFill>
                            <a:schemeClr val="dk1"/>
                          </a:solidFill>
                        </a:rPr>
                        <a:t>Margin expectation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900" u="none" cap="none" strike="noStrike">
                          <a:solidFill>
                            <a:schemeClr val="dk1"/>
                          </a:solidFill>
                        </a:rPr>
                        <a:t>Characteristics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21900" marB="121900" marR="121900" marL="121900">
                    <a:solidFill>
                      <a:srgbClr val="FFFFFF"/>
                    </a:solidFill>
                  </a:tcPr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Regional specialty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Local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Specialized (e.g. butcher)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Small 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Pete’s</a:t>
                      </a:r>
                      <a:r>
                        <a:rPr lang="en-CA" sz="900" u="none" cap="none" strike="noStrike"/>
                        <a:t>, Pusatieri’s, Sunterra</a:t>
                      </a: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, Noggin’s, Masstown Market, Free Range Store, Health food stores</a:t>
                      </a:r>
                      <a:endParaRPr sz="900" u="none" cap="none" strike="noStrike">
                        <a:highlight>
                          <a:srgbClr val="FFFF00"/>
                        </a:highlight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High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Local, unique, gift items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Locally managed, independent owners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Small listing base, DSD, a lot of labour</a:t>
                      </a:r>
                      <a:endParaRPr/>
                    </a:p>
                  </a:txBody>
                  <a:tcPr marT="121900" marB="121900" marR="121900" marL="121900"/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National specialty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Market segments (Asian, Italian, convenience)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Small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T&amp;T</a:t>
                      </a: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, M&amp;M</a:t>
                      </a:r>
                      <a:r>
                        <a:rPr lang="en-CA" sz="900" u="none" cap="none" strike="noStrike"/>
                        <a:t>, Farm Boy, Longo’s, </a:t>
                      </a: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Simply for Life, </a:t>
                      </a:r>
                      <a:r>
                        <a:rPr lang="en-CA" sz="900" u="none" cap="none" strike="noStrike"/>
                        <a:t>Urban Fare, Fresh St Market, 7-11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Medium-high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Mix of national and local, unique items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Centrally managed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</a:tr>
              <a:tr h="8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Discount</a:t>
                      </a:r>
                      <a:endParaRPr b="1" sz="900" u="none" cap="none" strike="noStrike"/>
                    </a:p>
                  </a:txBody>
                  <a:tcPr marT="121900" marB="121900" marR="121900" marL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Lowest price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Small-Medium 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No Frills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FreshCo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Food Basics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Giant Tiger</a:t>
                      </a:r>
                      <a:endParaRPr sz="900" u="none" cap="none" strike="noStrike">
                        <a:highlight>
                          <a:srgbClr val="FFFF00"/>
                        </a:highlight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Lowest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Low labour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Minimal fixtures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Lowest price guarantee, hot ads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Limited listing base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</a:tr>
              <a:tr h="8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Conventional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Best total shop for food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Quality fresh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Medium-Large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Sobeys, </a:t>
                      </a:r>
                      <a:r>
                        <a:rPr lang="en-CA" sz="900" u="none" cap="none" strike="noStrike"/>
                        <a:t>Metro, Loblaws, Zehrs, Independent, Foodland, </a:t>
                      </a: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Co op</a:t>
                      </a:r>
                      <a:r>
                        <a:rPr lang="en-CA" sz="900" u="none" cap="none" strike="noStrike"/>
                        <a:t>, Fortinos, IGA, </a:t>
                      </a: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Atlantic Superstore</a:t>
                      </a:r>
                      <a:endParaRPr sz="900" u="none" cap="none" strike="noStrike">
                        <a:highlight>
                          <a:srgbClr val="FFFF00"/>
                        </a:highlight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Medium-high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High low program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Should be best fresh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Broad listing base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Service perishables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Super Centres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Value</a:t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Very large</a:t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Real Canadian Superstore, </a:t>
                      </a: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Walmart</a:t>
                      </a:r>
                      <a:r>
                        <a:rPr lang="en-CA" sz="900" u="none" cap="none" strike="noStrike"/>
                        <a:t>, Save On Foods</a:t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Low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Limited labour, Modified EDLP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General Merchandise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No membership</a:t>
                      </a:r>
                      <a:endParaRPr/>
                    </a:p>
                  </a:txBody>
                  <a:tcPr marT="121900" marB="121900" marR="121900" marL="121900"/>
                </a:tc>
              </a:tr>
              <a:tr h="67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Warehouse</a:t>
                      </a:r>
                      <a:endParaRPr b="1" sz="900" u="none" cap="none" strike="noStrike"/>
                    </a:p>
                  </a:txBody>
                  <a:tcPr marT="121900" marB="121900" marR="121900" marL="12190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Unique sizes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Value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Very large</a:t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Costco</a:t>
                      </a:r>
                      <a:endParaRPr sz="900" u="none" cap="none" strike="noStrike">
                        <a:highlight>
                          <a:srgbClr val="FFFF00"/>
                        </a:highlight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Fixed</a:t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Paid membership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Treasure hunt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Predetermined sales targets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Drug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Functional Benefits </a:t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Small-medium</a:t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>
                          <a:highlight>
                            <a:srgbClr val="FFFF00"/>
                          </a:highlight>
                        </a:rPr>
                        <a:t>Shoppers Drug Mart, Lawtons</a:t>
                      </a:r>
                      <a:r>
                        <a:rPr lang="en-CA" sz="900" u="none" cap="none" strike="noStrike"/>
                        <a:t>, Jean Coutu, Rexall, London Drugs, Guardian, PharmaPrix</a:t>
                      </a:r>
                      <a:endParaRPr sz="900" u="none" cap="none" strike="noStrike"/>
                    </a:p>
                  </a:txBody>
                  <a:tcPr marT="121900" marB="121900" marR="121900" marL="1219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Medium-high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Broad listing base in health &amp; beauty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Traditionally convenience items in food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Shifting to more food &amp; beverage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</a:tr>
              <a:tr h="67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CA" sz="900" u="none" cap="none" strike="noStrike"/>
                        <a:t>Online marketplace</a:t>
                      </a:r>
                      <a:endParaRPr b="1"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Selection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Convenience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Price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Well.ca, Amazon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900" u="none" cap="none" strike="noStrike">
                          <a:solidFill>
                            <a:schemeClr val="dk1"/>
                          </a:solidFill>
                        </a:rPr>
                        <a:t>Fixed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Delivery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CA" sz="900" u="none" cap="none" strike="noStrike"/>
                        <a:t>Unlimited listing base</a:t>
                      </a:r>
                      <a:endParaRPr sz="900" u="none" cap="none" strike="noStrike"/>
                    </a:p>
                  </a:txBody>
                  <a:tcPr marT="121900" marB="121900" marR="121900" marL="121900"/>
                </a:tc>
              </a:tr>
            </a:tbl>
          </a:graphicData>
        </a:graphic>
      </p:graphicFrame>
      <p:sp>
        <p:nvSpPr>
          <p:cNvPr id="317" name="Google Shape;317;p108"/>
          <p:cNvSpPr txBox="1"/>
          <p:nvPr/>
        </p:nvSpPr>
        <p:spPr>
          <a:xfrm>
            <a:off x="0" y="6459525"/>
            <a:ext cx="11606467" cy="41039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0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Not every retailer’s format fits into our market segments. These are intended to be a guide and you should look at each customer as a unique opportunity.</a:t>
            </a:r>
            <a:endParaRPr b="0" i="0" sz="10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2021-12-02T18:50:25Z</dcterms:created>
  <dc:creator>Jocelyn Fisher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0x01010026A68BE14003D4488DD4C17C59FC5F4A</vt:lpwstr>
  </property>
</Properties>
</file>