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3" r:id="rId3"/>
    <p:sldId id="360" r:id="rId4"/>
    <p:sldId id="361" r:id="rId5"/>
    <p:sldId id="348" r:id="rId6"/>
    <p:sldId id="362" r:id="rId7"/>
    <p:sldId id="363" r:id="rId8"/>
    <p:sldId id="365" r:id="rId9"/>
    <p:sldId id="364" r:id="rId10"/>
    <p:sldId id="352" r:id="rId11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7"/>
    <a:srgbClr val="CD6D1C"/>
    <a:srgbClr val="99B8E0"/>
    <a:srgbClr val="595959"/>
    <a:srgbClr val="003E69"/>
    <a:srgbClr val="CB6D17"/>
    <a:srgbClr val="E47C1D"/>
    <a:srgbClr val="C56C0B"/>
    <a:srgbClr val="CF5200"/>
    <a:srgbClr val="052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5" autoAdjust="0"/>
    <p:restoredTop sz="94694" autoAdjust="0"/>
  </p:normalViewPr>
  <p:slideViewPr>
    <p:cSldViewPr>
      <p:cViewPr varScale="1">
        <p:scale>
          <a:sx n="148" d="100"/>
          <a:sy n="148" d="100"/>
        </p:scale>
        <p:origin x="132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309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767B0-FDBB-4686-809A-24C6856B3E59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C5DD475-0FFA-49D2-95C3-B5911849354E}">
      <dgm:prSet phldrT="[Text]" custT="1"/>
      <dgm:spPr/>
      <dgm:t>
        <a:bodyPr/>
        <a:lstStyle/>
        <a:p>
          <a:pPr rtl="0"/>
          <a:r>
            <a:rPr lang="en-US" sz="1000" b="1" spc="110" baseline="0" dirty="0">
              <a:solidFill>
                <a:schemeClr val="tx1"/>
              </a:solidFill>
              <a:latin typeface="Poppins" pitchFamily="2" charset="77"/>
              <a:cs typeface="Poppins" pitchFamily="2" charset="77"/>
            </a:rPr>
            <a:t>Occupational Health and Safety Act</a:t>
          </a:r>
          <a:endParaRPr lang="en-US" sz="1000" b="0" spc="110" baseline="0" dirty="0">
            <a:solidFill>
              <a:schemeClr val="tx1"/>
            </a:solidFill>
            <a:latin typeface="Poppins" pitchFamily="2" charset="77"/>
            <a:cs typeface="Poppins" pitchFamily="2" charset="77"/>
          </a:endParaRPr>
        </a:p>
      </dgm:t>
    </dgm:pt>
    <dgm:pt modelId="{A1339C85-C7E1-4F1B-A810-3A118327088C}" type="parTrans" cxnId="{E2350001-89E0-4154-AC06-B590C3B431D3}">
      <dgm:prSet/>
      <dgm:spPr/>
      <dgm:t>
        <a:bodyPr/>
        <a:lstStyle/>
        <a:p>
          <a:endParaRPr lang="en-US"/>
        </a:p>
      </dgm:t>
    </dgm:pt>
    <dgm:pt modelId="{88C014E4-1EB0-4163-8EFD-442CE557B912}" type="sibTrans" cxnId="{E2350001-89E0-4154-AC06-B590C3B431D3}">
      <dgm:prSet/>
      <dgm:spPr/>
      <dgm:t>
        <a:bodyPr/>
        <a:lstStyle/>
        <a:p>
          <a:endParaRPr lang="en-US"/>
        </a:p>
      </dgm:t>
    </dgm:pt>
    <dgm:pt modelId="{489EB432-AF8F-46DC-AB25-17268075F9BA}">
      <dgm:prSet phldrT="[Text]" custT="1"/>
      <dgm:spPr/>
      <dgm:t>
        <a:bodyPr/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spc="110" baseline="0" dirty="0">
              <a:solidFill>
                <a:srgbClr val="000000"/>
              </a:solidFill>
              <a:latin typeface="Poppins" pitchFamily="2" charset="77"/>
              <a:ea typeface="+mn-ea"/>
              <a:cs typeface="Poppins" pitchFamily="2" charset="77"/>
            </a:rPr>
            <a:t>Employer Responsibilities</a:t>
          </a:r>
        </a:p>
      </dgm:t>
    </dgm:pt>
    <dgm:pt modelId="{69B33352-D483-4CBC-B289-95873453B842}" type="parTrans" cxnId="{1621C8D2-37B5-4F30-A12B-16174F90ED7D}">
      <dgm:prSet/>
      <dgm:spPr/>
      <dgm:t>
        <a:bodyPr/>
        <a:lstStyle/>
        <a:p>
          <a:endParaRPr lang="en-US"/>
        </a:p>
      </dgm:t>
    </dgm:pt>
    <dgm:pt modelId="{A5159292-7615-43E0-AD95-EFC0176114EB}" type="sibTrans" cxnId="{1621C8D2-37B5-4F30-A12B-16174F90ED7D}">
      <dgm:prSet/>
      <dgm:spPr/>
      <dgm:t>
        <a:bodyPr/>
        <a:lstStyle/>
        <a:p>
          <a:endParaRPr lang="en-US"/>
        </a:p>
      </dgm:t>
    </dgm:pt>
    <dgm:pt modelId="{2158EF2A-74A9-4CD4-8D41-A0C49D72A2EF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 Take all measures to ensure health and safety of employees</a:t>
          </a:r>
        </a:p>
      </dgm:t>
    </dgm:pt>
    <dgm:pt modelId="{CDEEBC05-E1F6-4D3C-B6EE-6C7863871F2A}" type="parTrans" cxnId="{DCF8AB31-A34F-43C1-877C-A8D417205104}">
      <dgm:prSet/>
      <dgm:spPr/>
      <dgm:t>
        <a:bodyPr/>
        <a:lstStyle/>
        <a:p>
          <a:endParaRPr lang="en-US"/>
        </a:p>
      </dgm:t>
    </dgm:pt>
    <dgm:pt modelId="{3926F0A1-21AD-4804-B08F-2D6C03101928}" type="sibTrans" cxnId="{DCF8AB31-A34F-43C1-877C-A8D417205104}">
      <dgm:prSet/>
      <dgm:spPr/>
      <dgm:t>
        <a:bodyPr/>
        <a:lstStyle/>
        <a:p>
          <a:endParaRPr lang="en-US"/>
        </a:p>
      </dgm:t>
    </dgm:pt>
    <dgm:pt modelId="{C622D273-BFD8-4E30-BB92-A83AB2170FF0}">
      <dgm:prSet phldrT="[Text]" custT="1"/>
      <dgm:spPr/>
      <dgm:t>
        <a:bodyPr/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spc="110" baseline="0" dirty="0">
              <a:solidFill>
                <a:srgbClr val="000000"/>
              </a:solidFill>
              <a:latin typeface="Poppins" pitchFamily="2" charset="77"/>
              <a:ea typeface="+mn-ea"/>
              <a:cs typeface="Poppins" pitchFamily="2" charset="77"/>
            </a:rPr>
            <a:t>Employee Rights and Responsibilities</a:t>
          </a:r>
        </a:p>
      </dgm:t>
    </dgm:pt>
    <dgm:pt modelId="{9D9EC927-2620-4943-BB7E-66223D28D74E}" type="parTrans" cxnId="{CDEBB580-ED7C-4D39-84D9-602481400B8E}">
      <dgm:prSet/>
      <dgm:spPr/>
      <dgm:t>
        <a:bodyPr/>
        <a:lstStyle/>
        <a:p>
          <a:endParaRPr lang="en-US"/>
        </a:p>
      </dgm:t>
    </dgm:pt>
    <dgm:pt modelId="{9C8A8DEA-A1FF-4653-8D9E-4F1A03C68757}" type="sibTrans" cxnId="{CDEBB580-ED7C-4D39-84D9-602481400B8E}">
      <dgm:prSet/>
      <dgm:spPr/>
      <dgm:t>
        <a:bodyPr/>
        <a:lstStyle/>
        <a:p>
          <a:endParaRPr lang="en-US"/>
        </a:p>
      </dgm:t>
    </dgm:pt>
    <dgm:pt modelId="{E801FD66-98CC-4ECA-97C1-E8F007DA970B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3 legislated Rights</a:t>
          </a:r>
        </a:p>
      </dgm:t>
    </dgm:pt>
    <dgm:pt modelId="{E2C0A834-B70B-4D02-AF09-A1D512E2B28C}" type="parTrans" cxnId="{987C6081-047F-473E-B1ED-A6602E7AFD46}">
      <dgm:prSet/>
      <dgm:spPr/>
      <dgm:t>
        <a:bodyPr/>
        <a:lstStyle/>
        <a:p>
          <a:endParaRPr lang="en-US"/>
        </a:p>
      </dgm:t>
    </dgm:pt>
    <dgm:pt modelId="{44723ECF-F94B-47DA-962C-AF8AED54E076}" type="sibTrans" cxnId="{987C6081-047F-473E-B1ED-A6602E7AFD46}">
      <dgm:prSet/>
      <dgm:spPr/>
      <dgm:t>
        <a:bodyPr/>
        <a:lstStyle/>
        <a:p>
          <a:endParaRPr lang="en-US"/>
        </a:p>
      </dgm:t>
    </dgm:pt>
    <dgm:pt modelId="{40802C74-8263-4D27-A723-E15A4241FDC3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Work safely, follow rules/procedures</a:t>
          </a:r>
        </a:p>
      </dgm:t>
    </dgm:pt>
    <dgm:pt modelId="{35281BA3-D1E3-4ED9-9F2E-3A99DB4A8818}" type="parTrans" cxnId="{4B440295-3AF3-4A1E-8414-FF06F9D25E60}">
      <dgm:prSet/>
      <dgm:spPr/>
      <dgm:t>
        <a:bodyPr/>
        <a:lstStyle/>
        <a:p>
          <a:endParaRPr lang="en-CA"/>
        </a:p>
      </dgm:t>
    </dgm:pt>
    <dgm:pt modelId="{66D84C49-7DFE-44B7-AD68-BEA2A27947C0}" type="sibTrans" cxnId="{4B440295-3AF3-4A1E-8414-FF06F9D25E60}">
      <dgm:prSet/>
      <dgm:spPr/>
      <dgm:t>
        <a:bodyPr/>
        <a:lstStyle/>
        <a:p>
          <a:endParaRPr lang="en-CA"/>
        </a:p>
      </dgm:t>
    </dgm:pt>
    <dgm:pt modelId="{06F4DC06-64F7-462C-BF33-2A8FAED0E6E0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Report Hazards and incidents</a:t>
          </a:r>
        </a:p>
      </dgm:t>
    </dgm:pt>
    <dgm:pt modelId="{2FB01EB2-66EE-44DD-AFD2-D54DC23DAC5F}" type="parTrans" cxnId="{8527A7B9-4911-447D-AA7A-130E147EEFC9}">
      <dgm:prSet/>
      <dgm:spPr/>
      <dgm:t>
        <a:bodyPr/>
        <a:lstStyle/>
        <a:p>
          <a:endParaRPr lang="en-CA"/>
        </a:p>
      </dgm:t>
    </dgm:pt>
    <dgm:pt modelId="{D0BC4742-2540-4DD5-BFF4-721D926C83D5}" type="sibTrans" cxnId="{8527A7B9-4911-447D-AA7A-130E147EEFC9}">
      <dgm:prSet/>
      <dgm:spPr/>
      <dgm:t>
        <a:bodyPr/>
        <a:lstStyle/>
        <a:p>
          <a:endParaRPr lang="en-CA"/>
        </a:p>
      </dgm:t>
    </dgm:pt>
    <dgm:pt modelId="{FEBBC1B3-4A7B-487D-A0E1-9AFAE218FBEF}">
      <dgm:prSet phldrT="[Text]"/>
      <dgm:spPr/>
      <dgm:t>
        <a:bodyPr lIns="144000" tIns="144000"/>
        <a:lstStyle/>
        <a:p>
          <a:pPr rtl="0"/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D7A6E079-4D76-4EAA-B088-23F7D4B55CA6}" type="parTrans" cxnId="{18E8D52B-4352-4601-BABB-1BED6481A44A}">
      <dgm:prSet/>
      <dgm:spPr/>
      <dgm:t>
        <a:bodyPr/>
        <a:lstStyle/>
        <a:p>
          <a:endParaRPr lang="en-CA"/>
        </a:p>
      </dgm:t>
    </dgm:pt>
    <dgm:pt modelId="{2FC6AA2C-1468-4CB3-A95C-DD633D6030EA}" type="sibTrans" cxnId="{18E8D52B-4352-4601-BABB-1BED6481A44A}">
      <dgm:prSet/>
      <dgm:spPr/>
      <dgm:t>
        <a:bodyPr/>
        <a:lstStyle/>
        <a:p>
          <a:endParaRPr lang="en-CA"/>
        </a:p>
      </dgm:t>
    </dgm:pt>
    <dgm:pt modelId="{6BDCF7C0-45E6-4A5E-BA0F-49435C12B6B3}">
      <dgm:prSet phldrT="[Text]" custT="1"/>
      <dgm:spPr/>
      <dgm:t>
        <a:bodyPr lIns="144000" tIns="144000"/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spc="110" baseline="0" dirty="0">
              <a:solidFill>
                <a:srgbClr val="000000"/>
              </a:solidFill>
              <a:latin typeface="Poppins" pitchFamily="2" charset="77"/>
              <a:ea typeface="+mn-ea"/>
              <a:cs typeface="Poppins" pitchFamily="2" charset="77"/>
            </a:rPr>
            <a:t>Supervisor Responsibilities</a:t>
          </a:r>
        </a:p>
        <a:p>
          <a:pPr marL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spc="110" baseline="0" dirty="0">
            <a:latin typeface="Poppins" pitchFamily="2" charset="77"/>
            <a:ea typeface="+mn-ea"/>
            <a:cs typeface="Poppins" pitchFamily="2" charset="77"/>
          </a:endParaRPr>
        </a:p>
      </dgm:t>
    </dgm:pt>
    <dgm:pt modelId="{6774368F-61D6-4FAB-918F-064B37B57A3B}" type="parTrans" cxnId="{55F0D17D-F9BB-48B9-9A84-E32317927CCA}">
      <dgm:prSet/>
      <dgm:spPr/>
      <dgm:t>
        <a:bodyPr/>
        <a:lstStyle/>
        <a:p>
          <a:endParaRPr lang="en-CA"/>
        </a:p>
      </dgm:t>
    </dgm:pt>
    <dgm:pt modelId="{F09C3A2E-EDFF-4CD5-A1E9-3C9F0C1570A2}" type="sibTrans" cxnId="{55F0D17D-F9BB-48B9-9A84-E32317927CCA}">
      <dgm:prSet/>
      <dgm:spPr/>
      <dgm:t>
        <a:bodyPr/>
        <a:lstStyle/>
        <a:p>
          <a:endParaRPr lang="en-CA"/>
        </a:p>
      </dgm:t>
    </dgm:pt>
    <dgm:pt modelId="{E13A87FC-0C80-48B3-B933-20E5BC2F4ACC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Have the same responsibilities and rights as employees </a:t>
          </a:r>
        </a:p>
      </dgm:t>
    </dgm:pt>
    <dgm:pt modelId="{7156F030-39D8-4E82-960E-5B41A69353E2}" type="parTrans" cxnId="{D06A4356-8BF5-41EB-8E91-6EC0A41CDF6A}">
      <dgm:prSet/>
      <dgm:spPr/>
      <dgm:t>
        <a:bodyPr/>
        <a:lstStyle/>
        <a:p>
          <a:endParaRPr lang="en-CA"/>
        </a:p>
      </dgm:t>
    </dgm:pt>
    <dgm:pt modelId="{04C4592B-7F21-47A8-81BD-59C7310DF327}" type="sibTrans" cxnId="{D06A4356-8BF5-41EB-8E91-6EC0A41CDF6A}">
      <dgm:prSet/>
      <dgm:spPr/>
      <dgm:t>
        <a:bodyPr/>
        <a:lstStyle/>
        <a:p>
          <a:endParaRPr lang="en-CA"/>
        </a:p>
      </dgm:t>
    </dgm:pt>
    <dgm:pt modelId="{F8C743CE-F954-4726-9E90-1F331DA0AA49}">
      <dgm:prSet phldrT="[Text]"/>
      <dgm:spPr/>
      <dgm:t>
        <a:bodyPr lIns="144000" tIns="144000"/>
        <a:lstStyle/>
        <a:p>
          <a:pPr rtl="0"/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EA57655E-8C07-44A4-B023-E241CE78214C}" type="parTrans" cxnId="{FBEA3A78-C41D-4D10-A9DA-9B4732FEAC18}">
      <dgm:prSet/>
      <dgm:spPr/>
      <dgm:t>
        <a:bodyPr/>
        <a:lstStyle/>
        <a:p>
          <a:endParaRPr lang="en-CA"/>
        </a:p>
      </dgm:t>
    </dgm:pt>
    <dgm:pt modelId="{879A543E-4F29-49AE-9E49-2717A3115A90}" type="sibTrans" cxnId="{FBEA3A78-C41D-4D10-A9DA-9B4732FEAC18}">
      <dgm:prSet/>
      <dgm:spPr/>
      <dgm:t>
        <a:bodyPr/>
        <a:lstStyle/>
        <a:p>
          <a:endParaRPr lang="en-CA"/>
        </a:p>
      </dgm:t>
    </dgm:pt>
    <dgm:pt modelId="{71E46FA3-6AE4-498E-AD95-93E80B1D77A4}">
      <dgm:prSet/>
      <dgm:spPr/>
      <dgm:t>
        <a:bodyPr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Take every reasonable precaution to ensure health and safety of employees they supervise</a:t>
          </a:r>
        </a:p>
      </dgm:t>
    </dgm:pt>
    <dgm:pt modelId="{5ACAA540-0A0E-4333-8B14-96CD3EC5FFF4}" type="parTrans" cxnId="{6B0B52D0-46A2-4F2D-AA39-6870C2D48689}">
      <dgm:prSet/>
      <dgm:spPr/>
      <dgm:t>
        <a:bodyPr/>
        <a:lstStyle/>
        <a:p>
          <a:endParaRPr lang="en-CA"/>
        </a:p>
      </dgm:t>
    </dgm:pt>
    <dgm:pt modelId="{5F81DFD1-75EF-4B1A-AA39-39132CD22184}" type="sibTrans" cxnId="{6B0B52D0-46A2-4F2D-AA39-6870C2D48689}">
      <dgm:prSet/>
      <dgm:spPr/>
      <dgm:t>
        <a:bodyPr/>
        <a:lstStyle/>
        <a:p>
          <a:endParaRPr lang="en-CA"/>
        </a:p>
      </dgm:t>
    </dgm:pt>
    <dgm:pt modelId="{979E730A-0329-4133-BD41-CDD14ECBC7E1}">
      <dgm:prSet/>
      <dgm:spPr/>
      <dgm:t>
        <a:bodyPr/>
        <a:lstStyle/>
        <a:p>
          <a:pPr rtl="0"/>
          <a:r>
            <a:rPr lang="en-US">
              <a:latin typeface="Poppins" pitchFamily="2" charset="77"/>
              <a:cs typeface="Poppins" pitchFamily="2" charset="77"/>
            </a:rPr>
            <a:t>Safe and healthy working conditions</a:t>
          </a:r>
          <a:endParaRPr lang="en-US" dirty="0">
            <a:latin typeface="Poppins" pitchFamily="2" charset="77"/>
            <a:cs typeface="Poppins" pitchFamily="2" charset="77"/>
          </a:endParaRPr>
        </a:p>
      </dgm:t>
    </dgm:pt>
    <dgm:pt modelId="{BAF84532-5445-450C-8C03-0ADE1EBA3DEE}" type="parTrans" cxnId="{4D96BA56-5F5A-467F-99AF-03FD688AD237}">
      <dgm:prSet/>
      <dgm:spPr/>
      <dgm:t>
        <a:bodyPr/>
        <a:lstStyle/>
        <a:p>
          <a:endParaRPr lang="en-CA"/>
        </a:p>
      </dgm:t>
    </dgm:pt>
    <dgm:pt modelId="{285FCD7C-1BE3-4427-B2F2-6A355F5F2241}" type="sibTrans" cxnId="{4D96BA56-5F5A-467F-99AF-03FD688AD237}">
      <dgm:prSet/>
      <dgm:spPr/>
      <dgm:t>
        <a:bodyPr/>
        <a:lstStyle/>
        <a:p>
          <a:endParaRPr lang="en-CA"/>
        </a:p>
      </dgm:t>
    </dgm:pt>
    <dgm:pt modelId="{64E28BAC-E832-45A4-B591-19E2CA12AFF3}">
      <dgm:prSet/>
      <dgm:spPr/>
      <dgm:t>
        <a:bodyPr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Health and Safety training and orientation for employees</a:t>
          </a:r>
        </a:p>
      </dgm:t>
    </dgm:pt>
    <dgm:pt modelId="{08924FF6-D902-42D2-8631-35AB8BFAC050}" type="parTrans" cxnId="{DECDDB26-FA27-4DAE-822C-DAE5CF432695}">
      <dgm:prSet/>
      <dgm:spPr/>
      <dgm:t>
        <a:bodyPr/>
        <a:lstStyle/>
        <a:p>
          <a:endParaRPr lang="en-CA"/>
        </a:p>
      </dgm:t>
    </dgm:pt>
    <dgm:pt modelId="{AB5E3C60-54B6-41CB-84EC-26F0276AB0BB}" type="sibTrans" cxnId="{DECDDB26-FA27-4DAE-822C-DAE5CF432695}">
      <dgm:prSet/>
      <dgm:spPr/>
      <dgm:t>
        <a:bodyPr/>
        <a:lstStyle/>
        <a:p>
          <a:endParaRPr lang="en-CA"/>
        </a:p>
      </dgm:t>
    </dgm:pt>
    <dgm:pt modelId="{9150C5DB-625B-483F-A676-432859C53BAF}">
      <dgm:prSet/>
      <dgm:spPr/>
      <dgm:t>
        <a:bodyPr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Lead by example</a:t>
          </a:r>
        </a:p>
      </dgm:t>
    </dgm:pt>
    <dgm:pt modelId="{BE061799-CAAF-4FB6-9FA0-FC5E20C33430}" type="parTrans" cxnId="{9DD34661-85DD-4698-905A-A8BF5E5B56ED}">
      <dgm:prSet/>
      <dgm:spPr/>
      <dgm:t>
        <a:bodyPr/>
        <a:lstStyle/>
        <a:p>
          <a:endParaRPr lang="en-CA"/>
        </a:p>
      </dgm:t>
    </dgm:pt>
    <dgm:pt modelId="{D7873B5D-0BE0-47E1-901D-63630A4C394D}" type="sibTrans" cxnId="{9DD34661-85DD-4698-905A-A8BF5E5B56ED}">
      <dgm:prSet/>
      <dgm:spPr/>
      <dgm:t>
        <a:bodyPr/>
        <a:lstStyle/>
        <a:p>
          <a:endParaRPr lang="en-CA"/>
        </a:p>
      </dgm:t>
    </dgm:pt>
    <dgm:pt modelId="{AE7609EC-860F-4131-8C71-DE91742D2F4D}">
      <dgm:prSet/>
      <dgm:spPr/>
      <dgm:t>
        <a:bodyPr/>
        <a:lstStyle/>
        <a:p>
          <a:endParaRPr lang="en-CA" dirty="0"/>
        </a:p>
      </dgm:t>
    </dgm:pt>
    <dgm:pt modelId="{48BBE4AF-3D9A-4351-B0F0-0FD1C01D3AD7}" type="parTrans" cxnId="{47297398-2D83-4ADF-A384-429835643022}">
      <dgm:prSet/>
      <dgm:spPr/>
      <dgm:t>
        <a:bodyPr/>
        <a:lstStyle/>
        <a:p>
          <a:endParaRPr lang="en-CA"/>
        </a:p>
      </dgm:t>
    </dgm:pt>
    <dgm:pt modelId="{1C4D1C6E-5EC0-4733-A1B0-CA58EFAE12AC}" type="sibTrans" cxnId="{47297398-2D83-4ADF-A384-429835643022}">
      <dgm:prSet/>
      <dgm:spPr/>
      <dgm:t>
        <a:bodyPr/>
        <a:lstStyle/>
        <a:p>
          <a:endParaRPr lang="en-CA"/>
        </a:p>
      </dgm:t>
    </dgm:pt>
    <dgm:pt modelId="{B0EBC4FC-9D78-4550-AD0D-16A2B777ED48}">
      <dgm:prSet/>
      <dgm:spPr/>
      <dgm:t>
        <a:bodyPr/>
        <a:lstStyle/>
        <a:p>
          <a:r>
            <a:rPr lang="en-US" b="0" spc="110" baseline="0">
              <a:latin typeface="Poppins" pitchFamily="2" charset="77"/>
              <a:cs typeface="Poppins" pitchFamily="2" charset="77"/>
            </a:rPr>
            <a:t>Outlines the Occupational Health and Safety responsibilities in the workplace</a:t>
          </a:r>
          <a:endParaRPr lang="en-CA"/>
        </a:p>
      </dgm:t>
    </dgm:pt>
    <dgm:pt modelId="{2A9860BF-A434-4D5A-9611-A72629E33B5A}" type="parTrans" cxnId="{17E63FD7-C142-4768-8CB4-D50D025B015C}">
      <dgm:prSet/>
      <dgm:spPr/>
      <dgm:t>
        <a:bodyPr/>
        <a:lstStyle/>
        <a:p>
          <a:endParaRPr lang="en-CA"/>
        </a:p>
      </dgm:t>
    </dgm:pt>
    <dgm:pt modelId="{C21E0D81-BE3E-4082-B381-80947FC6AEF3}" type="sibTrans" cxnId="{17E63FD7-C142-4768-8CB4-D50D025B015C}">
      <dgm:prSet/>
      <dgm:spPr/>
      <dgm:t>
        <a:bodyPr/>
        <a:lstStyle/>
        <a:p>
          <a:endParaRPr lang="en-CA"/>
        </a:p>
      </dgm:t>
    </dgm:pt>
    <dgm:pt modelId="{3625BF24-D122-4ECA-830A-A888603AD385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Provide safe and healthy working conditions</a:t>
          </a:r>
        </a:p>
      </dgm:t>
    </dgm:pt>
    <dgm:pt modelId="{3A8BCA0F-9486-4FFE-8288-4A89EAACC7A8}" type="parTrans" cxnId="{95D0F9DA-2CF6-4643-AE9D-943E8D6F3566}">
      <dgm:prSet/>
      <dgm:spPr/>
      <dgm:t>
        <a:bodyPr/>
        <a:lstStyle/>
        <a:p>
          <a:endParaRPr lang="en-CA"/>
        </a:p>
      </dgm:t>
    </dgm:pt>
    <dgm:pt modelId="{A6D15DC9-8A95-4C18-A031-D91C658924AE}" type="sibTrans" cxnId="{95D0F9DA-2CF6-4643-AE9D-943E8D6F3566}">
      <dgm:prSet/>
      <dgm:spPr/>
      <dgm:t>
        <a:bodyPr/>
        <a:lstStyle/>
        <a:p>
          <a:endParaRPr lang="en-CA"/>
        </a:p>
      </dgm:t>
    </dgm:pt>
    <dgm:pt modelId="{827525A8-CCE8-4495-8B0B-5CFB5BFF34B0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Provide health and safety training and orientation</a:t>
          </a:r>
        </a:p>
      </dgm:t>
    </dgm:pt>
    <dgm:pt modelId="{709A224D-471A-4910-9763-0F6FA01B7FF9}" type="parTrans" cxnId="{3A243D13-1845-437A-8379-427F2F84B855}">
      <dgm:prSet/>
      <dgm:spPr/>
      <dgm:t>
        <a:bodyPr/>
        <a:lstStyle/>
        <a:p>
          <a:endParaRPr lang="en-CA"/>
        </a:p>
      </dgm:t>
    </dgm:pt>
    <dgm:pt modelId="{EAE6EEE7-9BAA-4C06-AA5E-BA40B7F257A2}" type="sibTrans" cxnId="{3A243D13-1845-437A-8379-427F2F84B855}">
      <dgm:prSet/>
      <dgm:spPr/>
      <dgm:t>
        <a:bodyPr/>
        <a:lstStyle/>
        <a:p>
          <a:endParaRPr lang="en-CA"/>
        </a:p>
      </dgm:t>
    </dgm:pt>
    <dgm:pt modelId="{52D45069-4AE7-4B93-A556-4725C16C38EC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Lead by example</a:t>
          </a:r>
        </a:p>
      </dgm:t>
    </dgm:pt>
    <dgm:pt modelId="{2F6C3F39-4564-4DEA-A0DD-225552DE08DB}" type="parTrans" cxnId="{58402317-A674-4C48-8C56-EC95630558DE}">
      <dgm:prSet/>
      <dgm:spPr/>
      <dgm:t>
        <a:bodyPr/>
        <a:lstStyle/>
        <a:p>
          <a:endParaRPr lang="en-CA"/>
        </a:p>
      </dgm:t>
    </dgm:pt>
    <dgm:pt modelId="{6438B052-11D4-4B96-A19E-E774C9233B10}" type="sibTrans" cxnId="{58402317-A674-4C48-8C56-EC95630558DE}">
      <dgm:prSet/>
      <dgm:spPr/>
      <dgm:t>
        <a:bodyPr/>
        <a:lstStyle/>
        <a:p>
          <a:endParaRPr lang="en-CA"/>
        </a:p>
      </dgm:t>
    </dgm:pt>
    <dgm:pt modelId="{ADFFCDF4-C46A-4C48-8193-9CD488E09274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Establish health and safety criteria:</a:t>
          </a:r>
        </a:p>
      </dgm:t>
    </dgm:pt>
    <dgm:pt modelId="{E6541294-8F16-45B3-87BD-AB6B004AE519}" type="sibTrans" cxnId="{C43BC035-4DC8-4B2D-BA5A-310C73CBBF18}">
      <dgm:prSet/>
      <dgm:spPr/>
      <dgm:t>
        <a:bodyPr/>
        <a:lstStyle/>
        <a:p>
          <a:endParaRPr lang="en-CA"/>
        </a:p>
      </dgm:t>
    </dgm:pt>
    <dgm:pt modelId="{CB998C41-A9EC-4CBF-9F98-7BC153D3B3F2}" type="parTrans" cxnId="{C43BC035-4DC8-4B2D-BA5A-310C73CBBF18}">
      <dgm:prSet/>
      <dgm:spPr/>
      <dgm:t>
        <a:bodyPr/>
        <a:lstStyle/>
        <a:p>
          <a:endParaRPr lang="en-CA"/>
        </a:p>
      </dgm:t>
    </dgm:pt>
    <dgm:pt modelId="{04BDD2F1-754B-4A42-BCAA-523B4AF74FCC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 Health and safety programs</a:t>
          </a:r>
        </a:p>
      </dgm:t>
    </dgm:pt>
    <dgm:pt modelId="{9081FD71-6E76-407A-B82D-1DA82444BDDA}" type="parTrans" cxnId="{97551988-C023-4872-861B-46E3B88585F8}">
      <dgm:prSet/>
      <dgm:spPr/>
    </dgm:pt>
    <dgm:pt modelId="{9CC32681-CCF2-4BE3-B36E-B995B8D762BC}" type="sibTrans" cxnId="{97551988-C023-4872-861B-46E3B88585F8}">
      <dgm:prSet/>
      <dgm:spPr/>
    </dgm:pt>
    <dgm:pt modelId="{F8F4C11E-7ED1-4EEC-80E7-145A1C9D6240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JHSC</a:t>
          </a:r>
        </a:p>
      </dgm:t>
    </dgm:pt>
    <dgm:pt modelId="{4C4963A8-D142-40DF-841A-226D794D4196}" type="parTrans" cxnId="{A43ABEC4-0B2C-43E3-9FE3-638FB35827DC}">
      <dgm:prSet/>
      <dgm:spPr/>
    </dgm:pt>
    <dgm:pt modelId="{A7EC5435-4BCC-42B3-98CA-33049FB132D6}" type="sibTrans" cxnId="{A43ABEC4-0B2C-43E3-9FE3-638FB35827DC}">
      <dgm:prSet/>
      <dgm:spPr/>
    </dgm:pt>
    <dgm:pt modelId="{C9F0BF73-DA32-4FC1-BF27-D1FBA0A0C9E2}">
      <dgm:prSet phldrT="[Text]"/>
      <dgm:spPr/>
      <dgm:t>
        <a:bodyPr lIns="144000" tIns="144000"/>
        <a:lstStyle/>
        <a:p>
          <a:pPr rtl="0"/>
          <a:r>
            <a:rPr lang="en-US" dirty="0">
              <a:latin typeface="Poppins" pitchFamily="2" charset="77"/>
              <a:cs typeface="Poppins" pitchFamily="2" charset="77"/>
            </a:rPr>
            <a:t>Orientation &amp; training </a:t>
          </a:r>
        </a:p>
      </dgm:t>
    </dgm:pt>
    <dgm:pt modelId="{77D4DCC9-5925-4C79-B205-33D0D28A531E}" type="parTrans" cxnId="{0F868CE9-A39C-4262-9644-984F91F43AC7}">
      <dgm:prSet/>
      <dgm:spPr/>
    </dgm:pt>
    <dgm:pt modelId="{9B1385B8-0C68-46B4-B16A-00ECDE7C54DD}" type="sibTrans" cxnId="{0F868CE9-A39C-4262-9644-984F91F43AC7}">
      <dgm:prSet/>
      <dgm:spPr/>
    </dgm:pt>
    <dgm:pt modelId="{D17C670B-CC28-402D-A236-DC62789766EE}" type="pres">
      <dgm:prSet presAssocID="{049767B0-FDBB-4686-809A-24C6856B3E59}" presName="Name0" presStyleCnt="0">
        <dgm:presLayoutVars>
          <dgm:dir/>
          <dgm:animLvl val="lvl"/>
          <dgm:resizeHandles val="exact"/>
        </dgm:presLayoutVars>
      </dgm:prSet>
      <dgm:spPr/>
    </dgm:pt>
    <dgm:pt modelId="{D6D31F5C-AA9F-4956-AA04-F5C08AA46F95}" type="pres">
      <dgm:prSet presAssocID="{AC5DD475-0FFA-49D2-95C3-B5911849354E}" presName="composite" presStyleCnt="0"/>
      <dgm:spPr/>
    </dgm:pt>
    <dgm:pt modelId="{56112D92-4EA6-4E27-BC5D-E7676C384524}" type="pres">
      <dgm:prSet presAssocID="{AC5DD475-0FFA-49D2-95C3-B5911849354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1253AAA-B6C8-4601-AD01-4DD623D2085A}" type="pres">
      <dgm:prSet presAssocID="{AC5DD475-0FFA-49D2-95C3-B5911849354E}" presName="desTx" presStyleLbl="alignAccFollowNode1" presStyleIdx="0" presStyleCnt="4">
        <dgm:presLayoutVars>
          <dgm:bulletEnabled val="1"/>
        </dgm:presLayoutVars>
      </dgm:prSet>
      <dgm:spPr/>
    </dgm:pt>
    <dgm:pt modelId="{27D68FCF-5BC8-4868-B20B-6C5A09490F91}" type="pres">
      <dgm:prSet presAssocID="{88C014E4-1EB0-4163-8EFD-442CE557B912}" presName="space" presStyleCnt="0"/>
      <dgm:spPr/>
    </dgm:pt>
    <dgm:pt modelId="{CAC4F9ED-8EE2-408F-862A-E798BCA164B4}" type="pres">
      <dgm:prSet presAssocID="{489EB432-AF8F-46DC-AB25-17268075F9BA}" presName="composite" presStyleCnt="0"/>
      <dgm:spPr/>
    </dgm:pt>
    <dgm:pt modelId="{D6222EE5-7B0C-4512-B19F-04A0C5F9EF7A}" type="pres">
      <dgm:prSet presAssocID="{489EB432-AF8F-46DC-AB25-17268075F9B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AC1B71C-5967-4C7A-AFFA-5FEDE99BB172}" type="pres">
      <dgm:prSet presAssocID="{489EB432-AF8F-46DC-AB25-17268075F9BA}" presName="desTx" presStyleLbl="alignAccFollowNode1" presStyleIdx="1" presStyleCnt="4">
        <dgm:presLayoutVars>
          <dgm:bulletEnabled val="1"/>
        </dgm:presLayoutVars>
      </dgm:prSet>
      <dgm:spPr/>
    </dgm:pt>
    <dgm:pt modelId="{3EB76086-8818-4430-B6EE-067F3F7642B3}" type="pres">
      <dgm:prSet presAssocID="{A5159292-7615-43E0-AD95-EFC0176114EB}" presName="space" presStyleCnt="0"/>
      <dgm:spPr/>
    </dgm:pt>
    <dgm:pt modelId="{B6FB0383-8ACD-43C5-915A-081F9AA0873C}" type="pres">
      <dgm:prSet presAssocID="{C622D273-BFD8-4E30-BB92-A83AB2170FF0}" presName="composite" presStyleCnt="0"/>
      <dgm:spPr/>
    </dgm:pt>
    <dgm:pt modelId="{93544326-0B57-48F4-B5E2-8B094CF1A653}" type="pres">
      <dgm:prSet presAssocID="{C622D273-BFD8-4E30-BB92-A83AB2170FF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D3900DB-6235-45DC-9A4C-894FEBF6794F}" type="pres">
      <dgm:prSet presAssocID="{C622D273-BFD8-4E30-BB92-A83AB2170FF0}" presName="desTx" presStyleLbl="alignAccFollowNode1" presStyleIdx="2" presStyleCnt="4">
        <dgm:presLayoutVars>
          <dgm:bulletEnabled val="1"/>
        </dgm:presLayoutVars>
      </dgm:prSet>
      <dgm:spPr/>
    </dgm:pt>
    <dgm:pt modelId="{6E15A471-1FBE-4ED6-AF96-EFFF9EED6626}" type="pres">
      <dgm:prSet presAssocID="{9C8A8DEA-A1FF-4653-8D9E-4F1A03C68757}" presName="space" presStyleCnt="0"/>
      <dgm:spPr/>
    </dgm:pt>
    <dgm:pt modelId="{19D6179F-6414-4C3D-9671-B57BD88B0B76}" type="pres">
      <dgm:prSet presAssocID="{6BDCF7C0-45E6-4A5E-BA0F-49435C12B6B3}" presName="composite" presStyleCnt="0"/>
      <dgm:spPr/>
    </dgm:pt>
    <dgm:pt modelId="{E532CD81-8259-4057-AEE0-B7D1A5DAC114}" type="pres">
      <dgm:prSet presAssocID="{6BDCF7C0-45E6-4A5E-BA0F-49435C12B6B3}" presName="parTx" presStyleLbl="alignNode1" presStyleIdx="3" presStyleCnt="4" custLinFactNeighborX="149" custLinFactNeighborY="-7601">
        <dgm:presLayoutVars>
          <dgm:chMax val="0"/>
          <dgm:chPref val="0"/>
          <dgm:bulletEnabled val="1"/>
        </dgm:presLayoutVars>
      </dgm:prSet>
      <dgm:spPr/>
    </dgm:pt>
    <dgm:pt modelId="{9FA69759-4AE6-464E-B67F-A5C113A3E350}" type="pres">
      <dgm:prSet presAssocID="{6BDCF7C0-45E6-4A5E-BA0F-49435C12B6B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2350001-89E0-4154-AC06-B590C3B431D3}" srcId="{049767B0-FDBB-4686-809A-24C6856B3E59}" destId="{AC5DD475-0FFA-49D2-95C3-B5911849354E}" srcOrd="0" destOrd="0" parTransId="{A1339C85-C7E1-4F1B-A810-3A118327088C}" sibTransId="{88C014E4-1EB0-4163-8EFD-442CE557B912}"/>
    <dgm:cxn modelId="{1E328302-DF0B-4C9E-9F71-A5771DA06D24}" type="presOf" srcId="{2158EF2A-74A9-4CD4-8D41-A0C49D72A2EF}" destId="{BAC1B71C-5967-4C7A-AFFA-5FEDE99BB172}" srcOrd="0" destOrd="0" presId="urn:microsoft.com/office/officeart/2005/8/layout/hList1"/>
    <dgm:cxn modelId="{3A243D13-1845-437A-8379-427F2F84B855}" srcId="{489EB432-AF8F-46DC-AB25-17268075F9BA}" destId="{827525A8-CCE8-4495-8B0B-5CFB5BFF34B0}" srcOrd="2" destOrd="0" parTransId="{709A224D-471A-4910-9763-0F6FA01B7FF9}" sibTransId="{EAE6EEE7-9BAA-4C06-AA5E-BA40B7F257A2}"/>
    <dgm:cxn modelId="{15D9BE13-8F44-480E-964A-43B9E4589D6C}" type="presOf" srcId="{52D45069-4AE7-4B93-A556-4725C16C38EC}" destId="{BAC1B71C-5967-4C7A-AFFA-5FEDE99BB172}" srcOrd="0" destOrd="3" presId="urn:microsoft.com/office/officeart/2005/8/layout/hList1"/>
    <dgm:cxn modelId="{58402317-A674-4C48-8C56-EC95630558DE}" srcId="{489EB432-AF8F-46DC-AB25-17268075F9BA}" destId="{52D45069-4AE7-4B93-A556-4725C16C38EC}" srcOrd="3" destOrd="0" parTransId="{2F6C3F39-4564-4DEA-A0DD-225552DE08DB}" sibTransId="{6438B052-11D4-4B96-A19E-E774C9233B10}"/>
    <dgm:cxn modelId="{DECDDB26-FA27-4DAE-822C-DAE5CF432695}" srcId="{71E46FA3-6AE4-498E-AD95-93E80B1D77A4}" destId="{64E28BAC-E832-45A4-B591-19E2CA12AFF3}" srcOrd="1" destOrd="0" parTransId="{08924FF6-D902-42D2-8631-35AB8BFAC050}" sibTransId="{AB5E3C60-54B6-41CB-84EC-26F0276AB0BB}"/>
    <dgm:cxn modelId="{4891BA29-CE02-47C6-9DA5-7A41DB32487B}" type="presOf" srcId="{AC5DD475-0FFA-49D2-95C3-B5911849354E}" destId="{56112D92-4EA6-4E27-BC5D-E7676C384524}" srcOrd="0" destOrd="0" presId="urn:microsoft.com/office/officeart/2005/8/layout/hList1"/>
    <dgm:cxn modelId="{18E8D52B-4352-4601-BABB-1BED6481A44A}" srcId="{C622D273-BFD8-4E30-BB92-A83AB2170FF0}" destId="{FEBBC1B3-4A7B-487D-A0E1-9AFAE218FBEF}" srcOrd="3" destOrd="0" parTransId="{D7A6E079-4D76-4EAA-B088-23F7D4B55CA6}" sibTransId="{2FC6AA2C-1468-4CB3-A95C-DD633D6030EA}"/>
    <dgm:cxn modelId="{DCF8AB31-A34F-43C1-877C-A8D417205104}" srcId="{489EB432-AF8F-46DC-AB25-17268075F9BA}" destId="{2158EF2A-74A9-4CD4-8D41-A0C49D72A2EF}" srcOrd="0" destOrd="0" parTransId="{CDEEBC05-E1F6-4D3C-B6EE-6C7863871F2A}" sibTransId="{3926F0A1-21AD-4804-B08F-2D6C03101928}"/>
    <dgm:cxn modelId="{C43BC035-4DC8-4B2D-BA5A-310C73CBBF18}" srcId="{489EB432-AF8F-46DC-AB25-17268075F9BA}" destId="{ADFFCDF4-C46A-4C48-8193-9CD488E09274}" srcOrd="4" destOrd="0" parTransId="{CB998C41-A9EC-4CBF-9F98-7BC153D3B3F2}" sibTransId="{E6541294-8F16-45B3-87BD-AB6B004AE519}"/>
    <dgm:cxn modelId="{AA177037-42F3-432A-A35C-042BD32190F7}" type="presOf" srcId="{F8F4C11E-7ED1-4EEC-80E7-145A1C9D6240}" destId="{BAC1B71C-5967-4C7A-AFFA-5FEDE99BB172}" srcOrd="0" destOrd="6" presId="urn:microsoft.com/office/officeart/2005/8/layout/hList1"/>
    <dgm:cxn modelId="{D703CB37-5283-4983-9FC7-1C3D50799800}" type="presOf" srcId="{C622D273-BFD8-4E30-BB92-A83AB2170FF0}" destId="{93544326-0B57-48F4-B5E2-8B094CF1A653}" srcOrd="0" destOrd="0" presId="urn:microsoft.com/office/officeart/2005/8/layout/hList1"/>
    <dgm:cxn modelId="{9DD34661-85DD-4698-905A-A8BF5E5B56ED}" srcId="{71E46FA3-6AE4-498E-AD95-93E80B1D77A4}" destId="{9150C5DB-625B-483F-A676-432859C53BAF}" srcOrd="2" destOrd="0" parTransId="{BE061799-CAAF-4FB6-9FA0-FC5E20C33430}" sibTransId="{D7873B5D-0BE0-47E1-901D-63630A4C394D}"/>
    <dgm:cxn modelId="{5F366B41-50E7-4227-BEA0-FEB5C4363873}" type="presOf" srcId="{04BDD2F1-754B-4A42-BCAA-523B4AF74FCC}" destId="{BAC1B71C-5967-4C7A-AFFA-5FEDE99BB172}" srcOrd="0" destOrd="5" presId="urn:microsoft.com/office/officeart/2005/8/layout/hList1"/>
    <dgm:cxn modelId="{E0ACE744-B351-469C-A11F-E45C0640DD88}" type="presOf" srcId="{C9F0BF73-DA32-4FC1-BF27-D1FBA0A0C9E2}" destId="{BAC1B71C-5967-4C7A-AFFA-5FEDE99BB172}" srcOrd="0" destOrd="7" presId="urn:microsoft.com/office/officeart/2005/8/layout/hList1"/>
    <dgm:cxn modelId="{4BA9FB68-D726-432A-9D51-8510A4B63A6F}" type="presOf" srcId="{71E46FA3-6AE4-498E-AD95-93E80B1D77A4}" destId="{9FA69759-4AE6-464E-B67F-A5C113A3E350}" srcOrd="0" destOrd="1" presId="urn:microsoft.com/office/officeart/2005/8/layout/hList1"/>
    <dgm:cxn modelId="{9FD04973-19FF-4122-9143-9CB552FA4FA4}" type="presOf" srcId="{979E730A-0329-4133-BD41-CDD14ECBC7E1}" destId="{9FA69759-4AE6-464E-B67F-A5C113A3E350}" srcOrd="0" destOrd="2" presId="urn:microsoft.com/office/officeart/2005/8/layout/hList1"/>
    <dgm:cxn modelId="{D06A4356-8BF5-41EB-8E91-6EC0A41CDF6A}" srcId="{6BDCF7C0-45E6-4A5E-BA0F-49435C12B6B3}" destId="{E13A87FC-0C80-48B3-B933-20E5BC2F4ACC}" srcOrd="0" destOrd="0" parTransId="{7156F030-39D8-4E82-960E-5B41A69353E2}" sibTransId="{04C4592B-7F21-47A8-81BD-59C7310DF327}"/>
    <dgm:cxn modelId="{4D96BA56-5F5A-467F-99AF-03FD688AD237}" srcId="{71E46FA3-6AE4-498E-AD95-93E80B1D77A4}" destId="{979E730A-0329-4133-BD41-CDD14ECBC7E1}" srcOrd="0" destOrd="0" parTransId="{BAF84532-5445-450C-8C03-0ADE1EBA3DEE}" sibTransId="{285FCD7C-1BE3-4427-B2F2-6A355F5F2241}"/>
    <dgm:cxn modelId="{3D7EF776-F4FA-4574-8622-EF7E335D128C}" type="presOf" srcId="{049767B0-FDBB-4686-809A-24C6856B3E59}" destId="{D17C670B-CC28-402D-A236-DC62789766EE}" srcOrd="0" destOrd="0" presId="urn:microsoft.com/office/officeart/2005/8/layout/hList1"/>
    <dgm:cxn modelId="{FBEA3A78-C41D-4D10-A9DA-9B4732FEAC18}" srcId="{6BDCF7C0-45E6-4A5E-BA0F-49435C12B6B3}" destId="{F8C743CE-F954-4726-9E90-1F331DA0AA49}" srcOrd="2" destOrd="0" parTransId="{EA57655E-8C07-44A4-B023-E241CE78214C}" sibTransId="{879A543E-4F29-49AE-9E49-2717A3115A90}"/>
    <dgm:cxn modelId="{B89D555A-F295-462F-A0D8-EDC9165F8E21}" type="presOf" srcId="{F8C743CE-F954-4726-9E90-1F331DA0AA49}" destId="{9FA69759-4AE6-464E-B67F-A5C113A3E350}" srcOrd="0" destOrd="5" presId="urn:microsoft.com/office/officeart/2005/8/layout/hList1"/>
    <dgm:cxn modelId="{55F0D17D-F9BB-48B9-9A84-E32317927CCA}" srcId="{049767B0-FDBB-4686-809A-24C6856B3E59}" destId="{6BDCF7C0-45E6-4A5E-BA0F-49435C12B6B3}" srcOrd="3" destOrd="0" parTransId="{6774368F-61D6-4FAB-918F-064B37B57A3B}" sibTransId="{F09C3A2E-EDFF-4CD5-A1E9-3C9F0C1570A2}"/>
    <dgm:cxn modelId="{CDEBB580-ED7C-4D39-84D9-602481400B8E}" srcId="{049767B0-FDBB-4686-809A-24C6856B3E59}" destId="{C622D273-BFD8-4E30-BB92-A83AB2170FF0}" srcOrd="2" destOrd="0" parTransId="{9D9EC927-2620-4943-BB7E-66223D28D74E}" sibTransId="{9C8A8DEA-A1FF-4653-8D9E-4F1A03C68757}"/>
    <dgm:cxn modelId="{987C6081-047F-473E-B1ED-A6602E7AFD46}" srcId="{C622D273-BFD8-4E30-BB92-A83AB2170FF0}" destId="{E801FD66-98CC-4ECA-97C1-E8F007DA970B}" srcOrd="0" destOrd="0" parTransId="{E2C0A834-B70B-4D02-AF09-A1D512E2B28C}" sibTransId="{44723ECF-F94B-47DA-962C-AF8AED54E076}"/>
    <dgm:cxn modelId="{A38CBA85-54D1-4B26-8C7D-372A04081E74}" type="presOf" srcId="{ADFFCDF4-C46A-4C48-8193-9CD488E09274}" destId="{BAC1B71C-5967-4C7A-AFFA-5FEDE99BB172}" srcOrd="0" destOrd="4" presId="urn:microsoft.com/office/officeart/2005/8/layout/hList1"/>
    <dgm:cxn modelId="{97551988-C023-4872-861B-46E3B88585F8}" srcId="{ADFFCDF4-C46A-4C48-8193-9CD488E09274}" destId="{04BDD2F1-754B-4A42-BCAA-523B4AF74FCC}" srcOrd="0" destOrd="0" parTransId="{9081FD71-6E76-407A-B82D-1DA82444BDDA}" sibTransId="{9CC32681-CCF2-4BE3-B36E-B995B8D762BC}"/>
    <dgm:cxn modelId="{3DF2D590-A7FF-429E-BB5B-DE18E7880D56}" type="presOf" srcId="{40802C74-8263-4D27-A723-E15A4241FDC3}" destId="{7D3900DB-6235-45DC-9A4C-894FEBF6794F}" srcOrd="0" destOrd="1" presId="urn:microsoft.com/office/officeart/2005/8/layout/hList1"/>
    <dgm:cxn modelId="{4B440295-3AF3-4A1E-8414-FF06F9D25E60}" srcId="{C622D273-BFD8-4E30-BB92-A83AB2170FF0}" destId="{40802C74-8263-4D27-A723-E15A4241FDC3}" srcOrd="1" destOrd="0" parTransId="{35281BA3-D1E3-4ED9-9F2E-3A99DB4A8818}" sibTransId="{66D84C49-7DFE-44B7-AD68-BEA2A27947C0}"/>
    <dgm:cxn modelId="{47297398-2D83-4ADF-A384-429835643022}" srcId="{AC5DD475-0FFA-49D2-95C3-B5911849354E}" destId="{AE7609EC-860F-4131-8C71-DE91742D2F4D}" srcOrd="0" destOrd="0" parTransId="{48BBE4AF-3D9A-4351-B0F0-0FD1C01D3AD7}" sibTransId="{1C4D1C6E-5EC0-4733-A1B0-CA58EFAE12AC}"/>
    <dgm:cxn modelId="{F437649B-691E-409C-9619-D0E007E9F349}" type="presOf" srcId="{9150C5DB-625B-483F-A676-432859C53BAF}" destId="{9FA69759-4AE6-464E-B67F-A5C113A3E350}" srcOrd="0" destOrd="4" presId="urn:microsoft.com/office/officeart/2005/8/layout/hList1"/>
    <dgm:cxn modelId="{3878639F-2DF8-492E-942D-2EBC498550CC}" type="presOf" srcId="{E801FD66-98CC-4ECA-97C1-E8F007DA970B}" destId="{7D3900DB-6235-45DC-9A4C-894FEBF6794F}" srcOrd="0" destOrd="0" presId="urn:microsoft.com/office/officeart/2005/8/layout/hList1"/>
    <dgm:cxn modelId="{69300CB9-B090-42ED-B94E-680EC54F43C7}" type="presOf" srcId="{FEBBC1B3-4A7B-487D-A0E1-9AFAE218FBEF}" destId="{7D3900DB-6235-45DC-9A4C-894FEBF6794F}" srcOrd="0" destOrd="3" presId="urn:microsoft.com/office/officeart/2005/8/layout/hList1"/>
    <dgm:cxn modelId="{8527A7B9-4911-447D-AA7A-130E147EEFC9}" srcId="{C622D273-BFD8-4E30-BB92-A83AB2170FF0}" destId="{06F4DC06-64F7-462C-BF33-2A8FAED0E6E0}" srcOrd="2" destOrd="0" parTransId="{2FB01EB2-66EE-44DD-AFD2-D54DC23DAC5F}" sibTransId="{D0BC4742-2540-4DD5-BFF4-721D926C83D5}"/>
    <dgm:cxn modelId="{D05ABFBE-780C-4DAB-9E85-D9C6D528DE39}" type="presOf" srcId="{3625BF24-D122-4ECA-830A-A888603AD385}" destId="{BAC1B71C-5967-4C7A-AFFA-5FEDE99BB172}" srcOrd="0" destOrd="1" presId="urn:microsoft.com/office/officeart/2005/8/layout/hList1"/>
    <dgm:cxn modelId="{A43ABEC4-0B2C-43E3-9FE3-638FB35827DC}" srcId="{ADFFCDF4-C46A-4C48-8193-9CD488E09274}" destId="{F8F4C11E-7ED1-4EEC-80E7-145A1C9D6240}" srcOrd="1" destOrd="0" parTransId="{4C4963A8-D142-40DF-841A-226D794D4196}" sibTransId="{A7EC5435-4BCC-42B3-98CA-33049FB132D6}"/>
    <dgm:cxn modelId="{0D7FE7C6-36E0-44E2-B47C-26B034DF06CE}" type="presOf" srcId="{64E28BAC-E832-45A4-B591-19E2CA12AFF3}" destId="{9FA69759-4AE6-464E-B67F-A5C113A3E350}" srcOrd="0" destOrd="3" presId="urn:microsoft.com/office/officeart/2005/8/layout/hList1"/>
    <dgm:cxn modelId="{6B0B52D0-46A2-4F2D-AA39-6870C2D48689}" srcId="{6BDCF7C0-45E6-4A5E-BA0F-49435C12B6B3}" destId="{71E46FA3-6AE4-498E-AD95-93E80B1D77A4}" srcOrd="1" destOrd="0" parTransId="{5ACAA540-0A0E-4333-8B14-96CD3EC5FFF4}" sibTransId="{5F81DFD1-75EF-4B1A-AA39-39132CD22184}"/>
    <dgm:cxn modelId="{1621C8D2-37B5-4F30-A12B-16174F90ED7D}" srcId="{049767B0-FDBB-4686-809A-24C6856B3E59}" destId="{489EB432-AF8F-46DC-AB25-17268075F9BA}" srcOrd="1" destOrd="0" parTransId="{69B33352-D483-4CBC-B289-95873453B842}" sibTransId="{A5159292-7615-43E0-AD95-EFC0176114EB}"/>
    <dgm:cxn modelId="{2C35D4D2-D614-410F-82D2-993ECE0727FD}" type="presOf" srcId="{6BDCF7C0-45E6-4A5E-BA0F-49435C12B6B3}" destId="{E532CD81-8259-4057-AEE0-B7D1A5DAC114}" srcOrd="0" destOrd="0" presId="urn:microsoft.com/office/officeart/2005/8/layout/hList1"/>
    <dgm:cxn modelId="{17E63FD7-C142-4768-8CB4-D50D025B015C}" srcId="{AC5DD475-0FFA-49D2-95C3-B5911849354E}" destId="{B0EBC4FC-9D78-4550-AD0D-16A2B777ED48}" srcOrd="1" destOrd="0" parTransId="{2A9860BF-A434-4D5A-9611-A72629E33B5A}" sibTransId="{C21E0D81-BE3E-4082-B381-80947FC6AEF3}"/>
    <dgm:cxn modelId="{95D0F9DA-2CF6-4643-AE9D-943E8D6F3566}" srcId="{489EB432-AF8F-46DC-AB25-17268075F9BA}" destId="{3625BF24-D122-4ECA-830A-A888603AD385}" srcOrd="1" destOrd="0" parTransId="{3A8BCA0F-9486-4FFE-8288-4A89EAACC7A8}" sibTransId="{A6D15DC9-8A95-4C18-A031-D91C658924AE}"/>
    <dgm:cxn modelId="{DFF248DF-9DDB-47C5-9C69-16B232D13B8B}" type="presOf" srcId="{B0EBC4FC-9D78-4550-AD0D-16A2B777ED48}" destId="{51253AAA-B6C8-4601-AD01-4DD623D2085A}" srcOrd="0" destOrd="1" presId="urn:microsoft.com/office/officeart/2005/8/layout/hList1"/>
    <dgm:cxn modelId="{E3A6FFE0-E0F0-4B5D-A1DE-AD634323AD62}" type="presOf" srcId="{AE7609EC-860F-4131-8C71-DE91742D2F4D}" destId="{51253AAA-B6C8-4601-AD01-4DD623D2085A}" srcOrd="0" destOrd="0" presId="urn:microsoft.com/office/officeart/2005/8/layout/hList1"/>
    <dgm:cxn modelId="{0F868CE9-A39C-4262-9644-984F91F43AC7}" srcId="{ADFFCDF4-C46A-4C48-8193-9CD488E09274}" destId="{C9F0BF73-DA32-4FC1-BF27-D1FBA0A0C9E2}" srcOrd="2" destOrd="0" parTransId="{77D4DCC9-5925-4C79-B205-33D0D28A531E}" sibTransId="{9B1385B8-0C68-46B4-B16A-00ECDE7C54DD}"/>
    <dgm:cxn modelId="{7CCFF7E9-2212-4EE3-9ADA-87DAE4F80E91}" type="presOf" srcId="{489EB432-AF8F-46DC-AB25-17268075F9BA}" destId="{D6222EE5-7B0C-4512-B19F-04A0C5F9EF7A}" srcOrd="0" destOrd="0" presId="urn:microsoft.com/office/officeart/2005/8/layout/hList1"/>
    <dgm:cxn modelId="{AE1B71EB-F79A-4FBE-A7FC-0B432B3CD75F}" type="presOf" srcId="{827525A8-CCE8-4495-8B0B-5CFB5BFF34B0}" destId="{BAC1B71C-5967-4C7A-AFFA-5FEDE99BB172}" srcOrd="0" destOrd="2" presId="urn:microsoft.com/office/officeart/2005/8/layout/hList1"/>
    <dgm:cxn modelId="{A42F50EF-0B77-4F4E-A917-ADE5392DC64E}" type="presOf" srcId="{06F4DC06-64F7-462C-BF33-2A8FAED0E6E0}" destId="{7D3900DB-6235-45DC-9A4C-894FEBF6794F}" srcOrd="0" destOrd="2" presId="urn:microsoft.com/office/officeart/2005/8/layout/hList1"/>
    <dgm:cxn modelId="{028AFCF5-9A30-4567-91A2-0AC4A21E864C}" type="presOf" srcId="{E13A87FC-0C80-48B3-B933-20E5BC2F4ACC}" destId="{9FA69759-4AE6-464E-B67F-A5C113A3E350}" srcOrd="0" destOrd="0" presId="urn:microsoft.com/office/officeart/2005/8/layout/hList1"/>
    <dgm:cxn modelId="{4FF5A436-E889-4F10-B6ED-E9944D985A92}" type="presParOf" srcId="{D17C670B-CC28-402D-A236-DC62789766EE}" destId="{D6D31F5C-AA9F-4956-AA04-F5C08AA46F95}" srcOrd="0" destOrd="0" presId="urn:microsoft.com/office/officeart/2005/8/layout/hList1"/>
    <dgm:cxn modelId="{F8357A97-8084-4936-80A6-26FDD21F1066}" type="presParOf" srcId="{D6D31F5C-AA9F-4956-AA04-F5C08AA46F95}" destId="{56112D92-4EA6-4E27-BC5D-E7676C384524}" srcOrd="0" destOrd="0" presId="urn:microsoft.com/office/officeart/2005/8/layout/hList1"/>
    <dgm:cxn modelId="{50E3EFF1-F869-4AA5-A985-119A5D278D16}" type="presParOf" srcId="{D6D31F5C-AA9F-4956-AA04-F5C08AA46F95}" destId="{51253AAA-B6C8-4601-AD01-4DD623D2085A}" srcOrd="1" destOrd="0" presId="urn:microsoft.com/office/officeart/2005/8/layout/hList1"/>
    <dgm:cxn modelId="{A09557EE-B47C-4AD3-9689-723207CA10F2}" type="presParOf" srcId="{D17C670B-CC28-402D-A236-DC62789766EE}" destId="{27D68FCF-5BC8-4868-B20B-6C5A09490F91}" srcOrd="1" destOrd="0" presId="urn:microsoft.com/office/officeart/2005/8/layout/hList1"/>
    <dgm:cxn modelId="{74201FC4-AA23-460F-87B2-BEBABC5C6172}" type="presParOf" srcId="{D17C670B-CC28-402D-A236-DC62789766EE}" destId="{CAC4F9ED-8EE2-408F-862A-E798BCA164B4}" srcOrd="2" destOrd="0" presId="urn:microsoft.com/office/officeart/2005/8/layout/hList1"/>
    <dgm:cxn modelId="{2E48529A-0EE2-4028-9FD5-E4FB4E44AEDD}" type="presParOf" srcId="{CAC4F9ED-8EE2-408F-862A-E798BCA164B4}" destId="{D6222EE5-7B0C-4512-B19F-04A0C5F9EF7A}" srcOrd="0" destOrd="0" presId="urn:microsoft.com/office/officeart/2005/8/layout/hList1"/>
    <dgm:cxn modelId="{4387F0D8-E771-47FE-A363-84DE48368383}" type="presParOf" srcId="{CAC4F9ED-8EE2-408F-862A-E798BCA164B4}" destId="{BAC1B71C-5967-4C7A-AFFA-5FEDE99BB172}" srcOrd="1" destOrd="0" presId="urn:microsoft.com/office/officeart/2005/8/layout/hList1"/>
    <dgm:cxn modelId="{A1D343BF-44B2-4748-A09D-5AC0610FF5C7}" type="presParOf" srcId="{D17C670B-CC28-402D-A236-DC62789766EE}" destId="{3EB76086-8818-4430-B6EE-067F3F7642B3}" srcOrd="3" destOrd="0" presId="urn:microsoft.com/office/officeart/2005/8/layout/hList1"/>
    <dgm:cxn modelId="{A63C445B-2476-4828-9114-D7C79586EB51}" type="presParOf" srcId="{D17C670B-CC28-402D-A236-DC62789766EE}" destId="{B6FB0383-8ACD-43C5-915A-081F9AA0873C}" srcOrd="4" destOrd="0" presId="urn:microsoft.com/office/officeart/2005/8/layout/hList1"/>
    <dgm:cxn modelId="{539992ED-5A8E-4006-ACEF-7B8D1034DA78}" type="presParOf" srcId="{B6FB0383-8ACD-43C5-915A-081F9AA0873C}" destId="{93544326-0B57-48F4-B5E2-8B094CF1A653}" srcOrd="0" destOrd="0" presId="urn:microsoft.com/office/officeart/2005/8/layout/hList1"/>
    <dgm:cxn modelId="{A2757F0C-D357-4EAA-AF3E-F9287188E604}" type="presParOf" srcId="{B6FB0383-8ACD-43C5-915A-081F9AA0873C}" destId="{7D3900DB-6235-45DC-9A4C-894FEBF6794F}" srcOrd="1" destOrd="0" presId="urn:microsoft.com/office/officeart/2005/8/layout/hList1"/>
    <dgm:cxn modelId="{41E8D1A2-BEAF-4617-AE1A-11E31C8B1ACD}" type="presParOf" srcId="{D17C670B-CC28-402D-A236-DC62789766EE}" destId="{6E15A471-1FBE-4ED6-AF96-EFFF9EED6626}" srcOrd="5" destOrd="0" presId="urn:microsoft.com/office/officeart/2005/8/layout/hList1"/>
    <dgm:cxn modelId="{6B058CAD-8D9B-419F-8EE4-F64264ED42EF}" type="presParOf" srcId="{D17C670B-CC28-402D-A236-DC62789766EE}" destId="{19D6179F-6414-4C3D-9671-B57BD88B0B76}" srcOrd="6" destOrd="0" presId="urn:microsoft.com/office/officeart/2005/8/layout/hList1"/>
    <dgm:cxn modelId="{19B43F23-DF5F-4AC9-970D-E7586A5F3DFC}" type="presParOf" srcId="{19D6179F-6414-4C3D-9671-B57BD88B0B76}" destId="{E532CD81-8259-4057-AEE0-B7D1A5DAC114}" srcOrd="0" destOrd="0" presId="urn:microsoft.com/office/officeart/2005/8/layout/hList1"/>
    <dgm:cxn modelId="{B535E294-04CB-4E95-BFBF-1AD889CF0A07}" type="presParOf" srcId="{19D6179F-6414-4C3D-9671-B57BD88B0B76}" destId="{9FA69759-4AE6-464E-B67F-A5C113A3E3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12D92-4EA6-4E27-BC5D-E7676C384524}">
      <dsp:nvSpPr>
        <dsp:cNvPr id="0" name=""/>
        <dsp:cNvSpPr/>
      </dsp:nvSpPr>
      <dsp:spPr>
        <a:xfrm>
          <a:off x="2964" y="144053"/>
          <a:ext cx="1782620" cy="429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spc="110" baseline="0" dirty="0">
              <a:solidFill>
                <a:schemeClr val="tx1"/>
              </a:solidFill>
              <a:latin typeface="Poppins" pitchFamily="2" charset="77"/>
              <a:cs typeface="Poppins" pitchFamily="2" charset="77"/>
            </a:rPr>
            <a:t>Occupational Health and Safety Act</a:t>
          </a:r>
          <a:endParaRPr lang="en-US" sz="1000" b="0" kern="1200" spc="110" baseline="0" dirty="0">
            <a:solidFill>
              <a:schemeClr val="tx1"/>
            </a:solidFill>
            <a:latin typeface="Poppins" pitchFamily="2" charset="77"/>
            <a:cs typeface="Poppins" pitchFamily="2" charset="77"/>
          </a:endParaRPr>
        </a:p>
      </dsp:txBody>
      <dsp:txXfrm>
        <a:off x="2964" y="144053"/>
        <a:ext cx="1782620" cy="429393"/>
      </dsp:txXfrm>
    </dsp:sp>
    <dsp:sp modelId="{51253AAA-B6C8-4601-AD01-4DD623D2085A}">
      <dsp:nvSpPr>
        <dsp:cNvPr id="0" name=""/>
        <dsp:cNvSpPr/>
      </dsp:nvSpPr>
      <dsp:spPr>
        <a:xfrm>
          <a:off x="2964" y="573446"/>
          <a:ext cx="1782620" cy="25940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kern="1200" spc="110" baseline="0">
              <a:latin typeface="Poppins" pitchFamily="2" charset="77"/>
              <a:cs typeface="Poppins" pitchFamily="2" charset="77"/>
            </a:rPr>
            <a:t>Outlines the Occupational Health and Safety responsibilities in the workplace</a:t>
          </a:r>
          <a:endParaRPr lang="en-CA" sz="900" kern="1200"/>
        </a:p>
      </dsp:txBody>
      <dsp:txXfrm>
        <a:off x="2964" y="573446"/>
        <a:ext cx="1782620" cy="2594025"/>
      </dsp:txXfrm>
    </dsp:sp>
    <dsp:sp modelId="{D6222EE5-7B0C-4512-B19F-04A0C5F9EF7A}">
      <dsp:nvSpPr>
        <dsp:cNvPr id="0" name=""/>
        <dsp:cNvSpPr/>
      </dsp:nvSpPr>
      <dsp:spPr>
        <a:xfrm>
          <a:off x="2035152" y="144053"/>
          <a:ext cx="1782620" cy="429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spc="110" baseline="0" dirty="0">
              <a:solidFill>
                <a:srgbClr val="000000"/>
              </a:solidFill>
              <a:latin typeface="Poppins" pitchFamily="2" charset="77"/>
              <a:ea typeface="+mn-ea"/>
              <a:cs typeface="Poppins" pitchFamily="2" charset="77"/>
            </a:rPr>
            <a:t>Employer Responsibilities</a:t>
          </a:r>
        </a:p>
      </dsp:txBody>
      <dsp:txXfrm>
        <a:off x="2035152" y="144053"/>
        <a:ext cx="1782620" cy="429393"/>
      </dsp:txXfrm>
    </dsp:sp>
    <dsp:sp modelId="{BAC1B71C-5967-4C7A-AFFA-5FEDE99BB172}">
      <dsp:nvSpPr>
        <dsp:cNvPr id="0" name=""/>
        <dsp:cNvSpPr/>
      </dsp:nvSpPr>
      <dsp:spPr>
        <a:xfrm>
          <a:off x="2035152" y="573446"/>
          <a:ext cx="1782620" cy="25940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44000" rIns="64008" bIns="72009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 Take all measures to ensure health and safety of employees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Provide safe and healthy working conditions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Provide health and safety training and orientation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Lead by example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Establish health and safety criteria:</a:t>
          </a: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 Health and safety programs</a:t>
          </a: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JHSC</a:t>
          </a: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Orientation &amp; training </a:t>
          </a:r>
        </a:p>
      </dsp:txBody>
      <dsp:txXfrm>
        <a:off x="2035152" y="573446"/>
        <a:ext cx="1782620" cy="2594025"/>
      </dsp:txXfrm>
    </dsp:sp>
    <dsp:sp modelId="{93544326-0B57-48F4-B5E2-8B094CF1A653}">
      <dsp:nvSpPr>
        <dsp:cNvPr id="0" name=""/>
        <dsp:cNvSpPr/>
      </dsp:nvSpPr>
      <dsp:spPr>
        <a:xfrm>
          <a:off x="4067339" y="144053"/>
          <a:ext cx="1782620" cy="429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spc="110" baseline="0" dirty="0">
              <a:solidFill>
                <a:srgbClr val="000000"/>
              </a:solidFill>
              <a:latin typeface="Poppins" pitchFamily="2" charset="77"/>
              <a:ea typeface="+mn-ea"/>
              <a:cs typeface="Poppins" pitchFamily="2" charset="77"/>
            </a:rPr>
            <a:t>Employee Rights and Responsibilities</a:t>
          </a:r>
        </a:p>
      </dsp:txBody>
      <dsp:txXfrm>
        <a:off x="4067339" y="144053"/>
        <a:ext cx="1782620" cy="429393"/>
      </dsp:txXfrm>
    </dsp:sp>
    <dsp:sp modelId="{7D3900DB-6235-45DC-9A4C-894FEBF6794F}">
      <dsp:nvSpPr>
        <dsp:cNvPr id="0" name=""/>
        <dsp:cNvSpPr/>
      </dsp:nvSpPr>
      <dsp:spPr>
        <a:xfrm>
          <a:off x="4067339" y="573446"/>
          <a:ext cx="1782620" cy="25940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44000" rIns="64008" bIns="72009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3 legislated Rights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Work safely, follow rules/procedures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Report Hazards and incidents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Poppins" pitchFamily="2" charset="77"/>
            <a:cs typeface="Poppins" pitchFamily="2" charset="77"/>
          </a:endParaRPr>
        </a:p>
      </dsp:txBody>
      <dsp:txXfrm>
        <a:off x="4067339" y="573446"/>
        <a:ext cx="1782620" cy="2594025"/>
      </dsp:txXfrm>
    </dsp:sp>
    <dsp:sp modelId="{E532CD81-8259-4057-AEE0-B7D1A5DAC114}">
      <dsp:nvSpPr>
        <dsp:cNvPr id="0" name=""/>
        <dsp:cNvSpPr/>
      </dsp:nvSpPr>
      <dsp:spPr>
        <a:xfrm>
          <a:off x="6102183" y="111415"/>
          <a:ext cx="1782620" cy="429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0" tIns="14400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spc="110" baseline="0" dirty="0">
              <a:solidFill>
                <a:srgbClr val="000000"/>
              </a:solidFill>
              <a:latin typeface="Poppins" pitchFamily="2" charset="77"/>
              <a:ea typeface="+mn-ea"/>
              <a:cs typeface="Poppins" pitchFamily="2" charset="77"/>
            </a:rPr>
            <a:t>Supervisor Responsibilities</a:t>
          </a:r>
        </a:p>
        <a:p>
          <a:pPr marL="0"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 spc="110" baseline="0" dirty="0">
            <a:latin typeface="Poppins" pitchFamily="2" charset="77"/>
            <a:ea typeface="+mn-ea"/>
            <a:cs typeface="Poppins" pitchFamily="2" charset="77"/>
          </a:endParaRPr>
        </a:p>
      </dsp:txBody>
      <dsp:txXfrm>
        <a:off x="6102183" y="111415"/>
        <a:ext cx="1782620" cy="429393"/>
      </dsp:txXfrm>
    </dsp:sp>
    <dsp:sp modelId="{9FA69759-4AE6-464E-B67F-A5C113A3E350}">
      <dsp:nvSpPr>
        <dsp:cNvPr id="0" name=""/>
        <dsp:cNvSpPr/>
      </dsp:nvSpPr>
      <dsp:spPr>
        <a:xfrm>
          <a:off x="6099527" y="573446"/>
          <a:ext cx="1782620" cy="25940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44000" rIns="64008" bIns="72009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Have the same responsibilities and rights as employees 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Take every reasonable precaution to ensure health and safety of employees they supervise</a:t>
          </a: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Poppins" pitchFamily="2" charset="77"/>
              <a:cs typeface="Poppins" pitchFamily="2" charset="77"/>
            </a:rPr>
            <a:t>Safe and healthy working conditions</a:t>
          </a:r>
          <a:endParaRPr lang="en-US" sz="900" kern="1200" dirty="0">
            <a:latin typeface="Poppins" pitchFamily="2" charset="77"/>
            <a:cs typeface="Poppins" pitchFamily="2" charset="77"/>
          </a:endParaRP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Health and Safety training and orientation for employees</a:t>
          </a:r>
        </a:p>
        <a:p>
          <a:pPr marL="114300" lvl="2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Poppins" pitchFamily="2" charset="77"/>
              <a:cs typeface="Poppins" pitchFamily="2" charset="77"/>
            </a:rPr>
            <a:t>Lead by example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Poppins" pitchFamily="2" charset="77"/>
            <a:cs typeface="Poppins" pitchFamily="2" charset="77"/>
          </a:endParaRPr>
        </a:p>
      </dsp:txBody>
      <dsp:txXfrm>
        <a:off x="6099527" y="573446"/>
        <a:ext cx="1782620" cy="2594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>
              <a:latin typeface="Poppins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1609-83B8-46F5-90E9-7E132BB25CF9}" type="datetimeFigureOut">
              <a:rPr lang="en-CA" smtClean="0">
                <a:latin typeface="Poppins" pitchFamily="2" charset="77"/>
              </a:rPr>
              <a:t>2023/03/03</a:t>
            </a:fld>
            <a:endParaRPr lang="en-CA" dirty="0">
              <a:latin typeface="Poppins" pitchFamily="2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>
              <a:latin typeface="Poppins" pitchFamily="2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78F2-D0B4-4A58-966C-3A26036A04C0}" type="slidenum">
              <a:rPr lang="en-CA" smtClean="0">
                <a:latin typeface="Poppins" pitchFamily="2" charset="77"/>
              </a:rPr>
              <a:t>‹#›</a:t>
            </a:fld>
            <a:endParaRPr lang="en-CA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783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DE6FEAD5-EF26-41F8-887B-3A8CB5CF2600}" type="datetimeFigureOut">
              <a:rPr lang="en-CA" smtClean="0"/>
              <a:pPr/>
              <a:t>2023/03/03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DB418832-2195-4D5C-B7D7-1AE4E74A768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3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6746" algn="l" defTabSz="913545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3545" algn="l" defTabSz="913545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0308" algn="l" defTabSz="913545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7089" algn="l" defTabSz="913545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3834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pag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7934"/>
            <a:ext cx="2339752" cy="55221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3598"/>
            <a:ext cx="3943350" cy="237417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PRESENTATION TITLE</a:t>
            </a:r>
            <a:endParaRPr lang="en-CA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DCBE6F3-FF0B-2294-B5B2-4FA54446BC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104" y="-164554"/>
            <a:ext cx="5599263" cy="5730196"/>
          </a:xfrm>
          <a:custGeom>
            <a:avLst/>
            <a:gdLst>
              <a:gd name="connsiteX0" fmla="*/ 1991846 w 5184545"/>
              <a:gd name="connsiteY0" fmla="*/ 1546 h 5143896"/>
              <a:gd name="connsiteX1" fmla="*/ 3428536 w 5184545"/>
              <a:gd name="connsiteY1" fmla="*/ 82346 h 5143896"/>
              <a:gd name="connsiteX2" fmla="*/ 4171444 w 5184545"/>
              <a:gd name="connsiteY2" fmla="*/ 492903 h 5143896"/>
              <a:gd name="connsiteX3" fmla="*/ 5004111 w 5184545"/>
              <a:gd name="connsiteY3" fmla="*/ 1666397 h 5143896"/>
              <a:gd name="connsiteX4" fmla="*/ 5146321 w 5184545"/>
              <a:gd name="connsiteY4" fmla="*/ 2503208 h 5143896"/>
              <a:gd name="connsiteX5" fmla="*/ 4747948 w 5184545"/>
              <a:gd name="connsiteY5" fmla="*/ 3885858 h 5143896"/>
              <a:gd name="connsiteX6" fmla="*/ 4182341 w 5184545"/>
              <a:gd name="connsiteY6" fmla="*/ 4518777 h 5143896"/>
              <a:gd name="connsiteX7" fmla="*/ 2852955 w 5184545"/>
              <a:gd name="connsiteY7" fmla="*/ 5069417 h 5143896"/>
              <a:gd name="connsiteX8" fmla="*/ 2005421 w 5184545"/>
              <a:gd name="connsiteY8" fmla="*/ 5021861 h 5143896"/>
              <a:gd name="connsiteX9" fmla="*/ 746032 w 5184545"/>
              <a:gd name="connsiteY9" fmla="*/ 4325780 h 5143896"/>
              <a:gd name="connsiteX10" fmla="*/ 254854 w 5184545"/>
              <a:gd name="connsiteY10" fmla="*/ 3633485 h 5143896"/>
              <a:gd name="connsiteX11" fmla="*/ 13836 w 5184545"/>
              <a:gd name="connsiteY11" fmla="*/ 2214913 h 5143896"/>
              <a:gd name="connsiteX12" fmla="*/ 248759 w 5184545"/>
              <a:gd name="connsiteY12" fmla="*/ 1399248 h 5143896"/>
              <a:gd name="connsiteX13" fmla="*/ 1207660 w 5184545"/>
              <a:gd name="connsiteY13" fmla="*/ 326316 h 5143896"/>
              <a:gd name="connsiteX14" fmla="*/ 1207660 w 5184545"/>
              <a:gd name="connsiteY14" fmla="*/ 326408 h 5143896"/>
              <a:gd name="connsiteX15" fmla="*/ 1991846 w 5184545"/>
              <a:gd name="connsiteY15" fmla="*/ 1546 h 51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4545" h="5143896">
                <a:moveTo>
                  <a:pt x="1991846" y="1546"/>
                </a:moveTo>
                <a:lnTo>
                  <a:pt x="3428536" y="82346"/>
                </a:lnTo>
                <a:cubicBezTo>
                  <a:pt x="3725792" y="98968"/>
                  <a:pt x="3999222" y="250133"/>
                  <a:pt x="4171444" y="492903"/>
                </a:cubicBezTo>
                <a:lnTo>
                  <a:pt x="5004111" y="1666397"/>
                </a:lnTo>
                <a:cubicBezTo>
                  <a:pt x="5176425" y="1909166"/>
                  <a:pt x="5228692" y="2217130"/>
                  <a:pt x="5146321" y="2503208"/>
                </a:cubicBezTo>
                <a:lnTo>
                  <a:pt x="4747948" y="3885858"/>
                </a:lnTo>
                <a:cubicBezTo>
                  <a:pt x="4665578" y="4171937"/>
                  <a:pt x="4457342" y="4404826"/>
                  <a:pt x="4182341" y="4518777"/>
                </a:cubicBezTo>
                <a:lnTo>
                  <a:pt x="2852955" y="5069417"/>
                </a:lnTo>
                <a:cubicBezTo>
                  <a:pt x="2577862" y="5183369"/>
                  <a:pt x="2265924" y="5165823"/>
                  <a:pt x="2005421" y="5021861"/>
                </a:cubicBezTo>
                <a:lnTo>
                  <a:pt x="746032" y="4325780"/>
                </a:lnTo>
                <a:cubicBezTo>
                  <a:pt x="485529" y="4181725"/>
                  <a:pt x="304720" y="3926951"/>
                  <a:pt x="254854" y="3633485"/>
                </a:cubicBezTo>
                <a:lnTo>
                  <a:pt x="13836" y="2214913"/>
                </a:lnTo>
                <a:cubicBezTo>
                  <a:pt x="-36030" y="1921448"/>
                  <a:pt x="50404" y="1621241"/>
                  <a:pt x="248759" y="1399248"/>
                </a:cubicBezTo>
                <a:lnTo>
                  <a:pt x="1207660" y="326316"/>
                </a:lnTo>
                <a:lnTo>
                  <a:pt x="1207660" y="326408"/>
                </a:lnTo>
                <a:cubicBezTo>
                  <a:pt x="1406015" y="104416"/>
                  <a:pt x="1694591" y="-15168"/>
                  <a:pt x="1991846" y="1546"/>
                </a:cubicBezTo>
                <a:close/>
              </a:path>
            </a:pathLst>
          </a:custGeom>
          <a:ln w="50800">
            <a:solidFill>
              <a:srgbClr val="99B8E0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508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77A66AF-85F6-A696-FD48-56DE75F76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6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872" y="2057413"/>
            <a:ext cx="5095478" cy="648072"/>
          </a:xfrm>
        </p:spPr>
        <p:txBody>
          <a:bodyPr>
            <a:normAutofit/>
          </a:bodyPr>
          <a:lstStyle>
            <a:lvl1pPr>
              <a:defRPr sz="2200" b="1" i="0">
                <a:solidFill>
                  <a:srgbClr val="003C6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PRESENTATION TITLE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BC0FEF-7BFA-A74B-27A9-5E1B6E9162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544" y="987574"/>
            <a:ext cx="2809781" cy="2787751"/>
          </a:xfrm>
          <a:custGeom>
            <a:avLst/>
            <a:gdLst>
              <a:gd name="connsiteX0" fmla="*/ 1991846 w 5184545"/>
              <a:gd name="connsiteY0" fmla="*/ 1546 h 5143896"/>
              <a:gd name="connsiteX1" fmla="*/ 3428536 w 5184545"/>
              <a:gd name="connsiteY1" fmla="*/ 82346 h 5143896"/>
              <a:gd name="connsiteX2" fmla="*/ 4171444 w 5184545"/>
              <a:gd name="connsiteY2" fmla="*/ 492903 h 5143896"/>
              <a:gd name="connsiteX3" fmla="*/ 5004111 w 5184545"/>
              <a:gd name="connsiteY3" fmla="*/ 1666397 h 5143896"/>
              <a:gd name="connsiteX4" fmla="*/ 5146321 w 5184545"/>
              <a:gd name="connsiteY4" fmla="*/ 2503208 h 5143896"/>
              <a:gd name="connsiteX5" fmla="*/ 4747948 w 5184545"/>
              <a:gd name="connsiteY5" fmla="*/ 3885858 h 5143896"/>
              <a:gd name="connsiteX6" fmla="*/ 4182341 w 5184545"/>
              <a:gd name="connsiteY6" fmla="*/ 4518777 h 5143896"/>
              <a:gd name="connsiteX7" fmla="*/ 2852955 w 5184545"/>
              <a:gd name="connsiteY7" fmla="*/ 5069417 h 5143896"/>
              <a:gd name="connsiteX8" fmla="*/ 2005421 w 5184545"/>
              <a:gd name="connsiteY8" fmla="*/ 5021861 h 5143896"/>
              <a:gd name="connsiteX9" fmla="*/ 746032 w 5184545"/>
              <a:gd name="connsiteY9" fmla="*/ 4325780 h 5143896"/>
              <a:gd name="connsiteX10" fmla="*/ 254854 w 5184545"/>
              <a:gd name="connsiteY10" fmla="*/ 3633485 h 5143896"/>
              <a:gd name="connsiteX11" fmla="*/ 13836 w 5184545"/>
              <a:gd name="connsiteY11" fmla="*/ 2214913 h 5143896"/>
              <a:gd name="connsiteX12" fmla="*/ 248759 w 5184545"/>
              <a:gd name="connsiteY12" fmla="*/ 1399248 h 5143896"/>
              <a:gd name="connsiteX13" fmla="*/ 1207660 w 5184545"/>
              <a:gd name="connsiteY13" fmla="*/ 326316 h 5143896"/>
              <a:gd name="connsiteX14" fmla="*/ 1207660 w 5184545"/>
              <a:gd name="connsiteY14" fmla="*/ 326408 h 5143896"/>
              <a:gd name="connsiteX15" fmla="*/ 1991846 w 5184545"/>
              <a:gd name="connsiteY15" fmla="*/ 1546 h 51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4545" h="5143896">
                <a:moveTo>
                  <a:pt x="1991846" y="1546"/>
                </a:moveTo>
                <a:lnTo>
                  <a:pt x="3428536" y="82346"/>
                </a:lnTo>
                <a:cubicBezTo>
                  <a:pt x="3725792" y="98968"/>
                  <a:pt x="3999222" y="250133"/>
                  <a:pt x="4171444" y="492903"/>
                </a:cubicBezTo>
                <a:lnTo>
                  <a:pt x="5004111" y="1666397"/>
                </a:lnTo>
                <a:cubicBezTo>
                  <a:pt x="5176425" y="1909166"/>
                  <a:pt x="5228692" y="2217130"/>
                  <a:pt x="5146321" y="2503208"/>
                </a:cubicBezTo>
                <a:lnTo>
                  <a:pt x="4747948" y="3885858"/>
                </a:lnTo>
                <a:cubicBezTo>
                  <a:pt x="4665578" y="4171937"/>
                  <a:pt x="4457342" y="4404826"/>
                  <a:pt x="4182341" y="4518777"/>
                </a:cubicBezTo>
                <a:lnTo>
                  <a:pt x="2852955" y="5069417"/>
                </a:lnTo>
                <a:cubicBezTo>
                  <a:pt x="2577862" y="5183369"/>
                  <a:pt x="2265924" y="5165823"/>
                  <a:pt x="2005421" y="5021861"/>
                </a:cubicBezTo>
                <a:lnTo>
                  <a:pt x="746032" y="4325780"/>
                </a:lnTo>
                <a:cubicBezTo>
                  <a:pt x="485529" y="4181725"/>
                  <a:pt x="304720" y="3926951"/>
                  <a:pt x="254854" y="3633485"/>
                </a:cubicBezTo>
                <a:lnTo>
                  <a:pt x="13836" y="2214913"/>
                </a:lnTo>
                <a:cubicBezTo>
                  <a:pt x="-36030" y="1921448"/>
                  <a:pt x="50404" y="1621241"/>
                  <a:pt x="248759" y="1399248"/>
                </a:cubicBezTo>
                <a:lnTo>
                  <a:pt x="1207660" y="326316"/>
                </a:lnTo>
                <a:lnTo>
                  <a:pt x="1207660" y="326408"/>
                </a:lnTo>
                <a:cubicBezTo>
                  <a:pt x="1406015" y="104416"/>
                  <a:pt x="1694591" y="-15168"/>
                  <a:pt x="1991846" y="1546"/>
                </a:cubicBezTo>
                <a:close/>
              </a:path>
            </a:pathLst>
          </a:custGeom>
          <a:ln w="50800">
            <a:solidFill>
              <a:srgbClr val="99B8E0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58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77A66AF-85F6-A696-FD48-56DE75F76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6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872" y="2057413"/>
            <a:ext cx="5095478" cy="648072"/>
          </a:xfrm>
        </p:spPr>
        <p:txBody>
          <a:bodyPr>
            <a:normAutofit/>
          </a:bodyPr>
          <a:lstStyle>
            <a:lvl1pPr>
              <a:defRPr sz="2200" b="1" i="0">
                <a:solidFill>
                  <a:srgbClr val="003C6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PRESENTATION TITLE</a:t>
            </a:r>
            <a:endParaRPr lang="en-CA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9BC0FEF-7BFA-A74B-27A9-5E1B6E9162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544" y="987574"/>
            <a:ext cx="2809781" cy="2787751"/>
          </a:xfrm>
          <a:custGeom>
            <a:avLst/>
            <a:gdLst>
              <a:gd name="connsiteX0" fmla="*/ 1991846 w 5184545"/>
              <a:gd name="connsiteY0" fmla="*/ 1546 h 5143896"/>
              <a:gd name="connsiteX1" fmla="*/ 3428536 w 5184545"/>
              <a:gd name="connsiteY1" fmla="*/ 82346 h 5143896"/>
              <a:gd name="connsiteX2" fmla="*/ 4171444 w 5184545"/>
              <a:gd name="connsiteY2" fmla="*/ 492903 h 5143896"/>
              <a:gd name="connsiteX3" fmla="*/ 5004111 w 5184545"/>
              <a:gd name="connsiteY3" fmla="*/ 1666397 h 5143896"/>
              <a:gd name="connsiteX4" fmla="*/ 5146321 w 5184545"/>
              <a:gd name="connsiteY4" fmla="*/ 2503208 h 5143896"/>
              <a:gd name="connsiteX5" fmla="*/ 4747948 w 5184545"/>
              <a:gd name="connsiteY5" fmla="*/ 3885858 h 5143896"/>
              <a:gd name="connsiteX6" fmla="*/ 4182341 w 5184545"/>
              <a:gd name="connsiteY6" fmla="*/ 4518777 h 5143896"/>
              <a:gd name="connsiteX7" fmla="*/ 2852955 w 5184545"/>
              <a:gd name="connsiteY7" fmla="*/ 5069417 h 5143896"/>
              <a:gd name="connsiteX8" fmla="*/ 2005421 w 5184545"/>
              <a:gd name="connsiteY8" fmla="*/ 5021861 h 5143896"/>
              <a:gd name="connsiteX9" fmla="*/ 746032 w 5184545"/>
              <a:gd name="connsiteY9" fmla="*/ 4325780 h 5143896"/>
              <a:gd name="connsiteX10" fmla="*/ 254854 w 5184545"/>
              <a:gd name="connsiteY10" fmla="*/ 3633485 h 5143896"/>
              <a:gd name="connsiteX11" fmla="*/ 13836 w 5184545"/>
              <a:gd name="connsiteY11" fmla="*/ 2214913 h 5143896"/>
              <a:gd name="connsiteX12" fmla="*/ 248759 w 5184545"/>
              <a:gd name="connsiteY12" fmla="*/ 1399248 h 5143896"/>
              <a:gd name="connsiteX13" fmla="*/ 1207660 w 5184545"/>
              <a:gd name="connsiteY13" fmla="*/ 326316 h 5143896"/>
              <a:gd name="connsiteX14" fmla="*/ 1207660 w 5184545"/>
              <a:gd name="connsiteY14" fmla="*/ 326408 h 5143896"/>
              <a:gd name="connsiteX15" fmla="*/ 1991846 w 5184545"/>
              <a:gd name="connsiteY15" fmla="*/ 1546 h 51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4545" h="5143896">
                <a:moveTo>
                  <a:pt x="1991846" y="1546"/>
                </a:moveTo>
                <a:lnTo>
                  <a:pt x="3428536" y="82346"/>
                </a:lnTo>
                <a:cubicBezTo>
                  <a:pt x="3725792" y="98968"/>
                  <a:pt x="3999222" y="250133"/>
                  <a:pt x="4171444" y="492903"/>
                </a:cubicBezTo>
                <a:lnTo>
                  <a:pt x="5004111" y="1666397"/>
                </a:lnTo>
                <a:cubicBezTo>
                  <a:pt x="5176425" y="1909166"/>
                  <a:pt x="5228692" y="2217130"/>
                  <a:pt x="5146321" y="2503208"/>
                </a:cubicBezTo>
                <a:lnTo>
                  <a:pt x="4747948" y="3885858"/>
                </a:lnTo>
                <a:cubicBezTo>
                  <a:pt x="4665578" y="4171937"/>
                  <a:pt x="4457342" y="4404826"/>
                  <a:pt x="4182341" y="4518777"/>
                </a:cubicBezTo>
                <a:lnTo>
                  <a:pt x="2852955" y="5069417"/>
                </a:lnTo>
                <a:cubicBezTo>
                  <a:pt x="2577862" y="5183369"/>
                  <a:pt x="2265924" y="5165823"/>
                  <a:pt x="2005421" y="5021861"/>
                </a:cubicBezTo>
                <a:lnTo>
                  <a:pt x="746032" y="4325780"/>
                </a:lnTo>
                <a:cubicBezTo>
                  <a:pt x="485529" y="4181725"/>
                  <a:pt x="304720" y="3926951"/>
                  <a:pt x="254854" y="3633485"/>
                </a:cubicBezTo>
                <a:lnTo>
                  <a:pt x="13836" y="2214913"/>
                </a:lnTo>
                <a:cubicBezTo>
                  <a:pt x="-36030" y="1921448"/>
                  <a:pt x="50404" y="1621241"/>
                  <a:pt x="248759" y="1399248"/>
                </a:cubicBezTo>
                <a:lnTo>
                  <a:pt x="1207660" y="326316"/>
                </a:lnTo>
                <a:lnTo>
                  <a:pt x="1207660" y="326408"/>
                </a:lnTo>
                <a:cubicBezTo>
                  <a:pt x="1406015" y="104416"/>
                  <a:pt x="1694591" y="-15168"/>
                  <a:pt x="1991846" y="1546"/>
                </a:cubicBezTo>
                <a:close/>
              </a:path>
            </a:pathLst>
          </a:custGeom>
          <a:ln w="50800">
            <a:solidFill>
              <a:srgbClr val="99B8E0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586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/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F165A3D-C224-A0BA-E21B-15E0529A7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631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5ED1121-C8EE-1655-3262-E9DB8D8B75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104" y="-164554"/>
            <a:ext cx="5599263" cy="5730196"/>
          </a:xfrm>
          <a:custGeom>
            <a:avLst/>
            <a:gdLst>
              <a:gd name="connsiteX0" fmla="*/ 1991846 w 5184545"/>
              <a:gd name="connsiteY0" fmla="*/ 1546 h 5143896"/>
              <a:gd name="connsiteX1" fmla="*/ 3428536 w 5184545"/>
              <a:gd name="connsiteY1" fmla="*/ 82346 h 5143896"/>
              <a:gd name="connsiteX2" fmla="*/ 4171444 w 5184545"/>
              <a:gd name="connsiteY2" fmla="*/ 492903 h 5143896"/>
              <a:gd name="connsiteX3" fmla="*/ 5004111 w 5184545"/>
              <a:gd name="connsiteY3" fmla="*/ 1666397 h 5143896"/>
              <a:gd name="connsiteX4" fmla="*/ 5146321 w 5184545"/>
              <a:gd name="connsiteY4" fmla="*/ 2503208 h 5143896"/>
              <a:gd name="connsiteX5" fmla="*/ 4747948 w 5184545"/>
              <a:gd name="connsiteY5" fmla="*/ 3885858 h 5143896"/>
              <a:gd name="connsiteX6" fmla="*/ 4182341 w 5184545"/>
              <a:gd name="connsiteY6" fmla="*/ 4518777 h 5143896"/>
              <a:gd name="connsiteX7" fmla="*/ 2852955 w 5184545"/>
              <a:gd name="connsiteY7" fmla="*/ 5069417 h 5143896"/>
              <a:gd name="connsiteX8" fmla="*/ 2005421 w 5184545"/>
              <a:gd name="connsiteY8" fmla="*/ 5021861 h 5143896"/>
              <a:gd name="connsiteX9" fmla="*/ 746032 w 5184545"/>
              <a:gd name="connsiteY9" fmla="*/ 4325780 h 5143896"/>
              <a:gd name="connsiteX10" fmla="*/ 254854 w 5184545"/>
              <a:gd name="connsiteY10" fmla="*/ 3633485 h 5143896"/>
              <a:gd name="connsiteX11" fmla="*/ 13836 w 5184545"/>
              <a:gd name="connsiteY11" fmla="*/ 2214913 h 5143896"/>
              <a:gd name="connsiteX12" fmla="*/ 248759 w 5184545"/>
              <a:gd name="connsiteY12" fmla="*/ 1399248 h 5143896"/>
              <a:gd name="connsiteX13" fmla="*/ 1207660 w 5184545"/>
              <a:gd name="connsiteY13" fmla="*/ 326316 h 5143896"/>
              <a:gd name="connsiteX14" fmla="*/ 1207660 w 5184545"/>
              <a:gd name="connsiteY14" fmla="*/ 326408 h 5143896"/>
              <a:gd name="connsiteX15" fmla="*/ 1991846 w 5184545"/>
              <a:gd name="connsiteY15" fmla="*/ 1546 h 51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4545" h="5143896">
                <a:moveTo>
                  <a:pt x="1991846" y="1546"/>
                </a:moveTo>
                <a:lnTo>
                  <a:pt x="3428536" y="82346"/>
                </a:lnTo>
                <a:cubicBezTo>
                  <a:pt x="3725792" y="98968"/>
                  <a:pt x="3999222" y="250133"/>
                  <a:pt x="4171444" y="492903"/>
                </a:cubicBezTo>
                <a:lnTo>
                  <a:pt x="5004111" y="1666397"/>
                </a:lnTo>
                <a:cubicBezTo>
                  <a:pt x="5176425" y="1909166"/>
                  <a:pt x="5228692" y="2217130"/>
                  <a:pt x="5146321" y="2503208"/>
                </a:cubicBezTo>
                <a:lnTo>
                  <a:pt x="4747948" y="3885858"/>
                </a:lnTo>
                <a:cubicBezTo>
                  <a:pt x="4665578" y="4171937"/>
                  <a:pt x="4457342" y="4404826"/>
                  <a:pt x="4182341" y="4518777"/>
                </a:cubicBezTo>
                <a:lnTo>
                  <a:pt x="2852955" y="5069417"/>
                </a:lnTo>
                <a:cubicBezTo>
                  <a:pt x="2577862" y="5183369"/>
                  <a:pt x="2265924" y="5165823"/>
                  <a:pt x="2005421" y="5021861"/>
                </a:cubicBezTo>
                <a:lnTo>
                  <a:pt x="746032" y="4325780"/>
                </a:lnTo>
                <a:cubicBezTo>
                  <a:pt x="485529" y="4181725"/>
                  <a:pt x="304720" y="3926951"/>
                  <a:pt x="254854" y="3633485"/>
                </a:cubicBezTo>
                <a:lnTo>
                  <a:pt x="13836" y="2214913"/>
                </a:lnTo>
                <a:cubicBezTo>
                  <a:pt x="-36030" y="1921448"/>
                  <a:pt x="50404" y="1621241"/>
                  <a:pt x="248759" y="1399248"/>
                </a:cubicBezTo>
                <a:lnTo>
                  <a:pt x="1207660" y="326316"/>
                </a:lnTo>
                <a:lnTo>
                  <a:pt x="1207660" y="326408"/>
                </a:lnTo>
                <a:cubicBezTo>
                  <a:pt x="1406015" y="104416"/>
                  <a:pt x="1694591" y="-15168"/>
                  <a:pt x="1991846" y="1546"/>
                </a:cubicBezTo>
                <a:close/>
              </a:path>
            </a:pathLst>
          </a:custGeom>
          <a:ln w="50800">
            <a:solidFill>
              <a:srgbClr val="99B8E0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3F1BA-790B-675F-6F94-5E9F53372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F3B66C0-0E5E-898A-59B3-8C614D12439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1" y="1347788"/>
            <a:ext cx="4572371" cy="33115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00"/>
              </a:spcBef>
              <a:defRPr/>
            </a:lvl1pPr>
            <a:lvl2pPr marL="36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2pPr>
            <a:lvl3pPr marL="54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3pPr>
            <a:lvl4pPr marL="81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4pPr>
            <a:lvl5pPr marL="108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82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C0F5C6-7A10-A33F-4BF1-FBE41783A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63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F6BD6C-037B-1085-E2EF-0638B9D8BA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C4EF016-61BA-5B63-60F3-E4FF659EA2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347788"/>
            <a:ext cx="7885113" cy="33115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00"/>
              </a:spcBef>
              <a:defRPr/>
            </a:lvl1pPr>
            <a:lvl2pPr marL="36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2pPr>
            <a:lvl3pPr marL="54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3pPr>
            <a:lvl4pPr marL="81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4pPr>
            <a:lvl5pPr marL="108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65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C0F5C6-7A10-A33F-4BF1-FBE41783A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" y="0"/>
            <a:ext cx="9144000" cy="24063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F6BD6C-037B-1085-E2EF-0638B9D8BA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7"/>
            <a:ext cx="7886700" cy="994172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2B04749-44E4-6244-3ADE-67298BDE2F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700" y="1347788"/>
            <a:ext cx="3708001" cy="33115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00"/>
              </a:spcBef>
              <a:defRPr/>
            </a:lvl1pPr>
            <a:lvl2pPr marL="36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2pPr>
            <a:lvl3pPr marL="54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3pPr>
            <a:lvl4pPr marL="81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4pPr>
            <a:lvl5pPr marL="108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196D5C-12DE-9026-41BD-C08F22C874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4347" y="1347788"/>
            <a:ext cx="3708001" cy="33115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00"/>
              </a:spcBef>
              <a:defRPr/>
            </a:lvl1pPr>
            <a:lvl2pPr marL="36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2pPr>
            <a:lvl3pPr marL="54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3pPr>
            <a:lvl4pPr marL="81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4pPr>
            <a:lvl5pPr marL="108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038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4FBF73-2B7E-E4C4-28C7-723D1DEEF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63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FE5301-0B18-BC0B-62A6-7272A4CA5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55F5CAAF-65A4-FD85-7550-94423B65A5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84448" y="1512300"/>
            <a:ext cx="2809781" cy="2787751"/>
          </a:xfrm>
          <a:custGeom>
            <a:avLst/>
            <a:gdLst>
              <a:gd name="connsiteX0" fmla="*/ 1991846 w 5184545"/>
              <a:gd name="connsiteY0" fmla="*/ 1546 h 5143896"/>
              <a:gd name="connsiteX1" fmla="*/ 3428536 w 5184545"/>
              <a:gd name="connsiteY1" fmla="*/ 82346 h 5143896"/>
              <a:gd name="connsiteX2" fmla="*/ 4171444 w 5184545"/>
              <a:gd name="connsiteY2" fmla="*/ 492903 h 5143896"/>
              <a:gd name="connsiteX3" fmla="*/ 5004111 w 5184545"/>
              <a:gd name="connsiteY3" fmla="*/ 1666397 h 5143896"/>
              <a:gd name="connsiteX4" fmla="*/ 5146321 w 5184545"/>
              <a:gd name="connsiteY4" fmla="*/ 2503208 h 5143896"/>
              <a:gd name="connsiteX5" fmla="*/ 4747948 w 5184545"/>
              <a:gd name="connsiteY5" fmla="*/ 3885858 h 5143896"/>
              <a:gd name="connsiteX6" fmla="*/ 4182341 w 5184545"/>
              <a:gd name="connsiteY6" fmla="*/ 4518777 h 5143896"/>
              <a:gd name="connsiteX7" fmla="*/ 2852955 w 5184545"/>
              <a:gd name="connsiteY7" fmla="*/ 5069417 h 5143896"/>
              <a:gd name="connsiteX8" fmla="*/ 2005421 w 5184545"/>
              <a:gd name="connsiteY8" fmla="*/ 5021861 h 5143896"/>
              <a:gd name="connsiteX9" fmla="*/ 746032 w 5184545"/>
              <a:gd name="connsiteY9" fmla="*/ 4325780 h 5143896"/>
              <a:gd name="connsiteX10" fmla="*/ 254854 w 5184545"/>
              <a:gd name="connsiteY10" fmla="*/ 3633485 h 5143896"/>
              <a:gd name="connsiteX11" fmla="*/ 13836 w 5184545"/>
              <a:gd name="connsiteY11" fmla="*/ 2214913 h 5143896"/>
              <a:gd name="connsiteX12" fmla="*/ 248759 w 5184545"/>
              <a:gd name="connsiteY12" fmla="*/ 1399248 h 5143896"/>
              <a:gd name="connsiteX13" fmla="*/ 1207660 w 5184545"/>
              <a:gd name="connsiteY13" fmla="*/ 326316 h 5143896"/>
              <a:gd name="connsiteX14" fmla="*/ 1207660 w 5184545"/>
              <a:gd name="connsiteY14" fmla="*/ 326408 h 5143896"/>
              <a:gd name="connsiteX15" fmla="*/ 1991846 w 5184545"/>
              <a:gd name="connsiteY15" fmla="*/ 1546 h 51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4545" h="5143896">
                <a:moveTo>
                  <a:pt x="1991846" y="1546"/>
                </a:moveTo>
                <a:lnTo>
                  <a:pt x="3428536" y="82346"/>
                </a:lnTo>
                <a:cubicBezTo>
                  <a:pt x="3725792" y="98968"/>
                  <a:pt x="3999222" y="250133"/>
                  <a:pt x="4171444" y="492903"/>
                </a:cubicBezTo>
                <a:lnTo>
                  <a:pt x="5004111" y="1666397"/>
                </a:lnTo>
                <a:cubicBezTo>
                  <a:pt x="5176425" y="1909166"/>
                  <a:pt x="5228692" y="2217130"/>
                  <a:pt x="5146321" y="2503208"/>
                </a:cubicBezTo>
                <a:lnTo>
                  <a:pt x="4747948" y="3885858"/>
                </a:lnTo>
                <a:cubicBezTo>
                  <a:pt x="4665578" y="4171937"/>
                  <a:pt x="4457342" y="4404826"/>
                  <a:pt x="4182341" y="4518777"/>
                </a:cubicBezTo>
                <a:lnTo>
                  <a:pt x="2852955" y="5069417"/>
                </a:lnTo>
                <a:cubicBezTo>
                  <a:pt x="2577862" y="5183369"/>
                  <a:pt x="2265924" y="5165823"/>
                  <a:pt x="2005421" y="5021861"/>
                </a:cubicBezTo>
                <a:lnTo>
                  <a:pt x="746032" y="4325780"/>
                </a:lnTo>
                <a:cubicBezTo>
                  <a:pt x="485529" y="4181725"/>
                  <a:pt x="304720" y="3926951"/>
                  <a:pt x="254854" y="3633485"/>
                </a:cubicBezTo>
                <a:lnTo>
                  <a:pt x="13836" y="2214913"/>
                </a:lnTo>
                <a:cubicBezTo>
                  <a:pt x="-36030" y="1921448"/>
                  <a:pt x="50404" y="1621241"/>
                  <a:pt x="248759" y="1399248"/>
                </a:cubicBezTo>
                <a:lnTo>
                  <a:pt x="1207660" y="326316"/>
                </a:lnTo>
                <a:lnTo>
                  <a:pt x="1207660" y="326408"/>
                </a:lnTo>
                <a:cubicBezTo>
                  <a:pt x="1406015" y="104416"/>
                  <a:pt x="1694591" y="-15168"/>
                  <a:pt x="1991846" y="1546"/>
                </a:cubicBezTo>
                <a:close/>
              </a:path>
            </a:pathLst>
          </a:custGeom>
          <a:ln w="50800">
            <a:solidFill>
              <a:srgbClr val="99B8E0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CA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F42C89-B58D-7461-F94F-B03F63182A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701" y="1347788"/>
            <a:ext cx="4572371" cy="33115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00"/>
              </a:spcBef>
              <a:defRPr/>
            </a:lvl1pPr>
            <a:lvl2pPr marL="36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2pPr>
            <a:lvl3pPr marL="54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3pPr>
            <a:lvl4pPr marL="81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4pPr>
            <a:lvl5pPr marL="108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94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4FBF73-2B7E-E4C4-28C7-723D1DEEF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63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FE5301-0B18-BC0B-62A6-7272A4CA5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55F5CAAF-65A4-FD85-7550-94423B65A5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560" y="1512300"/>
            <a:ext cx="2809781" cy="2787751"/>
          </a:xfrm>
          <a:custGeom>
            <a:avLst/>
            <a:gdLst>
              <a:gd name="connsiteX0" fmla="*/ 1991846 w 5184545"/>
              <a:gd name="connsiteY0" fmla="*/ 1546 h 5143896"/>
              <a:gd name="connsiteX1" fmla="*/ 3428536 w 5184545"/>
              <a:gd name="connsiteY1" fmla="*/ 82346 h 5143896"/>
              <a:gd name="connsiteX2" fmla="*/ 4171444 w 5184545"/>
              <a:gd name="connsiteY2" fmla="*/ 492903 h 5143896"/>
              <a:gd name="connsiteX3" fmla="*/ 5004111 w 5184545"/>
              <a:gd name="connsiteY3" fmla="*/ 1666397 h 5143896"/>
              <a:gd name="connsiteX4" fmla="*/ 5146321 w 5184545"/>
              <a:gd name="connsiteY4" fmla="*/ 2503208 h 5143896"/>
              <a:gd name="connsiteX5" fmla="*/ 4747948 w 5184545"/>
              <a:gd name="connsiteY5" fmla="*/ 3885858 h 5143896"/>
              <a:gd name="connsiteX6" fmla="*/ 4182341 w 5184545"/>
              <a:gd name="connsiteY6" fmla="*/ 4518777 h 5143896"/>
              <a:gd name="connsiteX7" fmla="*/ 2852955 w 5184545"/>
              <a:gd name="connsiteY7" fmla="*/ 5069417 h 5143896"/>
              <a:gd name="connsiteX8" fmla="*/ 2005421 w 5184545"/>
              <a:gd name="connsiteY8" fmla="*/ 5021861 h 5143896"/>
              <a:gd name="connsiteX9" fmla="*/ 746032 w 5184545"/>
              <a:gd name="connsiteY9" fmla="*/ 4325780 h 5143896"/>
              <a:gd name="connsiteX10" fmla="*/ 254854 w 5184545"/>
              <a:gd name="connsiteY10" fmla="*/ 3633485 h 5143896"/>
              <a:gd name="connsiteX11" fmla="*/ 13836 w 5184545"/>
              <a:gd name="connsiteY11" fmla="*/ 2214913 h 5143896"/>
              <a:gd name="connsiteX12" fmla="*/ 248759 w 5184545"/>
              <a:gd name="connsiteY12" fmla="*/ 1399248 h 5143896"/>
              <a:gd name="connsiteX13" fmla="*/ 1207660 w 5184545"/>
              <a:gd name="connsiteY13" fmla="*/ 326316 h 5143896"/>
              <a:gd name="connsiteX14" fmla="*/ 1207660 w 5184545"/>
              <a:gd name="connsiteY14" fmla="*/ 326408 h 5143896"/>
              <a:gd name="connsiteX15" fmla="*/ 1991846 w 5184545"/>
              <a:gd name="connsiteY15" fmla="*/ 1546 h 51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4545" h="5143896">
                <a:moveTo>
                  <a:pt x="1991846" y="1546"/>
                </a:moveTo>
                <a:lnTo>
                  <a:pt x="3428536" y="82346"/>
                </a:lnTo>
                <a:cubicBezTo>
                  <a:pt x="3725792" y="98968"/>
                  <a:pt x="3999222" y="250133"/>
                  <a:pt x="4171444" y="492903"/>
                </a:cubicBezTo>
                <a:lnTo>
                  <a:pt x="5004111" y="1666397"/>
                </a:lnTo>
                <a:cubicBezTo>
                  <a:pt x="5176425" y="1909166"/>
                  <a:pt x="5228692" y="2217130"/>
                  <a:pt x="5146321" y="2503208"/>
                </a:cubicBezTo>
                <a:lnTo>
                  <a:pt x="4747948" y="3885858"/>
                </a:lnTo>
                <a:cubicBezTo>
                  <a:pt x="4665578" y="4171937"/>
                  <a:pt x="4457342" y="4404826"/>
                  <a:pt x="4182341" y="4518777"/>
                </a:cubicBezTo>
                <a:lnTo>
                  <a:pt x="2852955" y="5069417"/>
                </a:lnTo>
                <a:cubicBezTo>
                  <a:pt x="2577862" y="5183369"/>
                  <a:pt x="2265924" y="5165823"/>
                  <a:pt x="2005421" y="5021861"/>
                </a:cubicBezTo>
                <a:lnTo>
                  <a:pt x="746032" y="4325780"/>
                </a:lnTo>
                <a:cubicBezTo>
                  <a:pt x="485529" y="4181725"/>
                  <a:pt x="304720" y="3926951"/>
                  <a:pt x="254854" y="3633485"/>
                </a:cubicBezTo>
                <a:lnTo>
                  <a:pt x="13836" y="2214913"/>
                </a:lnTo>
                <a:cubicBezTo>
                  <a:pt x="-36030" y="1921448"/>
                  <a:pt x="50404" y="1621241"/>
                  <a:pt x="248759" y="1399248"/>
                </a:cubicBezTo>
                <a:lnTo>
                  <a:pt x="1207660" y="326316"/>
                </a:lnTo>
                <a:lnTo>
                  <a:pt x="1207660" y="326408"/>
                </a:lnTo>
                <a:cubicBezTo>
                  <a:pt x="1406015" y="104416"/>
                  <a:pt x="1694591" y="-15168"/>
                  <a:pt x="1991846" y="1546"/>
                </a:cubicBezTo>
                <a:close/>
              </a:path>
            </a:pathLst>
          </a:custGeom>
          <a:ln w="50800">
            <a:solidFill>
              <a:srgbClr val="99B8E0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CA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0F42C89-B58D-7461-F94F-B03F63182A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42979" y="1347788"/>
            <a:ext cx="4572371" cy="3311525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00"/>
              </a:spcBef>
              <a:defRPr/>
            </a:lvl1pPr>
            <a:lvl2pPr marL="36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2pPr>
            <a:lvl3pPr marL="54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3pPr>
            <a:lvl4pPr marL="81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4pPr>
            <a:lvl5pPr marL="1080000">
              <a:lnSpc>
                <a:spcPct val="120000"/>
              </a:lnSpc>
              <a:spcBef>
                <a:spcPts val="100"/>
              </a:spcBef>
              <a:buClr>
                <a:schemeClr val="tx2"/>
              </a:buClr>
              <a:defRPr b="0" i="0">
                <a:solidFill>
                  <a:schemeClr val="accent2"/>
                </a:solidFill>
                <a:latin typeface="Poppi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83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203598"/>
            <a:ext cx="3943350" cy="237417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Questions &amp;</a:t>
            </a:r>
            <a:br>
              <a:rPr lang="en-US" dirty="0"/>
            </a:br>
            <a:r>
              <a:rPr lang="en-US" dirty="0"/>
              <a:t>Feedback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112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23" tIns="34289" rIns="68523" bIns="34289" rtlCol="0" anchor="ctr">
            <a:normAutofit/>
          </a:bodyPr>
          <a:lstStyle/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</a:defRPr>
            </a:lvl1pPr>
          </a:lstStyle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9E210-D945-913B-712C-4A0510A34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116666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900" r:id="rId3"/>
    <p:sldLayoutId id="2147483895" r:id="rId4"/>
    <p:sldLayoutId id="2147483665" r:id="rId5"/>
    <p:sldLayoutId id="2147483901" r:id="rId6"/>
    <p:sldLayoutId id="2147483766" r:id="rId7"/>
    <p:sldLayoutId id="2147483902" r:id="rId8"/>
    <p:sldLayoutId id="2147483903" r:id="rId9"/>
  </p:sldLayoutIdLst>
  <p:hf hdr="0" ftr="0" dt="0"/>
  <p:txStyles>
    <p:titleStyle>
      <a:lvl1pPr algn="l" defTabSz="513893" rtl="0" eaLnBrk="1" latinLnBrk="0" hangingPunct="1">
        <a:lnSpc>
          <a:spcPct val="90000"/>
        </a:lnSpc>
        <a:spcBef>
          <a:spcPct val="0"/>
        </a:spcBef>
        <a:buNone/>
        <a:defRPr sz="2200" kern="1200" spc="110" baseline="0">
          <a:solidFill>
            <a:srgbClr val="003C67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180000" indent="-180000" algn="l" defTabSz="513893" rtl="0" eaLnBrk="1" latinLnBrk="0" hangingPunct="1">
        <a:lnSpc>
          <a:spcPct val="130000"/>
        </a:lnSpc>
        <a:spcBef>
          <a:spcPts val="563"/>
        </a:spcBef>
        <a:buClr>
          <a:schemeClr val="bg2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385421" indent="-108000" algn="l" defTabSz="513893" rtl="0" eaLnBrk="1" latinLnBrk="0" hangingPunct="1">
        <a:lnSpc>
          <a:spcPct val="120000"/>
        </a:lnSpc>
        <a:spcBef>
          <a:spcPts val="25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30" indent="-108000" algn="l" defTabSz="513893" rtl="0" eaLnBrk="1" latinLnBrk="0" hangingPunct="1">
        <a:lnSpc>
          <a:spcPct val="120000"/>
        </a:lnSpc>
        <a:spcBef>
          <a:spcPts val="25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258" indent="-108000" algn="l" defTabSz="513893" rtl="0" eaLnBrk="1" latinLnBrk="0" hangingPunct="1">
        <a:lnSpc>
          <a:spcPct val="120000"/>
        </a:lnSpc>
        <a:spcBef>
          <a:spcPts val="250"/>
        </a:spcBef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186" indent="-108000" algn="l" defTabSz="513893" rtl="0" eaLnBrk="1" latinLnBrk="0" hangingPunct="1">
        <a:lnSpc>
          <a:spcPct val="120000"/>
        </a:lnSpc>
        <a:spcBef>
          <a:spcPts val="250"/>
        </a:spcBef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133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042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6989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393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46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89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0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3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59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57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515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46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worksafenb.ca/media/61299/application-for-workers-compensation-benefits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ravailsecuritairenb.ca/media/58776/whenaccidntshappen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Health and Safety Gaps found in the Agricultural Sector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357777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Lisa Waugh, Health and Safety Consultant</a:t>
            </a:r>
          </a:p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March 16, 2022</a:t>
            </a:r>
            <a:endParaRPr lang="en-CA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972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B009-4F93-97C1-D857-3431AB43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Feedback</a:t>
            </a:r>
          </a:p>
        </p:txBody>
      </p:sp>
    </p:spTree>
    <p:extLst>
      <p:ext uri="{BB962C8B-B14F-4D97-AF65-F5344CB8AC3E}">
        <p14:creationId xmlns:p14="http://schemas.microsoft.com/office/powerpoint/2010/main" val="193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D9BF1BF-F096-AD11-62EC-03549C34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Background</a:t>
            </a:r>
          </a:p>
        </p:txBody>
      </p:sp>
      <p:pic>
        <p:nvPicPr>
          <p:cNvPr id="7" name="Content Placeholder 6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86D29ED8-986D-4EDA-81C0-8E8820163D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212"/>
          <a:stretch/>
        </p:blipFill>
        <p:spPr>
          <a:xfrm>
            <a:off x="611560" y="1512300"/>
            <a:ext cx="2809781" cy="2787751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AB402C5-BD10-BF0B-C85C-8745B00AE3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42979" y="1347788"/>
            <a:ext cx="4572371" cy="3311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15 Years Health and Safety Consulting with WorkSafeNB</a:t>
            </a:r>
          </a:p>
          <a:p>
            <a:pPr marL="0" indent="0">
              <a:buNone/>
            </a:pPr>
            <a:r>
              <a:rPr lang="en-US" dirty="0"/>
              <a:t>Experience working with various agriculture sectors from </a:t>
            </a:r>
          </a:p>
          <a:p>
            <a:pPr marL="0" indent="0">
              <a:buNone/>
            </a:pPr>
            <a:r>
              <a:rPr lang="en-US" dirty="0"/>
              <a:t>	Potato farms</a:t>
            </a:r>
          </a:p>
          <a:p>
            <a:pPr marL="0" indent="0">
              <a:buNone/>
            </a:pPr>
            <a:r>
              <a:rPr lang="en-US" dirty="0"/>
              <a:t>	Maple Syrup Producers</a:t>
            </a:r>
          </a:p>
          <a:p>
            <a:pPr marL="0" indent="0">
              <a:buNone/>
            </a:pPr>
            <a:r>
              <a:rPr lang="en-US" dirty="0"/>
              <a:t>	Beef and Chicken farms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Several years organizing the Progressive Agriculture Safety Days in Northwestern New Brunswick exposing -/+ 4000 students to Ag. Safety.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9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265348-20D3-58DC-37B1-F970C0BD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Common Gaps identified in Agriculture Sector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93D437-7D12-45AC-8983-F5A76CDB0B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700" y="1347788"/>
            <a:ext cx="3708001" cy="3311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Family farms being workplaces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Unaware of New Brunswick Occupational Health and Safety Legislation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Reporting of injuries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Ensuring employees receive health and safety orientation and training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Calling on WorkSafeNB for support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" name="Picture Placeholder 2" descr="Man using megaphone">
            <a:extLst>
              <a:ext uri="{FF2B5EF4-FFF2-40B4-BE49-F238E27FC236}">
                <a16:creationId xmlns:a16="http://schemas.microsoft.com/office/drawing/2014/main" id="{383051A5-AA54-E3D7-E279-04E476A0E8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r="6637" b="2"/>
          <a:stretch/>
        </p:blipFill>
        <p:spPr>
          <a:xfrm>
            <a:off x="4814347" y="1347788"/>
            <a:ext cx="3708001" cy="3311525"/>
          </a:xfrm>
          <a:noFill/>
        </p:spPr>
      </p:pic>
    </p:spTree>
    <p:extLst>
      <p:ext uri="{BB962C8B-B14F-4D97-AF65-F5344CB8AC3E}">
        <p14:creationId xmlns:p14="http://schemas.microsoft.com/office/powerpoint/2010/main" val="129446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36AD8A-788E-41E2-A857-E2A51F2C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a family farm become a legislated workplace?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7DB6C-B021-4D75-826F-37AF74BB72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83768" y="4006226"/>
            <a:ext cx="4572371" cy="863427"/>
          </a:xfrm>
        </p:spPr>
        <p:txBody>
          <a:bodyPr/>
          <a:lstStyle/>
          <a:p>
            <a:r>
              <a:rPr lang="en-US" dirty="0"/>
              <a:t>Employer – Employee relationship</a:t>
            </a:r>
          </a:p>
          <a:p>
            <a:pPr lvl="1"/>
            <a:r>
              <a:rPr lang="en-US" dirty="0"/>
              <a:t>Compensation coverage &lt;3 and &gt;3</a:t>
            </a:r>
          </a:p>
          <a:p>
            <a:pPr lvl="1"/>
            <a:endParaRPr lang="en-CA" dirty="0"/>
          </a:p>
        </p:txBody>
      </p:sp>
      <p:pic>
        <p:nvPicPr>
          <p:cNvPr id="1030" name="Picture 6" descr="What’s in Season This Summer in Michigan - Catered Creations">
            <a:extLst>
              <a:ext uri="{FF2B5EF4-FFF2-40B4-BE49-F238E27FC236}">
                <a16:creationId xmlns:a16="http://schemas.microsoft.com/office/drawing/2014/main" id="{0FCFEB4E-B5FD-415F-8306-675E509F2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9" y="1102062"/>
            <a:ext cx="4039073" cy="26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rmers Go Into the Blue: Washington Is Tops in the Country in ...">
            <a:extLst>
              <a:ext uri="{FF2B5EF4-FFF2-40B4-BE49-F238E27FC236}">
                <a16:creationId xmlns:a16="http://schemas.microsoft.com/office/drawing/2014/main" id="{A5B8EE34-65F6-4355-AC52-4DAF8121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87" y="1087566"/>
            <a:ext cx="4039074" cy="26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7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DF297362-D7BD-3D9D-FF17-262B480F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Occupational Health and Safety Legislation</a:t>
            </a:r>
          </a:p>
        </p:txBody>
      </p:sp>
      <p:graphicFrame>
        <p:nvGraphicFramePr>
          <p:cNvPr id="3" name="Diagram 462">
            <a:extLst>
              <a:ext uri="{FF2B5EF4-FFF2-40B4-BE49-F238E27FC236}">
                <a16:creationId xmlns:a16="http://schemas.microsoft.com/office/drawing/2014/main" id="{12058A87-DA9C-C049-86CB-2FB014BBE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793823"/>
              </p:ext>
            </p:extLst>
          </p:nvPr>
        </p:nvGraphicFramePr>
        <p:xfrm>
          <a:off x="647700" y="1347788"/>
          <a:ext cx="7885113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11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36AD8A-788E-41E2-A857-E2A51F2C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Injury reporting under the OHS Act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7DB6C-B021-4D75-826F-37AF74BB72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Reporting to WorkSafeNB at 1-800-999-9775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dirty="0"/>
              <a:t>A loss of consciousness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dirty="0"/>
              <a:t>Amputations    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dirty="0"/>
              <a:t>Fractures (other than fingers or toes)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dirty="0"/>
              <a:t>Burns requiring medical attention beyond first aid treatment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dirty="0"/>
              <a:t>Loss of vision in one or both eyes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dirty="0"/>
              <a:t>Deep lacerations requiring medical attention beyond first aid treatment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dirty="0"/>
              <a:t>Worker admission to a hospital as an in-patient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dirty="0"/>
              <a:t>Fatalities    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dirty="0"/>
              <a:t>Any accidental explosion or exposure to a biological, chemical or physical agent, whether or not a person is injured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dirty="0"/>
              <a:t>Any catastrophic event or equipment failure that results, or could have resulted in an injury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350AD-3C5D-48CA-91D1-917772FF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852" y="1635646"/>
            <a:ext cx="315975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8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36AD8A-788E-41E2-A857-E2A51F2C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Injury reporting under the Workers Compensation Act</a:t>
            </a:r>
            <a:endParaRPr lang="en-C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B1F3CE-8EE8-4C67-A9EC-A576721548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7DB6C-B021-4D75-826F-37AF74BB72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What to do if there is an injury at work?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Report injury to supervisor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Seek medical attention 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Report injury to WorkSafeNB within 3 days by completing the Application for Benefits</a:t>
            </a:r>
          </a:p>
          <a:p>
            <a:pPr marL="360000" lvl="2" indent="0">
              <a:buNone/>
            </a:pPr>
            <a:r>
              <a:rPr lang="en-CA" dirty="0">
                <a:hlinkClick r:id="rId2"/>
              </a:rPr>
              <a:t>www.worksafenb.ca/media/61299/application-for-workers-compensation-benefits.pdf</a:t>
            </a:r>
            <a:r>
              <a:rPr lang="en-CA" dirty="0"/>
              <a:t> </a:t>
            </a:r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589635E1-7DDE-4D7C-BB7A-B675EA9BCA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17573" b="5"/>
          <a:stretch/>
        </p:blipFill>
        <p:spPr>
          <a:xfrm>
            <a:off x="5705569" y="1526621"/>
            <a:ext cx="2809781" cy="2787751"/>
          </a:xfrm>
          <a:custGeom>
            <a:avLst/>
            <a:gdLst>
              <a:gd name="connsiteX0" fmla="*/ 1991846 w 5184545"/>
              <a:gd name="connsiteY0" fmla="*/ 1546 h 5143896"/>
              <a:gd name="connsiteX1" fmla="*/ 3428536 w 5184545"/>
              <a:gd name="connsiteY1" fmla="*/ 82346 h 5143896"/>
              <a:gd name="connsiteX2" fmla="*/ 4171444 w 5184545"/>
              <a:gd name="connsiteY2" fmla="*/ 492903 h 5143896"/>
              <a:gd name="connsiteX3" fmla="*/ 5004111 w 5184545"/>
              <a:gd name="connsiteY3" fmla="*/ 1666397 h 5143896"/>
              <a:gd name="connsiteX4" fmla="*/ 5146321 w 5184545"/>
              <a:gd name="connsiteY4" fmla="*/ 2503208 h 5143896"/>
              <a:gd name="connsiteX5" fmla="*/ 4747948 w 5184545"/>
              <a:gd name="connsiteY5" fmla="*/ 3885858 h 5143896"/>
              <a:gd name="connsiteX6" fmla="*/ 4182341 w 5184545"/>
              <a:gd name="connsiteY6" fmla="*/ 4518777 h 5143896"/>
              <a:gd name="connsiteX7" fmla="*/ 2852955 w 5184545"/>
              <a:gd name="connsiteY7" fmla="*/ 5069417 h 5143896"/>
              <a:gd name="connsiteX8" fmla="*/ 2005421 w 5184545"/>
              <a:gd name="connsiteY8" fmla="*/ 5021861 h 5143896"/>
              <a:gd name="connsiteX9" fmla="*/ 746032 w 5184545"/>
              <a:gd name="connsiteY9" fmla="*/ 4325780 h 5143896"/>
              <a:gd name="connsiteX10" fmla="*/ 254854 w 5184545"/>
              <a:gd name="connsiteY10" fmla="*/ 3633485 h 5143896"/>
              <a:gd name="connsiteX11" fmla="*/ 13836 w 5184545"/>
              <a:gd name="connsiteY11" fmla="*/ 2214913 h 5143896"/>
              <a:gd name="connsiteX12" fmla="*/ 248759 w 5184545"/>
              <a:gd name="connsiteY12" fmla="*/ 1399248 h 5143896"/>
              <a:gd name="connsiteX13" fmla="*/ 1207660 w 5184545"/>
              <a:gd name="connsiteY13" fmla="*/ 326316 h 5143896"/>
              <a:gd name="connsiteX14" fmla="*/ 1207660 w 5184545"/>
              <a:gd name="connsiteY14" fmla="*/ 326408 h 5143896"/>
              <a:gd name="connsiteX15" fmla="*/ 1991846 w 5184545"/>
              <a:gd name="connsiteY15" fmla="*/ 1546 h 51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4545" h="5143896">
                <a:moveTo>
                  <a:pt x="1991846" y="1546"/>
                </a:moveTo>
                <a:lnTo>
                  <a:pt x="3428536" y="82346"/>
                </a:lnTo>
                <a:cubicBezTo>
                  <a:pt x="3725792" y="98968"/>
                  <a:pt x="3999222" y="250133"/>
                  <a:pt x="4171444" y="492903"/>
                </a:cubicBezTo>
                <a:lnTo>
                  <a:pt x="5004111" y="1666397"/>
                </a:lnTo>
                <a:cubicBezTo>
                  <a:pt x="5176425" y="1909166"/>
                  <a:pt x="5228692" y="2217130"/>
                  <a:pt x="5146321" y="2503208"/>
                </a:cubicBezTo>
                <a:lnTo>
                  <a:pt x="4747948" y="3885858"/>
                </a:lnTo>
                <a:cubicBezTo>
                  <a:pt x="4665578" y="4171937"/>
                  <a:pt x="4457342" y="4404826"/>
                  <a:pt x="4182341" y="4518777"/>
                </a:cubicBezTo>
                <a:lnTo>
                  <a:pt x="2852955" y="5069417"/>
                </a:lnTo>
                <a:cubicBezTo>
                  <a:pt x="2577862" y="5183369"/>
                  <a:pt x="2265924" y="5165823"/>
                  <a:pt x="2005421" y="5021861"/>
                </a:cubicBezTo>
                <a:lnTo>
                  <a:pt x="746032" y="4325780"/>
                </a:lnTo>
                <a:cubicBezTo>
                  <a:pt x="485529" y="4181725"/>
                  <a:pt x="304720" y="3926951"/>
                  <a:pt x="254854" y="3633485"/>
                </a:cubicBezTo>
                <a:lnTo>
                  <a:pt x="13836" y="2214913"/>
                </a:lnTo>
                <a:cubicBezTo>
                  <a:pt x="-36030" y="1921448"/>
                  <a:pt x="50404" y="1621241"/>
                  <a:pt x="248759" y="1399248"/>
                </a:cubicBezTo>
                <a:lnTo>
                  <a:pt x="1207660" y="326316"/>
                </a:lnTo>
                <a:lnTo>
                  <a:pt x="1207660" y="326408"/>
                </a:lnTo>
                <a:cubicBezTo>
                  <a:pt x="1406015" y="104416"/>
                  <a:pt x="1694591" y="-15168"/>
                  <a:pt x="1991846" y="1546"/>
                </a:cubicBezTo>
                <a:close/>
              </a:path>
            </a:pathLst>
          </a:custGeom>
          <a:noFill/>
          <a:ln w="50800">
            <a:solidFill>
              <a:srgbClr val="99B8E0"/>
            </a:solidFill>
          </a:ln>
        </p:spPr>
      </p:pic>
    </p:spTree>
    <p:extLst>
      <p:ext uri="{BB962C8B-B14F-4D97-AF65-F5344CB8AC3E}">
        <p14:creationId xmlns:p14="http://schemas.microsoft.com/office/powerpoint/2010/main" val="1580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8BE7-67F9-7221-A9C3-BE59AF6B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Injuries Starts With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8E5B4D-736D-4A20-948B-1D47BDDCA801}"/>
              </a:ext>
            </a:extLst>
          </p:cNvPr>
          <p:cNvSpPr txBox="1">
            <a:spLocks/>
          </p:cNvSpPr>
          <p:nvPr/>
        </p:nvSpPr>
        <p:spPr>
          <a:xfrm>
            <a:off x="1142389" y="2102097"/>
            <a:ext cx="3030451" cy="1728192"/>
          </a:xfrm>
          <a:prstGeom prst="rect">
            <a:avLst/>
          </a:prstGeom>
        </p:spPr>
        <p:txBody>
          <a:bodyPr vert="horz" lIns="68523" tIns="34289" rIns="68523" bIns="34289" rtlCol="0" anchor="ctr">
            <a:normAutofit/>
          </a:bodyPr>
          <a:lstStyle>
            <a:lvl1pPr algn="l" defTabSz="5138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spc="110" baseline="0">
                <a:solidFill>
                  <a:srgbClr val="003C67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800" dirty="0"/>
              <a:t>Orientation</a:t>
            </a:r>
          </a:p>
          <a:p>
            <a:r>
              <a:rPr lang="en-US" sz="1800" b="0" dirty="0"/>
              <a:t>Health and safety orientation must take place before any employee begins work </a:t>
            </a:r>
            <a:endParaRPr lang="en-CA" sz="1800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FF32E4-8CC9-469B-AECA-EEA09D12FF7E}"/>
              </a:ext>
            </a:extLst>
          </p:cNvPr>
          <p:cNvSpPr txBox="1">
            <a:spLocks/>
          </p:cNvSpPr>
          <p:nvPr/>
        </p:nvSpPr>
        <p:spPr>
          <a:xfrm>
            <a:off x="4763648" y="2426821"/>
            <a:ext cx="3648831" cy="1816468"/>
          </a:xfrm>
          <a:prstGeom prst="rect">
            <a:avLst/>
          </a:prstGeom>
        </p:spPr>
        <p:txBody>
          <a:bodyPr vert="horz" lIns="68523" tIns="34289" rIns="68523" bIns="34289" rtlCol="0" anchor="ctr">
            <a:normAutofit fontScale="97500"/>
          </a:bodyPr>
          <a:lstStyle>
            <a:lvl1pPr algn="l" defTabSz="5138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 spc="110" baseline="0">
                <a:solidFill>
                  <a:srgbClr val="003C67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en-US" sz="1800" dirty="0"/>
              <a:t>Training</a:t>
            </a:r>
          </a:p>
          <a:p>
            <a:r>
              <a:rPr lang="en-US" sz="1800" b="0" dirty="0"/>
              <a:t>Must occur when employees are required to perform specific tasks that have associated hazards to prevent injury such as operating equipment</a:t>
            </a:r>
          </a:p>
          <a:p>
            <a:endParaRPr lang="en-CA" sz="1800" b="0" dirty="0"/>
          </a:p>
        </p:txBody>
      </p:sp>
      <p:grpSp>
        <p:nvGrpSpPr>
          <p:cNvPr id="17" name="Graphic 26">
            <a:extLst>
              <a:ext uri="{FF2B5EF4-FFF2-40B4-BE49-F238E27FC236}">
                <a16:creationId xmlns:a16="http://schemas.microsoft.com/office/drawing/2014/main" id="{C272FF36-3A85-4954-9A9B-0D4AC36974A7}"/>
              </a:ext>
            </a:extLst>
          </p:cNvPr>
          <p:cNvGrpSpPr/>
          <p:nvPr/>
        </p:nvGrpSpPr>
        <p:grpSpPr>
          <a:xfrm>
            <a:off x="1259632" y="1663645"/>
            <a:ext cx="592669" cy="598609"/>
            <a:chOff x="3266294" y="2175300"/>
            <a:chExt cx="592669" cy="598609"/>
          </a:xfrm>
          <a:solidFill>
            <a:srgbClr val="004069"/>
          </a:solidFill>
        </p:grpSpPr>
        <p:sp>
          <p:nvSpPr>
            <p:cNvPr id="18" name="Freeform 109">
              <a:extLst>
                <a:ext uri="{FF2B5EF4-FFF2-40B4-BE49-F238E27FC236}">
                  <a16:creationId xmlns:a16="http://schemas.microsoft.com/office/drawing/2014/main" id="{2C4AD54E-04E5-4068-B752-E71C7F2A60C2}"/>
                </a:ext>
              </a:extLst>
            </p:cNvPr>
            <p:cNvSpPr/>
            <p:nvPr/>
          </p:nvSpPr>
          <p:spPr>
            <a:xfrm>
              <a:off x="3334229" y="2253258"/>
              <a:ext cx="110997" cy="116380"/>
            </a:xfrm>
            <a:custGeom>
              <a:avLst/>
              <a:gdLst>
                <a:gd name="connsiteX0" fmla="*/ 55499 w 110997"/>
                <a:gd name="connsiteY0" fmla="*/ 116381 h 116380"/>
                <a:gd name="connsiteX1" fmla="*/ 110998 w 110997"/>
                <a:gd name="connsiteY1" fmla="*/ 58283 h 116380"/>
                <a:gd name="connsiteX2" fmla="*/ 55499 w 110997"/>
                <a:gd name="connsiteY2" fmla="*/ 0 h 116380"/>
                <a:gd name="connsiteX3" fmla="*/ 0 w 110997"/>
                <a:gd name="connsiteY3" fmla="*/ 58283 h 116380"/>
                <a:gd name="connsiteX4" fmla="*/ 55499 w 110997"/>
                <a:gd name="connsiteY4" fmla="*/ 116381 h 116380"/>
                <a:gd name="connsiteX5" fmla="*/ 55499 w 110997"/>
                <a:gd name="connsiteY5" fmla="*/ 20232 h 116380"/>
                <a:gd name="connsiteX6" fmla="*/ 90952 w 110997"/>
                <a:gd name="connsiteY6" fmla="*/ 58283 h 116380"/>
                <a:gd name="connsiteX7" fmla="*/ 55499 w 110997"/>
                <a:gd name="connsiteY7" fmla="*/ 96334 h 116380"/>
                <a:gd name="connsiteX8" fmla="*/ 20046 w 110997"/>
                <a:gd name="connsiteY8" fmla="*/ 58283 h 116380"/>
                <a:gd name="connsiteX9" fmla="*/ 55499 w 110997"/>
                <a:gd name="connsiteY9" fmla="*/ 20232 h 1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997" h="116380">
                  <a:moveTo>
                    <a:pt x="55499" y="116381"/>
                  </a:moveTo>
                  <a:cubicBezTo>
                    <a:pt x="86126" y="116381"/>
                    <a:pt x="110998" y="90209"/>
                    <a:pt x="110998" y="58283"/>
                  </a:cubicBezTo>
                  <a:cubicBezTo>
                    <a:pt x="110998" y="26357"/>
                    <a:pt x="86126" y="0"/>
                    <a:pt x="55499" y="0"/>
                  </a:cubicBezTo>
                  <a:cubicBezTo>
                    <a:pt x="24872" y="0"/>
                    <a:pt x="0" y="26172"/>
                    <a:pt x="0" y="58283"/>
                  </a:cubicBezTo>
                  <a:cubicBezTo>
                    <a:pt x="0" y="90395"/>
                    <a:pt x="24872" y="116381"/>
                    <a:pt x="55499" y="116381"/>
                  </a:cubicBezTo>
                  <a:close/>
                  <a:moveTo>
                    <a:pt x="55499" y="20232"/>
                  </a:moveTo>
                  <a:cubicBezTo>
                    <a:pt x="74989" y="20232"/>
                    <a:pt x="90952" y="37309"/>
                    <a:pt x="90952" y="58283"/>
                  </a:cubicBezTo>
                  <a:cubicBezTo>
                    <a:pt x="90952" y="79258"/>
                    <a:pt x="74989" y="96334"/>
                    <a:pt x="55499" y="96334"/>
                  </a:cubicBezTo>
                  <a:cubicBezTo>
                    <a:pt x="36009" y="96334"/>
                    <a:pt x="20046" y="79258"/>
                    <a:pt x="20046" y="58283"/>
                  </a:cubicBezTo>
                  <a:cubicBezTo>
                    <a:pt x="20046" y="37309"/>
                    <a:pt x="36009" y="20232"/>
                    <a:pt x="55499" y="20232"/>
                  </a:cubicBez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id="{377EB9D9-4622-4998-AC1D-E3DA2135197C}"/>
                </a:ext>
              </a:extLst>
            </p:cNvPr>
            <p:cNvSpPr/>
            <p:nvPr/>
          </p:nvSpPr>
          <p:spPr>
            <a:xfrm>
              <a:off x="3546900" y="2329858"/>
              <a:ext cx="75648" cy="71892"/>
            </a:xfrm>
            <a:custGeom>
              <a:avLst/>
              <a:gdLst>
                <a:gd name="connsiteX0" fmla="*/ 31042 w 75648"/>
                <a:gd name="connsiteY0" fmla="*/ 71892 h 71892"/>
                <a:gd name="connsiteX1" fmla="*/ 39395 w 75648"/>
                <a:gd name="connsiteY1" fmla="*/ 67437 h 71892"/>
                <a:gd name="connsiteX2" fmla="*/ 73919 w 75648"/>
                <a:gd name="connsiteY2" fmla="*/ 15651 h 71892"/>
                <a:gd name="connsiteX3" fmla="*/ 71135 w 75648"/>
                <a:gd name="connsiteY3" fmla="*/ 1729 h 71892"/>
                <a:gd name="connsiteX4" fmla="*/ 57214 w 75648"/>
                <a:gd name="connsiteY4" fmla="*/ 4514 h 71892"/>
                <a:gd name="connsiteX5" fmla="*/ 31599 w 75648"/>
                <a:gd name="connsiteY5" fmla="*/ 43122 h 71892"/>
                <a:gd name="connsiteX6" fmla="*/ 18606 w 75648"/>
                <a:gd name="connsiteY6" fmla="*/ 21590 h 71892"/>
                <a:gd name="connsiteX7" fmla="*/ 4870 w 75648"/>
                <a:gd name="connsiteY7" fmla="*/ 18249 h 71892"/>
                <a:gd name="connsiteX8" fmla="*/ 1529 w 75648"/>
                <a:gd name="connsiteY8" fmla="*/ 31985 h 71892"/>
                <a:gd name="connsiteX9" fmla="*/ 22689 w 75648"/>
                <a:gd name="connsiteY9" fmla="*/ 67066 h 71892"/>
                <a:gd name="connsiteX10" fmla="*/ 31227 w 75648"/>
                <a:gd name="connsiteY10" fmla="*/ 71892 h 7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48" h="71892">
                  <a:moveTo>
                    <a:pt x="31042" y="71892"/>
                  </a:moveTo>
                  <a:cubicBezTo>
                    <a:pt x="34383" y="71892"/>
                    <a:pt x="37538" y="70221"/>
                    <a:pt x="39395" y="67437"/>
                  </a:cubicBezTo>
                  <a:lnTo>
                    <a:pt x="73919" y="15651"/>
                  </a:lnTo>
                  <a:cubicBezTo>
                    <a:pt x="77074" y="11010"/>
                    <a:pt x="75775" y="4699"/>
                    <a:pt x="71135" y="1729"/>
                  </a:cubicBezTo>
                  <a:cubicBezTo>
                    <a:pt x="66494" y="-1426"/>
                    <a:pt x="60183" y="-127"/>
                    <a:pt x="57214" y="4514"/>
                  </a:cubicBezTo>
                  <a:lnTo>
                    <a:pt x="31599" y="43122"/>
                  </a:lnTo>
                  <a:lnTo>
                    <a:pt x="18606" y="21590"/>
                  </a:lnTo>
                  <a:cubicBezTo>
                    <a:pt x="15821" y="16764"/>
                    <a:pt x="9510" y="15279"/>
                    <a:pt x="4870" y="18249"/>
                  </a:cubicBezTo>
                  <a:cubicBezTo>
                    <a:pt x="44" y="21219"/>
                    <a:pt x="-1441" y="27344"/>
                    <a:pt x="1529" y="31985"/>
                  </a:cubicBezTo>
                  <a:lnTo>
                    <a:pt x="22689" y="67066"/>
                  </a:lnTo>
                  <a:cubicBezTo>
                    <a:pt x="24545" y="70036"/>
                    <a:pt x="27701" y="71892"/>
                    <a:pt x="31227" y="71892"/>
                  </a:cubicBez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0" name="Freeform 111">
              <a:extLst>
                <a:ext uri="{FF2B5EF4-FFF2-40B4-BE49-F238E27FC236}">
                  <a16:creationId xmlns:a16="http://schemas.microsoft.com/office/drawing/2014/main" id="{6D8506C0-6CDA-4242-B027-D952BE3B3E83}"/>
                </a:ext>
              </a:extLst>
            </p:cNvPr>
            <p:cNvSpPr/>
            <p:nvPr/>
          </p:nvSpPr>
          <p:spPr>
            <a:xfrm>
              <a:off x="3628243" y="2381704"/>
              <a:ext cx="181902" cy="20046"/>
            </a:xfrm>
            <a:custGeom>
              <a:avLst/>
              <a:gdLst>
                <a:gd name="connsiteX0" fmla="*/ 10023 w 181902"/>
                <a:gd name="connsiteY0" fmla="*/ 20046 h 20046"/>
                <a:gd name="connsiteX1" fmla="*/ 171880 w 181902"/>
                <a:gd name="connsiteY1" fmla="*/ 20046 h 20046"/>
                <a:gd name="connsiteX2" fmla="*/ 181903 w 181902"/>
                <a:gd name="connsiteY2" fmla="*/ 10023 h 20046"/>
                <a:gd name="connsiteX3" fmla="*/ 171880 w 181902"/>
                <a:gd name="connsiteY3" fmla="*/ 0 h 20046"/>
                <a:gd name="connsiteX4" fmla="*/ 10023 w 181902"/>
                <a:gd name="connsiteY4" fmla="*/ 0 h 20046"/>
                <a:gd name="connsiteX5" fmla="*/ 0 w 181902"/>
                <a:gd name="connsiteY5" fmla="*/ 10023 h 20046"/>
                <a:gd name="connsiteX6" fmla="*/ 10023 w 181902"/>
                <a:gd name="connsiteY6" fmla="*/ 20046 h 2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02" h="20046">
                  <a:moveTo>
                    <a:pt x="10023" y="20046"/>
                  </a:moveTo>
                  <a:lnTo>
                    <a:pt x="171880" y="20046"/>
                  </a:lnTo>
                  <a:cubicBezTo>
                    <a:pt x="177448" y="20046"/>
                    <a:pt x="181903" y="15592"/>
                    <a:pt x="181903" y="10023"/>
                  </a:cubicBezTo>
                  <a:cubicBezTo>
                    <a:pt x="181903" y="4455"/>
                    <a:pt x="177448" y="0"/>
                    <a:pt x="171880" y="0"/>
                  </a:cubicBezTo>
                  <a:lnTo>
                    <a:pt x="10023" y="0"/>
                  </a:lnTo>
                  <a:cubicBezTo>
                    <a:pt x="4455" y="0"/>
                    <a:pt x="0" y="4455"/>
                    <a:pt x="0" y="10023"/>
                  </a:cubicBezTo>
                  <a:cubicBezTo>
                    <a:pt x="0" y="15592"/>
                    <a:pt x="4455" y="20046"/>
                    <a:pt x="10023" y="20046"/>
                  </a:cubicBez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A0E0BFB6-5893-4480-A050-6E022FE9DA2D}"/>
                </a:ext>
              </a:extLst>
            </p:cNvPr>
            <p:cNvSpPr/>
            <p:nvPr/>
          </p:nvSpPr>
          <p:spPr>
            <a:xfrm>
              <a:off x="3652002" y="2336599"/>
              <a:ext cx="158329" cy="20046"/>
            </a:xfrm>
            <a:custGeom>
              <a:avLst/>
              <a:gdLst>
                <a:gd name="connsiteX0" fmla="*/ 148307 w 158329"/>
                <a:gd name="connsiteY0" fmla="*/ 0 h 20046"/>
                <a:gd name="connsiteX1" fmla="*/ 10023 w 158329"/>
                <a:gd name="connsiteY1" fmla="*/ 0 h 20046"/>
                <a:gd name="connsiteX2" fmla="*/ 0 w 158329"/>
                <a:gd name="connsiteY2" fmla="*/ 10023 h 20046"/>
                <a:gd name="connsiteX3" fmla="*/ 10023 w 158329"/>
                <a:gd name="connsiteY3" fmla="*/ 20046 h 20046"/>
                <a:gd name="connsiteX4" fmla="*/ 148307 w 158329"/>
                <a:gd name="connsiteY4" fmla="*/ 20046 h 20046"/>
                <a:gd name="connsiteX5" fmla="*/ 158330 w 158329"/>
                <a:gd name="connsiteY5" fmla="*/ 10023 h 20046"/>
                <a:gd name="connsiteX6" fmla="*/ 148307 w 158329"/>
                <a:gd name="connsiteY6" fmla="*/ 0 h 2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29" h="20046">
                  <a:moveTo>
                    <a:pt x="148307" y="0"/>
                  </a:moveTo>
                  <a:lnTo>
                    <a:pt x="10023" y="0"/>
                  </a:lnTo>
                  <a:cubicBezTo>
                    <a:pt x="4455" y="0"/>
                    <a:pt x="0" y="4455"/>
                    <a:pt x="0" y="10023"/>
                  </a:cubicBezTo>
                  <a:cubicBezTo>
                    <a:pt x="0" y="15592"/>
                    <a:pt x="4455" y="20046"/>
                    <a:pt x="10023" y="20046"/>
                  </a:cubicBezTo>
                  <a:lnTo>
                    <a:pt x="148307" y="20046"/>
                  </a:lnTo>
                  <a:cubicBezTo>
                    <a:pt x="153875" y="20046"/>
                    <a:pt x="158330" y="15592"/>
                    <a:pt x="158330" y="10023"/>
                  </a:cubicBezTo>
                  <a:cubicBezTo>
                    <a:pt x="158330" y="4455"/>
                    <a:pt x="153875" y="0"/>
                    <a:pt x="148307" y="0"/>
                  </a:cubicBez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2" name="Freeform 113">
              <a:extLst>
                <a:ext uri="{FF2B5EF4-FFF2-40B4-BE49-F238E27FC236}">
                  <a16:creationId xmlns:a16="http://schemas.microsoft.com/office/drawing/2014/main" id="{39CA30C5-CB30-431F-8FA6-91064B402AA0}"/>
                </a:ext>
              </a:extLst>
            </p:cNvPr>
            <p:cNvSpPr/>
            <p:nvPr/>
          </p:nvSpPr>
          <p:spPr>
            <a:xfrm>
              <a:off x="3548385" y="2424151"/>
              <a:ext cx="75834" cy="71892"/>
            </a:xfrm>
            <a:custGeom>
              <a:avLst/>
              <a:gdLst>
                <a:gd name="connsiteX0" fmla="*/ 57214 w 75834"/>
                <a:gd name="connsiteY0" fmla="*/ 4514 h 71892"/>
                <a:gd name="connsiteX1" fmla="*/ 31599 w 75834"/>
                <a:gd name="connsiteY1" fmla="*/ 43122 h 71892"/>
                <a:gd name="connsiteX2" fmla="*/ 18606 w 75834"/>
                <a:gd name="connsiteY2" fmla="*/ 21590 h 71892"/>
                <a:gd name="connsiteX3" fmla="*/ 4870 w 75834"/>
                <a:gd name="connsiteY3" fmla="*/ 18249 h 71892"/>
                <a:gd name="connsiteX4" fmla="*/ 1529 w 75834"/>
                <a:gd name="connsiteY4" fmla="*/ 31985 h 71892"/>
                <a:gd name="connsiteX5" fmla="*/ 22689 w 75834"/>
                <a:gd name="connsiteY5" fmla="*/ 67066 h 71892"/>
                <a:gd name="connsiteX6" fmla="*/ 31227 w 75834"/>
                <a:gd name="connsiteY6" fmla="*/ 71892 h 71892"/>
                <a:gd name="connsiteX7" fmla="*/ 39580 w 75834"/>
                <a:gd name="connsiteY7" fmla="*/ 67437 h 71892"/>
                <a:gd name="connsiteX8" fmla="*/ 74105 w 75834"/>
                <a:gd name="connsiteY8" fmla="*/ 15651 h 71892"/>
                <a:gd name="connsiteX9" fmla="*/ 71320 w 75834"/>
                <a:gd name="connsiteY9" fmla="*/ 1729 h 71892"/>
                <a:gd name="connsiteX10" fmla="*/ 57399 w 75834"/>
                <a:gd name="connsiteY10" fmla="*/ 4514 h 7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834" h="71892">
                  <a:moveTo>
                    <a:pt x="57214" y="4514"/>
                  </a:moveTo>
                  <a:lnTo>
                    <a:pt x="31599" y="43122"/>
                  </a:lnTo>
                  <a:lnTo>
                    <a:pt x="18606" y="21590"/>
                  </a:lnTo>
                  <a:cubicBezTo>
                    <a:pt x="15821" y="16764"/>
                    <a:pt x="9510" y="15279"/>
                    <a:pt x="4870" y="18249"/>
                  </a:cubicBezTo>
                  <a:cubicBezTo>
                    <a:pt x="44" y="21219"/>
                    <a:pt x="-1441" y="27344"/>
                    <a:pt x="1529" y="31985"/>
                  </a:cubicBezTo>
                  <a:lnTo>
                    <a:pt x="22689" y="67066"/>
                  </a:lnTo>
                  <a:cubicBezTo>
                    <a:pt x="24545" y="70036"/>
                    <a:pt x="27701" y="71892"/>
                    <a:pt x="31227" y="71892"/>
                  </a:cubicBezTo>
                  <a:cubicBezTo>
                    <a:pt x="34569" y="71892"/>
                    <a:pt x="37724" y="70221"/>
                    <a:pt x="39580" y="67437"/>
                  </a:cubicBezTo>
                  <a:lnTo>
                    <a:pt x="74105" y="15651"/>
                  </a:lnTo>
                  <a:cubicBezTo>
                    <a:pt x="77260" y="11010"/>
                    <a:pt x="75961" y="4699"/>
                    <a:pt x="71320" y="1729"/>
                  </a:cubicBezTo>
                  <a:cubicBezTo>
                    <a:pt x="66680" y="-1426"/>
                    <a:pt x="60369" y="-127"/>
                    <a:pt x="57399" y="4514"/>
                  </a:cubicBez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3" name="Freeform 114">
              <a:extLst>
                <a:ext uri="{FF2B5EF4-FFF2-40B4-BE49-F238E27FC236}">
                  <a16:creationId xmlns:a16="http://schemas.microsoft.com/office/drawing/2014/main" id="{0687AFCB-04F0-49B2-B96C-F6538A1605CC}"/>
                </a:ext>
              </a:extLst>
            </p:cNvPr>
            <p:cNvSpPr/>
            <p:nvPr/>
          </p:nvSpPr>
          <p:spPr>
            <a:xfrm>
              <a:off x="3630842" y="2475996"/>
              <a:ext cx="181903" cy="20046"/>
            </a:xfrm>
            <a:custGeom>
              <a:avLst/>
              <a:gdLst>
                <a:gd name="connsiteX0" fmla="*/ 171880 w 181903"/>
                <a:gd name="connsiteY0" fmla="*/ 20046 h 20046"/>
                <a:gd name="connsiteX1" fmla="*/ 181903 w 181903"/>
                <a:gd name="connsiteY1" fmla="*/ 10023 h 20046"/>
                <a:gd name="connsiteX2" fmla="*/ 171880 w 181903"/>
                <a:gd name="connsiteY2" fmla="*/ 0 h 20046"/>
                <a:gd name="connsiteX3" fmla="*/ 10023 w 181903"/>
                <a:gd name="connsiteY3" fmla="*/ 0 h 20046"/>
                <a:gd name="connsiteX4" fmla="*/ 0 w 181903"/>
                <a:gd name="connsiteY4" fmla="*/ 10023 h 20046"/>
                <a:gd name="connsiteX5" fmla="*/ 10023 w 181903"/>
                <a:gd name="connsiteY5" fmla="*/ 20046 h 20046"/>
                <a:gd name="connsiteX6" fmla="*/ 171880 w 181903"/>
                <a:gd name="connsiteY6" fmla="*/ 20046 h 2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03" h="20046">
                  <a:moveTo>
                    <a:pt x="171880" y="20046"/>
                  </a:moveTo>
                  <a:cubicBezTo>
                    <a:pt x="177448" y="20046"/>
                    <a:pt x="181903" y="15592"/>
                    <a:pt x="181903" y="10023"/>
                  </a:cubicBezTo>
                  <a:cubicBezTo>
                    <a:pt x="181903" y="4455"/>
                    <a:pt x="177448" y="0"/>
                    <a:pt x="171880" y="0"/>
                  </a:cubicBezTo>
                  <a:lnTo>
                    <a:pt x="10023" y="0"/>
                  </a:lnTo>
                  <a:cubicBezTo>
                    <a:pt x="4455" y="0"/>
                    <a:pt x="0" y="4455"/>
                    <a:pt x="0" y="10023"/>
                  </a:cubicBezTo>
                  <a:cubicBezTo>
                    <a:pt x="0" y="15592"/>
                    <a:pt x="4455" y="20046"/>
                    <a:pt x="10023" y="20046"/>
                  </a:cubicBezTo>
                  <a:lnTo>
                    <a:pt x="171880" y="20046"/>
                  </a:ln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4" name="Freeform 115">
              <a:extLst>
                <a:ext uri="{FF2B5EF4-FFF2-40B4-BE49-F238E27FC236}">
                  <a16:creationId xmlns:a16="http://schemas.microsoft.com/office/drawing/2014/main" id="{59916ADF-6983-4B03-8453-074D102289F5}"/>
                </a:ext>
              </a:extLst>
            </p:cNvPr>
            <p:cNvSpPr/>
            <p:nvPr/>
          </p:nvSpPr>
          <p:spPr>
            <a:xfrm>
              <a:off x="3654415" y="2430706"/>
              <a:ext cx="158329" cy="20046"/>
            </a:xfrm>
            <a:custGeom>
              <a:avLst/>
              <a:gdLst>
                <a:gd name="connsiteX0" fmla="*/ 148307 w 158329"/>
                <a:gd name="connsiteY0" fmla="*/ 0 h 20046"/>
                <a:gd name="connsiteX1" fmla="*/ 10023 w 158329"/>
                <a:gd name="connsiteY1" fmla="*/ 0 h 20046"/>
                <a:gd name="connsiteX2" fmla="*/ 0 w 158329"/>
                <a:gd name="connsiteY2" fmla="*/ 10023 h 20046"/>
                <a:gd name="connsiteX3" fmla="*/ 10023 w 158329"/>
                <a:gd name="connsiteY3" fmla="*/ 20046 h 20046"/>
                <a:gd name="connsiteX4" fmla="*/ 148307 w 158329"/>
                <a:gd name="connsiteY4" fmla="*/ 20046 h 20046"/>
                <a:gd name="connsiteX5" fmla="*/ 158330 w 158329"/>
                <a:gd name="connsiteY5" fmla="*/ 10023 h 20046"/>
                <a:gd name="connsiteX6" fmla="*/ 148307 w 158329"/>
                <a:gd name="connsiteY6" fmla="*/ 0 h 2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29" h="20046">
                  <a:moveTo>
                    <a:pt x="148307" y="0"/>
                  </a:moveTo>
                  <a:lnTo>
                    <a:pt x="10023" y="0"/>
                  </a:lnTo>
                  <a:cubicBezTo>
                    <a:pt x="4455" y="0"/>
                    <a:pt x="0" y="4455"/>
                    <a:pt x="0" y="10023"/>
                  </a:cubicBezTo>
                  <a:cubicBezTo>
                    <a:pt x="0" y="15592"/>
                    <a:pt x="4455" y="20046"/>
                    <a:pt x="10023" y="20046"/>
                  </a:cubicBezTo>
                  <a:lnTo>
                    <a:pt x="148307" y="20046"/>
                  </a:lnTo>
                  <a:cubicBezTo>
                    <a:pt x="153875" y="20046"/>
                    <a:pt x="158330" y="15592"/>
                    <a:pt x="158330" y="10023"/>
                  </a:cubicBezTo>
                  <a:cubicBezTo>
                    <a:pt x="158330" y="4455"/>
                    <a:pt x="153875" y="0"/>
                    <a:pt x="148307" y="0"/>
                  </a:cubicBez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5" name="Freeform 116">
              <a:extLst>
                <a:ext uri="{FF2B5EF4-FFF2-40B4-BE49-F238E27FC236}">
                  <a16:creationId xmlns:a16="http://schemas.microsoft.com/office/drawing/2014/main" id="{D894D4E7-EE3D-40F6-A462-9B2A308A50D0}"/>
                </a:ext>
              </a:extLst>
            </p:cNvPr>
            <p:cNvSpPr/>
            <p:nvPr/>
          </p:nvSpPr>
          <p:spPr>
            <a:xfrm>
              <a:off x="3545229" y="2236019"/>
              <a:ext cx="75648" cy="71810"/>
            </a:xfrm>
            <a:custGeom>
              <a:avLst/>
              <a:gdLst>
                <a:gd name="connsiteX0" fmla="*/ 31042 w 75648"/>
                <a:gd name="connsiteY0" fmla="*/ 71810 h 71810"/>
                <a:gd name="connsiteX1" fmla="*/ 39395 w 75648"/>
                <a:gd name="connsiteY1" fmla="*/ 67356 h 71810"/>
                <a:gd name="connsiteX2" fmla="*/ 73919 w 75648"/>
                <a:gd name="connsiteY2" fmla="*/ 15569 h 71810"/>
                <a:gd name="connsiteX3" fmla="*/ 71135 w 75648"/>
                <a:gd name="connsiteY3" fmla="*/ 1648 h 71810"/>
                <a:gd name="connsiteX4" fmla="*/ 57214 w 75648"/>
                <a:gd name="connsiteY4" fmla="*/ 4432 h 71810"/>
                <a:gd name="connsiteX5" fmla="*/ 31599 w 75648"/>
                <a:gd name="connsiteY5" fmla="*/ 43040 h 71810"/>
                <a:gd name="connsiteX6" fmla="*/ 18606 w 75648"/>
                <a:gd name="connsiteY6" fmla="*/ 21509 h 71810"/>
                <a:gd name="connsiteX7" fmla="*/ 4870 w 75648"/>
                <a:gd name="connsiteY7" fmla="*/ 18168 h 71810"/>
                <a:gd name="connsiteX8" fmla="*/ 1529 w 75648"/>
                <a:gd name="connsiteY8" fmla="*/ 31903 h 71810"/>
                <a:gd name="connsiteX9" fmla="*/ 22689 w 75648"/>
                <a:gd name="connsiteY9" fmla="*/ 66984 h 71810"/>
                <a:gd name="connsiteX10" fmla="*/ 31227 w 75648"/>
                <a:gd name="connsiteY10" fmla="*/ 71810 h 7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48" h="71810">
                  <a:moveTo>
                    <a:pt x="31042" y="71810"/>
                  </a:moveTo>
                  <a:cubicBezTo>
                    <a:pt x="34383" y="71810"/>
                    <a:pt x="37538" y="70140"/>
                    <a:pt x="39395" y="67356"/>
                  </a:cubicBezTo>
                  <a:lnTo>
                    <a:pt x="73919" y="15569"/>
                  </a:lnTo>
                  <a:cubicBezTo>
                    <a:pt x="77074" y="10929"/>
                    <a:pt x="75775" y="4618"/>
                    <a:pt x="71135" y="1648"/>
                  </a:cubicBezTo>
                  <a:cubicBezTo>
                    <a:pt x="66494" y="-1322"/>
                    <a:pt x="60183" y="-208"/>
                    <a:pt x="57214" y="4432"/>
                  </a:cubicBezTo>
                  <a:lnTo>
                    <a:pt x="31599" y="43040"/>
                  </a:lnTo>
                  <a:lnTo>
                    <a:pt x="18606" y="21509"/>
                  </a:lnTo>
                  <a:cubicBezTo>
                    <a:pt x="15821" y="16683"/>
                    <a:pt x="9510" y="15198"/>
                    <a:pt x="4870" y="18168"/>
                  </a:cubicBezTo>
                  <a:cubicBezTo>
                    <a:pt x="44" y="21137"/>
                    <a:pt x="-1441" y="27263"/>
                    <a:pt x="1529" y="31903"/>
                  </a:cubicBezTo>
                  <a:lnTo>
                    <a:pt x="22689" y="66984"/>
                  </a:lnTo>
                  <a:cubicBezTo>
                    <a:pt x="24545" y="69954"/>
                    <a:pt x="27701" y="71810"/>
                    <a:pt x="31227" y="71810"/>
                  </a:cubicBez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6" name="Freeform 117">
              <a:extLst>
                <a:ext uri="{FF2B5EF4-FFF2-40B4-BE49-F238E27FC236}">
                  <a16:creationId xmlns:a16="http://schemas.microsoft.com/office/drawing/2014/main" id="{E588EE6A-7DC1-4DA9-B407-07B2A3EA09D9}"/>
                </a:ext>
              </a:extLst>
            </p:cNvPr>
            <p:cNvSpPr/>
            <p:nvPr/>
          </p:nvSpPr>
          <p:spPr>
            <a:xfrm>
              <a:off x="3625830" y="2287782"/>
              <a:ext cx="181902" cy="20046"/>
            </a:xfrm>
            <a:custGeom>
              <a:avLst/>
              <a:gdLst>
                <a:gd name="connsiteX0" fmla="*/ 10023 w 181902"/>
                <a:gd name="connsiteY0" fmla="*/ 20046 h 20046"/>
                <a:gd name="connsiteX1" fmla="*/ 171880 w 181902"/>
                <a:gd name="connsiteY1" fmla="*/ 20046 h 20046"/>
                <a:gd name="connsiteX2" fmla="*/ 181903 w 181902"/>
                <a:gd name="connsiteY2" fmla="*/ 10023 h 20046"/>
                <a:gd name="connsiteX3" fmla="*/ 171880 w 181902"/>
                <a:gd name="connsiteY3" fmla="*/ 0 h 20046"/>
                <a:gd name="connsiteX4" fmla="*/ 10023 w 181902"/>
                <a:gd name="connsiteY4" fmla="*/ 0 h 20046"/>
                <a:gd name="connsiteX5" fmla="*/ 0 w 181902"/>
                <a:gd name="connsiteY5" fmla="*/ 10023 h 20046"/>
                <a:gd name="connsiteX6" fmla="*/ 10023 w 181902"/>
                <a:gd name="connsiteY6" fmla="*/ 20046 h 2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02" h="20046">
                  <a:moveTo>
                    <a:pt x="10023" y="20046"/>
                  </a:moveTo>
                  <a:lnTo>
                    <a:pt x="171880" y="20046"/>
                  </a:lnTo>
                  <a:cubicBezTo>
                    <a:pt x="177448" y="20046"/>
                    <a:pt x="181903" y="15592"/>
                    <a:pt x="181903" y="10023"/>
                  </a:cubicBezTo>
                  <a:cubicBezTo>
                    <a:pt x="181903" y="4455"/>
                    <a:pt x="177448" y="0"/>
                    <a:pt x="171880" y="0"/>
                  </a:cubicBezTo>
                  <a:lnTo>
                    <a:pt x="10023" y="0"/>
                  </a:lnTo>
                  <a:cubicBezTo>
                    <a:pt x="4455" y="0"/>
                    <a:pt x="0" y="4455"/>
                    <a:pt x="0" y="10023"/>
                  </a:cubicBezTo>
                  <a:cubicBezTo>
                    <a:pt x="0" y="15592"/>
                    <a:pt x="4455" y="20046"/>
                    <a:pt x="10023" y="20046"/>
                  </a:cubicBez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7" name="Freeform 118">
              <a:extLst>
                <a:ext uri="{FF2B5EF4-FFF2-40B4-BE49-F238E27FC236}">
                  <a16:creationId xmlns:a16="http://schemas.microsoft.com/office/drawing/2014/main" id="{C8C5926D-A5E7-491C-A926-2DD7BDEE5E8E}"/>
                </a:ext>
              </a:extLst>
            </p:cNvPr>
            <p:cNvSpPr/>
            <p:nvPr/>
          </p:nvSpPr>
          <p:spPr>
            <a:xfrm>
              <a:off x="3649403" y="2242678"/>
              <a:ext cx="158329" cy="20046"/>
            </a:xfrm>
            <a:custGeom>
              <a:avLst/>
              <a:gdLst>
                <a:gd name="connsiteX0" fmla="*/ 10023 w 158329"/>
                <a:gd name="connsiteY0" fmla="*/ 20046 h 20046"/>
                <a:gd name="connsiteX1" fmla="*/ 148307 w 158329"/>
                <a:gd name="connsiteY1" fmla="*/ 20046 h 20046"/>
                <a:gd name="connsiteX2" fmla="*/ 158330 w 158329"/>
                <a:gd name="connsiteY2" fmla="*/ 10023 h 20046"/>
                <a:gd name="connsiteX3" fmla="*/ 148307 w 158329"/>
                <a:gd name="connsiteY3" fmla="*/ 0 h 20046"/>
                <a:gd name="connsiteX4" fmla="*/ 10023 w 158329"/>
                <a:gd name="connsiteY4" fmla="*/ 0 h 20046"/>
                <a:gd name="connsiteX5" fmla="*/ 0 w 158329"/>
                <a:gd name="connsiteY5" fmla="*/ 10023 h 20046"/>
                <a:gd name="connsiteX6" fmla="*/ 10023 w 158329"/>
                <a:gd name="connsiteY6" fmla="*/ 20046 h 2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329" h="20046">
                  <a:moveTo>
                    <a:pt x="10023" y="20046"/>
                  </a:moveTo>
                  <a:lnTo>
                    <a:pt x="148307" y="20046"/>
                  </a:lnTo>
                  <a:cubicBezTo>
                    <a:pt x="153875" y="20046"/>
                    <a:pt x="158330" y="15592"/>
                    <a:pt x="158330" y="10023"/>
                  </a:cubicBezTo>
                  <a:cubicBezTo>
                    <a:pt x="158330" y="4455"/>
                    <a:pt x="153875" y="0"/>
                    <a:pt x="148307" y="0"/>
                  </a:cubicBezTo>
                  <a:lnTo>
                    <a:pt x="10023" y="0"/>
                  </a:lnTo>
                  <a:cubicBezTo>
                    <a:pt x="4455" y="0"/>
                    <a:pt x="0" y="4455"/>
                    <a:pt x="0" y="10023"/>
                  </a:cubicBezTo>
                  <a:cubicBezTo>
                    <a:pt x="0" y="15592"/>
                    <a:pt x="4455" y="20046"/>
                    <a:pt x="10023" y="20046"/>
                  </a:cubicBez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  <p:sp>
          <p:nvSpPr>
            <p:cNvPr id="28" name="Freeform 119">
              <a:extLst>
                <a:ext uri="{FF2B5EF4-FFF2-40B4-BE49-F238E27FC236}">
                  <a16:creationId xmlns:a16="http://schemas.microsoft.com/office/drawing/2014/main" id="{6ED6EB9E-04DD-465F-8896-E3707B59F9AD}"/>
                </a:ext>
              </a:extLst>
            </p:cNvPr>
            <p:cNvSpPr/>
            <p:nvPr/>
          </p:nvSpPr>
          <p:spPr>
            <a:xfrm>
              <a:off x="3266294" y="2175300"/>
              <a:ext cx="592669" cy="598609"/>
            </a:xfrm>
            <a:custGeom>
              <a:avLst/>
              <a:gdLst>
                <a:gd name="connsiteX0" fmla="*/ 592484 w 592669"/>
                <a:gd name="connsiteY0" fmla="*/ 10023 h 598609"/>
                <a:gd name="connsiteX1" fmla="*/ 582461 w 592669"/>
                <a:gd name="connsiteY1" fmla="*/ 0 h 598609"/>
                <a:gd name="connsiteX2" fmla="*/ 234803 w 592669"/>
                <a:gd name="connsiteY2" fmla="*/ 0 h 598609"/>
                <a:gd name="connsiteX3" fmla="*/ 224780 w 592669"/>
                <a:gd name="connsiteY3" fmla="*/ 10023 h 598609"/>
                <a:gd name="connsiteX4" fmla="*/ 224780 w 592669"/>
                <a:gd name="connsiteY4" fmla="*/ 232390 h 598609"/>
                <a:gd name="connsiteX5" fmla="*/ 174478 w 592669"/>
                <a:gd name="connsiteY5" fmla="*/ 211973 h 598609"/>
                <a:gd name="connsiteX6" fmla="*/ 72576 w 592669"/>
                <a:gd name="connsiteY6" fmla="*/ 211973 h 598609"/>
                <a:gd name="connsiteX7" fmla="*/ 12251 w 592669"/>
                <a:gd name="connsiteY7" fmla="*/ 272298 h 598609"/>
                <a:gd name="connsiteX8" fmla="*/ 12251 w 592669"/>
                <a:gd name="connsiteY8" fmla="*/ 383852 h 598609"/>
                <a:gd name="connsiteX9" fmla="*/ 45661 w 592669"/>
                <a:gd name="connsiteY9" fmla="*/ 420419 h 598609"/>
                <a:gd name="connsiteX10" fmla="*/ 62552 w 592669"/>
                <a:gd name="connsiteY10" fmla="*/ 417078 h 598609"/>
                <a:gd name="connsiteX11" fmla="*/ 62552 w 592669"/>
                <a:gd name="connsiteY11" fmla="*/ 578563 h 598609"/>
                <a:gd name="connsiteX12" fmla="*/ 10023 w 592669"/>
                <a:gd name="connsiteY12" fmla="*/ 578563 h 598609"/>
                <a:gd name="connsiteX13" fmla="*/ 0 w 592669"/>
                <a:gd name="connsiteY13" fmla="*/ 588586 h 598609"/>
                <a:gd name="connsiteX14" fmla="*/ 10023 w 592669"/>
                <a:gd name="connsiteY14" fmla="*/ 598609 h 598609"/>
                <a:gd name="connsiteX15" fmla="*/ 229421 w 592669"/>
                <a:gd name="connsiteY15" fmla="*/ 598609 h 598609"/>
                <a:gd name="connsiteX16" fmla="*/ 239444 w 592669"/>
                <a:gd name="connsiteY16" fmla="*/ 588586 h 598609"/>
                <a:gd name="connsiteX17" fmla="*/ 229421 w 592669"/>
                <a:gd name="connsiteY17" fmla="*/ 578563 h 598609"/>
                <a:gd name="connsiteX18" fmla="*/ 184502 w 592669"/>
                <a:gd name="connsiteY18" fmla="*/ 578563 h 598609"/>
                <a:gd name="connsiteX19" fmla="*/ 184502 w 592669"/>
                <a:gd name="connsiteY19" fmla="*/ 316289 h 598609"/>
                <a:gd name="connsiteX20" fmla="*/ 205847 w 592669"/>
                <a:gd name="connsiteY20" fmla="*/ 354897 h 598609"/>
                <a:gd name="connsiteX21" fmla="*/ 230905 w 592669"/>
                <a:gd name="connsiteY21" fmla="*/ 370859 h 598609"/>
                <a:gd name="connsiteX22" fmla="*/ 231834 w 592669"/>
                <a:gd name="connsiteY22" fmla="*/ 418934 h 598609"/>
                <a:gd name="connsiteX23" fmla="*/ 245383 w 592669"/>
                <a:gd name="connsiteY23" fmla="*/ 430628 h 598609"/>
                <a:gd name="connsiteX24" fmla="*/ 484642 w 592669"/>
                <a:gd name="connsiteY24" fmla="*/ 430628 h 598609"/>
                <a:gd name="connsiteX25" fmla="*/ 490024 w 592669"/>
                <a:gd name="connsiteY25" fmla="*/ 428957 h 598609"/>
                <a:gd name="connsiteX26" fmla="*/ 588029 w 592669"/>
                <a:gd name="connsiteY26" fmla="*/ 365848 h 598609"/>
                <a:gd name="connsiteX27" fmla="*/ 590999 w 592669"/>
                <a:gd name="connsiteY27" fmla="*/ 362692 h 598609"/>
                <a:gd name="connsiteX28" fmla="*/ 591556 w 592669"/>
                <a:gd name="connsiteY28" fmla="*/ 361764 h 598609"/>
                <a:gd name="connsiteX29" fmla="*/ 592670 w 592669"/>
                <a:gd name="connsiteY29" fmla="*/ 357495 h 598609"/>
                <a:gd name="connsiteX30" fmla="*/ 592670 w 592669"/>
                <a:gd name="connsiteY30" fmla="*/ 357495 h 598609"/>
                <a:gd name="connsiteX31" fmla="*/ 592670 w 592669"/>
                <a:gd name="connsiteY31" fmla="*/ 10023 h 598609"/>
                <a:gd name="connsiteX32" fmla="*/ 245940 w 592669"/>
                <a:gd name="connsiteY32" fmla="*/ 371416 h 598609"/>
                <a:gd name="connsiteX33" fmla="*/ 313504 w 592669"/>
                <a:gd name="connsiteY33" fmla="*/ 371416 h 598609"/>
                <a:gd name="connsiteX34" fmla="*/ 348957 w 592669"/>
                <a:gd name="connsiteY34" fmla="*/ 335964 h 598609"/>
                <a:gd name="connsiteX35" fmla="*/ 348214 w 592669"/>
                <a:gd name="connsiteY35" fmla="*/ 328910 h 598609"/>
                <a:gd name="connsiteX36" fmla="*/ 336335 w 592669"/>
                <a:gd name="connsiteY36" fmla="*/ 321114 h 598609"/>
                <a:gd name="connsiteX37" fmla="*/ 328539 w 592669"/>
                <a:gd name="connsiteY37" fmla="*/ 332994 h 598609"/>
                <a:gd name="connsiteX38" fmla="*/ 328910 w 592669"/>
                <a:gd name="connsiteY38" fmla="*/ 336149 h 598609"/>
                <a:gd name="connsiteX39" fmla="*/ 313690 w 592669"/>
                <a:gd name="connsiteY39" fmla="*/ 351370 h 598609"/>
                <a:gd name="connsiteX40" fmla="*/ 233690 w 592669"/>
                <a:gd name="connsiteY40" fmla="*/ 351370 h 598609"/>
                <a:gd name="connsiteX41" fmla="*/ 223481 w 592669"/>
                <a:gd name="connsiteY41" fmla="*/ 345430 h 598609"/>
                <a:gd name="connsiteX42" fmla="*/ 183388 w 592669"/>
                <a:gd name="connsiteY42" fmla="*/ 272669 h 598609"/>
                <a:gd name="connsiteX43" fmla="*/ 172065 w 592669"/>
                <a:gd name="connsiteY43" fmla="*/ 267843 h 598609"/>
                <a:gd name="connsiteX44" fmla="*/ 164455 w 592669"/>
                <a:gd name="connsiteY44" fmla="*/ 277681 h 598609"/>
                <a:gd name="connsiteX45" fmla="*/ 164455 w 592669"/>
                <a:gd name="connsiteY45" fmla="*/ 578563 h 598609"/>
                <a:gd name="connsiteX46" fmla="*/ 133829 w 592669"/>
                <a:gd name="connsiteY46" fmla="*/ 578563 h 598609"/>
                <a:gd name="connsiteX47" fmla="*/ 133829 w 592669"/>
                <a:gd name="connsiteY47" fmla="*/ 420790 h 598609"/>
                <a:gd name="connsiteX48" fmla="*/ 123805 w 592669"/>
                <a:gd name="connsiteY48" fmla="*/ 410767 h 598609"/>
                <a:gd name="connsiteX49" fmla="*/ 113782 w 592669"/>
                <a:gd name="connsiteY49" fmla="*/ 420790 h 598609"/>
                <a:gd name="connsiteX50" fmla="*/ 113782 w 592669"/>
                <a:gd name="connsiteY50" fmla="*/ 578563 h 598609"/>
                <a:gd name="connsiteX51" fmla="*/ 83156 w 592669"/>
                <a:gd name="connsiteY51" fmla="*/ 578563 h 598609"/>
                <a:gd name="connsiteX52" fmla="*/ 83156 w 592669"/>
                <a:gd name="connsiteY52" fmla="*/ 385152 h 598609"/>
                <a:gd name="connsiteX53" fmla="*/ 83156 w 592669"/>
                <a:gd name="connsiteY53" fmla="*/ 385152 h 598609"/>
                <a:gd name="connsiteX54" fmla="*/ 83156 w 592669"/>
                <a:gd name="connsiteY54" fmla="*/ 299769 h 598609"/>
                <a:gd name="connsiteX55" fmla="*/ 73132 w 592669"/>
                <a:gd name="connsiteY55" fmla="*/ 289746 h 598609"/>
                <a:gd name="connsiteX56" fmla="*/ 63109 w 592669"/>
                <a:gd name="connsiteY56" fmla="*/ 299769 h 598609"/>
                <a:gd name="connsiteX57" fmla="*/ 63109 w 592669"/>
                <a:gd name="connsiteY57" fmla="*/ 385152 h 598609"/>
                <a:gd name="connsiteX58" fmla="*/ 63109 w 592669"/>
                <a:gd name="connsiteY58" fmla="*/ 385152 h 598609"/>
                <a:gd name="connsiteX59" fmla="*/ 58469 w 592669"/>
                <a:gd name="connsiteY59" fmla="*/ 396103 h 598609"/>
                <a:gd name="connsiteX60" fmla="*/ 47332 w 592669"/>
                <a:gd name="connsiteY60" fmla="*/ 400187 h 598609"/>
                <a:gd name="connsiteX61" fmla="*/ 33040 w 592669"/>
                <a:gd name="connsiteY61" fmla="*/ 383667 h 598609"/>
                <a:gd name="connsiteX62" fmla="*/ 33040 w 592669"/>
                <a:gd name="connsiteY62" fmla="*/ 272112 h 598609"/>
                <a:gd name="connsiteX63" fmla="*/ 73318 w 592669"/>
                <a:gd name="connsiteY63" fmla="*/ 231834 h 598609"/>
                <a:gd name="connsiteX64" fmla="*/ 175035 w 592669"/>
                <a:gd name="connsiteY64" fmla="*/ 231834 h 598609"/>
                <a:gd name="connsiteX65" fmla="*/ 221810 w 592669"/>
                <a:gd name="connsiteY65" fmla="*/ 260604 h 598609"/>
                <a:gd name="connsiteX66" fmla="*/ 226079 w 592669"/>
                <a:gd name="connsiteY66" fmla="*/ 268957 h 598609"/>
                <a:gd name="connsiteX67" fmla="*/ 226451 w 592669"/>
                <a:gd name="connsiteY67" fmla="*/ 269699 h 598609"/>
                <a:gd name="connsiteX68" fmla="*/ 249467 w 592669"/>
                <a:gd name="connsiteY68" fmla="*/ 314804 h 598609"/>
                <a:gd name="connsiteX69" fmla="*/ 259119 w 592669"/>
                <a:gd name="connsiteY69" fmla="*/ 320558 h 598609"/>
                <a:gd name="connsiteX70" fmla="*/ 277124 w 592669"/>
                <a:gd name="connsiteY70" fmla="*/ 320558 h 598609"/>
                <a:gd name="connsiteX71" fmla="*/ 287147 w 592669"/>
                <a:gd name="connsiteY71" fmla="*/ 310349 h 598609"/>
                <a:gd name="connsiteX72" fmla="*/ 276938 w 592669"/>
                <a:gd name="connsiteY72" fmla="*/ 300326 h 598609"/>
                <a:gd name="connsiteX73" fmla="*/ 264687 w 592669"/>
                <a:gd name="connsiteY73" fmla="*/ 300326 h 598609"/>
                <a:gd name="connsiteX74" fmla="*/ 245569 w 592669"/>
                <a:gd name="connsiteY74" fmla="*/ 262646 h 598609"/>
                <a:gd name="connsiteX75" fmla="*/ 245569 w 592669"/>
                <a:gd name="connsiteY75" fmla="*/ 20046 h 598609"/>
                <a:gd name="connsiteX76" fmla="*/ 572252 w 592669"/>
                <a:gd name="connsiteY76" fmla="*/ 20046 h 598609"/>
                <a:gd name="connsiteX77" fmla="*/ 572252 w 592669"/>
                <a:gd name="connsiteY77" fmla="*/ 347657 h 598609"/>
                <a:gd name="connsiteX78" fmla="*/ 484270 w 592669"/>
                <a:gd name="connsiteY78" fmla="*/ 347657 h 598609"/>
                <a:gd name="connsiteX79" fmla="*/ 474247 w 592669"/>
                <a:gd name="connsiteY79" fmla="*/ 357681 h 598609"/>
                <a:gd name="connsiteX80" fmla="*/ 474247 w 592669"/>
                <a:gd name="connsiteY80" fmla="*/ 410767 h 598609"/>
                <a:gd name="connsiteX81" fmla="*/ 249653 w 592669"/>
                <a:gd name="connsiteY81" fmla="*/ 410767 h 598609"/>
                <a:gd name="connsiteX82" fmla="*/ 245755 w 592669"/>
                <a:gd name="connsiteY82" fmla="*/ 371416 h 598609"/>
                <a:gd name="connsiteX83" fmla="*/ 494479 w 592669"/>
                <a:gd name="connsiteY83" fmla="*/ 402414 h 598609"/>
                <a:gd name="connsiteX84" fmla="*/ 494479 w 592669"/>
                <a:gd name="connsiteY84" fmla="*/ 367890 h 598609"/>
                <a:gd name="connsiteX85" fmla="*/ 548122 w 592669"/>
                <a:gd name="connsiteY85" fmla="*/ 367890 h 598609"/>
                <a:gd name="connsiteX86" fmla="*/ 494479 w 592669"/>
                <a:gd name="connsiteY86" fmla="*/ 402414 h 59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92669" h="598609">
                  <a:moveTo>
                    <a:pt x="592484" y="10023"/>
                  </a:moveTo>
                  <a:cubicBezTo>
                    <a:pt x="592484" y="4455"/>
                    <a:pt x="588029" y="0"/>
                    <a:pt x="582461" y="0"/>
                  </a:cubicBezTo>
                  <a:lnTo>
                    <a:pt x="234803" y="0"/>
                  </a:lnTo>
                  <a:cubicBezTo>
                    <a:pt x="229235" y="0"/>
                    <a:pt x="224780" y="4455"/>
                    <a:pt x="224780" y="10023"/>
                  </a:cubicBezTo>
                  <a:lnTo>
                    <a:pt x="224780" y="232390"/>
                  </a:lnTo>
                  <a:cubicBezTo>
                    <a:pt x="211416" y="219583"/>
                    <a:pt x="193597" y="211973"/>
                    <a:pt x="174478" y="211973"/>
                  </a:cubicBezTo>
                  <a:lnTo>
                    <a:pt x="72576" y="211973"/>
                  </a:lnTo>
                  <a:cubicBezTo>
                    <a:pt x="39350" y="211973"/>
                    <a:pt x="12251" y="239073"/>
                    <a:pt x="12251" y="272298"/>
                  </a:cubicBezTo>
                  <a:lnTo>
                    <a:pt x="12251" y="383852"/>
                  </a:lnTo>
                  <a:cubicBezTo>
                    <a:pt x="12251" y="403342"/>
                    <a:pt x="26914" y="419491"/>
                    <a:pt x="45661" y="420419"/>
                  </a:cubicBezTo>
                  <a:cubicBezTo>
                    <a:pt x="51601" y="420790"/>
                    <a:pt x="57355" y="419676"/>
                    <a:pt x="62552" y="417078"/>
                  </a:cubicBezTo>
                  <a:lnTo>
                    <a:pt x="62552" y="578563"/>
                  </a:lnTo>
                  <a:lnTo>
                    <a:pt x="10023" y="578563"/>
                  </a:lnTo>
                  <a:cubicBezTo>
                    <a:pt x="4455" y="578563"/>
                    <a:pt x="0" y="583018"/>
                    <a:pt x="0" y="588586"/>
                  </a:cubicBezTo>
                  <a:cubicBezTo>
                    <a:pt x="0" y="594155"/>
                    <a:pt x="4455" y="598609"/>
                    <a:pt x="10023" y="598609"/>
                  </a:cubicBezTo>
                  <a:lnTo>
                    <a:pt x="229421" y="598609"/>
                  </a:lnTo>
                  <a:cubicBezTo>
                    <a:pt x="234989" y="598609"/>
                    <a:pt x="239444" y="594155"/>
                    <a:pt x="239444" y="588586"/>
                  </a:cubicBezTo>
                  <a:cubicBezTo>
                    <a:pt x="239444" y="583018"/>
                    <a:pt x="234989" y="578563"/>
                    <a:pt x="229421" y="578563"/>
                  </a:cubicBezTo>
                  <a:lnTo>
                    <a:pt x="184502" y="578563"/>
                  </a:lnTo>
                  <a:lnTo>
                    <a:pt x="184502" y="316289"/>
                  </a:lnTo>
                  <a:lnTo>
                    <a:pt x="205847" y="354897"/>
                  </a:lnTo>
                  <a:cubicBezTo>
                    <a:pt x="211045" y="364177"/>
                    <a:pt x="220511" y="369931"/>
                    <a:pt x="230905" y="370859"/>
                  </a:cubicBezTo>
                  <a:cubicBezTo>
                    <a:pt x="230534" y="384038"/>
                    <a:pt x="230163" y="405384"/>
                    <a:pt x="231834" y="418934"/>
                  </a:cubicBezTo>
                  <a:cubicBezTo>
                    <a:pt x="232576" y="425616"/>
                    <a:pt x="238516" y="430628"/>
                    <a:pt x="245383" y="430628"/>
                  </a:cubicBezTo>
                  <a:lnTo>
                    <a:pt x="484642" y="430628"/>
                  </a:lnTo>
                  <a:cubicBezTo>
                    <a:pt x="486498" y="430628"/>
                    <a:pt x="488540" y="430071"/>
                    <a:pt x="490024" y="428957"/>
                  </a:cubicBezTo>
                  <a:lnTo>
                    <a:pt x="588029" y="365848"/>
                  </a:lnTo>
                  <a:cubicBezTo>
                    <a:pt x="589329" y="365105"/>
                    <a:pt x="590257" y="363806"/>
                    <a:pt x="590999" y="362692"/>
                  </a:cubicBezTo>
                  <a:cubicBezTo>
                    <a:pt x="590999" y="362321"/>
                    <a:pt x="591370" y="362135"/>
                    <a:pt x="591556" y="361764"/>
                  </a:cubicBezTo>
                  <a:cubicBezTo>
                    <a:pt x="592113" y="360465"/>
                    <a:pt x="592670" y="358980"/>
                    <a:pt x="592670" y="357495"/>
                  </a:cubicBezTo>
                  <a:lnTo>
                    <a:pt x="592670" y="357495"/>
                  </a:lnTo>
                  <a:lnTo>
                    <a:pt x="592670" y="10023"/>
                  </a:lnTo>
                  <a:close/>
                  <a:moveTo>
                    <a:pt x="245940" y="371416"/>
                  </a:moveTo>
                  <a:lnTo>
                    <a:pt x="313504" y="371416"/>
                  </a:lnTo>
                  <a:cubicBezTo>
                    <a:pt x="332994" y="371416"/>
                    <a:pt x="348957" y="355639"/>
                    <a:pt x="348957" y="335964"/>
                  </a:cubicBezTo>
                  <a:cubicBezTo>
                    <a:pt x="348957" y="333551"/>
                    <a:pt x="348771" y="331138"/>
                    <a:pt x="348214" y="328910"/>
                  </a:cubicBezTo>
                  <a:cubicBezTo>
                    <a:pt x="347101" y="323528"/>
                    <a:pt x="341718" y="320001"/>
                    <a:pt x="336335" y="321114"/>
                  </a:cubicBezTo>
                  <a:cubicBezTo>
                    <a:pt x="330952" y="322228"/>
                    <a:pt x="327425" y="327611"/>
                    <a:pt x="328539" y="332994"/>
                  </a:cubicBezTo>
                  <a:cubicBezTo>
                    <a:pt x="328725" y="333922"/>
                    <a:pt x="328910" y="335036"/>
                    <a:pt x="328910" y="336149"/>
                  </a:cubicBezTo>
                  <a:cubicBezTo>
                    <a:pt x="328910" y="344502"/>
                    <a:pt x="322043" y="351370"/>
                    <a:pt x="313690" y="351370"/>
                  </a:cubicBezTo>
                  <a:lnTo>
                    <a:pt x="233690" y="351370"/>
                  </a:lnTo>
                  <a:cubicBezTo>
                    <a:pt x="229421" y="351370"/>
                    <a:pt x="225523" y="349142"/>
                    <a:pt x="223481" y="345430"/>
                  </a:cubicBezTo>
                  <a:lnTo>
                    <a:pt x="183388" y="272669"/>
                  </a:lnTo>
                  <a:cubicBezTo>
                    <a:pt x="181161" y="268585"/>
                    <a:pt x="176520" y="266544"/>
                    <a:pt x="172065" y="267843"/>
                  </a:cubicBezTo>
                  <a:cubicBezTo>
                    <a:pt x="167611" y="268957"/>
                    <a:pt x="164455" y="273040"/>
                    <a:pt x="164455" y="277681"/>
                  </a:cubicBezTo>
                  <a:lnTo>
                    <a:pt x="164455" y="578563"/>
                  </a:lnTo>
                  <a:lnTo>
                    <a:pt x="133829" y="578563"/>
                  </a:lnTo>
                  <a:lnTo>
                    <a:pt x="133829" y="420790"/>
                  </a:lnTo>
                  <a:cubicBezTo>
                    <a:pt x="133829" y="415221"/>
                    <a:pt x="129374" y="410767"/>
                    <a:pt x="123805" y="410767"/>
                  </a:cubicBezTo>
                  <a:cubicBezTo>
                    <a:pt x="118237" y="410767"/>
                    <a:pt x="113782" y="415221"/>
                    <a:pt x="113782" y="420790"/>
                  </a:cubicBezTo>
                  <a:lnTo>
                    <a:pt x="113782" y="578563"/>
                  </a:lnTo>
                  <a:lnTo>
                    <a:pt x="83156" y="578563"/>
                  </a:lnTo>
                  <a:lnTo>
                    <a:pt x="83156" y="385152"/>
                  </a:lnTo>
                  <a:lnTo>
                    <a:pt x="83156" y="385152"/>
                  </a:lnTo>
                  <a:lnTo>
                    <a:pt x="83156" y="299769"/>
                  </a:lnTo>
                  <a:cubicBezTo>
                    <a:pt x="83156" y="294200"/>
                    <a:pt x="78701" y="289746"/>
                    <a:pt x="73132" y="289746"/>
                  </a:cubicBezTo>
                  <a:cubicBezTo>
                    <a:pt x="67564" y="289746"/>
                    <a:pt x="63109" y="294200"/>
                    <a:pt x="63109" y="299769"/>
                  </a:cubicBezTo>
                  <a:lnTo>
                    <a:pt x="63109" y="385152"/>
                  </a:lnTo>
                  <a:lnTo>
                    <a:pt x="63109" y="385152"/>
                  </a:lnTo>
                  <a:cubicBezTo>
                    <a:pt x="63109" y="389421"/>
                    <a:pt x="61439" y="393319"/>
                    <a:pt x="58469" y="396103"/>
                  </a:cubicBezTo>
                  <a:cubicBezTo>
                    <a:pt x="55499" y="399073"/>
                    <a:pt x="51415" y="400558"/>
                    <a:pt x="47332" y="400187"/>
                  </a:cubicBezTo>
                  <a:cubicBezTo>
                    <a:pt x="39536" y="399815"/>
                    <a:pt x="33040" y="392391"/>
                    <a:pt x="33040" y="383667"/>
                  </a:cubicBezTo>
                  <a:lnTo>
                    <a:pt x="33040" y="272112"/>
                  </a:lnTo>
                  <a:cubicBezTo>
                    <a:pt x="33040" y="249838"/>
                    <a:pt x="51044" y="231834"/>
                    <a:pt x="73318" y="231834"/>
                  </a:cubicBezTo>
                  <a:lnTo>
                    <a:pt x="175035" y="231834"/>
                  </a:lnTo>
                  <a:cubicBezTo>
                    <a:pt x="194896" y="231834"/>
                    <a:pt x="212901" y="242785"/>
                    <a:pt x="221810" y="260604"/>
                  </a:cubicBezTo>
                  <a:lnTo>
                    <a:pt x="226079" y="268957"/>
                  </a:lnTo>
                  <a:cubicBezTo>
                    <a:pt x="226079" y="268957"/>
                    <a:pt x="226265" y="269513"/>
                    <a:pt x="226451" y="269699"/>
                  </a:cubicBezTo>
                  <a:lnTo>
                    <a:pt x="249467" y="314804"/>
                  </a:lnTo>
                  <a:cubicBezTo>
                    <a:pt x="251138" y="318145"/>
                    <a:pt x="255221" y="320558"/>
                    <a:pt x="259119" y="320558"/>
                  </a:cubicBezTo>
                  <a:lnTo>
                    <a:pt x="277124" y="320558"/>
                  </a:lnTo>
                  <a:cubicBezTo>
                    <a:pt x="282692" y="320558"/>
                    <a:pt x="287147" y="315917"/>
                    <a:pt x="287147" y="310349"/>
                  </a:cubicBezTo>
                  <a:cubicBezTo>
                    <a:pt x="287147" y="304780"/>
                    <a:pt x="282692" y="300326"/>
                    <a:pt x="276938" y="300326"/>
                  </a:cubicBezTo>
                  <a:lnTo>
                    <a:pt x="264687" y="300326"/>
                  </a:lnTo>
                  <a:lnTo>
                    <a:pt x="245569" y="262646"/>
                  </a:lnTo>
                  <a:lnTo>
                    <a:pt x="245569" y="20046"/>
                  </a:lnTo>
                  <a:lnTo>
                    <a:pt x="572252" y="20046"/>
                  </a:lnTo>
                  <a:lnTo>
                    <a:pt x="572252" y="347657"/>
                  </a:lnTo>
                  <a:lnTo>
                    <a:pt x="484270" y="347657"/>
                  </a:lnTo>
                  <a:cubicBezTo>
                    <a:pt x="478702" y="347657"/>
                    <a:pt x="474247" y="352112"/>
                    <a:pt x="474247" y="357681"/>
                  </a:cubicBezTo>
                  <a:lnTo>
                    <a:pt x="474247" y="410767"/>
                  </a:lnTo>
                  <a:lnTo>
                    <a:pt x="249653" y="410767"/>
                  </a:lnTo>
                  <a:cubicBezTo>
                    <a:pt x="246868" y="410767"/>
                    <a:pt x="247054" y="391648"/>
                    <a:pt x="245755" y="371416"/>
                  </a:cubicBezTo>
                  <a:close/>
                  <a:moveTo>
                    <a:pt x="494479" y="402414"/>
                  </a:moveTo>
                  <a:lnTo>
                    <a:pt x="494479" y="367890"/>
                  </a:lnTo>
                  <a:lnTo>
                    <a:pt x="548122" y="367890"/>
                  </a:lnTo>
                  <a:lnTo>
                    <a:pt x="494479" y="402414"/>
                  </a:lnTo>
                  <a:close/>
                </a:path>
              </a:pathLst>
            </a:custGeom>
            <a:solidFill>
              <a:srgbClr val="004069"/>
            </a:solidFill>
            <a:ln w="184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Poppins" pitchFamily="2" charset="77"/>
              </a:endParaRPr>
            </a:p>
          </p:txBody>
        </p:sp>
      </p:grpSp>
      <p:sp>
        <p:nvSpPr>
          <p:cNvPr id="29" name="Graphic 16">
            <a:extLst>
              <a:ext uri="{FF2B5EF4-FFF2-40B4-BE49-F238E27FC236}">
                <a16:creationId xmlns:a16="http://schemas.microsoft.com/office/drawing/2014/main" id="{0F31080B-6C13-4E63-9C56-9A7C0989C671}"/>
              </a:ext>
            </a:extLst>
          </p:cNvPr>
          <p:cNvSpPr/>
          <p:nvPr/>
        </p:nvSpPr>
        <p:spPr>
          <a:xfrm>
            <a:off x="4795468" y="1701039"/>
            <a:ext cx="537641" cy="523819"/>
          </a:xfrm>
          <a:custGeom>
            <a:avLst/>
            <a:gdLst>
              <a:gd name="connsiteX0" fmla="*/ 437730 w 537641"/>
              <a:gd name="connsiteY0" fmla="*/ 442729 h 523819"/>
              <a:gd name="connsiteX1" fmla="*/ 305605 w 537641"/>
              <a:gd name="connsiteY1" fmla="*/ 490618 h 523819"/>
              <a:gd name="connsiteX2" fmla="*/ 277292 w 537641"/>
              <a:gd name="connsiteY2" fmla="*/ 500826 h 523819"/>
              <a:gd name="connsiteX3" fmla="*/ 243535 w 537641"/>
              <a:gd name="connsiteY3" fmla="*/ 494701 h 523819"/>
              <a:gd name="connsiteX4" fmla="*/ 118307 w 537641"/>
              <a:gd name="connsiteY4" fmla="*/ 449225 h 523819"/>
              <a:gd name="connsiteX5" fmla="*/ 47707 w 537641"/>
              <a:gd name="connsiteY5" fmla="*/ 423610 h 523819"/>
              <a:gd name="connsiteX6" fmla="*/ 35003 w 537641"/>
              <a:gd name="connsiteY6" fmla="*/ 418970 h 523819"/>
              <a:gd name="connsiteX7" fmla="*/ 35729 w 537641"/>
              <a:gd name="connsiteY7" fmla="*/ 418599 h 523819"/>
              <a:gd name="connsiteX8" fmla="*/ 75294 w 537641"/>
              <a:gd name="connsiteY8" fmla="*/ 403935 h 523819"/>
              <a:gd name="connsiteX9" fmla="*/ 121392 w 537641"/>
              <a:gd name="connsiteY9" fmla="*/ 386858 h 523819"/>
              <a:gd name="connsiteX10" fmla="*/ 117399 w 537641"/>
              <a:gd name="connsiteY10" fmla="*/ 399666 h 523819"/>
              <a:gd name="connsiteX11" fmla="*/ 122300 w 537641"/>
              <a:gd name="connsiteY11" fmla="*/ 412102 h 523819"/>
              <a:gd name="connsiteX12" fmla="*/ 207782 w 537641"/>
              <a:gd name="connsiteY12" fmla="*/ 438274 h 523819"/>
              <a:gd name="connsiteX13" fmla="*/ 412866 w 537641"/>
              <a:gd name="connsiteY13" fmla="*/ 413216 h 523819"/>
              <a:gd name="connsiteX14" fmla="*/ 415225 w 537641"/>
              <a:gd name="connsiteY14" fmla="*/ 411917 h 523819"/>
              <a:gd name="connsiteX15" fmla="*/ 420488 w 537641"/>
              <a:gd name="connsiteY15" fmla="*/ 399666 h 523819"/>
              <a:gd name="connsiteX16" fmla="*/ 416496 w 537641"/>
              <a:gd name="connsiteY16" fmla="*/ 386858 h 523819"/>
              <a:gd name="connsiteX17" fmla="*/ 462594 w 537641"/>
              <a:gd name="connsiteY17" fmla="*/ 403935 h 523819"/>
              <a:gd name="connsiteX18" fmla="*/ 502159 w 537641"/>
              <a:gd name="connsiteY18" fmla="*/ 418599 h 523819"/>
              <a:gd name="connsiteX19" fmla="*/ 502885 w 537641"/>
              <a:gd name="connsiteY19" fmla="*/ 418970 h 523819"/>
              <a:gd name="connsiteX20" fmla="*/ 496896 w 537641"/>
              <a:gd name="connsiteY20" fmla="*/ 421197 h 523819"/>
              <a:gd name="connsiteX21" fmla="*/ 437730 w 537641"/>
              <a:gd name="connsiteY21" fmla="*/ 442729 h 523819"/>
              <a:gd name="connsiteX22" fmla="*/ 18306 w 537641"/>
              <a:gd name="connsiteY22" fmla="*/ 412845 h 523819"/>
              <a:gd name="connsiteX23" fmla="*/ 18306 w 537641"/>
              <a:gd name="connsiteY23" fmla="*/ 413216 h 523819"/>
              <a:gd name="connsiteX24" fmla="*/ 18306 w 537641"/>
              <a:gd name="connsiteY24" fmla="*/ 412845 h 523819"/>
              <a:gd name="connsiteX25" fmla="*/ 252973 w 537641"/>
              <a:gd name="connsiteY25" fmla="*/ 39200 h 523819"/>
              <a:gd name="connsiteX26" fmla="*/ 262592 w 537641"/>
              <a:gd name="connsiteY26" fmla="*/ 23052 h 523819"/>
              <a:gd name="connsiteX27" fmla="*/ 283282 w 537641"/>
              <a:gd name="connsiteY27" fmla="*/ 34374 h 523819"/>
              <a:gd name="connsiteX28" fmla="*/ 301794 w 537641"/>
              <a:gd name="connsiteY28" fmla="*/ 93400 h 523819"/>
              <a:gd name="connsiteX29" fmla="*/ 315768 w 537641"/>
              <a:gd name="connsiteY29" fmla="*/ 137948 h 523819"/>
              <a:gd name="connsiteX30" fmla="*/ 221938 w 537641"/>
              <a:gd name="connsiteY30" fmla="*/ 137948 h 523819"/>
              <a:gd name="connsiteX31" fmla="*/ 252973 w 537641"/>
              <a:gd name="connsiteY31" fmla="*/ 39015 h 523819"/>
              <a:gd name="connsiteX32" fmla="*/ 160231 w 537641"/>
              <a:gd name="connsiteY32" fmla="*/ 334886 h 523819"/>
              <a:gd name="connsiteX33" fmla="*/ 377112 w 537641"/>
              <a:gd name="connsiteY33" fmla="*/ 333772 h 523819"/>
              <a:gd name="connsiteX34" fmla="*/ 396713 w 537641"/>
              <a:gd name="connsiteY34" fmla="*/ 396325 h 523819"/>
              <a:gd name="connsiteX35" fmla="*/ 209960 w 537641"/>
              <a:gd name="connsiteY35" fmla="*/ 416743 h 523819"/>
              <a:gd name="connsiteX36" fmla="*/ 140812 w 537641"/>
              <a:gd name="connsiteY36" fmla="*/ 397253 h 523819"/>
              <a:gd name="connsiteX37" fmla="*/ 160231 w 537641"/>
              <a:gd name="connsiteY37" fmla="*/ 335072 h 523819"/>
              <a:gd name="connsiteX38" fmla="*/ 187455 w 537641"/>
              <a:gd name="connsiteY38" fmla="*/ 248203 h 523819"/>
              <a:gd name="connsiteX39" fmla="*/ 350070 w 537641"/>
              <a:gd name="connsiteY39" fmla="*/ 247647 h 523819"/>
              <a:gd name="connsiteX40" fmla="*/ 370578 w 537641"/>
              <a:gd name="connsiteY40" fmla="*/ 312798 h 523819"/>
              <a:gd name="connsiteX41" fmla="*/ 166765 w 537641"/>
              <a:gd name="connsiteY41" fmla="*/ 313911 h 523819"/>
              <a:gd name="connsiteX42" fmla="*/ 187455 w 537641"/>
              <a:gd name="connsiteY42" fmla="*/ 248018 h 523819"/>
              <a:gd name="connsiteX43" fmla="*/ 215223 w 537641"/>
              <a:gd name="connsiteY43" fmla="*/ 159108 h 523819"/>
              <a:gd name="connsiteX44" fmla="*/ 322302 w 537641"/>
              <a:gd name="connsiteY44" fmla="*/ 159108 h 523819"/>
              <a:gd name="connsiteX45" fmla="*/ 343355 w 537641"/>
              <a:gd name="connsiteY45" fmla="*/ 226486 h 523819"/>
              <a:gd name="connsiteX46" fmla="*/ 193807 w 537641"/>
              <a:gd name="connsiteY46" fmla="*/ 227043 h 523819"/>
              <a:gd name="connsiteX47" fmla="*/ 215041 w 537641"/>
              <a:gd name="connsiteY47" fmla="*/ 159108 h 523819"/>
              <a:gd name="connsiteX48" fmla="*/ 537550 w 537641"/>
              <a:gd name="connsiteY48" fmla="*/ 417485 h 523819"/>
              <a:gd name="connsiteX49" fmla="*/ 505244 w 537641"/>
              <a:gd name="connsiteY49" fmla="*/ 396510 h 523819"/>
              <a:gd name="connsiteX50" fmla="*/ 408873 w 537641"/>
              <a:gd name="connsiteY50" fmla="*/ 360872 h 523819"/>
              <a:gd name="connsiteX51" fmla="*/ 407965 w 537641"/>
              <a:gd name="connsiteY51" fmla="*/ 360687 h 523819"/>
              <a:gd name="connsiteX52" fmla="*/ 394354 w 537641"/>
              <a:gd name="connsiteY52" fmla="*/ 317067 h 523819"/>
              <a:gd name="connsiteX53" fmla="*/ 367675 w 537641"/>
              <a:gd name="connsiteY53" fmla="*/ 231684 h 523819"/>
              <a:gd name="connsiteX54" fmla="*/ 340270 w 537641"/>
              <a:gd name="connsiteY54" fmla="*/ 144073 h 523819"/>
              <a:gd name="connsiteX55" fmla="*/ 303064 w 537641"/>
              <a:gd name="connsiteY55" fmla="*/ 25465 h 523819"/>
              <a:gd name="connsiteX56" fmla="*/ 237728 w 537641"/>
              <a:gd name="connsiteY56" fmla="*/ 17854 h 523819"/>
              <a:gd name="connsiteX57" fmla="*/ 218671 w 537641"/>
              <a:gd name="connsiteY57" fmla="*/ 75766 h 523819"/>
              <a:gd name="connsiteX58" fmla="*/ 197255 w 537641"/>
              <a:gd name="connsiteY58" fmla="*/ 144073 h 523819"/>
              <a:gd name="connsiteX59" fmla="*/ 169669 w 537641"/>
              <a:gd name="connsiteY59" fmla="*/ 232241 h 523819"/>
              <a:gd name="connsiteX60" fmla="*/ 142627 w 537641"/>
              <a:gd name="connsiteY60" fmla="*/ 318181 h 523819"/>
              <a:gd name="connsiteX61" fmla="*/ 129196 w 537641"/>
              <a:gd name="connsiteY61" fmla="*/ 360872 h 523819"/>
              <a:gd name="connsiteX62" fmla="*/ 128289 w 537641"/>
              <a:gd name="connsiteY62" fmla="*/ 361058 h 523819"/>
              <a:gd name="connsiteX63" fmla="*/ 44259 w 537641"/>
              <a:gd name="connsiteY63" fmla="*/ 392056 h 523819"/>
              <a:gd name="connsiteX64" fmla="*/ 10502 w 537641"/>
              <a:gd name="connsiteY64" fmla="*/ 404492 h 523819"/>
              <a:gd name="connsiteX65" fmla="*/ 11591 w 537641"/>
              <a:gd name="connsiteY65" fmla="*/ 433819 h 523819"/>
              <a:gd name="connsiteX66" fmla="*/ 81827 w 537641"/>
              <a:gd name="connsiteY66" fmla="*/ 459249 h 523819"/>
              <a:gd name="connsiteX67" fmla="*/ 193262 w 537641"/>
              <a:gd name="connsiteY67" fmla="*/ 499713 h 523819"/>
              <a:gd name="connsiteX68" fmla="*/ 254425 w 537641"/>
              <a:gd name="connsiteY68" fmla="*/ 521987 h 523819"/>
              <a:gd name="connsiteX69" fmla="*/ 321395 w 537641"/>
              <a:gd name="connsiteY69" fmla="*/ 507880 h 523819"/>
              <a:gd name="connsiteX70" fmla="*/ 517586 w 537641"/>
              <a:gd name="connsiteY70" fmla="*/ 436603 h 523819"/>
              <a:gd name="connsiteX71" fmla="*/ 537550 w 537641"/>
              <a:gd name="connsiteY71" fmla="*/ 417299 h 52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37641" h="523819">
                <a:moveTo>
                  <a:pt x="437730" y="442729"/>
                </a:moveTo>
                <a:cubicBezTo>
                  <a:pt x="393628" y="458692"/>
                  <a:pt x="349707" y="474655"/>
                  <a:pt x="305605" y="490618"/>
                </a:cubicBezTo>
                <a:cubicBezTo>
                  <a:pt x="296349" y="493959"/>
                  <a:pt x="286911" y="498228"/>
                  <a:pt x="277292" y="500826"/>
                </a:cubicBezTo>
                <a:cubicBezTo>
                  <a:pt x="264951" y="504168"/>
                  <a:pt x="254788" y="498785"/>
                  <a:pt x="243535" y="494701"/>
                </a:cubicBezTo>
                <a:cubicBezTo>
                  <a:pt x="201792" y="479481"/>
                  <a:pt x="160050" y="464446"/>
                  <a:pt x="118307" y="449225"/>
                </a:cubicBezTo>
                <a:cubicBezTo>
                  <a:pt x="94713" y="440687"/>
                  <a:pt x="71119" y="432149"/>
                  <a:pt x="47707" y="423610"/>
                </a:cubicBezTo>
                <a:cubicBezTo>
                  <a:pt x="43533" y="422125"/>
                  <a:pt x="39177" y="420641"/>
                  <a:pt x="35003" y="418970"/>
                </a:cubicBezTo>
                <a:cubicBezTo>
                  <a:pt x="35184" y="418970"/>
                  <a:pt x="35547" y="418784"/>
                  <a:pt x="35729" y="418599"/>
                </a:cubicBezTo>
                <a:cubicBezTo>
                  <a:pt x="48978" y="413773"/>
                  <a:pt x="62045" y="408947"/>
                  <a:pt x="75294" y="403935"/>
                </a:cubicBezTo>
                <a:cubicBezTo>
                  <a:pt x="90720" y="398181"/>
                  <a:pt x="105966" y="392613"/>
                  <a:pt x="121392" y="386858"/>
                </a:cubicBezTo>
                <a:cubicBezTo>
                  <a:pt x="120122" y="391128"/>
                  <a:pt x="118670" y="395397"/>
                  <a:pt x="117399" y="399666"/>
                </a:cubicBezTo>
                <a:cubicBezTo>
                  <a:pt x="115948" y="404121"/>
                  <a:pt x="118307" y="409875"/>
                  <a:pt x="122300" y="412102"/>
                </a:cubicBezTo>
                <a:cubicBezTo>
                  <a:pt x="148434" y="426023"/>
                  <a:pt x="178925" y="433634"/>
                  <a:pt x="207782" y="438274"/>
                </a:cubicBezTo>
                <a:cubicBezTo>
                  <a:pt x="277292" y="449225"/>
                  <a:pt x="347711" y="439573"/>
                  <a:pt x="412866" y="413216"/>
                </a:cubicBezTo>
                <a:cubicBezTo>
                  <a:pt x="413773" y="412845"/>
                  <a:pt x="414499" y="412473"/>
                  <a:pt x="415225" y="411917"/>
                </a:cubicBezTo>
                <a:cubicBezTo>
                  <a:pt x="419399" y="409875"/>
                  <a:pt x="422303" y="405420"/>
                  <a:pt x="420488" y="399666"/>
                </a:cubicBezTo>
                <a:cubicBezTo>
                  <a:pt x="419218" y="395397"/>
                  <a:pt x="417766" y="391128"/>
                  <a:pt x="416496" y="386858"/>
                </a:cubicBezTo>
                <a:cubicBezTo>
                  <a:pt x="431922" y="392613"/>
                  <a:pt x="447167" y="398181"/>
                  <a:pt x="462594" y="403935"/>
                </a:cubicBezTo>
                <a:cubicBezTo>
                  <a:pt x="475843" y="408761"/>
                  <a:pt x="488910" y="413587"/>
                  <a:pt x="502159" y="418599"/>
                </a:cubicBezTo>
                <a:cubicBezTo>
                  <a:pt x="502340" y="418599"/>
                  <a:pt x="502703" y="418599"/>
                  <a:pt x="502885" y="418970"/>
                </a:cubicBezTo>
                <a:cubicBezTo>
                  <a:pt x="500889" y="419712"/>
                  <a:pt x="498892" y="420455"/>
                  <a:pt x="496896" y="421197"/>
                </a:cubicBezTo>
                <a:cubicBezTo>
                  <a:pt x="477113" y="428436"/>
                  <a:pt x="457512" y="435490"/>
                  <a:pt x="437730" y="442729"/>
                </a:cubicBezTo>
                <a:moveTo>
                  <a:pt x="18306" y="412845"/>
                </a:moveTo>
                <a:lnTo>
                  <a:pt x="18306" y="413216"/>
                </a:lnTo>
                <a:cubicBezTo>
                  <a:pt x="16128" y="412845"/>
                  <a:pt x="15946" y="410988"/>
                  <a:pt x="18306" y="412845"/>
                </a:cubicBezTo>
                <a:moveTo>
                  <a:pt x="252973" y="39200"/>
                </a:moveTo>
                <a:cubicBezTo>
                  <a:pt x="254969" y="33075"/>
                  <a:pt x="256240" y="26207"/>
                  <a:pt x="262592" y="23052"/>
                </a:cubicBezTo>
                <a:cubicBezTo>
                  <a:pt x="272755" y="18226"/>
                  <a:pt x="280196" y="25465"/>
                  <a:pt x="283282" y="34374"/>
                </a:cubicBezTo>
                <a:cubicBezTo>
                  <a:pt x="290178" y="53678"/>
                  <a:pt x="295623" y="73725"/>
                  <a:pt x="301794" y="93400"/>
                </a:cubicBezTo>
                <a:cubicBezTo>
                  <a:pt x="306512" y="108249"/>
                  <a:pt x="311050" y="123099"/>
                  <a:pt x="315768" y="137948"/>
                </a:cubicBezTo>
                <a:cubicBezTo>
                  <a:pt x="284552" y="142031"/>
                  <a:pt x="253154" y="142217"/>
                  <a:pt x="221938" y="137948"/>
                </a:cubicBezTo>
                <a:cubicBezTo>
                  <a:pt x="232283" y="104908"/>
                  <a:pt x="242628" y="72054"/>
                  <a:pt x="252973" y="39015"/>
                </a:cubicBezTo>
                <a:moveTo>
                  <a:pt x="160231" y="334886"/>
                </a:moveTo>
                <a:cubicBezTo>
                  <a:pt x="230649" y="356789"/>
                  <a:pt x="306694" y="354747"/>
                  <a:pt x="377112" y="333772"/>
                </a:cubicBezTo>
                <a:cubicBezTo>
                  <a:pt x="383646" y="354561"/>
                  <a:pt x="390179" y="375536"/>
                  <a:pt x="396713" y="396325"/>
                </a:cubicBezTo>
                <a:cubicBezTo>
                  <a:pt x="337003" y="418599"/>
                  <a:pt x="272937" y="427323"/>
                  <a:pt x="209960" y="416743"/>
                </a:cubicBezTo>
                <a:cubicBezTo>
                  <a:pt x="186910" y="412845"/>
                  <a:pt x="162409" y="407276"/>
                  <a:pt x="140812" y="397253"/>
                </a:cubicBezTo>
                <a:cubicBezTo>
                  <a:pt x="147345" y="376464"/>
                  <a:pt x="153879" y="355861"/>
                  <a:pt x="160231" y="335072"/>
                </a:cubicBezTo>
                <a:moveTo>
                  <a:pt x="187455" y="248203"/>
                </a:moveTo>
                <a:cubicBezTo>
                  <a:pt x="241176" y="260083"/>
                  <a:pt x="296349" y="259340"/>
                  <a:pt x="350070" y="247647"/>
                </a:cubicBezTo>
                <a:cubicBezTo>
                  <a:pt x="356785" y="269364"/>
                  <a:pt x="363682" y="291081"/>
                  <a:pt x="370578" y="312798"/>
                </a:cubicBezTo>
                <a:cubicBezTo>
                  <a:pt x="303971" y="332473"/>
                  <a:pt x="233372" y="334515"/>
                  <a:pt x="166765" y="313911"/>
                </a:cubicBezTo>
                <a:cubicBezTo>
                  <a:pt x="173661" y="292009"/>
                  <a:pt x="180558" y="270106"/>
                  <a:pt x="187455" y="248018"/>
                </a:cubicBezTo>
                <a:moveTo>
                  <a:pt x="215223" y="159108"/>
                </a:moveTo>
                <a:cubicBezTo>
                  <a:pt x="250976" y="164120"/>
                  <a:pt x="286548" y="163934"/>
                  <a:pt x="322302" y="159108"/>
                </a:cubicBezTo>
                <a:cubicBezTo>
                  <a:pt x="329380" y="181567"/>
                  <a:pt x="336458" y="204027"/>
                  <a:pt x="343355" y="226486"/>
                </a:cubicBezTo>
                <a:cubicBezTo>
                  <a:pt x="293990" y="237067"/>
                  <a:pt x="243354" y="237809"/>
                  <a:pt x="193807" y="227043"/>
                </a:cubicBezTo>
                <a:cubicBezTo>
                  <a:pt x="200885" y="204398"/>
                  <a:pt x="207963" y="181753"/>
                  <a:pt x="215041" y="159108"/>
                </a:cubicBezTo>
                <a:moveTo>
                  <a:pt x="537550" y="417485"/>
                </a:moveTo>
                <a:cubicBezTo>
                  <a:pt x="536098" y="403935"/>
                  <a:pt x="515589" y="400408"/>
                  <a:pt x="505244" y="396510"/>
                </a:cubicBezTo>
                <a:lnTo>
                  <a:pt x="408873" y="360872"/>
                </a:lnTo>
                <a:cubicBezTo>
                  <a:pt x="408873" y="360872"/>
                  <a:pt x="408147" y="360872"/>
                  <a:pt x="407965" y="360687"/>
                </a:cubicBezTo>
                <a:cubicBezTo>
                  <a:pt x="403428" y="346209"/>
                  <a:pt x="398891" y="331545"/>
                  <a:pt x="394354" y="317067"/>
                </a:cubicBezTo>
                <a:cubicBezTo>
                  <a:pt x="385461" y="288668"/>
                  <a:pt x="376568" y="260083"/>
                  <a:pt x="367675" y="231684"/>
                </a:cubicBezTo>
                <a:cubicBezTo>
                  <a:pt x="358600" y="202542"/>
                  <a:pt x="349344" y="173215"/>
                  <a:pt x="340270" y="144073"/>
                </a:cubicBezTo>
                <a:cubicBezTo>
                  <a:pt x="327928" y="104537"/>
                  <a:pt x="316857" y="64444"/>
                  <a:pt x="303064" y="25465"/>
                </a:cubicBezTo>
                <a:cubicBezTo>
                  <a:pt x="292901" y="-3120"/>
                  <a:pt x="253517" y="-10359"/>
                  <a:pt x="237728" y="17854"/>
                </a:cubicBezTo>
                <a:cubicBezTo>
                  <a:pt x="228290" y="34931"/>
                  <a:pt x="224479" y="57391"/>
                  <a:pt x="218671" y="75766"/>
                </a:cubicBezTo>
                <a:cubicBezTo>
                  <a:pt x="211593" y="98597"/>
                  <a:pt x="204333" y="121242"/>
                  <a:pt x="197255" y="144073"/>
                </a:cubicBezTo>
                <a:cubicBezTo>
                  <a:pt x="187999" y="173400"/>
                  <a:pt x="178925" y="202728"/>
                  <a:pt x="169669" y="232241"/>
                </a:cubicBezTo>
                <a:cubicBezTo>
                  <a:pt x="160594" y="260825"/>
                  <a:pt x="151701" y="289596"/>
                  <a:pt x="142627" y="318181"/>
                </a:cubicBezTo>
                <a:cubicBezTo>
                  <a:pt x="138089" y="332473"/>
                  <a:pt x="133734" y="346580"/>
                  <a:pt x="129196" y="360872"/>
                </a:cubicBezTo>
                <a:cubicBezTo>
                  <a:pt x="128833" y="360872"/>
                  <a:pt x="128470" y="360872"/>
                  <a:pt x="128289" y="361058"/>
                </a:cubicBezTo>
                <a:cubicBezTo>
                  <a:pt x="100339" y="371452"/>
                  <a:pt x="72208" y="381661"/>
                  <a:pt x="44259" y="392056"/>
                </a:cubicBezTo>
                <a:cubicBezTo>
                  <a:pt x="33188" y="396139"/>
                  <a:pt x="21210" y="399295"/>
                  <a:pt x="10502" y="404492"/>
                </a:cubicBezTo>
                <a:cubicBezTo>
                  <a:pt x="-4381" y="411731"/>
                  <a:pt x="-2929" y="427508"/>
                  <a:pt x="11591" y="433819"/>
                </a:cubicBezTo>
                <a:cubicBezTo>
                  <a:pt x="34277" y="443842"/>
                  <a:pt x="58597" y="450896"/>
                  <a:pt x="81827" y="459249"/>
                </a:cubicBezTo>
                <a:cubicBezTo>
                  <a:pt x="119033" y="472799"/>
                  <a:pt x="156238" y="486163"/>
                  <a:pt x="193262" y="499713"/>
                </a:cubicBezTo>
                <a:cubicBezTo>
                  <a:pt x="213589" y="507137"/>
                  <a:pt x="233735" y="515676"/>
                  <a:pt x="254425" y="521987"/>
                </a:cubicBezTo>
                <a:cubicBezTo>
                  <a:pt x="276748" y="528669"/>
                  <a:pt x="300523" y="515490"/>
                  <a:pt x="321395" y="507880"/>
                </a:cubicBezTo>
                <a:cubicBezTo>
                  <a:pt x="386731" y="484121"/>
                  <a:pt x="452249" y="460362"/>
                  <a:pt x="517586" y="436603"/>
                </a:cubicBezTo>
                <a:cubicBezTo>
                  <a:pt x="526660" y="433262"/>
                  <a:pt x="538820" y="430107"/>
                  <a:pt x="537550" y="417299"/>
                </a:cubicBezTo>
              </a:path>
            </a:pathLst>
          </a:custGeom>
          <a:solidFill>
            <a:srgbClr val="004069"/>
          </a:solidFill>
          <a:ln w="180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08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DDA5-108B-4368-921C-1F01DB516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At your 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CDDA8-1959-4CD5-973A-D01136C649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CA" dirty="0">
              <a:hlinkClick r:id="rId2"/>
            </a:endParaRPr>
          </a:p>
          <a:p>
            <a:r>
              <a:rPr lang="en-CA" dirty="0">
                <a:hlinkClick r:id="rId2"/>
              </a:rPr>
              <a:t>Health and Safety Officers</a:t>
            </a:r>
          </a:p>
          <a:p>
            <a:pPr marL="0" indent="0">
              <a:buNone/>
            </a:pPr>
            <a:endParaRPr lang="en-CA" dirty="0">
              <a:hlinkClick r:id="rId2"/>
            </a:endParaRPr>
          </a:p>
          <a:p>
            <a:r>
              <a:rPr lang="en-CA" dirty="0">
                <a:hlinkClick r:id="rId2"/>
              </a:rPr>
              <a:t>Health and Safety Consultants</a:t>
            </a:r>
          </a:p>
          <a:p>
            <a:endParaRPr lang="en-CA" dirty="0">
              <a:hlinkClick r:id="rId2"/>
            </a:endParaRPr>
          </a:p>
          <a:p>
            <a:r>
              <a:rPr lang="en-CA" dirty="0">
                <a:hlinkClick r:id="rId2"/>
              </a:rPr>
              <a:t>1-800-999-9775</a:t>
            </a:r>
          </a:p>
          <a:p>
            <a:pPr marL="0" indent="0">
              <a:buNone/>
            </a:pPr>
            <a:endParaRPr lang="en-CA" dirty="0">
              <a:hlinkClick r:id="rId2"/>
            </a:endParaRPr>
          </a:p>
          <a:p>
            <a:r>
              <a:rPr lang="en-CA" dirty="0">
                <a:hlinkClick r:id="rId2"/>
              </a:rPr>
              <a:t>Prevention@ws-ts.nb.ca</a:t>
            </a:r>
          </a:p>
          <a:p>
            <a:pPr marL="0" indent="0">
              <a:buNone/>
            </a:pPr>
            <a:endParaRPr lang="en-CA" dirty="0">
              <a:hlinkClick r:id="rId2"/>
            </a:endParaRPr>
          </a:p>
          <a:p>
            <a:r>
              <a:rPr lang="en-CA" dirty="0">
                <a:hlinkClick r:id="rId2"/>
              </a:rPr>
              <a:t>www.worksafenb.ca</a:t>
            </a:r>
          </a:p>
          <a:p>
            <a:endParaRPr lang="en-CA" dirty="0">
              <a:hlinkClick r:id="rId2"/>
            </a:endParaRPr>
          </a:p>
          <a:p>
            <a:endParaRPr lang="en-CA" dirty="0">
              <a:hlinkClick r:id="rId2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AA128E-085A-425C-AB6C-0FC1F5A8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28987"/>
            <a:ext cx="4411402" cy="27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23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WorkSafe NB">
      <a:dk1>
        <a:srgbClr val="000000"/>
      </a:dk1>
      <a:lt1>
        <a:srgbClr val="FFFFFF"/>
      </a:lt1>
      <a:dk2>
        <a:srgbClr val="003865"/>
      </a:dk2>
      <a:lt2>
        <a:srgbClr val="CF7F00"/>
      </a:lt2>
      <a:accent1>
        <a:srgbClr val="595959"/>
      </a:accent1>
      <a:accent2>
        <a:srgbClr val="333333"/>
      </a:accent2>
      <a:accent3>
        <a:srgbClr val="99B8E0"/>
      </a:accent3>
      <a:accent4>
        <a:srgbClr val="E27B1C"/>
      </a:accent4>
      <a:accent5>
        <a:srgbClr val="545454"/>
      </a:accent5>
      <a:accent6>
        <a:srgbClr val="F79646"/>
      </a:accent6>
      <a:hlink>
        <a:srgbClr val="CF7F00"/>
      </a:hlink>
      <a:folHlink>
        <a:srgbClr val="003865"/>
      </a:folHlink>
    </a:clrScheme>
    <a:fontScheme name="Corporate PPT fonts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32E9F7CD-C661-44FE-99B5-E4739AE380A3}" vid="{3187EAAD-89AF-4FF8-B7A9-E40429328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7383</TotalTime>
  <Words>460</Words>
  <Application>Microsoft Office PowerPoint</Application>
  <PresentationFormat>On-screen Show (16:9)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Poppins</vt:lpstr>
      <vt:lpstr>Arial</vt:lpstr>
      <vt:lpstr>Theme</vt:lpstr>
      <vt:lpstr>Common Health and Safety Gaps found in the Agricultural Sector</vt:lpstr>
      <vt:lpstr>Background</vt:lpstr>
      <vt:lpstr>Common Gaps identified in Agriculture Sector</vt:lpstr>
      <vt:lpstr>When does a family farm become a legislated workplace?</vt:lpstr>
      <vt:lpstr>Occupational Health and Safety Legislation</vt:lpstr>
      <vt:lpstr>Injury reporting under the OHS Act</vt:lpstr>
      <vt:lpstr>Injury reporting under the Workers Compensation Act</vt:lpstr>
      <vt:lpstr>Preventing Injuries Starts With </vt:lpstr>
      <vt:lpstr>At your service</vt:lpstr>
      <vt:lpstr>Questions &amp; Feedback</vt:lpstr>
    </vt:vector>
  </TitlesOfParts>
  <Company>WorkSafeNB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Leona</dc:creator>
  <cp:lastModifiedBy>Waugh, Lisa</cp:lastModifiedBy>
  <cp:revision>164</cp:revision>
  <dcterms:created xsi:type="dcterms:W3CDTF">2018-08-22T14:03:41Z</dcterms:created>
  <dcterms:modified xsi:type="dcterms:W3CDTF">2023-03-03T17:32:26Z</dcterms:modified>
</cp:coreProperties>
</file>