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2.xml"/>
  <Override ContentType="application/vnd.openxmlformats-officedocument.drawingml.chartshapes+xml" PartName="/ppt/drawings/drawing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6858000" cx="9144000"/>
  <p:notesSz cx="6858000" cy="9144000"/>
  <p:embeddedFontLst>
    <p:embeddedFont>
      <p:font typeface="Bell M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9" roundtripDataSignature="AMtx7mjJHP9HRSTfim/1SeisAMykfKbh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8DE886-6A33-42B0-92CB-A3EF841B1A8F}">
  <a:tblStyle styleId="{418DE886-6A33-42B0-92CB-A3EF841B1A8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BellMT-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BellMT-italic.fntdata"/><Relationship Id="rId12" Type="http://schemas.openxmlformats.org/officeDocument/2006/relationships/slide" Target="slides/slide7.xml"/><Relationship Id="rId56" Type="http://schemas.openxmlformats.org/officeDocument/2006/relationships/font" Target="fonts/BellMT-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BellM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ANNISLAB1\AnnisLabShared\Current%20Project%20Docs%20and%20Data\Blueberry%20Disease%20Projects\disease%20presentations\MBforecast%20graphic.xlsx" TargetMode="Externa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SAnnis%20lap%20top\Google%20Drive\Annis%20Lab%20Shared\Current%20Project%20Docs%20and%20Data\Blueberry%20Disease%20Projects\2017%20Season\Weather%20Stations\2017_Deblois_webdata_infectionperiods.xlsx" TargetMode="Externa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dirty="0"/>
              <a:t>Effect of mulch on mummy berry disease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Control (no water)</c:v>
                </c:pt>
              </c:strCache>
            </c:strRef>
          </c:tx>
          <c:spPr>
            <a:solidFill>
              <a:schemeClr val="accent5">
                <a:shade val="65000"/>
              </a:schemeClr>
            </a:solidFill>
            <a:ln>
              <a:noFill/>
            </a:ln>
            <a:effectLst/>
          </c:spPr>
          <c:invertIfNegative val="0"/>
          <c:cat>
            <c:strRef>
              <c:f>Sheet1!$A$2:$A$3</c:f>
              <c:strCache>
                <c:ptCount val="2"/>
                <c:pt idx="0">
                  <c:v>Field 1</c:v>
                </c:pt>
                <c:pt idx="1">
                  <c:v>Field 2</c:v>
                </c:pt>
              </c:strCache>
            </c:strRef>
          </c:cat>
          <c:val>
            <c:numRef>
              <c:f>Sheet1!$B$2:$B$3</c:f>
              <c:numCache>
                <c:formatCode>General</c:formatCode>
                <c:ptCount val="2"/>
                <c:pt idx="0">
                  <c:v>28</c:v>
                </c:pt>
                <c:pt idx="1">
                  <c:v>31</c:v>
                </c:pt>
              </c:numCache>
            </c:numRef>
          </c:val>
          <c:extLst>
            <c:ext xmlns:c16="http://schemas.microsoft.com/office/drawing/2014/chart" uri="{C3380CC4-5D6E-409C-BE32-E72D297353CC}">
              <c16:uniqueId val="{00000000-39D0-4F10-BA8E-B9A0DC2A16DD}"/>
            </c:ext>
          </c:extLst>
        </c:ser>
        <c:ser>
          <c:idx val="1"/>
          <c:order val="1"/>
          <c:tx>
            <c:strRef>
              <c:f>Sheet1!$C$1</c:f>
              <c:strCache>
                <c:ptCount val="1"/>
                <c:pt idx="0">
                  <c:v>Control (water) </c:v>
                </c:pt>
              </c:strCache>
            </c:strRef>
          </c:tx>
          <c:spPr>
            <a:solidFill>
              <a:schemeClr val="accent5"/>
            </a:solidFill>
            <a:ln>
              <a:noFill/>
            </a:ln>
            <a:effectLst/>
          </c:spPr>
          <c:invertIfNegative val="0"/>
          <c:cat>
            <c:strRef>
              <c:f>Sheet1!$A$2:$A$3</c:f>
              <c:strCache>
                <c:ptCount val="2"/>
                <c:pt idx="0">
                  <c:v>Field 1</c:v>
                </c:pt>
                <c:pt idx="1">
                  <c:v>Field 2</c:v>
                </c:pt>
              </c:strCache>
            </c:strRef>
          </c:cat>
          <c:val>
            <c:numRef>
              <c:f>Sheet1!$C$2:$C$3</c:f>
              <c:numCache>
                <c:formatCode>General</c:formatCode>
                <c:ptCount val="2"/>
                <c:pt idx="0">
                  <c:v>34</c:v>
                </c:pt>
                <c:pt idx="1">
                  <c:v>27</c:v>
                </c:pt>
              </c:numCache>
            </c:numRef>
          </c:val>
          <c:extLst>
            <c:ext xmlns:c16="http://schemas.microsoft.com/office/drawing/2014/chart" uri="{C3380CC4-5D6E-409C-BE32-E72D297353CC}">
              <c16:uniqueId val="{00000001-39D0-4F10-BA8E-B9A0DC2A16DD}"/>
            </c:ext>
          </c:extLst>
        </c:ser>
        <c:ser>
          <c:idx val="2"/>
          <c:order val="2"/>
          <c:tx>
            <c:strRef>
              <c:f>Sheet1!$D$1</c:f>
              <c:strCache>
                <c:ptCount val="1"/>
                <c:pt idx="0">
                  <c:v>Mulch</c:v>
                </c:pt>
              </c:strCache>
            </c:strRef>
          </c:tx>
          <c:spPr>
            <a:solidFill>
              <a:schemeClr val="accent5">
                <a:tint val="65000"/>
              </a:schemeClr>
            </a:solidFill>
            <a:ln>
              <a:noFill/>
            </a:ln>
            <a:effectLst/>
          </c:spPr>
          <c:invertIfNegative val="0"/>
          <c:cat>
            <c:strRef>
              <c:f>Sheet1!$A$2:$A$3</c:f>
              <c:strCache>
                <c:ptCount val="2"/>
                <c:pt idx="0">
                  <c:v>Field 1</c:v>
                </c:pt>
                <c:pt idx="1">
                  <c:v>Field 2</c:v>
                </c:pt>
              </c:strCache>
            </c:strRef>
          </c:cat>
          <c:val>
            <c:numRef>
              <c:f>Sheet1!$D$2:$D$3</c:f>
              <c:numCache>
                <c:formatCode>General</c:formatCode>
                <c:ptCount val="2"/>
                <c:pt idx="0">
                  <c:v>16</c:v>
                </c:pt>
                <c:pt idx="1">
                  <c:v>25</c:v>
                </c:pt>
              </c:numCache>
            </c:numRef>
          </c:val>
          <c:extLst>
            <c:ext xmlns:c16="http://schemas.microsoft.com/office/drawing/2014/chart" uri="{C3380CC4-5D6E-409C-BE32-E72D297353CC}">
              <c16:uniqueId val="{00000002-39D0-4F10-BA8E-B9A0DC2A16DD}"/>
            </c:ext>
          </c:extLst>
        </c:ser>
        <c:dLbls>
          <c:showLegendKey val="0"/>
          <c:showVal val="0"/>
          <c:showCatName val="0"/>
          <c:showSerName val="0"/>
          <c:showPercent val="0"/>
          <c:showBubbleSize val="0"/>
        </c:dLbls>
        <c:gapWidth val="219"/>
        <c:overlap val="-27"/>
        <c:axId val="554266280"/>
        <c:axId val="554260048"/>
      </c:barChart>
      <c:catAx>
        <c:axId val="554266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54260048"/>
        <c:crosses val="autoZero"/>
        <c:auto val="1"/>
        <c:lblAlgn val="ctr"/>
        <c:lblOffset val="100"/>
        <c:noMultiLvlLbl val="0"/>
      </c:catAx>
      <c:valAx>
        <c:axId val="55426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 of stems with mummy berry </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54266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3.3552249170382527E-2"/>
          <c:y val="1.282051282051282E-2"/>
          <c:w val="0.91309594175558739"/>
          <c:h val="0.92302822188696654"/>
        </c:manualLayout>
      </c:layout>
      <c:barChart>
        <c:barDir val="bar"/>
        <c:grouping val="stacked"/>
        <c:varyColors val="0"/>
        <c:ser>
          <c:idx val="0"/>
          <c:order val="0"/>
          <c:tx>
            <c:v>Date</c:v>
          </c:tx>
          <c:spPr>
            <a:solidFill>
              <a:schemeClr val="dk1">
                <a:tint val="88500"/>
              </a:schemeClr>
            </a:solidFill>
            <a:ln>
              <a:noFill/>
            </a:ln>
            <a:effectLst/>
          </c:spPr>
          <c:invertIfNegative val="0"/>
          <c:cat>
            <c:numRef>
              <c:f>Sheet1!$A$4:$A$9</c:f>
              <c:numCache>
                <c:formatCode>General</c:formatCode>
                <c:ptCount val="6"/>
                <c:pt idx="0">
                  <c:v>2007</c:v>
                </c:pt>
                <c:pt idx="1">
                  <c:v>2009</c:v>
                </c:pt>
                <c:pt idx="2">
                  <c:v>2010</c:v>
                </c:pt>
                <c:pt idx="3">
                  <c:v>2011</c:v>
                </c:pt>
                <c:pt idx="4">
                  <c:v>2012</c:v>
                </c:pt>
                <c:pt idx="5">
                  <c:v>2013</c:v>
                </c:pt>
              </c:numCache>
            </c:numRef>
          </c:cat>
          <c:val>
            <c:numRef>
              <c:f>Sheet1!$B$4:$B$9</c:f>
              <c:numCache>
                <c:formatCode>General</c:formatCode>
                <c:ptCount val="6"/>
              </c:numCache>
            </c:numRef>
          </c:val>
          <c:extLst>
            <c:ext xmlns:c16="http://schemas.microsoft.com/office/drawing/2014/chart" uri="{C3380CC4-5D6E-409C-BE32-E72D297353CC}">
              <c16:uniqueId val="{00000000-6346-42B6-8C58-721CA9DA4C81}"/>
            </c:ext>
          </c:extLst>
        </c:ser>
        <c:ser>
          <c:idx val="1"/>
          <c:order val="1"/>
          <c:tx>
            <c:v>Duration</c:v>
          </c:tx>
          <c:spPr>
            <a:solidFill>
              <a:schemeClr val="dk1">
                <a:tint val="55000"/>
              </a:schemeClr>
            </a:solidFill>
            <a:ln>
              <a:noFill/>
            </a:ln>
            <a:effectLst/>
          </c:spPr>
          <c:invertIfNegative val="0"/>
          <c:cat>
            <c:numRef>
              <c:f>Sheet1!$A$4:$A$9</c:f>
              <c:numCache>
                <c:formatCode>General</c:formatCode>
                <c:ptCount val="6"/>
                <c:pt idx="0">
                  <c:v>2007</c:v>
                </c:pt>
                <c:pt idx="1">
                  <c:v>2009</c:v>
                </c:pt>
                <c:pt idx="2">
                  <c:v>2010</c:v>
                </c:pt>
                <c:pt idx="3">
                  <c:v>2011</c:v>
                </c:pt>
                <c:pt idx="4">
                  <c:v>2012</c:v>
                </c:pt>
                <c:pt idx="5">
                  <c:v>2013</c:v>
                </c:pt>
              </c:numCache>
            </c:numRef>
          </c:cat>
          <c:val>
            <c:numRef>
              <c:f>Sheet1!$C$4:$C$9</c:f>
              <c:numCache>
                <c:formatCode>General</c:formatCode>
                <c:ptCount val="6"/>
                <c:pt idx="0">
                  <c:v>18</c:v>
                </c:pt>
                <c:pt idx="1">
                  <c:v>21</c:v>
                </c:pt>
                <c:pt idx="2">
                  <c:v>23</c:v>
                </c:pt>
                <c:pt idx="3">
                  <c:v>21</c:v>
                </c:pt>
                <c:pt idx="4">
                  <c:v>33</c:v>
                </c:pt>
                <c:pt idx="5">
                  <c:v>20</c:v>
                </c:pt>
              </c:numCache>
            </c:numRef>
          </c:val>
          <c:extLst>
            <c:ext xmlns:c16="http://schemas.microsoft.com/office/drawing/2014/chart" uri="{C3380CC4-5D6E-409C-BE32-E72D297353CC}">
              <c16:uniqueId val="{00000001-6346-42B6-8C58-721CA9DA4C81}"/>
            </c:ext>
          </c:extLst>
        </c:ser>
        <c:dLbls>
          <c:showLegendKey val="0"/>
          <c:showVal val="0"/>
          <c:showCatName val="0"/>
          <c:showSerName val="0"/>
          <c:showPercent val="0"/>
          <c:showBubbleSize val="0"/>
        </c:dLbls>
        <c:gapWidth val="150"/>
        <c:overlap val="100"/>
        <c:axId val="527269840"/>
        <c:axId val="527271408"/>
      </c:barChart>
      <c:dateAx>
        <c:axId val="527269840"/>
        <c:scaling>
          <c:orientation val="maxMin"/>
        </c:scaling>
        <c:delete val="1"/>
        <c:axPos val="r"/>
        <c:numFmt formatCode="General" sourceLinked="1"/>
        <c:majorTickMark val="out"/>
        <c:minorTickMark val="none"/>
        <c:tickLblPos val="nextTo"/>
        <c:crossAx val="527271408"/>
        <c:crosses val="max"/>
        <c:auto val="0"/>
        <c:lblOffset val="100"/>
        <c:baseTimeUnit val="days"/>
      </c:dateAx>
      <c:valAx>
        <c:axId val="527271408"/>
        <c:scaling>
          <c:orientation val="minMax"/>
          <c:max val="41419"/>
          <c:min val="41369"/>
        </c:scaling>
        <c:delete val="0"/>
        <c:axPos val="b"/>
        <c:majorGridlines>
          <c:spPr>
            <a:ln w="6350" cap="flat" cmpd="sng" algn="ctr">
              <a:solidFill>
                <a:schemeClr val="tx1">
                  <a:tint val="75000"/>
                </a:schemeClr>
              </a:solidFill>
              <a:prstDash val="solid"/>
              <a:round/>
            </a:ln>
            <a:effectLst/>
          </c:spPr>
        </c:majorGridlines>
        <c:numFmt formatCode="[$-409]d\-mmm;@" sourceLinked="0"/>
        <c:majorTickMark val="out"/>
        <c:minorTickMark val="out"/>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7269840"/>
        <c:crosses val="max"/>
        <c:crossBetween val="between"/>
        <c:majorUnit val="5"/>
      </c:valAx>
      <c:spPr>
        <a:solidFill>
          <a:schemeClr val="bg1"/>
        </a:solidFill>
        <a:ln>
          <a:noFill/>
        </a:ln>
        <a:effectLst/>
      </c:spPr>
    </c:plotArea>
    <c:plotVisOnly val="1"/>
    <c:dispBlanksAs val="gap"/>
    <c:showDLblsOverMax val="0"/>
  </c:chart>
  <c:spPr>
    <a:noFill/>
    <a:ln w="6350" cap="flat" cmpd="sng" algn="ctr">
      <a:noFill/>
      <a:prstDash val="solid"/>
      <a:miter lim="800000"/>
    </a:ln>
    <a:effectLst/>
  </c:spPr>
  <c:txPr>
    <a:bodyPr/>
    <a:lstStyle/>
    <a:p>
      <a:pPr>
        <a:defRPr sz="14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000" b="0" dirty="0"/>
              <a:t>Green bars indicate</a:t>
            </a:r>
            <a:r>
              <a:rPr lang="en-US" sz="2000" b="0" baseline="0" dirty="0"/>
              <a:t> weather conditions </a:t>
            </a:r>
          </a:p>
          <a:p>
            <a:pPr>
              <a:defRPr sz="2400"/>
            </a:pPr>
            <a:r>
              <a:rPr lang="en-US" sz="2000" b="0" baseline="0" dirty="0"/>
              <a:t>for infection of MVC  ( 2017)</a:t>
            </a:r>
            <a:endParaRPr lang="en-US" sz="2000" b="0" dirty="0"/>
          </a:p>
        </c:rich>
      </c:tx>
      <c:layout>
        <c:manualLayout>
          <c:xMode val="edge"/>
          <c:yMode val="edge"/>
          <c:x val="0.12758000061855851"/>
          <c:y val="8.0745336678648659E-3"/>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2"/>
          <c:tx>
            <c:strRef>
              <c:f>Sheet1!$E$1</c:f>
              <c:strCache>
                <c:ptCount val="1"/>
                <c:pt idx="0">
                  <c:v>Infection Period</c:v>
                </c:pt>
              </c:strCache>
            </c:strRef>
          </c:tx>
          <c:spPr>
            <a:solidFill>
              <a:schemeClr val="accent6">
                <a:lumMod val="60000"/>
              </a:schemeClr>
            </a:solidFill>
            <a:ln>
              <a:noFill/>
            </a:ln>
            <a:effectLst/>
          </c:spPr>
          <c:invertIfNegative val="0"/>
          <c:cat>
            <c:numRef>
              <c:f>Sheet1!$B$2:$B$1017</c:f>
              <c:numCache>
                <c:formatCode>General</c:formatCode>
                <c:ptCount val="1016"/>
                <c:pt idx="0" formatCode="[$-409]d\-mmm;@">
                  <c:v>42848</c:v>
                </c:pt>
                <c:pt idx="44" formatCode="[$-409]d\-mmm;@">
                  <c:v>42849</c:v>
                </c:pt>
                <c:pt idx="88" formatCode="[$-409]d\-mmm;@">
                  <c:v>42850</c:v>
                </c:pt>
                <c:pt idx="124" formatCode="[$-409]d\-mmm;@">
                  <c:v>42851</c:v>
                </c:pt>
                <c:pt idx="166" formatCode="[$-409]d\-mmm;@">
                  <c:v>42852</c:v>
                </c:pt>
                <c:pt idx="202" formatCode="[$-409]d\-mmm;@">
                  <c:v>42853</c:v>
                </c:pt>
                <c:pt idx="237" formatCode="[$-409]d\-mmm;@">
                  <c:v>42854</c:v>
                </c:pt>
                <c:pt idx="283" formatCode="[$-409]d\-mmm;@">
                  <c:v>42855</c:v>
                </c:pt>
                <c:pt idx="334" formatCode="[$-409]d\-mmm;@">
                  <c:v>42856</c:v>
                </c:pt>
                <c:pt idx="377" formatCode="[$-409]d\-mmm;@">
                  <c:v>42857</c:v>
                </c:pt>
                <c:pt idx="414" formatCode="[$-409]d\-mmm;@">
                  <c:v>42858</c:v>
                </c:pt>
                <c:pt idx="460" formatCode="[$-409]d\-mmm;@">
                  <c:v>42859</c:v>
                </c:pt>
                <c:pt idx="505" formatCode="[$-409]d\-mmm;@">
                  <c:v>42860</c:v>
                </c:pt>
                <c:pt idx="554" formatCode="[$-409]d\-mmm;@">
                  <c:v>42861</c:v>
                </c:pt>
                <c:pt idx="600" formatCode="[$-409]d\-mmm;@">
                  <c:v>42862</c:v>
                </c:pt>
                <c:pt idx="643" formatCode="[$-409]d\-mmm;@">
                  <c:v>42863</c:v>
                </c:pt>
                <c:pt idx="685" formatCode="[$-409]d\-mmm;@">
                  <c:v>42864</c:v>
                </c:pt>
                <c:pt idx="740" formatCode="[$-409]d\-mmm;@">
                  <c:v>42865</c:v>
                </c:pt>
                <c:pt idx="783" formatCode="[$-409]d\-mmm;@">
                  <c:v>42866</c:v>
                </c:pt>
                <c:pt idx="824" formatCode="[$-409]d\-mmm;@">
                  <c:v>42867</c:v>
                </c:pt>
                <c:pt idx="867" formatCode="[$-409]d\-mmm;@">
                  <c:v>42868</c:v>
                </c:pt>
                <c:pt idx="917" formatCode="[$-409]d\-mmm;@">
                  <c:v>42869</c:v>
                </c:pt>
                <c:pt idx="972" formatCode="[$-409]d\-mmm;@">
                  <c:v>42870</c:v>
                </c:pt>
              </c:numCache>
            </c:numRef>
          </c:cat>
          <c:val>
            <c:numRef>
              <c:f>Sheet1!$E$2:$E$1017</c:f>
              <c:numCache>
                <c:formatCode>General</c:formatCode>
                <c:ptCount val="10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pt idx="132">
                  <c:v>100</c:v>
                </c:pt>
                <c:pt idx="133">
                  <c:v>100</c:v>
                </c:pt>
                <c:pt idx="134">
                  <c:v>100</c:v>
                </c:pt>
                <c:pt idx="135">
                  <c:v>100</c:v>
                </c:pt>
                <c:pt idx="136">
                  <c:v>100</c:v>
                </c:pt>
                <c:pt idx="137">
                  <c:v>100</c:v>
                </c:pt>
                <c:pt idx="138">
                  <c:v>100</c:v>
                </c:pt>
                <c:pt idx="139">
                  <c:v>100</c:v>
                </c:pt>
                <c:pt idx="140">
                  <c:v>100</c:v>
                </c:pt>
                <c:pt idx="141">
                  <c:v>100</c:v>
                </c:pt>
                <c:pt idx="142">
                  <c:v>100</c:v>
                </c:pt>
                <c:pt idx="143">
                  <c:v>100</c:v>
                </c:pt>
                <c:pt idx="144">
                  <c:v>100</c:v>
                </c:pt>
                <c:pt idx="145">
                  <c:v>100</c:v>
                </c:pt>
                <c:pt idx="146">
                  <c:v>100</c:v>
                </c:pt>
                <c:pt idx="147">
                  <c:v>100</c:v>
                </c:pt>
                <c:pt idx="148">
                  <c:v>100</c:v>
                </c:pt>
                <c:pt idx="149">
                  <c:v>100</c:v>
                </c:pt>
                <c:pt idx="150">
                  <c:v>100</c:v>
                </c:pt>
                <c:pt idx="151">
                  <c:v>100</c:v>
                </c:pt>
                <c:pt idx="152">
                  <c:v>100</c:v>
                </c:pt>
                <c:pt idx="153">
                  <c:v>100</c:v>
                </c:pt>
                <c:pt idx="154">
                  <c:v>100</c:v>
                </c:pt>
                <c:pt idx="155">
                  <c:v>100</c:v>
                </c:pt>
                <c:pt idx="156">
                  <c:v>100</c:v>
                </c:pt>
                <c:pt idx="157">
                  <c:v>100</c:v>
                </c:pt>
                <c:pt idx="158">
                  <c:v>100</c:v>
                </c:pt>
                <c:pt idx="159">
                  <c:v>100</c:v>
                </c:pt>
                <c:pt idx="160">
                  <c:v>100</c:v>
                </c:pt>
                <c:pt idx="161">
                  <c:v>100</c:v>
                </c:pt>
                <c:pt idx="162">
                  <c:v>100</c:v>
                </c:pt>
                <c:pt idx="163">
                  <c:v>100</c:v>
                </c:pt>
                <c:pt idx="164">
                  <c:v>100</c:v>
                </c:pt>
                <c:pt idx="165">
                  <c:v>100</c:v>
                </c:pt>
                <c:pt idx="166">
                  <c:v>100</c:v>
                </c:pt>
                <c:pt idx="167">
                  <c:v>100</c:v>
                </c:pt>
                <c:pt idx="168">
                  <c:v>100</c:v>
                </c:pt>
                <c:pt idx="169">
                  <c:v>100</c:v>
                </c:pt>
                <c:pt idx="170">
                  <c:v>100</c:v>
                </c:pt>
                <c:pt idx="171">
                  <c:v>100</c:v>
                </c:pt>
                <c:pt idx="172">
                  <c:v>100</c:v>
                </c:pt>
                <c:pt idx="173">
                  <c:v>100</c:v>
                </c:pt>
                <c:pt idx="174">
                  <c:v>100</c:v>
                </c:pt>
                <c:pt idx="175">
                  <c:v>100</c:v>
                </c:pt>
                <c:pt idx="176">
                  <c:v>100</c:v>
                </c:pt>
                <c:pt idx="177">
                  <c:v>100</c:v>
                </c:pt>
                <c:pt idx="178">
                  <c:v>100</c:v>
                </c:pt>
                <c:pt idx="179">
                  <c:v>100</c:v>
                </c:pt>
                <c:pt idx="180">
                  <c:v>100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100</c:v>
                </c:pt>
                <c:pt idx="195">
                  <c:v>100</c:v>
                </c:pt>
                <c:pt idx="196">
                  <c:v>100</c:v>
                </c:pt>
                <c:pt idx="197">
                  <c:v>100</c:v>
                </c:pt>
                <c:pt idx="198">
                  <c:v>100</c:v>
                </c:pt>
                <c:pt idx="199">
                  <c:v>100</c:v>
                </c:pt>
                <c:pt idx="200">
                  <c:v>100</c:v>
                </c:pt>
                <c:pt idx="201">
                  <c:v>100</c:v>
                </c:pt>
                <c:pt idx="202">
                  <c:v>100</c:v>
                </c:pt>
                <c:pt idx="203">
                  <c:v>100</c:v>
                </c:pt>
                <c:pt idx="204">
                  <c:v>100</c:v>
                </c:pt>
                <c:pt idx="205">
                  <c:v>100</c:v>
                </c:pt>
                <c:pt idx="206">
                  <c:v>100</c:v>
                </c:pt>
                <c:pt idx="207">
                  <c:v>100</c:v>
                </c:pt>
                <c:pt idx="208">
                  <c:v>100</c:v>
                </c:pt>
                <c:pt idx="209">
                  <c:v>100</c:v>
                </c:pt>
                <c:pt idx="210">
                  <c:v>100</c:v>
                </c:pt>
                <c:pt idx="211">
                  <c:v>100</c:v>
                </c:pt>
                <c:pt idx="212">
                  <c:v>100</c:v>
                </c:pt>
                <c:pt idx="213">
                  <c:v>100</c:v>
                </c:pt>
                <c:pt idx="214">
                  <c:v>100</c:v>
                </c:pt>
                <c:pt idx="215">
                  <c:v>100</c:v>
                </c:pt>
                <c:pt idx="216">
                  <c:v>100</c:v>
                </c:pt>
                <c:pt idx="217">
                  <c:v>100</c:v>
                </c:pt>
                <c:pt idx="218">
                  <c:v>100</c:v>
                </c:pt>
                <c:pt idx="219">
                  <c:v>100</c:v>
                </c:pt>
                <c:pt idx="220">
                  <c:v>100</c:v>
                </c:pt>
                <c:pt idx="221">
                  <c:v>100</c:v>
                </c:pt>
                <c:pt idx="222">
                  <c:v>100</c:v>
                </c:pt>
                <c:pt idx="223">
                  <c:v>100</c:v>
                </c:pt>
                <c:pt idx="224">
                  <c:v>0</c:v>
                </c:pt>
                <c:pt idx="225">
                  <c:v>0</c:v>
                </c:pt>
                <c:pt idx="226">
                  <c:v>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100</c:v>
                </c:pt>
                <c:pt idx="244">
                  <c:v>100</c:v>
                </c:pt>
                <c:pt idx="245">
                  <c:v>100</c:v>
                </c:pt>
                <c:pt idx="246">
                  <c:v>100</c:v>
                </c:pt>
                <c:pt idx="247">
                  <c:v>100</c:v>
                </c:pt>
                <c:pt idx="248">
                  <c:v>100</c:v>
                </c:pt>
                <c:pt idx="249">
                  <c:v>100</c:v>
                </c:pt>
                <c:pt idx="250">
                  <c:v>100</c:v>
                </c:pt>
                <c:pt idx="251">
                  <c:v>100</c:v>
                </c:pt>
                <c:pt idx="252">
                  <c:v>100</c:v>
                </c:pt>
                <c:pt idx="253">
                  <c:v>100</c:v>
                </c:pt>
                <c:pt idx="254">
                  <c:v>100</c:v>
                </c:pt>
                <c:pt idx="255">
                  <c:v>100</c:v>
                </c:pt>
                <c:pt idx="256">
                  <c:v>100</c:v>
                </c:pt>
                <c:pt idx="257">
                  <c:v>100</c:v>
                </c:pt>
                <c:pt idx="258">
                  <c:v>100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100</c:v>
                </c:pt>
                <c:pt idx="380">
                  <c:v>100</c:v>
                </c:pt>
                <c:pt idx="381">
                  <c:v>100</c:v>
                </c:pt>
                <c:pt idx="382">
                  <c:v>100</c:v>
                </c:pt>
                <c:pt idx="383">
                  <c:v>100</c:v>
                </c:pt>
                <c:pt idx="384">
                  <c:v>100</c:v>
                </c:pt>
                <c:pt idx="385">
                  <c:v>100</c:v>
                </c:pt>
                <c:pt idx="386">
                  <c:v>100</c:v>
                </c:pt>
                <c:pt idx="387">
                  <c:v>100</c:v>
                </c:pt>
                <c:pt idx="388">
                  <c:v>100</c:v>
                </c:pt>
                <c:pt idx="389">
                  <c:v>100</c:v>
                </c:pt>
                <c:pt idx="390">
                  <c:v>100</c:v>
                </c:pt>
                <c:pt idx="391">
                  <c:v>100</c:v>
                </c:pt>
                <c:pt idx="392">
                  <c:v>100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100</c:v>
                </c:pt>
                <c:pt idx="410">
                  <c:v>100</c:v>
                </c:pt>
                <c:pt idx="411">
                  <c:v>100</c:v>
                </c:pt>
                <c:pt idx="412">
                  <c:v>100</c:v>
                </c:pt>
                <c:pt idx="413">
                  <c:v>100</c:v>
                </c:pt>
                <c:pt idx="414">
                  <c:v>100</c:v>
                </c:pt>
                <c:pt idx="415">
                  <c:v>100</c:v>
                </c:pt>
                <c:pt idx="416">
                  <c:v>100</c:v>
                </c:pt>
                <c:pt idx="417">
                  <c:v>100</c:v>
                </c:pt>
                <c:pt idx="418">
                  <c:v>100</c:v>
                </c:pt>
                <c:pt idx="419">
                  <c:v>100</c:v>
                </c:pt>
                <c:pt idx="420">
                  <c:v>100</c:v>
                </c:pt>
                <c:pt idx="421">
                  <c:v>100</c:v>
                </c:pt>
                <c:pt idx="422">
                  <c:v>100</c:v>
                </c:pt>
                <c:pt idx="423">
                  <c:v>100</c:v>
                </c:pt>
                <c:pt idx="424">
                  <c:v>100</c:v>
                </c:pt>
                <c:pt idx="425">
                  <c:v>100</c:v>
                </c:pt>
                <c:pt idx="426">
                  <c:v>100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100</c:v>
                </c:pt>
                <c:pt idx="547">
                  <c:v>100</c:v>
                </c:pt>
                <c:pt idx="548">
                  <c:v>100</c:v>
                </c:pt>
                <c:pt idx="549">
                  <c:v>100</c:v>
                </c:pt>
                <c:pt idx="550">
                  <c:v>100</c:v>
                </c:pt>
                <c:pt idx="551">
                  <c:v>100</c:v>
                </c:pt>
                <c:pt idx="552">
                  <c:v>100</c:v>
                </c:pt>
                <c:pt idx="553">
                  <c:v>100</c:v>
                </c:pt>
                <c:pt idx="554">
                  <c:v>100</c:v>
                </c:pt>
                <c:pt idx="555">
                  <c:v>100</c:v>
                </c:pt>
                <c:pt idx="556">
                  <c:v>100</c:v>
                </c:pt>
                <c:pt idx="557">
                  <c:v>100</c:v>
                </c:pt>
                <c:pt idx="558">
                  <c:v>100</c:v>
                </c:pt>
                <c:pt idx="559">
                  <c:v>100</c:v>
                </c:pt>
                <c:pt idx="560">
                  <c:v>100</c:v>
                </c:pt>
                <c:pt idx="561">
                  <c:v>100</c:v>
                </c:pt>
                <c:pt idx="562">
                  <c:v>100</c:v>
                </c:pt>
                <c:pt idx="563">
                  <c:v>100</c:v>
                </c:pt>
                <c:pt idx="564">
                  <c:v>100</c:v>
                </c:pt>
                <c:pt idx="565">
                  <c:v>100</c:v>
                </c:pt>
                <c:pt idx="566">
                  <c:v>100</c:v>
                </c:pt>
                <c:pt idx="567">
                  <c:v>100</c:v>
                </c:pt>
                <c:pt idx="568">
                  <c:v>100</c:v>
                </c:pt>
                <c:pt idx="569">
                  <c:v>100</c:v>
                </c:pt>
                <c:pt idx="570">
                  <c:v>100</c:v>
                </c:pt>
                <c:pt idx="571">
                  <c:v>100</c:v>
                </c:pt>
                <c:pt idx="572">
                  <c:v>100</c:v>
                </c:pt>
                <c:pt idx="573">
                  <c:v>100</c:v>
                </c:pt>
                <c:pt idx="574">
                  <c:v>100</c:v>
                </c:pt>
                <c:pt idx="575">
                  <c:v>100</c:v>
                </c:pt>
                <c:pt idx="576">
                  <c:v>100</c:v>
                </c:pt>
                <c:pt idx="577">
                  <c:v>100</c:v>
                </c:pt>
                <c:pt idx="578">
                  <c:v>100</c:v>
                </c:pt>
                <c:pt idx="579">
                  <c:v>100</c:v>
                </c:pt>
                <c:pt idx="580">
                  <c:v>100</c:v>
                </c:pt>
                <c:pt idx="581">
                  <c:v>100</c:v>
                </c:pt>
                <c:pt idx="582">
                  <c:v>100</c:v>
                </c:pt>
                <c:pt idx="583">
                  <c:v>100</c:v>
                </c:pt>
                <c:pt idx="584">
                  <c:v>100</c:v>
                </c:pt>
                <c:pt idx="585">
                  <c:v>100</c:v>
                </c:pt>
                <c:pt idx="586">
                  <c:v>100</c:v>
                </c:pt>
                <c:pt idx="587">
                  <c:v>100</c:v>
                </c:pt>
                <c:pt idx="588">
                  <c:v>100</c:v>
                </c:pt>
                <c:pt idx="589">
                  <c:v>100</c:v>
                </c:pt>
                <c:pt idx="590">
                  <c:v>100</c:v>
                </c:pt>
                <c:pt idx="591">
                  <c:v>100</c:v>
                </c:pt>
                <c:pt idx="592">
                  <c:v>100</c:v>
                </c:pt>
                <c:pt idx="593">
                  <c:v>100</c:v>
                </c:pt>
                <c:pt idx="594">
                  <c:v>100</c:v>
                </c:pt>
                <c:pt idx="595">
                  <c:v>100</c:v>
                </c:pt>
                <c:pt idx="596">
                  <c:v>100</c:v>
                </c:pt>
                <c:pt idx="597">
                  <c:v>100</c:v>
                </c:pt>
                <c:pt idx="598">
                  <c:v>100</c:v>
                </c:pt>
                <c:pt idx="599">
                  <c:v>100</c:v>
                </c:pt>
                <c:pt idx="600">
                  <c:v>100</c:v>
                </c:pt>
                <c:pt idx="601">
                  <c:v>100</c:v>
                </c:pt>
                <c:pt idx="602">
                  <c:v>100</c:v>
                </c:pt>
                <c:pt idx="603">
                  <c:v>100</c:v>
                </c:pt>
                <c:pt idx="604">
                  <c:v>100</c:v>
                </c:pt>
                <c:pt idx="605">
                  <c:v>100</c:v>
                </c:pt>
                <c:pt idx="606">
                  <c:v>100</c:v>
                </c:pt>
                <c:pt idx="607">
                  <c:v>100</c:v>
                </c:pt>
                <c:pt idx="608">
                  <c:v>100</c:v>
                </c:pt>
                <c:pt idx="609">
                  <c:v>100</c:v>
                </c:pt>
                <c:pt idx="610">
                  <c:v>100</c:v>
                </c:pt>
                <c:pt idx="611">
                  <c:v>100</c:v>
                </c:pt>
                <c:pt idx="612">
                  <c:v>100</c:v>
                </c:pt>
                <c:pt idx="613">
                  <c:v>100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100</c:v>
                </c:pt>
                <c:pt idx="640">
                  <c:v>100</c:v>
                </c:pt>
                <c:pt idx="641">
                  <c:v>100</c:v>
                </c:pt>
                <c:pt idx="642">
                  <c:v>100</c:v>
                </c:pt>
                <c:pt idx="643">
                  <c:v>100</c:v>
                </c:pt>
                <c:pt idx="644">
                  <c:v>100</c:v>
                </c:pt>
                <c:pt idx="645">
                  <c:v>100</c:v>
                </c:pt>
                <c:pt idx="646">
                  <c:v>100</c:v>
                </c:pt>
                <c:pt idx="647">
                  <c:v>100</c:v>
                </c:pt>
                <c:pt idx="648">
                  <c:v>100</c:v>
                </c:pt>
                <c:pt idx="649">
                  <c:v>100</c:v>
                </c:pt>
                <c:pt idx="650">
                  <c:v>100</c:v>
                </c:pt>
                <c:pt idx="651">
                  <c:v>100</c:v>
                </c:pt>
                <c:pt idx="652">
                  <c:v>100</c:v>
                </c:pt>
                <c:pt idx="653">
                  <c:v>100</c:v>
                </c:pt>
                <c:pt idx="654">
                  <c:v>100</c:v>
                </c:pt>
                <c:pt idx="655">
                  <c:v>100</c:v>
                </c:pt>
                <c:pt idx="656">
                  <c:v>100</c:v>
                </c:pt>
                <c:pt idx="657">
                  <c:v>100</c:v>
                </c:pt>
                <c:pt idx="658">
                  <c:v>100</c:v>
                </c:pt>
                <c:pt idx="659">
                  <c:v>100</c:v>
                </c:pt>
                <c:pt idx="660">
                  <c:v>100</c:v>
                </c:pt>
                <c:pt idx="661">
                  <c:v>100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100</c:v>
                </c:pt>
                <c:pt idx="726">
                  <c:v>100</c:v>
                </c:pt>
                <c:pt idx="727">
                  <c:v>100</c:v>
                </c:pt>
                <c:pt idx="728">
                  <c:v>100</c:v>
                </c:pt>
                <c:pt idx="729">
                  <c:v>100</c:v>
                </c:pt>
                <c:pt idx="730">
                  <c:v>100</c:v>
                </c:pt>
                <c:pt idx="731">
                  <c:v>100</c:v>
                </c:pt>
                <c:pt idx="732">
                  <c:v>100</c:v>
                </c:pt>
                <c:pt idx="733">
                  <c:v>100</c:v>
                </c:pt>
                <c:pt idx="734">
                  <c:v>100</c:v>
                </c:pt>
                <c:pt idx="735">
                  <c:v>100</c:v>
                </c:pt>
                <c:pt idx="736">
                  <c:v>100</c:v>
                </c:pt>
                <c:pt idx="737">
                  <c:v>100</c:v>
                </c:pt>
                <c:pt idx="738">
                  <c:v>100</c:v>
                </c:pt>
                <c:pt idx="739">
                  <c:v>100</c:v>
                </c:pt>
                <c:pt idx="740">
                  <c:v>100</c:v>
                </c:pt>
                <c:pt idx="741">
                  <c:v>100</c:v>
                </c:pt>
                <c:pt idx="742">
                  <c:v>100</c:v>
                </c:pt>
                <c:pt idx="743">
                  <c:v>100</c:v>
                </c:pt>
                <c:pt idx="744">
                  <c:v>100</c:v>
                </c:pt>
                <c:pt idx="745">
                  <c:v>100</c:v>
                </c:pt>
                <c:pt idx="746">
                  <c:v>100</c:v>
                </c:pt>
                <c:pt idx="747">
                  <c:v>100</c:v>
                </c:pt>
                <c:pt idx="748">
                  <c:v>100</c:v>
                </c:pt>
                <c:pt idx="749">
                  <c:v>100</c:v>
                </c:pt>
                <c:pt idx="750">
                  <c:v>100</c:v>
                </c:pt>
                <c:pt idx="751">
                  <c:v>100</c:v>
                </c:pt>
                <c:pt idx="752">
                  <c:v>100</c:v>
                </c:pt>
                <c:pt idx="753">
                  <c:v>100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100</c:v>
                </c:pt>
                <c:pt idx="811">
                  <c:v>100</c:v>
                </c:pt>
                <c:pt idx="812">
                  <c:v>100</c:v>
                </c:pt>
                <c:pt idx="813">
                  <c:v>100</c:v>
                </c:pt>
                <c:pt idx="814">
                  <c:v>100</c:v>
                </c:pt>
                <c:pt idx="815">
                  <c:v>100</c:v>
                </c:pt>
                <c:pt idx="816">
                  <c:v>100</c:v>
                </c:pt>
                <c:pt idx="817">
                  <c:v>100</c:v>
                </c:pt>
                <c:pt idx="818">
                  <c:v>100</c:v>
                </c:pt>
                <c:pt idx="819">
                  <c:v>100</c:v>
                </c:pt>
                <c:pt idx="820">
                  <c:v>100</c:v>
                </c:pt>
                <c:pt idx="821">
                  <c:v>100</c:v>
                </c:pt>
                <c:pt idx="822">
                  <c:v>100</c:v>
                </c:pt>
                <c:pt idx="823">
                  <c:v>100</c:v>
                </c:pt>
                <c:pt idx="824">
                  <c:v>100</c:v>
                </c:pt>
                <c:pt idx="825">
                  <c:v>100</c:v>
                </c:pt>
                <c:pt idx="826">
                  <c:v>100</c:v>
                </c:pt>
                <c:pt idx="827">
                  <c:v>100</c:v>
                </c:pt>
                <c:pt idx="828">
                  <c:v>100</c:v>
                </c:pt>
                <c:pt idx="829">
                  <c:v>100</c:v>
                </c:pt>
                <c:pt idx="830">
                  <c:v>100</c:v>
                </c:pt>
                <c:pt idx="831">
                  <c:v>100</c:v>
                </c:pt>
                <c:pt idx="832">
                  <c:v>100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100</c:v>
                </c:pt>
                <c:pt idx="942">
                  <c:v>100</c:v>
                </c:pt>
                <c:pt idx="943">
                  <c:v>100</c:v>
                </c:pt>
                <c:pt idx="944">
                  <c:v>100</c:v>
                </c:pt>
                <c:pt idx="945">
                  <c:v>100</c:v>
                </c:pt>
                <c:pt idx="946">
                  <c:v>100</c:v>
                </c:pt>
                <c:pt idx="947">
                  <c:v>100</c:v>
                </c:pt>
                <c:pt idx="948">
                  <c:v>100</c:v>
                </c:pt>
                <c:pt idx="949">
                  <c:v>100</c:v>
                </c:pt>
                <c:pt idx="950">
                  <c:v>100</c:v>
                </c:pt>
                <c:pt idx="951">
                  <c:v>100</c:v>
                </c:pt>
                <c:pt idx="952">
                  <c:v>100</c:v>
                </c:pt>
                <c:pt idx="953">
                  <c:v>100</c:v>
                </c:pt>
                <c:pt idx="954">
                  <c:v>100</c:v>
                </c:pt>
                <c:pt idx="955">
                  <c:v>100</c:v>
                </c:pt>
                <c:pt idx="956">
                  <c:v>100</c:v>
                </c:pt>
                <c:pt idx="957">
                  <c:v>100</c:v>
                </c:pt>
                <c:pt idx="958">
                  <c:v>100</c:v>
                </c:pt>
                <c:pt idx="959">
                  <c:v>100</c:v>
                </c:pt>
                <c:pt idx="960">
                  <c:v>100</c:v>
                </c:pt>
                <c:pt idx="961">
                  <c:v>100</c:v>
                </c:pt>
                <c:pt idx="962">
                  <c:v>100</c:v>
                </c:pt>
                <c:pt idx="963">
                  <c:v>100</c:v>
                </c:pt>
                <c:pt idx="964">
                  <c:v>100</c:v>
                </c:pt>
                <c:pt idx="965">
                  <c:v>100</c:v>
                </c:pt>
                <c:pt idx="966">
                  <c:v>100</c:v>
                </c:pt>
                <c:pt idx="967">
                  <c:v>100</c:v>
                </c:pt>
                <c:pt idx="968">
                  <c:v>100</c:v>
                </c:pt>
                <c:pt idx="969">
                  <c:v>100</c:v>
                </c:pt>
                <c:pt idx="970">
                  <c:v>100</c:v>
                </c:pt>
                <c:pt idx="971">
                  <c:v>100</c:v>
                </c:pt>
                <c:pt idx="972">
                  <c:v>100</c:v>
                </c:pt>
                <c:pt idx="973">
                  <c:v>100</c:v>
                </c:pt>
                <c:pt idx="974">
                  <c:v>100</c:v>
                </c:pt>
                <c:pt idx="975">
                  <c:v>100</c:v>
                </c:pt>
                <c:pt idx="976">
                  <c:v>100</c:v>
                </c:pt>
                <c:pt idx="977">
                  <c:v>100</c:v>
                </c:pt>
                <c:pt idx="978">
                  <c:v>100</c:v>
                </c:pt>
                <c:pt idx="979">
                  <c:v>100</c:v>
                </c:pt>
                <c:pt idx="980">
                  <c:v>100</c:v>
                </c:pt>
                <c:pt idx="981">
                  <c:v>100</c:v>
                </c:pt>
                <c:pt idx="982">
                  <c:v>100</c:v>
                </c:pt>
                <c:pt idx="983">
                  <c:v>100</c:v>
                </c:pt>
                <c:pt idx="984">
                  <c:v>100</c:v>
                </c:pt>
                <c:pt idx="985">
                  <c:v>100</c:v>
                </c:pt>
                <c:pt idx="986">
                  <c:v>100</c:v>
                </c:pt>
                <c:pt idx="987">
                  <c:v>100</c:v>
                </c:pt>
                <c:pt idx="988">
                  <c:v>100</c:v>
                </c:pt>
                <c:pt idx="989">
                  <c:v>100</c:v>
                </c:pt>
                <c:pt idx="990">
                  <c:v>100</c:v>
                </c:pt>
                <c:pt idx="991">
                  <c:v>100</c:v>
                </c:pt>
                <c:pt idx="992">
                  <c:v>100</c:v>
                </c:pt>
                <c:pt idx="993">
                  <c:v>100</c:v>
                </c:pt>
                <c:pt idx="994">
                  <c:v>100</c:v>
                </c:pt>
                <c:pt idx="995">
                  <c:v>100</c:v>
                </c:pt>
                <c:pt idx="996">
                  <c:v>100</c:v>
                </c:pt>
                <c:pt idx="997">
                  <c:v>100</c:v>
                </c:pt>
                <c:pt idx="998">
                  <c:v>100</c:v>
                </c:pt>
                <c:pt idx="999">
                  <c:v>100</c:v>
                </c:pt>
                <c:pt idx="1000">
                  <c:v>100</c:v>
                </c:pt>
                <c:pt idx="1001">
                  <c:v>100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numCache>
            </c:numRef>
          </c:val>
          <c:extLst>
            <c:ext xmlns:c16="http://schemas.microsoft.com/office/drawing/2014/chart" uri="{C3380CC4-5D6E-409C-BE32-E72D297353CC}">
              <c16:uniqueId val="{00000000-4EAD-45AD-8279-9DA179288310}"/>
            </c:ext>
          </c:extLst>
        </c:ser>
        <c:dLbls>
          <c:showLegendKey val="0"/>
          <c:showVal val="0"/>
          <c:showCatName val="0"/>
          <c:showSerName val="0"/>
          <c:showPercent val="0"/>
          <c:showBubbleSize val="0"/>
        </c:dLbls>
        <c:gapWidth val="150"/>
        <c:axId val="589765352"/>
        <c:axId val="589771232"/>
      </c:barChart>
      <c:lineChart>
        <c:grouping val="standard"/>
        <c:varyColors val="0"/>
        <c:ser>
          <c:idx val="1"/>
          <c:order val="0"/>
          <c:tx>
            <c:strRef>
              <c:f>Sheet1!$C$1</c:f>
              <c:strCache>
                <c:ptCount val="1"/>
                <c:pt idx="0">
                  <c:v> Air Temperature</c:v>
                </c:pt>
              </c:strCache>
            </c:strRef>
          </c:tx>
          <c:spPr>
            <a:ln w="19050" cap="rnd" cmpd="sng" algn="ctr">
              <a:solidFill>
                <a:schemeClr val="accent5"/>
              </a:solidFill>
              <a:prstDash val="solid"/>
              <a:round/>
            </a:ln>
            <a:effectLst/>
          </c:spPr>
          <c:marker>
            <c:symbol val="none"/>
          </c:marker>
          <c:cat>
            <c:numRef>
              <c:f>Sheet1!$B$2:$B$1017</c:f>
              <c:numCache>
                <c:formatCode>General</c:formatCode>
                <c:ptCount val="1016"/>
                <c:pt idx="0" formatCode="[$-409]d\-mmm;@">
                  <c:v>42848</c:v>
                </c:pt>
                <c:pt idx="44" formatCode="[$-409]d\-mmm;@">
                  <c:v>42849</c:v>
                </c:pt>
                <c:pt idx="88" formatCode="[$-409]d\-mmm;@">
                  <c:v>42850</c:v>
                </c:pt>
                <c:pt idx="124" formatCode="[$-409]d\-mmm;@">
                  <c:v>42851</c:v>
                </c:pt>
                <c:pt idx="166" formatCode="[$-409]d\-mmm;@">
                  <c:v>42852</c:v>
                </c:pt>
                <c:pt idx="202" formatCode="[$-409]d\-mmm;@">
                  <c:v>42853</c:v>
                </c:pt>
                <c:pt idx="237" formatCode="[$-409]d\-mmm;@">
                  <c:v>42854</c:v>
                </c:pt>
                <c:pt idx="283" formatCode="[$-409]d\-mmm;@">
                  <c:v>42855</c:v>
                </c:pt>
                <c:pt idx="334" formatCode="[$-409]d\-mmm;@">
                  <c:v>42856</c:v>
                </c:pt>
                <c:pt idx="377" formatCode="[$-409]d\-mmm;@">
                  <c:v>42857</c:v>
                </c:pt>
                <c:pt idx="414" formatCode="[$-409]d\-mmm;@">
                  <c:v>42858</c:v>
                </c:pt>
                <c:pt idx="460" formatCode="[$-409]d\-mmm;@">
                  <c:v>42859</c:v>
                </c:pt>
                <c:pt idx="505" formatCode="[$-409]d\-mmm;@">
                  <c:v>42860</c:v>
                </c:pt>
                <c:pt idx="554" formatCode="[$-409]d\-mmm;@">
                  <c:v>42861</c:v>
                </c:pt>
                <c:pt idx="600" formatCode="[$-409]d\-mmm;@">
                  <c:v>42862</c:v>
                </c:pt>
                <c:pt idx="643" formatCode="[$-409]d\-mmm;@">
                  <c:v>42863</c:v>
                </c:pt>
                <c:pt idx="685" formatCode="[$-409]d\-mmm;@">
                  <c:v>42864</c:v>
                </c:pt>
                <c:pt idx="740" formatCode="[$-409]d\-mmm;@">
                  <c:v>42865</c:v>
                </c:pt>
                <c:pt idx="783" formatCode="[$-409]d\-mmm;@">
                  <c:v>42866</c:v>
                </c:pt>
                <c:pt idx="824" formatCode="[$-409]d\-mmm;@">
                  <c:v>42867</c:v>
                </c:pt>
                <c:pt idx="867" formatCode="[$-409]d\-mmm;@">
                  <c:v>42868</c:v>
                </c:pt>
                <c:pt idx="917" formatCode="[$-409]d\-mmm;@">
                  <c:v>42869</c:v>
                </c:pt>
                <c:pt idx="972" formatCode="[$-409]d\-mmm;@">
                  <c:v>42870</c:v>
                </c:pt>
              </c:numCache>
            </c:numRef>
          </c:cat>
          <c:val>
            <c:numRef>
              <c:f>Sheet1!$C$2:$C$1017</c:f>
              <c:numCache>
                <c:formatCode>General</c:formatCode>
                <c:ptCount val="1016"/>
                <c:pt idx="0">
                  <c:v>33.799999999999997</c:v>
                </c:pt>
                <c:pt idx="1">
                  <c:v>33.299999999999997</c:v>
                </c:pt>
                <c:pt idx="2">
                  <c:v>33.6</c:v>
                </c:pt>
                <c:pt idx="3">
                  <c:v>33.5</c:v>
                </c:pt>
                <c:pt idx="4">
                  <c:v>33.5</c:v>
                </c:pt>
                <c:pt idx="5">
                  <c:v>33.4</c:v>
                </c:pt>
                <c:pt idx="6">
                  <c:v>33.4</c:v>
                </c:pt>
                <c:pt idx="7">
                  <c:v>32.6</c:v>
                </c:pt>
                <c:pt idx="8">
                  <c:v>32.9</c:v>
                </c:pt>
                <c:pt idx="9">
                  <c:v>33.4</c:v>
                </c:pt>
                <c:pt idx="10">
                  <c:v>33.6</c:v>
                </c:pt>
                <c:pt idx="11">
                  <c:v>33.9</c:v>
                </c:pt>
                <c:pt idx="12">
                  <c:v>34.200000000000003</c:v>
                </c:pt>
                <c:pt idx="13">
                  <c:v>34.9</c:v>
                </c:pt>
                <c:pt idx="14">
                  <c:v>35.5</c:v>
                </c:pt>
                <c:pt idx="15">
                  <c:v>36.299999999999997</c:v>
                </c:pt>
                <c:pt idx="16">
                  <c:v>39.700000000000003</c:v>
                </c:pt>
                <c:pt idx="17">
                  <c:v>41.3</c:v>
                </c:pt>
                <c:pt idx="18">
                  <c:v>41.1</c:v>
                </c:pt>
                <c:pt idx="19">
                  <c:v>43.2</c:v>
                </c:pt>
                <c:pt idx="20">
                  <c:v>45.6</c:v>
                </c:pt>
                <c:pt idx="21">
                  <c:v>44.8</c:v>
                </c:pt>
                <c:pt idx="22">
                  <c:v>46.1</c:v>
                </c:pt>
                <c:pt idx="23">
                  <c:v>48.7</c:v>
                </c:pt>
                <c:pt idx="24">
                  <c:v>48</c:v>
                </c:pt>
                <c:pt idx="25">
                  <c:v>48.1</c:v>
                </c:pt>
                <c:pt idx="26">
                  <c:v>49.3</c:v>
                </c:pt>
                <c:pt idx="27">
                  <c:v>52.3</c:v>
                </c:pt>
                <c:pt idx="28">
                  <c:v>54</c:v>
                </c:pt>
                <c:pt idx="29">
                  <c:v>61.3</c:v>
                </c:pt>
                <c:pt idx="30">
                  <c:v>60.9</c:v>
                </c:pt>
                <c:pt idx="31">
                  <c:v>62.9</c:v>
                </c:pt>
                <c:pt idx="32">
                  <c:v>61.2</c:v>
                </c:pt>
                <c:pt idx="33">
                  <c:v>60.7</c:v>
                </c:pt>
                <c:pt idx="34">
                  <c:v>56.7</c:v>
                </c:pt>
                <c:pt idx="35">
                  <c:v>49.5</c:v>
                </c:pt>
                <c:pt idx="36">
                  <c:v>40.9</c:v>
                </c:pt>
                <c:pt idx="37">
                  <c:v>36.700000000000003</c:v>
                </c:pt>
                <c:pt idx="38">
                  <c:v>36.700000000000003</c:v>
                </c:pt>
                <c:pt idx="39">
                  <c:v>32</c:v>
                </c:pt>
                <c:pt idx="40">
                  <c:v>32.9</c:v>
                </c:pt>
                <c:pt idx="41">
                  <c:v>34.700000000000003</c:v>
                </c:pt>
                <c:pt idx="42">
                  <c:v>32.6</c:v>
                </c:pt>
                <c:pt idx="43">
                  <c:v>30.7</c:v>
                </c:pt>
                <c:pt idx="44">
                  <c:v>30.7</c:v>
                </c:pt>
                <c:pt idx="45">
                  <c:v>29.6</c:v>
                </c:pt>
                <c:pt idx="46">
                  <c:v>33.299999999999997</c:v>
                </c:pt>
                <c:pt idx="47">
                  <c:v>33.799999999999997</c:v>
                </c:pt>
                <c:pt idx="48">
                  <c:v>32.700000000000003</c:v>
                </c:pt>
                <c:pt idx="49">
                  <c:v>35.299999999999997</c:v>
                </c:pt>
                <c:pt idx="50">
                  <c:v>35.4</c:v>
                </c:pt>
                <c:pt idx="51">
                  <c:v>34.6</c:v>
                </c:pt>
                <c:pt idx="52">
                  <c:v>39.700000000000003</c:v>
                </c:pt>
                <c:pt idx="53">
                  <c:v>31.6</c:v>
                </c:pt>
                <c:pt idx="54">
                  <c:v>30</c:v>
                </c:pt>
                <c:pt idx="55">
                  <c:v>27.8</c:v>
                </c:pt>
                <c:pt idx="56">
                  <c:v>27.5</c:v>
                </c:pt>
                <c:pt idx="57">
                  <c:v>29.9</c:v>
                </c:pt>
                <c:pt idx="58">
                  <c:v>31.6</c:v>
                </c:pt>
                <c:pt idx="59">
                  <c:v>39.4</c:v>
                </c:pt>
                <c:pt idx="60">
                  <c:v>49.8</c:v>
                </c:pt>
                <c:pt idx="61">
                  <c:v>54.4</c:v>
                </c:pt>
                <c:pt idx="62">
                  <c:v>55.6</c:v>
                </c:pt>
                <c:pt idx="63">
                  <c:v>58.2</c:v>
                </c:pt>
                <c:pt idx="64">
                  <c:v>58.9</c:v>
                </c:pt>
                <c:pt idx="65">
                  <c:v>60.2</c:v>
                </c:pt>
                <c:pt idx="66">
                  <c:v>62.5</c:v>
                </c:pt>
                <c:pt idx="67">
                  <c:v>64.599999999999994</c:v>
                </c:pt>
                <c:pt idx="68">
                  <c:v>59.6</c:v>
                </c:pt>
                <c:pt idx="69">
                  <c:v>60</c:v>
                </c:pt>
                <c:pt idx="70">
                  <c:v>68.900000000000006</c:v>
                </c:pt>
                <c:pt idx="71">
                  <c:v>66</c:v>
                </c:pt>
                <c:pt idx="72">
                  <c:v>59.2</c:v>
                </c:pt>
                <c:pt idx="73">
                  <c:v>60.1</c:v>
                </c:pt>
                <c:pt idx="74">
                  <c:v>60.7</c:v>
                </c:pt>
                <c:pt idx="75">
                  <c:v>62.7</c:v>
                </c:pt>
                <c:pt idx="76">
                  <c:v>64.900000000000006</c:v>
                </c:pt>
                <c:pt idx="77">
                  <c:v>63.8</c:v>
                </c:pt>
                <c:pt idx="78">
                  <c:v>60.3</c:v>
                </c:pt>
                <c:pt idx="79">
                  <c:v>43.9</c:v>
                </c:pt>
                <c:pt idx="80">
                  <c:v>44</c:v>
                </c:pt>
                <c:pt idx="81">
                  <c:v>42</c:v>
                </c:pt>
                <c:pt idx="82">
                  <c:v>38</c:v>
                </c:pt>
                <c:pt idx="83">
                  <c:v>36.700000000000003</c:v>
                </c:pt>
                <c:pt idx="84">
                  <c:v>32.200000000000003</c:v>
                </c:pt>
                <c:pt idx="85">
                  <c:v>27</c:v>
                </c:pt>
                <c:pt idx="86">
                  <c:v>27.1</c:v>
                </c:pt>
                <c:pt idx="87">
                  <c:v>25.8</c:v>
                </c:pt>
                <c:pt idx="88">
                  <c:v>25.5</c:v>
                </c:pt>
                <c:pt idx="89">
                  <c:v>24.4</c:v>
                </c:pt>
                <c:pt idx="90">
                  <c:v>24.4</c:v>
                </c:pt>
                <c:pt idx="91">
                  <c:v>24.4</c:v>
                </c:pt>
                <c:pt idx="92">
                  <c:v>22.6</c:v>
                </c:pt>
                <c:pt idx="93">
                  <c:v>23.6</c:v>
                </c:pt>
                <c:pt idx="94">
                  <c:v>26.6</c:v>
                </c:pt>
                <c:pt idx="95">
                  <c:v>32.700000000000003</c:v>
                </c:pt>
                <c:pt idx="96">
                  <c:v>32.5</c:v>
                </c:pt>
                <c:pt idx="97">
                  <c:v>41.3</c:v>
                </c:pt>
                <c:pt idx="98">
                  <c:v>47.1</c:v>
                </c:pt>
                <c:pt idx="99">
                  <c:v>49.5</c:v>
                </c:pt>
                <c:pt idx="100">
                  <c:v>50.7</c:v>
                </c:pt>
                <c:pt idx="101">
                  <c:v>52.6</c:v>
                </c:pt>
                <c:pt idx="102">
                  <c:v>56</c:v>
                </c:pt>
                <c:pt idx="103">
                  <c:v>55.6</c:v>
                </c:pt>
                <c:pt idx="104">
                  <c:v>61</c:v>
                </c:pt>
                <c:pt idx="105">
                  <c:v>66.400000000000006</c:v>
                </c:pt>
                <c:pt idx="106">
                  <c:v>61.2</c:v>
                </c:pt>
                <c:pt idx="107">
                  <c:v>58.5</c:v>
                </c:pt>
                <c:pt idx="108">
                  <c:v>58.6</c:v>
                </c:pt>
                <c:pt idx="109">
                  <c:v>57.8</c:v>
                </c:pt>
                <c:pt idx="110">
                  <c:v>55.9</c:v>
                </c:pt>
                <c:pt idx="111">
                  <c:v>55.6</c:v>
                </c:pt>
                <c:pt idx="112">
                  <c:v>54.8</c:v>
                </c:pt>
                <c:pt idx="113">
                  <c:v>52.8</c:v>
                </c:pt>
                <c:pt idx="114">
                  <c:v>51</c:v>
                </c:pt>
                <c:pt idx="115">
                  <c:v>50.4</c:v>
                </c:pt>
                <c:pt idx="116">
                  <c:v>47.8</c:v>
                </c:pt>
                <c:pt idx="117">
                  <c:v>47.5</c:v>
                </c:pt>
                <c:pt idx="118">
                  <c:v>47.1</c:v>
                </c:pt>
                <c:pt idx="119">
                  <c:v>44.9</c:v>
                </c:pt>
                <c:pt idx="120">
                  <c:v>43.4</c:v>
                </c:pt>
                <c:pt idx="121">
                  <c:v>43.1</c:v>
                </c:pt>
                <c:pt idx="122">
                  <c:v>42.6</c:v>
                </c:pt>
                <c:pt idx="123">
                  <c:v>42.2</c:v>
                </c:pt>
                <c:pt idx="124">
                  <c:v>42</c:v>
                </c:pt>
                <c:pt idx="125">
                  <c:v>41.8</c:v>
                </c:pt>
                <c:pt idx="126">
                  <c:v>42</c:v>
                </c:pt>
                <c:pt idx="127">
                  <c:v>42.1</c:v>
                </c:pt>
                <c:pt idx="128">
                  <c:v>42.4</c:v>
                </c:pt>
                <c:pt idx="129">
                  <c:v>42.7</c:v>
                </c:pt>
                <c:pt idx="130">
                  <c:v>44.1</c:v>
                </c:pt>
                <c:pt idx="131">
                  <c:v>44.8</c:v>
                </c:pt>
                <c:pt idx="132">
                  <c:v>45.1</c:v>
                </c:pt>
                <c:pt idx="133">
                  <c:v>46.1</c:v>
                </c:pt>
                <c:pt idx="134">
                  <c:v>46.3</c:v>
                </c:pt>
                <c:pt idx="135">
                  <c:v>46.5</c:v>
                </c:pt>
                <c:pt idx="136">
                  <c:v>47.1</c:v>
                </c:pt>
                <c:pt idx="137">
                  <c:v>47.8</c:v>
                </c:pt>
                <c:pt idx="138">
                  <c:v>47.7</c:v>
                </c:pt>
                <c:pt idx="139">
                  <c:v>47.8</c:v>
                </c:pt>
                <c:pt idx="140">
                  <c:v>48.6</c:v>
                </c:pt>
                <c:pt idx="141">
                  <c:v>48.9</c:v>
                </c:pt>
                <c:pt idx="142">
                  <c:v>49.6</c:v>
                </c:pt>
                <c:pt idx="143">
                  <c:v>50.4</c:v>
                </c:pt>
                <c:pt idx="144">
                  <c:v>49.8</c:v>
                </c:pt>
                <c:pt idx="145">
                  <c:v>50.2</c:v>
                </c:pt>
                <c:pt idx="146">
                  <c:v>50.2</c:v>
                </c:pt>
                <c:pt idx="147">
                  <c:v>50.7</c:v>
                </c:pt>
                <c:pt idx="148">
                  <c:v>52.6</c:v>
                </c:pt>
                <c:pt idx="149">
                  <c:v>54.6</c:v>
                </c:pt>
                <c:pt idx="150">
                  <c:v>56.9</c:v>
                </c:pt>
                <c:pt idx="151">
                  <c:v>56.5</c:v>
                </c:pt>
                <c:pt idx="152">
                  <c:v>55.8</c:v>
                </c:pt>
                <c:pt idx="153">
                  <c:v>55</c:v>
                </c:pt>
                <c:pt idx="154">
                  <c:v>55.2</c:v>
                </c:pt>
                <c:pt idx="155">
                  <c:v>53.8</c:v>
                </c:pt>
                <c:pt idx="156">
                  <c:v>53.7</c:v>
                </c:pt>
                <c:pt idx="157">
                  <c:v>52.8</c:v>
                </c:pt>
                <c:pt idx="158">
                  <c:v>52.9</c:v>
                </c:pt>
                <c:pt idx="159">
                  <c:v>52.5</c:v>
                </c:pt>
                <c:pt idx="160">
                  <c:v>53.1</c:v>
                </c:pt>
                <c:pt idx="161">
                  <c:v>53.6</c:v>
                </c:pt>
                <c:pt idx="162">
                  <c:v>54.1</c:v>
                </c:pt>
                <c:pt idx="163">
                  <c:v>52.1</c:v>
                </c:pt>
                <c:pt idx="164">
                  <c:v>52.2</c:v>
                </c:pt>
                <c:pt idx="165">
                  <c:v>52</c:v>
                </c:pt>
                <c:pt idx="166">
                  <c:v>52.1</c:v>
                </c:pt>
                <c:pt idx="167">
                  <c:v>51.8</c:v>
                </c:pt>
                <c:pt idx="168">
                  <c:v>51.6</c:v>
                </c:pt>
                <c:pt idx="169">
                  <c:v>51.2</c:v>
                </c:pt>
                <c:pt idx="170">
                  <c:v>51</c:v>
                </c:pt>
                <c:pt idx="171">
                  <c:v>50.9</c:v>
                </c:pt>
                <c:pt idx="172">
                  <c:v>50.4</c:v>
                </c:pt>
                <c:pt idx="173">
                  <c:v>50.3</c:v>
                </c:pt>
                <c:pt idx="174">
                  <c:v>49.7</c:v>
                </c:pt>
                <c:pt idx="175">
                  <c:v>50.2</c:v>
                </c:pt>
                <c:pt idx="176">
                  <c:v>50.9</c:v>
                </c:pt>
                <c:pt idx="177">
                  <c:v>50.7</c:v>
                </c:pt>
                <c:pt idx="178">
                  <c:v>51.5</c:v>
                </c:pt>
                <c:pt idx="179">
                  <c:v>51.6</c:v>
                </c:pt>
                <c:pt idx="180">
                  <c:v>51.8</c:v>
                </c:pt>
                <c:pt idx="181">
                  <c:v>56.7</c:v>
                </c:pt>
                <c:pt idx="182">
                  <c:v>60.2</c:v>
                </c:pt>
                <c:pt idx="183">
                  <c:v>60.7</c:v>
                </c:pt>
                <c:pt idx="184">
                  <c:v>57.5</c:v>
                </c:pt>
                <c:pt idx="185">
                  <c:v>56.3</c:v>
                </c:pt>
                <c:pt idx="186">
                  <c:v>63.9</c:v>
                </c:pt>
                <c:pt idx="187">
                  <c:v>63.7</c:v>
                </c:pt>
                <c:pt idx="188">
                  <c:v>67.900000000000006</c:v>
                </c:pt>
                <c:pt idx="189">
                  <c:v>63.4</c:v>
                </c:pt>
                <c:pt idx="190">
                  <c:v>60.6</c:v>
                </c:pt>
                <c:pt idx="191">
                  <c:v>59.5</c:v>
                </c:pt>
                <c:pt idx="192">
                  <c:v>55.9</c:v>
                </c:pt>
                <c:pt idx="193">
                  <c:v>54.9</c:v>
                </c:pt>
                <c:pt idx="194">
                  <c:v>53.7</c:v>
                </c:pt>
                <c:pt idx="195">
                  <c:v>52.5</c:v>
                </c:pt>
                <c:pt idx="196">
                  <c:v>50.7</c:v>
                </c:pt>
                <c:pt idx="197">
                  <c:v>50.3</c:v>
                </c:pt>
                <c:pt idx="198">
                  <c:v>50.5</c:v>
                </c:pt>
                <c:pt idx="199">
                  <c:v>49.6</c:v>
                </c:pt>
                <c:pt idx="200">
                  <c:v>47.1</c:v>
                </c:pt>
                <c:pt idx="201">
                  <c:v>47.1</c:v>
                </c:pt>
                <c:pt idx="202">
                  <c:v>47.1</c:v>
                </c:pt>
                <c:pt idx="203">
                  <c:v>46.6</c:v>
                </c:pt>
                <c:pt idx="204">
                  <c:v>46.1</c:v>
                </c:pt>
                <c:pt idx="205">
                  <c:v>45.9</c:v>
                </c:pt>
                <c:pt idx="206">
                  <c:v>45.9</c:v>
                </c:pt>
                <c:pt idx="207">
                  <c:v>45.9</c:v>
                </c:pt>
                <c:pt idx="208">
                  <c:v>45.6</c:v>
                </c:pt>
                <c:pt idx="209">
                  <c:v>45.4</c:v>
                </c:pt>
                <c:pt idx="210">
                  <c:v>45.2</c:v>
                </c:pt>
                <c:pt idx="211">
                  <c:v>44.7</c:v>
                </c:pt>
                <c:pt idx="212">
                  <c:v>45</c:v>
                </c:pt>
                <c:pt idx="213">
                  <c:v>46.2</c:v>
                </c:pt>
                <c:pt idx="214">
                  <c:v>50.9</c:v>
                </c:pt>
                <c:pt idx="215">
                  <c:v>51.4</c:v>
                </c:pt>
                <c:pt idx="216">
                  <c:v>52.6</c:v>
                </c:pt>
                <c:pt idx="217">
                  <c:v>53.3</c:v>
                </c:pt>
                <c:pt idx="218">
                  <c:v>53.8</c:v>
                </c:pt>
                <c:pt idx="219">
                  <c:v>57</c:v>
                </c:pt>
                <c:pt idx="220">
                  <c:v>57.5</c:v>
                </c:pt>
                <c:pt idx="221">
                  <c:v>56.2</c:v>
                </c:pt>
                <c:pt idx="222">
                  <c:v>55.6</c:v>
                </c:pt>
                <c:pt idx="223">
                  <c:v>55.7</c:v>
                </c:pt>
                <c:pt idx="224">
                  <c:v>55.8</c:v>
                </c:pt>
                <c:pt idx="225">
                  <c:v>55.9</c:v>
                </c:pt>
                <c:pt idx="226">
                  <c:v>54.5</c:v>
                </c:pt>
                <c:pt idx="227">
                  <c:v>51.9</c:v>
                </c:pt>
                <c:pt idx="228">
                  <c:v>50.8</c:v>
                </c:pt>
                <c:pt idx="229">
                  <c:v>50.4</c:v>
                </c:pt>
                <c:pt idx="230">
                  <c:v>49.9</c:v>
                </c:pt>
                <c:pt idx="231">
                  <c:v>49.8</c:v>
                </c:pt>
                <c:pt idx="232">
                  <c:v>49.8</c:v>
                </c:pt>
                <c:pt idx="233">
                  <c:v>49.8</c:v>
                </c:pt>
                <c:pt idx="234">
                  <c:v>51</c:v>
                </c:pt>
                <c:pt idx="235">
                  <c:v>50.5</c:v>
                </c:pt>
                <c:pt idx="236">
                  <c:v>50.3</c:v>
                </c:pt>
                <c:pt idx="237">
                  <c:v>49.6</c:v>
                </c:pt>
                <c:pt idx="238">
                  <c:v>49.5</c:v>
                </c:pt>
                <c:pt idx="239">
                  <c:v>48.5</c:v>
                </c:pt>
                <c:pt idx="240">
                  <c:v>44.4</c:v>
                </c:pt>
                <c:pt idx="241">
                  <c:v>44.5</c:v>
                </c:pt>
                <c:pt idx="242">
                  <c:v>43</c:v>
                </c:pt>
                <c:pt idx="243">
                  <c:v>43.3</c:v>
                </c:pt>
                <c:pt idx="244">
                  <c:v>41.8</c:v>
                </c:pt>
                <c:pt idx="245">
                  <c:v>40.299999999999997</c:v>
                </c:pt>
                <c:pt idx="246">
                  <c:v>39.700000000000003</c:v>
                </c:pt>
                <c:pt idx="247">
                  <c:v>40.6</c:v>
                </c:pt>
                <c:pt idx="248">
                  <c:v>39.299999999999997</c:v>
                </c:pt>
                <c:pt idx="249">
                  <c:v>36.6</c:v>
                </c:pt>
                <c:pt idx="250">
                  <c:v>41.2</c:v>
                </c:pt>
                <c:pt idx="251">
                  <c:v>43.9</c:v>
                </c:pt>
                <c:pt idx="252">
                  <c:v>44.6</c:v>
                </c:pt>
                <c:pt idx="253">
                  <c:v>45.1</c:v>
                </c:pt>
                <c:pt idx="254">
                  <c:v>45.6</c:v>
                </c:pt>
                <c:pt idx="255">
                  <c:v>45.9</c:v>
                </c:pt>
                <c:pt idx="256">
                  <c:v>46.3</c:v>
                </c:pt>
                <c:pt idx="257">
                  <c:v>46.9</c:v>
                </c:pt>
                <c:pt idx="258">
                  <c:v>47.3</c:v>
                </c:pt>
                <c:pt idx="259">
                  <c:v>51.9</c:v>
                </c:pt>
                <c:pt idx="260">
                  <c:v>55.9</c:v>
                </c:pt>
                <c:pt idx="261">
                  <c:v>59.9</c:v>
                </c:pt>
                <c:pt idx="262">
                  <c:v>65.7</c:v>
                </c:pt>
                <c:pt idx="263">
                  <c:v>64.8</c:v>
                </c:pt>
                <c:pt idx="264">
                  <c:v>72.8</c:v>
                </c:pt>
                <c:pt idx="265">
                  <c:v>74.900000000000006</c:v>
                </c:pt>
                <c:pt idx="266">
                  <c:v>69.3</c:v>
                </c:pt>
                <c:pt idx="267">
                  <c:v>73.2</c:v>
                </c:pt>
                <c:pt idx="268">
                  <c:v>79.5</c:v>
                </c:pt>
                <c:pt idx="269">
                  <c:v>80.2</c:v>
                </c:pt>
                <c:pt idx="270">
                  <c:v>77.8</c:v>
                </c:pt>
                <c:pt idx="271">
                  <c:v>76</c:v>
                </c:pt>
                <c:pt idx="272">
                  <c:v>75.3</c:v>
                </c:pt>
                <c:pt idx="273">
                  <c:v>76.400000000000006</c:v>
                </c:pt>
                <c:pt idx="274">
                  <c:v>73.599999999999994</c:v>
                </c:pt>
                <c:pt idx="275">
                  <c:v>69.7</c:v>
                </c:pt>
                <c:pt idx="276">
                  <c:v>68.099999999999994</c:v>
                </c:pt>
                <c:pt idx="277">
                  <c:v>66.3</c:v>
                </c:pt>
                <c:pt idx="278">
                  <c:v>65.599999999999994</c:v>
                </c:pt>
                <c:pt idx="279">
                  <c:v>64.5</c:v>
                </c:pt>
                <c:pt idx="280">
                  <c:v>58.2</c:v>
                </c:pt>
                <c:pt idx="281">
                  <c:v>55.6</c:v>
                </c:pt>
                <c:pt idx="282">
                  <c:v>50</c:v>
                </c:pt>
                <c:pt idx="283">
                  <c:v>46.1</c:v>
                </c:pt>
                <c:pt idx="284">
                  <c:v>45.2</c:v>
                </c:pt>
                <c:pt idx="285">
                  <c:v>44.2</c:v>
                </c:pt>
                <c:pt idx="286">
                  <c:v>42.6</c:v>
                </c:pt>
                <c:pt idx="287">
                  <c:v>41.2</c:v>
                </c:pt>
                <c:pt idx="288">
                  <c:v>42</c:v>
                </c:pt>
                <c:pt idx="289">
                  <c:v>41.2</c:v>
                </c:pt>
                <c:pt idx="290">
                  <c:v>41.3</c:v>
                </c:pt>
                <c:pt idx="291">
                  <c:v>41.3</c:v>
                </c:pt>
                <c:pt idx="292">
                  <c:v>39.4</c:v>
                </c:pt>
                <c:pt idx="293">
                  <c:v>38</c:v>
                </c:pt>
                <c:pt idx="294">
                  <c:v>37.6</c:v>
                </c:pt>
                <c:pt idx="295">
                  <c:v>37.1</c:v>
                </c:pt>
                <c:pt idx="296">
                  <c:v>36.6</c:v>
                </c:pt>
                <c:pt idx="297">
                  <c:v>36.4</c:v>
                </c:pt>
                <c:pt idx="298">
                  <c:v>35.9</c:v>
                </c:pt>
                <c:pt idx="299">
                  <c:v>34.799999999999997</c:v>
                </c:pt>
                <c:pt idx="300">
                  <c:v>35.9</c:v>
                </c:pt>
                <c:pt idx="301">
                  <c:v>39.6</c:v>
                </c:pt>
                <c:pt idx="302">
                  <c:v>42.4</c:v>
                </c:pt>
                <c:pt idx="303">
                  <c:v>43.5</c:v>
                </c:pt>
                <c:pt idx="304">
                  <c:v>44.8</c:v>
                </c:pt>
                <c:pt idx="305">
                  <c:v>50.9</c:v>
                </c:pt>
                <c:pt idx="306">
                  <c:v>54.3</c:v>
                </c:pt>
                <c:pt idx="307">
                  <c:v>55.9</c:v>
                </c:pt>
                <c:pt idx="308">
                  <c:v>57.5</c:v>
                </c:pt>
                <c:pt idx="309">
                  <c:v>60.5</c:v>
                </c:pt>
                <c:pt idx="310">
                  <c:v>62.2</c:v>
                </c:pt>
                <c:pt idx="311">
                  <c:v>61.9</c:v>
                </c:pt>
                <c:pt idx="312">
                  <c:v>63.8</c:v>
                </c:pt>
                <c:pt idx="313">
                  <c:v>65.099999999999994</c:v>
                </c:pt>
                <c:pt idx="314">
                  <c:v>65.7</c:v>
                </c:pt>
                <c:pt idx="315">
                  <c:v>63.3</c:v>
                </c:pt>
                <c:pt idx="316">
                  <c:v>63.7</c:v>
                </c:pt>
                <c:pt idx="317">
                  <c:v>60.3</c:v>
                </c:pt>
                <c:pt idx="318">
                  <c:v>59.8</c:v>
                </c:pt>
                <c:pt idx="319">
                  <c:v>60.5</c:v>
                </c:pt>
                <c:pt idx="320">
                  <c:v>60</c:v>
                </c:pt>
                <c:pt idx="321">
                  <c:v>59.9</c:v>
                </c:pt>
                <c:pt idx="322">
                  <c:v>60.5</c:v>
                </c:pt>
                <c:pt idx="323">
                  <c:v>57.7</c:v>
                </c:pt>
                <c:pt idx="324">
                  <c:v>56.6</c:v>
                </c:pt>
                <c:pt idx="325">
                  <c:v>56.2</c:v>
                </c:pt>
                <c:pt idx="326">
                  <c:v>53.4</c:v>
                </c:pt>
                <c:pt idx="327">
                  <c:v>50.6</c:v>
                </c:pt>
                <c:pt idx="328">
                  <c:v>47.7</c:v>
                </c:pt>
                <c:pt idx="329">
                  <c:v>45.7</c:v>
                </c:pt>
                <c:pt idx="330">
                  <c:v>45.4</c:v>
                </c:pt>
                <c:pt idx="331">
                  <c:v>45</c:v>
                </c:pt>
                <c:pt idx="332">
                  <c:v>44.4</c:v>
                </c:pt>
                <c:pt idx="333">
                  <c:v>43.9</c:v>
                </c:pt>
                <c:pt idx="334">
                  <c:v>43.3</c:v>
                </c:pt>
                <c:pt idx="335">
                  <c:v>43.1</c:v>
                </c:pt>
                <c:pt idx="336">
                  <c:v>43.3</c:v>
                </c:pt>
                <c:pt idx="337">
                  <c:v>43.1</c:v>
                </c:pt>
                <c:pt idx="338">
                  <c:v>42.9</c:v>
                </c:pt>
                <c:pt idx="339">
                  <c:v>42.6</c:v>
                </c:pt>
                <c:pt idx="340">
                  <c:v>41.4</c:v>
                </c:pt>
                <c:pt idx="341">
                  <c:v>41.3</c:v>
                </c:pt>
                <c:pt idx="342">
                  <c:v>41.2</c:v>
                </c:pt>
                <c:pt idx="343">
                  <c:v>41.3</c:v>
                </c:pt>
                <c:pt idx="344">
                  <c:v>41.2</c:v>
                </c:pt>
                <c:pt idx="345">
                  <c:v>41.4</c:v>
                </c:pt>
                <c:pt idx="346">
                  <c:v>41.3</c:v>
                </c:pt>
                <c:pt idx="347">
                  <c:v>41.8</c:v>
                </c:pt>
                <c:pt idx="348">
                  <c:v>42.1</c:v>
                </c:pt>
                <c:pt idx="349">
                  <c:v>42</c:v>
                </c:pt>
                <c:pt idx="350">
                  <c:v>41.6</c:v>
                </c:pt>
                <c:pt idx="351">
                  <c:v>42.2</c:v>
                </c:pt>
                <c:pt idx="352">
                  <c:v>41.2</c:v>
                </c:pt>
                <c:pt idx="353">
                  <c:v>41.3</c:v>
                </c:pt>
                <c:pt idx="354">
                  <c:v>40.200000000000003</c:v>
                </c:pt>
                <c:pt idx="355">
                  <c:v>40.299999999999997</c:v>
                </c:pt>
                <c:pt idx="356">
                  <c:v>39.9</c:v>
                </c:pt>
                <c:pt idx="357">
                  <c:v>40</c:v>
                </c:pt>
                <c:pt idx="358">
                  <c:v>39.799999999999997</c:v>
                </c:pt>
                <c:pt idx="359">
                  <c:v>39.9</c:v>
                </c:pt>
                <c:pt idx="360">
                  <c:v>40</c:v>
                </c:pt>
                <c:pt idx="361">
                  <c:v>39.4</c:v>
                </c:pt>
                <c:pt idx="362">
                  <c:v>39.6</c:v>
                </c:pt>
                <c:pt idx="363">
                  <c:v>39.700000000000003</c:v>
                </c:pt>
                <c:pt idx="364">
                  <c:v>39.700000000000003</c:v>
                </c:pt>
                <c:pt idx="365">
                  <c:v>39.9</c:v>
                </c:pt>
                <c:pt idx="366">
                  <c:v>40</c:v>
                </c:pt>
                <c:pt idx="367">
                  <c:v>40</c:v>
                </c:pt>
                <c:pt idx="368">
                  <c:v>40.1</c:v>
                </c:pt>
                <c:pt idx="369">
                  <c:v>39.9</c:v>
                </c:pt>
                <c:pt idx="370">
                  <c:v>39.700000000000003</c:v>
                </c:pt>
                <c:pt idx="371">
                  <c:v>39.700000000000003</c:v>
                </c:pt>
                <c:pt idx="372">
                  <c:v>39.4</c:v>
                </c:pt>
                <c:pt idx="373">
                  <c:v>38.9</c:v>
                </c:pt>
                <c:pt idx="374">
                  <c:v>38.799999999999997</c:v>
                </c:pt>
                <c:pt idx="375">
                  <c:v>38.5</c:v>
                </c:pt>
                <c:pt idx="376">
                  <c:v>38.5</c:v>
                </c:pt>
                <c:pt idx="377">
                  <c:v>38.6</c:v>
                </c:pt>
                <c:pt idx="378">
                  <c:v>38.700000000000003</c:v>
                </c:pt>
                <c:pt idx="379">
                  <c:v>38.9</c:v>
                </c:pt>
                <c:pt idx="380">
                  <c:v>38.9</c:v>
                </c:pt>
                <c:pt idx="381">
                  <c:v>39</c:v>
                </c:pt>
                <c:pt idx="382">
                  <c:v>39.200000000000003</c:v>
                </c:pt>
                <c:pt idx="383">
                  <c:v>39.200000000000003</c:v>
                </c:pt>
                <c:pt idx="384">
                  <c:v>39.5</c:v>
                </c:pt>
                <c:pt idx="385">
                  <c:v>39.799999999999997</c:v>
                </c:pt>
                <c:pt idx="386">
                  <c:v>40.200000000000003</c:v>
                </c:pt>
                <c:pt idx="387">
                  <c:v>40.4</c:v>
                </c:pt>
                <c:pt idx="388">
                  <c:v>41.3</c:v>
                </c:pt>
                <c:pt idx="389">
                  <c:v>42.7</c:v>
                </c:pt>
                <c:pt idx="390">
                  <c:v>43.9</c:v>
                </c:pt>
                <c:pt idx="391">
                  <c:v>46.8</c:v>
                </c:pt>
                <c:pt idx="392">
                  <c:v>47.6</c:v>
                </c:pt>
                <c:pt idx="393">
                  <c:v>50.4</c:v>
                </c:pt>
                <c:pt idx="394">
                  <c:v>49.2</c:v>
                </c:pt>
                <c:pt idx="395">
                  <c:v>50.5</c:v>
                </c:pt>
                <c:pt idx="396">
                  <c:v>50.5</c:v>
                </c:pt>
                <c:pt idx="397">
                  <c:v>51.2</c:v>
                </c:pt>
                <c:pt idx="398">
                  <c:v>52</c:v>
                </c:pt>
                <c:pt idx="399">
                  <c:v>51.7</c:v>
                </c:pt>
                <c:pt idx="400">
                  <c:v>52.6</c:v>
                </c:pt>
                <c:pt idx="401">
                  <c:v>54.5</c:v>
                </c:pt>
                <c:pt idx="402">
                  <c:v>53.5</c:v>
                </c:pt>
                <c:pt idx="403">
                  <c:v>53.4</c:v>
                </c:pt>
                <c:pt idx="404">
                  <c:v>51.8</c:v>
                </c:pt>
                <c:pt idx="405">
                  <c:v>51.7</c:v>
                </c:pt>
                <c:pt idx="406">
                  <c:v>51.2</c:v>
                </c:pt>
                <c:pt idx="407">
                  <c:v>50.8</c:v>
                </c:pt>
                <c:pt idx="408">
                  <c:v>50.2</c:v>
                </c:pt>
                <c:pt idx="409">
                  <c:v>50</c:v>
                </c:pt>
                <c:pt idx="410">
                  <c:v>49.6</c:v>
                </c:pt>
                <c:pt idx="411">
                  <c:v>49.2</c:v>
                </c:pt>
                <c:pt idx="412">
                  <c:v>47.6</c:v>
                </c:pt>
                <c:pt idx="413">
                  <c:v>43.8</c:v>
                </c:pt>
                <c:pt idx="414">
                  <c:v>45.1</c:v>
                </c:pt>
                <c:pt idx="415">
                  <c:v>48.1</c:v>
                </c:pt>
                <c:pt idx="416">
                  <c:v>47.6</c:v>
                </c:pt>
                <c:pt idx="417">
                  <c:v>45.9</c:v>
                </c:pt>
                <c:pt idx="418">
                  <c:v>46.9</c:v>
                </c:pt>
                <c:pt idx="419">
                  <c:v>46.7</c:v>
                </c:pt>
                <c:pt idx="420">
                  <c:v>46</c:v>
                </c:pt>
                <c:pt idx="421">
                  <c:v>46.3</c:v>
                </c:pt>
                <c:pt idx="422">
                  <c:v>45.1</c:v>
                </c:pt>
                <c:pt idx="423">
                  <c:v>44.1</c:v>
                </c:pt>
                <c:pt idx="424">
                  <c:v>42.1</c:v>
                </c:pt>
                <c:pt idx="425">
                  <c:v>43</c:v>
                </c:pt>
                <c:pt idx="426">
                  <c:v>46.7</c:v>
                </c:pt>
                <c:pt idx="427">
                  <c:v>51.2</c:v>
                </c:pt>
                <c:pt idx="428">
                  <c:v>53.3</c:v>
                </c:pt>
                <c:pt idx="429">
                  <c:v>54.3</c:v>
                </c:pt>
                <c:pt idx="430">
                  <c:v>55.9</c:v>
                </c:pt>
                <c:pt idx="431">
                  <c:v>56.4</c:v>
                </c:pt>
                <c:pt idx="432">
                  <c:v>57.6</c:v>
                </c:pt>
                <c:pt idx="433">
                  <c:v>58.2</c:v>
                </c:pt>
                <c:pt idx="434">
                  <c:v>60.5</c:v>
                </c:pt>
                <c:pt idx="435">
                  <c:v>64.8</c:v>
                </c:pt>
                <c:pt idx="436">
                  <c:v>64.3</c:v>
                </c:pt>
                <c:pt idx="437">
                  <c:v>61</c:v>
                </c:pt>
                <c:pt idx="438">
                  <c:v>66.400000000000006</c:v>
                </c:pt>
                <c:pt idx="439">
                  <c:v>65.900000000000006</c:v>
                </c:pt>
                <c:pt idx="440">
                  <c:v>62.3</c:v>
                </c:pt>
                <c:pt idx="441">
                  <c:v>61.2</c:v>
                </c:pt>
                <c:pt idx="442">
                  <c:v>65.599999999999994</c:v>
                </c:pt>
                <c:pt idx="443">
                  <c:v>63</c:v>
                </c:pt>
                <c:pt idx="444">
                  <c:v>61.7</c:v>
                </c:pt>
                <c:pt idx="445">
                  <c:v>61.8</c:v>
                </c:pt>
                <c:pt idx="446">
                  <c:v>58.5</c:v>
                </c:pt>
                <c:pt idx="447">
                  <c:v>57.3</c:v>
                </c:pt>
                <c:pt idx="448">
                  <c:v>50</c:v>
                </c:pt>
                <c:pt idx="449">
                  <c:v>48.8</c:v>
                </c:pt>
                <c:pt idx="450">
                  <c:v>47.3</c:v>
                </c:pt>
                <c:pt idx="451">
                  <c:v>46.5</c:v>
                </c:pt>
                <c:pt idx="452">
                  <c:v>46.2</c:v>
                </c:pt>
                <c:pt idx="453">
                  <c:v>45.8</c:v>
                </c:pt>
                <c:pt idx="454">
                  <c:v>45.3</c:v>
                </c:pt>
                <c:pt idx="455">
                  <c:v>43.6</c:v>
                </c:pt>
                <c:pt idx="456">
                  <c:v>43.3</c:v>
                </c:pt>
                <c:pt idx="457">
                  <c:v>43.7</c:v>
                </c:pt>
                <c:pt idx="458">
                  <c:v>43.4</c:v>
                </c:pt>
                <c:pt idx="459">
                  <c:v>43.4</c:v>
                </c:pt>
                <c:pt idx="460">
                  <c:v>42.3</c:v>
                </c:pt>
                <c:pt idx="461">
                  <c:v>41.5</c:v>
                </c:pt>
                <c:pt idx="462">
                  <c:v>41.2</c:v>
                </c:pt>
                <c:pt idx="463">
                  <c:v>39.9</c:v>
                </c:pt>
                <c:pt idx="464">
                  <c:v>38.700000000000003</c:v>
                </c:pt>
                <c:pt idx="465">
                  <c:v>39.1</c:v>
                </c:pt>
                <c:pt idx="466">
                  <c:v>38.700000000000003</c:v>
                </c:pt>
                <c:pt idx="467">
                  <c:v>37.799999999999997</c:v>
                </c:pt>
                <c:pt idx="468">
                  <c:v>36.200000000000003</c:v>
                </c:pt>
                <c:pt idx="469">
                  <c:v>35.1</c:v>
                </c:pt>
                <c:pt idx="470">
                  <c:v>34</c:v>
                </c:pt>
                <c:pt idx="471">
                  <c:v>35.700000000000003</c:v>
                </c:pt>
                <c:pt idx="472">
                  <c:v>38.6</c:v>
                </c:pt>
                <c:pt idx="473">
                  <c:v>41.2</c:v>
                </c:pt>
                <c:pt idx="474">
                  <c:v>43.2</c:v>
                </c:pt>
                <c:pt idx="475">
                  <c:v>46.8</c:v>
                </c:pt>
                <c:pt idx="476">
                  <c:v>48.4</c:v>
                </c:pt>
                <c:pt idx="477">
                  <c:v>52</c:v>
                </c:pt>
                <c:pt idx="478">
                  <c:v>53.9</c:v>
                </c:pt>
                <c:pt idx="479">
                  <c:v>57</c:v>
                </c:pt>
                <c:pt idx="480">
                  <c:v>65.3</c:v>
                </c:pt>
                <c:pt idx="481">
                  <c:v>68.400000000000006</c:v>
                </c:pt>
                <c:pt idx="482">
                  <c:v>70.099999999999994</c:v>
                </c:pt>
                <c:pt idx="483">
                  <c:v>70.2</c:v>
                </c:pt>
                <c:pt idx="484">
                  <c:v>70.8</c:v>
                </c:pt>
                <c:pt idx="485">
                  <c:v>70.2</c:v>
                </c:pt>
                <c:pt idx="486">
                  <c:v>71.599999999999994</c:v>
                </c:pt>
                <c:pt idx="487">
                  <c:v>71.5</c:v>
                </c:pt>
                <c:pt idx="488">
                  <c:v>68.7</c:v>
                </c:pt>
                <c:pt idx="489">
                  <c:v>64.7</c:v>
                </c:pt>
                <c:pt idx="490">
                  <c:v>62.5</c:v>
                </c:pt>
                <c:pt idx="491">
                  <c:v>59.8</c:v>
                </c:pt>
                <c:pt idx="492">
                  <c:v>54</c:v>
                </c:pt>
                <c:pt idx="493">
                  <c:v>49.5</c:v>
                </c:pt>
                <c:pt idx="494">
                  <c:v>46.9</c:v>
                </c:pt>
                <c:pt idx="495">
                  <c:v>46.2</c:v>
                </c:pt>
                <c:pt idx="496">
                  <c:v>45.6</c:v>
                </c:pt>
                <c:pt idx="497">
                  <c:v>44.1</c:v>
                </c:pt>
                <c:pt idx="498">
                  <c:v>44.1</c:v>
                </c:pt>
                <c:pt idx="499">
                  <c:v>44</c:v>
                </c:pt>
                <c:pt idx="500">
                  <c:v>43.4</c:v>
                </c:pt>
                <c:pt idx="501">
                  <c:v>43.7</c:v>
                </c:pt>
                <c:pt idx="502">
                  <c:v>42.5</c:v>
                </c:pt>
                <c:pt idx="503">
                  <c:v>41.4</c:v>
                </c:pt>
                <c:pt idx="504">
                  <c:v>40.9</c:v>
                </c:pt>
                <c:pt idx="505">
                  <c:v>41.6</c:v>
                </c:pt>
                <c:pt idx="506">
                  <c:v>42.2</c:v>
                </c:pt>
                <c:pt idx="507">
                  <c:v>40.5</c:v>
                </c:pt>
                <c:pt idx="508">
                  <c:v>39.4</c:v>
                </c:pt>
                <c:pt idx="509">
                  <c:v>39.200000000000003</c:v>
                </c:pt>
                <c:pt idx="510">
                  <c:v>39.9</c:v>
                </c:pt>
                <c:pt idx="511">
                  <c:v>39.700000000000003</c:v>
                </c:pt>
                <c:pt idx="512">
                  <c:v>39.9</c:v>
                </c:pt>
                <c:pt idx="513">
                  <c:v>40.200000000000003</c:v>
                </c:pt>
                <c:pt idx="514">
                  <c:v>40.9</c:v>
                </c:pt>
                <c:pt idx="515">
                  <c:v>40.799999999999997</c:v>
                </c:pt>
                <c:pt idx="516">
                  <c:v>41.6</c:v>
                </c:pt>
                <c:pt idx="517">
                  <c:v>44.3</c:v>
                </c:pt>
                <c:pt idx="518">
                  <c:v>45.8</c:v>
                </c:pt>
                <c:pt idx="519">
                  <c:v>48.1</c:v>
                </c:pt>
                <c:pt idx="520">
                  <c:v>49.6</c:v>
                </c:pt>
                <c:pt idx="521">
                  <c:v>50.7</c:v>
                </c:pt>
                <c:pt idx="522">
                  <c:v>50.6</c:v>
                </c:pt>
                <c:pt idx="523">
                  <c:v>51.8</c:v>
                </c:pt>
                <c:pt idx="524">
                  <c:v>52.4</c:v>
                </c:pt>
                <c:pt idx="525">
                  <c:v>51.4</c:v>
                </c:pt>
                <c:pt idx="526">
                  <c:v>55.3</c:v>
                </c:pt>
                <c:pt idx="527">
                  <c:v>53.9</c:v>
                </c:pt>
                <c:pt idx="528">
                  <c:v>55.9</c:v>
                </c:pt>
                <c:pt idx="529">
                  <c:v>54.4</c:v>
                </c:pt>
                <c:pt idx="530">
                  <c:v>59.6</c:v>
                </c:pt>
                <c:pt idx="531">
                  <c:v>52.4</c:v>
                </c:pt>
                <c:pt idx="532">
                  <c:v>52.2</c:v>
                </c:pt>
                <c:pt idx="533">
                  <c:v>53.4</c:v>
                </c:pt>
                <c:pt idx="534">
                  <c:v>52.4</c:v>
                </c:pt>
                <c:pt idx="535">
                  <c:v>52.9</c:v>
                </c:pt>
                <c:pt idx="536">
                  <c:v>53.3</c:v>
                </c:pt>
                <c:pt idx="537">
                  <c:v>53.8</c:v>
                </c:pt>
                <c:pt idx="538">
                  <c:v>50.1</c:v>
                </c:pt>
                <c:pt idx="539">
                  <c:v>50.3</c:v>
                </c:pt>
                <c:pt idx="540">
                  <c:v>47</c:v>
                </c:pt>
                <c:pt idx="541">
                  <c:v>46.3</c:v>
                </c:pt>
                <c:pt idx="542">
                  <c:v>46.6</c:v>
                </c:pt>
                <c:pt idx="543">
                  <c:v>46.4</c:v>
                </c:pt>
                <c:pt idx="544">
                  <c:v>45.8</c:v>
                </c:pt>
                <c:pt idx="545">
                  <c:v>46.2</c:v>
                </c:pt>
                <c:pt idx="546">
                  <c:v>45.4</c:v>
                </c:pt>
                <c:pt idx="547">
                  <c:v>44.8</c:v>
                </c:pt>
                <c:pt idx="548">
                  <c:v>44.4</c:v>
                </c:pt>
                <c:pt idx="549">
                  <c:v>44.3</c:v>
                </c:pt>
                <c:pt idx="550">
                  <c:v>44.9</c:v>
                </c:pt>
                <c:pt idx="551">
                  <c:v>47.8</c:v>
                </c:pt>
                <c:pt idx="552">
                  <c:v>49.4</c:v>
                </c:pt>
                <c:pt idx="553">
                  <c:v>50.1</c:v>
                </c:pt>
                <c:pt idx="554">
                  <c:v>50.5</c:v>
                </c:pt>
                <c:pt idx="555">
                  <c:v>50.5</c:v>
                </c:pt>
                <c:pt idx="556">
                  <c:v>50.2</c:v>
                </c:pt>
                <c:pt idx="557">
                  <c:v>49.5</c:v>
                </c:pt>
                <c:pt idx="558">
                  <c:v>49.6</c:v>
                </c:pt>
                <c:pt idx="559">
                  <c:v>50</c:v>
                </c:pt>
                <c:pt idx="560">
                  <c:v>50.6</c:v>
                </c:pt>
                <c:pt idx="561">
                  <c:v>51.4</c:v>
                </c:pt>
                <c:pt idx="562">
                  <c:v>51.8</c:v>
                </c:pt>
                <c:pt idx="563">
                  <c:v>52.9</c:v>
                </c:pt>
                <c:pt idx="564">
                  <c:v>53.1</c:v>
                </c:pt>
                <c:pt idx="565">
                  <c:v>52.8</c:v>
                </c:pt>
                <c:pt idx="566">
                  <c:v>52.4</c:v>
                </c:pt>
                <c:pt idx="567">
                  <c:v>51.7</c:v>
                </c:pt>
                <c:pt idx="568">
                  <c:v>51.7</c:v>
                </c:pt>
                <c:pt idx="569">
                  <c:v>51.8</c:v>
                </c:pt>
                <c:pt idx="570">
                  <c:v>52.1</c:v>
                </c:pt>
                <c:pt idx="571">
                  <c:v>52.9</c:v>
                </c:pt>
                <c:pt idx="572">
                  <c:v>53.6</c:v>
                </c:pt>
                <c:pt idx="573">
                  <c:v>53.5</c:v>
                </c:pt>
                <c:pt idx="574">
                  <c:v>53.6</c:v>
                </c:pt>
                <c:pt idx="575">
                  <c:v>54.4</c:v>
                </c:pt>
                <c:pt idx="576">
                  <c:v>55.6</c:v>
                </c:pt>
                <c:pt idx="577">
                  <c:v>56.6</c:v>
                </c:pt>
                <c:pt idx="578">
                  <c:v>56.9</c:v>
                </c:pt>
                <c:pt idx="579">
                  <c:v>56.1</c:v>
                </c:pt>
                <c:pt idx="580">
                  <c:v>56.3</c:v>
                </c:pt>
                <c:pt idx="581">
                  <c:v>56.7</c:v>
                </c:pt>
                <c:pt idx="582">
                  <c:v>56.9</c:v>
                </c:pt>
                <c:pt idx="583">
                  <c:v>55.9</c:v>
                </c:pt>
                <c:pt idx="584">
                  <c:v>54.8</c:v>
                </c:pt>
                <c:pt idx="585">
                  <c:v>53.8</c:v>
                </c:pt>
                <c:pt idx="586">
                  <c:v>53.5</c:v>
                </c:pt>
                <c:pt idx="587">
                  <c:v>53.9</c:v>
                </c:pt>
                <c:pt idx="588">
                  <c:v>54.7</c:v>
                </c:pt>
                <c:pt idx="589">
                  <c:v>55.2</c:v>
                </c:pt>
                <c:pt idx="590">
                  <c:v>54.4</c:v>
                </c:pt>
                <c:pt idx="591">
                  <c:v>53.5</c:v>
                </c:pt>
                <c:pt idx="592">
                  <c:v>53.4</c:v>
                </c:pt>
                <c:pt idx="593">
                  <c:v>52.5</c:v>
                </c:pt>
                <c:pt idx="594">
                  <c:v>51.3</c:v>
                </c:pt>
                <c:pt idx="595">
                  <c:v>51.7</c:v>
                </c:pt>
                <c:pt idx="596">
                  <c:v>52.2</c:v>
                </c:pt>
                <c:pt idx="597">
                  <c:v>52.7</c:v>
                </c:pt>
                <c:pt idx="598">
                  <c:v>54.4</c:v>
                </c:pt>
                <c:pt idx="599">
                  <c:v>54.2</c:v>
                </c:pt>
                <c:pt idx="600">
                  <c:v>55.1</c:v>
                </c:pt>
                <c:pt idx="601">
                  <c:v>54.5</c:v>
                </c:pt>
                <c:pt idx="602">
                  <c:v>53.5</c:v>
                </c:pt>
                <c:pt idx="603">
                  <c:v>51.5</c:v>
                </c:pt>
                <c:pt idx="604">
                  <c:v>50.8</c:v>
                </c:pt>
                <c:pt idx="605">
                  <c:v>49.8</c:v>
                </c:pt>
                <c:pt idx="606">
                  <c:v>49.4</c:v>
                </c:pt>
                <c:pt idx="607">
                  <c:v>49.2</c:v>
                </c:pt>
                <c:pt idx="608">
                  <c:v>48.9</c:v>
                </c:pt>
                <c:pt idx="609">
                  <c:v>48.6</c:v>
                </c:pt>
                <c:pt idx="610">
                  <c:v>48.4</c:v>
                </c:pt>
                <c:pt idx="611">
                  <c:v>48.7</c:v>
                </c:pt>
                <c:pt idx="612">
                  <c:v>49.9</c:v>
                </c:pt>
                <c:pt idx="613">
                  <c:v>50.7</c:v>
                </c:pt>
                <c:pt idx="614">
                  <c:v>54.4</c:v>
                </c:pt>
                <c:pt idx="615">
                  <c:v>56.8</c:v>
                </c:pt>
                <c:pt idx="616">
                  <c:v>62.5</c:v>
                </c:pt>
                <c:pt idx="617">
                  <c:v>61.3</c:v>
                </c:pt>
                <c:pt idx="618">
                  <c:v>63.1</c:v>
                </c:pt>
                <c:pt idx="619">
                  <c:v>66</c:v>
                </c:pt>
                <c:pt idx="620">
                  <c:v>62.8</c:v>
                </c:pt>
                <c:pt idx="621">
                  <c:v>65.099999999999994</c:v>
                </c:pt>
                <c:pt idx="622">
                  <c:v>67.400000000000006</c:v>
                </c:pt>
                <c:pt idx="623">
                  <c:v>66.8</c:v>
                </c:pt>
                <c:pt idx="624">
                  <c:v>66.3</c:v>
                </c:pt>
                <c:pt idx="625">
                  <c:v>66.7</c:v>
                </c:pt>
                <c:pt idx="626">
                  <c:v>67.099999999999994</c:v>
                </c:pt>
                <c:pt idx="627">
                  <c:v>67.2</c:v>
                </c:pt>
                <c:pt idx="628">
                  <c:v>67.3</c:v>
                </c:pt>
                <c:pt idx="629">
                  <c:v>67.599999999999994</c:v>
                </c:pt>
                <c:pt idx="630">
                  <c:v>66.3</c:v>
                </c:pt>
                <c:pt idx="631">
                  <c:v>66.099999999999994</c:v>
                </c:pt>
                <c:pt idx="632">
                  <c:v>60.6</c:v>
                </c:pt>
                <c:pt idx="633">
                  <c:v>56.6</c:v>
                </c:pt>
                <c:pt idx="634">
                  <c:v>55.8</c:v>
                </c:pt>
                <c:pt idx="635">
                  <c:v>52.2</c:v>
                </c:pt>
                <c:pt idx="636">
                  <c:v>51.4</c:v>
                </c:pt>
                <c:pt idx="637">
                  <c:v>50.4</c:v>
                </c:pt>
                <c:pt idx="638">
                  <c:v>50</c:v>
                </c:pt>
                <c:pt idx="639">
                  <c:v>48.9</c:v>
                </c:pt>
                <c:pt idx="640">
                  <c:v>46.8</c:v>
                </c:pt>
                <c:pt idx="641">
                  <c:v>46.3</c:v>
                </c:pt>
                <c:pt idx="642">
                  <c:v>45.7</c:v>
                </c:pt>
                <c:pt idx="643">
                  <c:v>45.5</c:v>
                </c:pt>
                <c:pt idx="644">
                  <c:v>45.1</c:v>
                </c:pt>
                <c:pt idx="645">
                  <c:v>44.8</c:v>
                </c:pt>
                <c:pt idx="646">
                  <c:v>44.9</c:v>
                </c:pt>
                <c:pt idx="647">
                  <c:v>44.9</c:v>
                </c:pt>
                <c:pt idx="648">
                  <c:v>45</c:v>
                </c:pt>
                <c:pt idx="649">
                  <c:v>45</c:v>
                </c:pt>
                <c:pt idx="650">
                  <c:v>45.2</c:v>
                </c:pt>
                <c:pt idx="651">
                  <c:v>45.3</c:v>
                </c:pt>
                <c:pt idx="652">
                  <c:v>45.5</c:v>
                </c:pt>
                <c:pt idx="653">
                  <c:v>45.6</c:v>
                </c:pt>
                <c:pt idx="654">
                  <c:v>45.7</c:v>
                </c:pt>
                <c:pt idx="655">
                  <c:v>45.3</c:v>
                </c:pt>
                <c:pt idx="656">
                  <c:v>45.9</c:v>
                </c:pt>
                <c:pt idx="657">
                  <c:v>46.3</c:v>
                </c:pt>
                <c:pt idx="658">
                  <c:v>45.6</c:v>
                </c:pt>
                <c:pt idx="659">
                  <c:v>45</c:v>
                </c:pt>
                <c:pt idx="660">
                  <c:v>45.7</c:v>
                </c:pt>
                <c:pt idx="661">
                  <c:v>46.4</c:v>
                </c:pt>
                <c:pt idx="662">
                  <c:v>55.8</c:v>
                </c:pt>
                <c:pt idx="663">
                  <c:v>53.2</c:v>
                </c:pt>
                <c:pt idx="664">
                  <c:v>50.7</c:v>
                </c:pt>
                <c:pt idx="665">
                  <c:v>53.9</c:v>
                </c:pt>
                <c:pt idx="666">
                  <c:v>51.1</c:v>
                </c:pt>
                <c:pt idx="667">
                  <c:v>51.5</c:v>
                </c:pt>
                <c:pt idx="668">
                  <c:v>47.2</c:v>
                </c:pt>
                <c:pt idx="669">
                  <c:v>49</c:v>
                </c:pt>
                <c:pt idx="670">
                  <c:v>47.9</c:v>
                </c:pt>
                <c:pt idx="671">
                  <c:v>48</c:v>
                </c:pt>
                <c:pt idx="672">
                  <c:v>47.3</c:v>
                </c:pt>
                <c:pt idx="673">
                  <c:v>47.4</c:v>
                </c:pt>
                <c:pt idx="674">
                  <c:v>46.8</c:v>
                </c:pt>
                <c:pt idx="675">
                  <c:v>45.4</c:v>
                </c:pt>
                <c:pt idx="676">
                  <c:v>43.9</c:v>
                </c:pt>
                <c:pt idx="677">
                  <c:v>42.6</c:v>
                </c:pt>
                <c:pt idx="678">
                  <c:v>41.9</c:v>
                </c:pt>
                <c:pt idx="679">
                  <c:v>36.799999999999997</c:v>
                </c:pt>
                <c:pt idx="680">
                  <c:v>35.4</c:v>
                </c:pt>
                <c:pt idx="681">
                  <c:v>35.700000000000003</c:v>
                </c:pt>
                <c:pt idx="682">
                  <c:v>36.700000000000003</c:v>
                </c:pt>
                <c:pt idx="683">
                  <c:v>38.1</c:v>
                </c:pt>
                <c:pt idx="684">
                  <c:v>38.9</c:v>
                </c:pt>
                <c:pt idx="685">
                  <c:v>39.1</c:v>
                </c:pt>
                <c:pt idx="686">
                  <c:v>39.1</c:v>
                </c:pt>
                <c:pt idx="687">
                  <c:v>38.799999999999997</c:v>
                </c:pt>
                <c:pt idx="688">
                  <c:v>39.4</c:v>
                </c:pt>
                <c:pt idx="689">
                  <c:v>40.1</c:v>
                </c:pt>
                <c:pt idx="690">
                  <c:v>38.6</c:v>
                </c:pt>
                <c:pt idx="691">
                  <c:v>35.299999999999997</c:v>
                </c:pt>
                <c:pt idx="692">
                  <c:v>31.9</c:v>
                </c:pt>
                <c:pt idx="693">
                  <c:v>37.6</c:v>
                </c:pt>
                <c:pt idx="694">
                  <c:v>39.200000000000003</c:v>
                </c:pt>
                <c:pt idx="695">
                  <c:v>39.4</c:v>
                </c:pt>
                <c:pt idx="696">
                  <c:v>39.5</c:v>
                </c:pt>
                <c:pt idx="697">
                  <c:v>39.9</c:v>
                </c:pt>
                <c:pt idx="698">
                  <c:v>40.1</c:v>
                </c:pt>
                <c:pt idx="699">
                  <c:v>40.200000000000003</c:v>
                </c:pt>
                <c:pt idx="700">
                  <c:v>40.9</c:v>
                </c:pt>
                <c:pt idx="701">
                  <c:v>41.2</c:v>
                </c:pt>
                <c:pt idx="702">
                  <c:v>41.4</c:v>
                </c:pt>
                <c:pt idx="703">
                  <c:v>41.8</c:v>
                </c:pt>
                <c:pt idx="704">
                  <c:v>43.2</c:v>
                </c:pt>
                <c:pt idx="705">
                  <c:v>43.8</c:v>
                </c:pt>
                <c:pt idx="706">
                  <c:v>47.8</c:v>
                </c:pt>
                <c:pt idx="707">
                  <c:v>47.4</c:v>
                </c:pt>
                <c:pt idx="708">
                  <c:v>49.5</c:v>
                </c:pt>
                <c:pt idx="709">
                  <c:v>51.2</c:v>
                </c:pt>
                <c:pt idx="710">
                  <c:v>55.2</c:v>
                </c:pt>
                <c:pt idx="711">
                  <c:v>53.5</c:v>
                </c:pt>
                <c:pt idx="712">
                  <c:v>54.4</c:v>
                </c:pt>
                <c:pt idx="713">
                  <c:v>56.4</c:v>
                </c:pt>
                <c:pt idx="714">
                  <c:v>65.900000000000006</c:v>
                </c:pt>
                <c:pt idx="715">
                  <c:v>57.7</c:v>
                </c:pt>
                <c:pt idx="716">
                  <c:v>63</c:v>
                </c:pt>
                <c:pt idx="717">
                  <c:v>62.9</c:v>
                </c:pt>
                <c:pt idx="718">
                  <c:v>60.8</c:v>
                </c:pt>
                <c:pt idx="719">
                  <c:v>58.8</c:v>
                </c:pt>
                <c:pt idx="720">
                  <c:v>57.8</c:v>
                </c:pt>
                <c:pt idx="721">
                  <c:v>58.3</c:v>
                </c:pt>
                <c:pt idx="722">
                  <c:v>59.5</c:v>
                </c:pt>
                <c:pt idx="723">
                  <c:v>55.4</c:v>
                </c:pt>
                <c:pt idx="724">
                  <c:v>50.4</c:v>
                </c:pt>
                <c:pt idx="725">
                  <c:v>48.8</c:v>
                </c:pt>
                <c:pt idx="726">
                  <c:v>46.6</c:v>
                </c:pt>
                <c:pt idx="727">
                  <c:v>46.2</c:v>
                </c:pt>
                <c:pt idx="728">
                  <c:v>45.6</c:v>
                </c:pt>
                <c:pt idx="729">
                  <c:v>45.3</c:v>
                </c:pt>
                <c:pt idx="730">
                  <c:v>44.9</c:v>
                </c:pt>
                <c:pt idx="731">
                  <c:v>44</c:v>
                </c:pt>
                <c:pt idx="732">
                  <c:v>43.7</c:v>
                </c:pt>
                <c:pt idx="733">
                  <c:v>43.7</c:v>
                </c:pt>
                <c:pt idx="734">
                  <c:v>43.4</c:v>
                </c:pt>
                <c:pt idx="735">
                  <c:v>43.3</c:v>
                </c:pt>
                <c:pt idx="736">
                  <c:v>43.1</c:v>
                </c:pt>
                <c:pt idx="737">
                  <c:v>43</c:v>
                </c:pt>
                <c:pt idx="738">
                  <c:v>43</c:v>
                </c:pt>
                <c:pt idx="739">
                  <c:v>42.7</c:v>
                </c:pt>
                <c:pt idx="740">
                  <c:v>42.6</c:v>
                </c:pt>
                <c:pt idx="741">
                  <c:v>42.2</c:v>
                </c:pt>
                <c:pt idx="742">
                  <c:v>42.1</c:v>
                </c:pt>
                <c:pt idx="743">
                  <c:v>41.9</c:v>
                </c:pt>
                <c:pt idx="744">
                  <c:v>41.7</c:v>
                </c:pt>
                <c:pt idx="745">
                  <c:v>41.2</c:v>
                </c:pt>
                <c:pt idx="746">
                  <c:v>40.9</c:v>
                </c:pt>
                <c:pt idx="747">
                  <c:v>40.700000000000003</c:v>
                </c:pt>
                <c:pt idx="748">
                  <c:v>40.5</c:v>
                </c:pt>
                <c:pt idx="749">
                  <c:v>40.6</c:v>
                </c:pt>
                <c:pt idx="750">
                  <c:v>40.5</c:v>
                </c:pt>
                <c:pt idx="751">
                  <c:v>39.4</c:v>
                </c:pt>
                <c:pt idx="752">
                  <c:v>39.700000000000003</c:v>
                </c:pt>
                <c:pt idx="753">
                  <c:v>40.799999999999997</c:v>
                </c:pt>
                <c:pt idx="754">
                  <c:v>42.2</c:v>
                </c:pt>
                <c:pt idx="755">
                  <c:v>43.8</c:v>
                </c:pt>
                <c:pt idx="756">
                  <c:v>45.9</c:v>
                </c:pt>
                <c:pt idx="757">
                  <c:v>52.4</c:v>
                </c:pt>
                <c:pt idx="758">
                  <c:v>49.8</c:v>
                </c:pt>
                <c:pt idx="759">
                  <c:v>50.4</c:v>
                </c:pt>
                <c:pt idx="760">
                  <c:v>51.4</c:v>
                </c:pt>
                <c:pt idx="761">
                  <c:v>50</c:v>
                </c:pt>
                <c:pt idx="762">
                  <c:v>52.1</c:v>
                </c:pt>
                <c:pt idx="763">
                  <c:v>54.2</c:v>
                </c:pt>
                <c:pt idx="764">
                  <c:v>56.4</c:v>
                </c:pt>
                <c:pt idx="765">
                  <c:v>61</c:v>
                </c:pt>
                <c:pt idx="766">
                  <c:v>58.6</c:v>
                </c:pt>
                <c:pt idx="767">
                  <c:v>58.8</c:v>
                </c:pt>
                <c:pt idx="768">
                  <c:v>58.8</c:v>
                </c:pt>
                <c:pt idx="769">
                  <c:v>63.9</c:v>
                </c:pt>
                <c:pt idx="770">
                  <c:v>50.8</c:v>
                </c:pt>
                <c:pt idx="771">
                  <c:v>52.9</c:v>
                </c:pt>
                <c:pt idx="772">
                  <c:v>48.7</c:v>
                </c:pt>
                <c:pt idx="773">
                  <c:v>48.1</c:v>
                </c:pt>
                <c:pt idx="774">
                  <c:v>45.9</c:v>
                </c:pt>
                <c:pt idx="775">
                  <c:v>45.3</c:v>
                </c:pt>
                <c:pt idx="776">
                  <c:v>43.7</c:v>
                </c:pt>
                <c:pt idx="777">
                  <c:v>44.4</c:v>
                </c:pt>
                <c:pt idx="778">
                  <c:v>44.3</c:v>
                </c:pt>
                <c:pt idx="779">
                  <c:v>44.1</c:v>
                </c:pt>
                <c:pt idx="780">
                  <c:v>44.2</c:v>
                </c:pt>
                <c:pt idx="781">
                  <c:v>44.7</c:v>
                </c:pt>
                <c:pt idx="782">
                  <c:v>44.6</c:v>
                </c:pt>
                <c:pt idx="783">
                  <c:v>43.3</c:v>
                </c:pt>
                <c:pt idx="784">
                  <c:v>42.9</c:v>
                </c:pt>
                <c:pt idx="785">
                  <c:v>42.8</c:v>
                </c:pt>
                <c:pt idx="786">
                  <c:v>43</c:v>
                </c:pt>
                <c:pt idx="787">
                  <c:v>41.5</c:v>
                </c:pt>
                <c:pt idx="788">
                  <c:v>41.2</c:v>
                </c:pt>
                <c:pt idx="789">
                  <c:v>41.2</c:v>
                </c:pt>
                <c:pt idx="790">
                  <c:v>40.200000000000003</c:v>
                </c:pt>
                <c:pt idx="791">
                  <c:v>39.700000000000003</c:v>
                </c:pt>
                <c:pt idx="792">
                  <c:v>39.700000000000003</c:v>
                </c:pt>
                <c:pt idx="793">
                  <c:v>39.9</c:v>
                </c:pt>
                <c:pt idx="794">
                  <c:v>40.799999999999997</c:v>
                </c:pt>
                <c:pt idx="795">
                  <c:v>41.8</c:v>
                </c:pt>
                <c:pt idx="796">
                  <c:v>42.3</c:v>
                </c:pt>
                <c:pt idx="797">
                  <c:v>45</c:v>
                </c:pt>
                <c:pt idx="798">
                  <c:v>45</c:v>
                </c:pt>
                <c:pt idx="799">
                  <c:v>45.4</c:v>
                </c:pt>
                <c:pt idx="800">
                  <c:v>47</c:v>
                </c:pt>
                <c:pt idx="801">
                  <c:v>47.5</c:v>
                </c:pt>
                <c:pt idx="802">
                  <c:v>48.2</c:v>
                </c:pt>
                <c:pt idx="803">
                  <c:v>48</c:v>
                </c:pt>
                <c:pt idx="804">
                  <c:v>48.2</c:v>
                </c:pt>
                <c:pt idx="805">
                  <c:v>51.4</c:v>
                </c:pt>
                <c:pt idx="806">
                  <c:v>51.6</c:v>
                </c:pt>
                <c:pt idx="807">
                  <c:v>53.1</c:v>
                </c:pt>
                <c:pt idx="808">
                  <c:v>53.5</c:v>
                </c:pt>
                <c:pt idx="809">
                  <c:v>52.4</c:v>
                </c:pt>
                <c:pt idx="810">
                  <c:v>50.8</c:v>
                </c:pt>
                <c:pt idx="811">
                  <c:v>50.2</c:v>
                </c:pt>
                <c:pt idx="812">
                  <c:v>49.6</c:v>
                </c:pt>
                <c:pt idx="813">
                  <c:v>48.9</c:v>
                </c:pt>
                <c:pt idx="814">
                  <c:v>48.1</c:v>
                </c:pt>
                <c:pt idx="815">
                  <c:v>47.6</c:v>
                </c:pt>
                <c:pt idx="816">
                  <c:v>47.2</c:v>
                </c:pt>
                <c:pt idx="817">
                  <c:v>47</c:v>
                </c:pt>
                <c:pt idx="818">
                  <c:v>46.7</c:v>
                </c:pt>
                <c:pt idx="819">
                  <c:v>46.7</c:v>
                </c:pt>
                <c:pt idx="820">
                  <c:v>46.7</c:v>
                </c:pt>
                <c:pt idx="821">
                  <c:v>46.3</c:v>
                </c:pt>
                <c:pt idx="822">
                  <c:v>46</c:v>
                </c:pt>
                <c:pt idx="823">
                  <c:v>45.8</c:v>
                </c:pt>
                <c:pt idx="824">
                  <c:v>44.9</c:v>
                </c:pt>
                <c:pt idx="825">
                  <c:v>44.5</c:v>
                </c:pt>
                <c:pt idx="826">
                  <c:v>44.4</c:v>
                </c:pt>
                <c:pt idx="827">
                  <c:v>44.3</c:v>
                </c:pt>
                <c:pt idx="828">
                  <c:v>44</c:v>
                </c:pt>
                <c:pt idx="829">
                  <c:v>43.9</c:v>
                </c:pt>
                <c:pt idx="830">
                  <c:v>44</c:v>
                </c:pt>
                <c:pt idx="831">
                  <c:v>43.9</c:v>
                </c:pt>
                <c:pt idx="832">
                  <c:v>43.8</c:v>
                </c:pt>
                <c:pt idx="833">
                  <c:v>43.7</c:v>
                </c:pt>
                <c:pt idx="834">
                  <c:v>43.6</c:v>
                </c:pt>
                <c:pt idx="835">
                  <c:v>43.7</c:v>
                </c:pt>
                <c:pt idx="836">
                  <c:v>44</c:v>
                </c:pt>
                <c:pt idx="837">
                  <c:v>45</c:v>
                </c:pt>
                <c:pt idx="838">
                  <c:v>45.6</c:v>
                </c:pt>
                <c:pt idx="839">
                  <c:v>47.8</c:v>
                </c:pt>
                <c:pt idx="840">
                  <c:v>47.9</c:v>
                </c:pt>
                <c:pt idx="841">
                  <c:v>53.5</c:v>
                </c:pt>
                <c:pt idx="842">
                  <c:v>54.9</c:v>
                </c:pt>
                <c:pt idx="843">
                  <c:v>55.1</c:v>
                </c:pt>
                <c:pt idx="844">
                  <c:v>55.9</c:v>
                </c:pt>
                <c:pt idx="845">
                  <c:v>56</c:v>
                </c:pt>
                <c:pt idx="846">
                  <c:v>59.6</c:v>
                </c:pt>
                <c:pt idx="847">
                  <c:v>63.4</c:v>
                </c:pt>
                <c:pt idx="848">
                  <c:v>63.4</c:v>
                </c:pt>
                <c:pt idx="849">
                  <c:v>62.7</c:v>
                </c:pt>
                <c:pt idx="850">
                  <c:v>65.2</c:v>
                </c:pt>
                <c:pt idx="851">
                  <c:v>64.900000000000006</c:v>
                </c:pt>
                <c:pt idx="852">
                  <c:v>67</c:v>
                </c:pt>
                <c:pt idx="853">
                  <c:v>67.7</c:v>
                </c:pt>
                <c:pt idx="854">
                  <c:v>68.599999999999994</c:v>
                </c:pt>
                <c:pt idx="855">
                  <c:v>69.400000000000006</c:v>
                </c:pt>
                <c:pt idx="856">
                  <c:v>69.7</c:v>
                </c:pt>
                <c:pt idx="857">
                  <c:v>72.099999999999994</c:v>
                </c:pt>
                <c:pt idx="858">
                  <c:v>71.900000000000006</c:v>
                </c:pt>
                <c:pt idx="859">
                  <c:v>69.3</c:v>
                </c:pt>
                <c:pt idx="860">
                  <c:v>61.1</c:v>
                </c:pt>
                <c:pt idx="861">
                  <c:v>48.1</c:v>
                </c:pt>
                <c:pt idx="862">
                  <c:v>44.5</c:v>
                </c:pt>
                <c:pt idx="863">
                  <c:v>38.200000000000003</c:v>
                </c:pt>
                <c:pt idx="864">
                  <c:v>36</c:v>
                </c:pt>
                <c:pt idx="865">
                  <c:v>35</c:v>
                </c:pt>
                <c:pt idx="866">
                  <c:v>32.9</c:v>
                </c:pt>
                <c:pt idx="867">
                  <c:v>32.700000000000003</c:v>
                </c:pt>
                <c:pt idx="868">
                  <c:v>30.9</c:v>
                </c:pt>
                <c:pt idx="869">
                  <c:v>30.2</c:v>
                </c:pt>
                <c:pt idx="870">
                  <c:v>30.5</c:v>
                </c:pt>
                <c:pt idx="871">
                  <c:v>30.9</c:v>
                </c:pt>
                <c:pt idx="872">
                  <c:v>30.4</c:v>
                </c:pt>
                <c:pt idx="873">
                  <c:v>30</c:v>
                </c:pt>
                <c:pt idx="874">
                  <c:v>29.5</c:v>
                </c:pt>
                <c:pt idx="875">
                  <c:v>30.5</c:v>
                </c:pt>
                <c:pt idx="876">
                  <c:v>30.7</c:v>
                </c:pt>
                <c:pt idx="877">
                  <c:v>42.7</c:v>
                </c:pt>
                <c:pt idx="878">
                  <c:v>45.7</c:v>
                </c:pt>
                <c:pt idx="879">
                  <c:v>48.7</c:v>
                </c:pt>
                <c:pt idx="880">
                  <c:v>50.5</c:v>
                </c:pt>
                <c:pt idx="881">
                  <c:v>52.6</c:v>
                </c:pt>
                <c:pt idx="882">
                  <c:v>55.2</c:v>
                </c:pt>
                <c:pt idx="883">
                  <c:v>57.9</c:v>
                </c:pt>
                <c:pt idx="884">
                  <c:v>59.4</c:v>
                </c:pt>
                <c:pt idx="885">
                  <c:v>62</c:v>
                </c:pt>
                <c:pt idx="886">
                  <c:v>64</c:v>
                </c:pt>
                <c:pt idx="887">
                  <c:v>65.5</c:v>
                </c:pt>
                <c:pt idx="888">
                  <c:v>67.5</c:v>
                </c:pt>
                <c:pt idx="889">
                  <c:v>69.2</c:v>
                </c:pt>
                <c:pt idx="890">
                  <c:v>71.099999999999994</c:v>
                </c:pt>
                <c:pt idx="891">
                  <c:v>71.5</c:v>
                </c:pt>
                <c:pt idx="892">
                  <c:v>72.2</c:v>
                </c:pt>
                <c:pt idx="893">
                  <c:v>72.099999999999994</c:v>
                </c:pt>
                <c:pt idx="894">
                  <c:v>72.3</c:v>
                </c:pt>
                <c:pt idx="895">
                  <c:v>71.599999999999994</c:v>
                </c:pt>
                <c:pt idx="896">
                  <c:v>70.599999999999994</c:v>
                </c:pt>
                <c:pt idx="897">
                  <c:v>69.3</c:v>
                </c:pt>
                <c:pt idx="898">
                  <c:v>70.2</c:v>
                </c:pt>
                <c:pt idx="899">
                  <c:v>70.599999999999994</c:v>
                </c:pt>
                <c:pt idx="900">
                  <c:v>69.2</c:v>
                </c:pt>
                <c:pt idx="901">
                  <c:v>72.900000000000006</c:v>
                </c:pt>
                <c:pt idx="902">
                  <c:v>70.400000000000006</c:v>
                </c:pt>
                <c:pt idx="903">
                  <c:v>69.8</c:v>
                </c:pt>
                <c:pt idx="904">
                  <c:v>70.2</c:v>
                </c:pt>
                <c:pt idx="905">
                  <c:v>67.900000000000006</c:v>
                </c:pt>
                <c:pt idx="906">
                  <c:v>64.400000000000006</c:v>
                </c:pt>
                <c:pt idx="907">
                  <c:v>63.5</c:v>
                </c:pt>
                <c:pt idx="908">
                  <c:v>60.9</c:v>
                </c:pt>
                <c:pt idx="909">
                  <c:v>57.2</c:v>
                </c:pt>
                <c:pt idx="910">
                  <c:v>55.9</c:v>
                </c:pt>
                <c:pt idx="911">
                  <c:v>43.4</c:v>
                </c:pt>
                <c:pt idx="912">
                  <c:v>42.5</c:v>
                </c:pt>
                <c:pt idx="913">
                  <c:v>41.5</c:v>
                </c:pt>
                <c:pt idx="914">
                  <c:v>38.299999999999997</c:v>
                </c:pt>
                <c:pt idx="915">
                  <c:v>37.200000000000003</c:v>
                </c:pt>
                <c:pt idx="916">
                  <c:v>39.700000000000003</c:v>
                </c:pt>
                <c:pt idx="917">
                  <c:v>41.4</c:v>
                </c:pt>
                <c:pt idx="918">
                  <c:v>41.1</c:v>
                </c:pt>
                <c:pt idx="919">
                  <c:v>39</c:v>
                </c:pt>
                <c:pt idx="920">
                  <c:v>38.700000000000003</c:v>
                </c:pt>
                <c:pt idx="921">
                  <c:v>38.9</c:v>
                </c:pt>
                <c:pt idx="922">
                  <c:v>39</c:v>
                </c:pt>
                <c:pt idx="923">
                  <c:v>39.700000000000003</c:v>
                </c:pt>
                <c:pt idx="924">
                  <c:v>40.6</c:v>
                </c:pt>
                <c:pt idx="925">
                  <c:v>41.7</c:v>
                </c:pt>
                <c:pt idx="926">
                  <c:v>37.799999999999997</c:v>
                </c:pt>
                <c:pt idx="927">
                  <c:v>34.700000000000003</c:v>
                </c:pt>
                <c:pt idx="928">
                  <c:v>33.1</c:v>
                </c:pt>
                <c:pt idx="929">
                  <c:v>32.9</c:v>
                </c:pt>
                <c:pt idx="930">
                  <c:v>41.8</c:v>
                </c:pt>
                <c:pt idx="931">
                  <c:v>42.3</c:v>
                </c:pt>
                <c:pt idx="932">
                  <c:v>43.2</c:v>
                </c:pt>
                <c:pt idx="933">
                  <c:v>44.1</c:v>
                </c:pt>
                <c:pt idx="934">
                  <c:v>45.5</c:v>
                </c:pt>
                <c:pt idx="935">
                  <c:v>46.4</c:v>
                </c:pt>
                <c:pt idx="936">
                  <c:v>47.1</c:v>
                </c:pt>
                <c:pt idx="937">
                  <c:v>47.5</c:v>
                </c:pt>
                <c:pt idx="938">
                  <c:v>47.7</c:v>
                </c:pt>
                <c:pt idx="939">
                  <c:v>49.1</c:v>
                </c:pt>
                <c:pt idx="940">
                  <c:v>48.2</c:v>
                </c:pt>
                <c:pt idx="941">
                  <c:v>48.7</c:v>
                </c:pt>
                <c:pt idx="942">
                  <c:v>48.6</c:v>
                </c:pt>
                <c:pt idx="943">
                  <c:v>49.4</c:v>
                </c:pt>
                <c:pt idx="944">
                  <c:v>48.2</c:v>
                </c:pt>
                <c:pt idx="945">
                  <c:v>47.7</c:v>
                </c:pt>
                <c:pt idx="946">
                  <c:v>47.2</c:v>
                </c:pt>
                <c:pt idx="947">
                  <c:v>47.9</c:v>
                </c:pt>
                <c:pt idx="948">
                  <c:v>46.8</c:v>
                </c:pt>
                <c:pt idx="949">
                  <c:v>45.3</c:v>
                </c:pt>
                <c:pt idx="950">
                  <c:v>44.9</c:v>
                </c:pt>
                <c:pt idx="951">
                  <c:v>45.9</c:v>
                </c:pt>
                <c:pt idx="952">
                  <c:v>46</c:v>
                </c:pt>
                <c:pt idx="953">
                  <c:v>46</c:v>
                </c:pt>
                <c:pt idx="954">
                  <c:v>46.3</c:v>
                </c:pt>
                <c:pt idx="955">
                  <c:v>46.1</c:v>
                </c:pt>
                <c:pt idx="956">
                  <c:v>46.1</c:v>
                </c:pt>
                <c:pt idx="957">
                  <c:v>45.7</c:v>
                </c:pt>
                <c:pt idx="958">
                  <c:v>45.6</c:v>
                </c:pt>
                <c:pt idx="959">
                  <c:v>45.5</c:v>
                </c:pt>
                <c:pt idx="960">
                  <c:v>45.6</c:v>
                </c:pt>
                <c:pt idx="961">
                  <c:v>45.5</c:v>
                </c:pt>
                <c:pt idx="962">
                  <c:v>45.6</c:v>
                </c:pt>
                <c:pt idx="963">
                  <c:v>45.4</c:v>
                </c:pt>
                <c:pt idx="964">
                  <c:v>45.2</c:v>
                </c:pt>
                <c:pt idx="965">
                  <c:v>45.2</c:v>
                </c:pt>
                <c:pt idx="966">
                  <c:v>45.3</c:v>
                </c:pt>
                <c:pt idx="967">
                  <c:v>45.4</c:v>
                </c:pt>
                <c:pt idx="968">
                  <c:v>45.6</c:v>
                </c:pt>
                <c:pt idx="969">
                  <c:v>45.6</c:v>
                </c:pt>
                <c:pt idx="970">
                  <c:v>45.7</c:v>
                </c:pt>
                <c:pt idx="971">
                  <c:v>45.7</c:v>
                </c:pt>
                <c:pt idx="972">
                  <c:v>45.7</c:v>
                </c:pt>
                <c:pt idx="973">
                  <c:v>45.6</c:v>
                </c:pt>
                <c:pt idx="974">
                  <c:v>45.6</c:v>
                </c:pt>
                <c:pt idx="975">
                  <c:v>45.1</c:v>
                </c:pt>
                <c:pt idx="976">
                  <c:v>45.1</c:v>
                </c:pt>
                <c:pt idx="977">
                  <c:v>45.1</c:v>
                </c:pt>
                <c:pt idx="978">
                  <c:v>45.2</c:v>
                </c:pt>
                <c:pt idx="979">
                  <c:v>45.3</c:v>
                </c:pt>
                <c:pt idx="980">
                  <c:v>45.4</c:v>
                </c:pt>
                <c:pt idx="981">
                  <c:v>45.4</c:v>
                </c:pt>
                <c:pt idx="982">
                  <c:v>44.7</c:v>
                </c:pt>
                <c:pt idx="983">
                  <c:v>44.8</c:v>
                </c:pt>
                <c:pt idx="984">
                  <c:v>44.9</c:v>
                </c:pt>
                <c:pt idx="985">
                  <c:v>45.3</c:v>
                </c:pt>
                <c:pt idx="986">
                  <c:v>45.9</c:v>
                </c:pt>
                <c:pt idx="987">
                  <c:v>45.8</c:v>
                </c:pt>
                <c:pt idx="988">
                  <c:v>46.4</c:v>
                </c:pt>
                <c:pt idx="989">
                  <c:v>46.7</c:v>
                </c:pt>
                <c:pt idx="990">
                  <c:v>47.5</c:v>
                </c:pt>
                <c:pt idx="991">
                  <c:v>47.8</c:v>
                </c:pt>
                <c:pt idx="992">
                  <c:v>46.9</c:v>
                </c:pt>
                <c:pt idx="993">
                  <c:v>45.9</c:v>
                </c:pt>
                <c:pt idx="994">
                  <c:v>45.8</c:v>
                </c:pt>
                <c:pt idx="995">
                  <c:v>45.7</c:v>
                </c:pt>
                <c:pt idx="996">
                  <c:v>46.9</c:v>
                </c:pt>
                <c:pt idx="997">
                  <c:v>46.1</c:v>
                </c:pt>
                <c:pt idx="998">
                  <c:v>45.6</c:v>
                </c:pt>
                <c:pt idx="999">
                  <c:v>44.6</c:v>
                </c:pt>
                <c:pt idx="1000">
                  <c:v>44.3</c:v>
                </c:pt>
                <c:pt idx="1001">
                  <c:v>44.5</c:v>
                </c:pt>
                <c:pt idx="1002">
                  <c:v>44.5</c:v>
                </c:pt>
                <c:pt idx="1003">
                  <c:v>44.7</c:v>
                </c:pt>
                <c:pt idx="1004">
                  <c:v>44.5</c:v>
                </c:pt>
                <c:pt idx="1005">
                  <c:v>44.5</c:v>
                </c:pt>
                <c:pt idx="1006">
                  <c:v>44.4</c:v>
                </c:pt>
                <c:pt idx="1007">
                  <c:v>44.3</c:v>
                </c:pt>
                <c:pt idx="1008">
                  <c:v>44</c:v>
                </c:pt>
                <c:pt idx="1009">
                  <c:v>43.9</c:v>
                </c:pt>
                <c:pt idx="1010">
                  <c:v>44</c:v>
                </c:pt>
                <c:pt idx="1011">
                  <c:v>43.7</c:v>
                </c:pt>
                <c:pt idx="1012">
                  <c:v>43.3</c:v>
                </c:pt>
                <c:pt idx="1013">
                  <c:v>43.7</c:v>
                </c:pt>
                <c:pt idx="1014">
                  <c:v>44.2</c:v>
                </c:pt>
                <c:pt idx="1015">
                  <c:v>43.6</c:v>
                </c:pt>
              </c:numCache>
            </c:numRef>
          </c:val>
          <c:smooth val="0"/>
          <c:extLst>
            <c:ext xmlns:c16="http://schemas.microsoft.com/office/drawing/2014/chart" uri="{C3380CC4-5D6E-409C-BE32-E72D297353CC}">
              <c16:uniqueId val="{00000001-4EAD-45AD-8279-9DA179288310}"/>
            </c:ext>
          </c:extLst>
        </c:ser>
        <c:ser>
          <c:idx val="2"/>
          <c:order val="1"/>
          <c:tx>
            <c:strRef>
              <c:f>Sheet1!$D$1</c:f>
              <c:strCache>
                <c:ptCount val="1"/>
                <c:pt idx="0">
                  <c:v> Leaf Wetness</c:v>
                </c:pt>
              </c:strCache>
            </c:strRef>
          </c:tx>
          <c:spPr>
            <a:ln w="19050" cap="rnd" cmpd="sng" algn="ctr">
              <a:solidFill>
                <a:schemeClr val="accent4"/>
              </a:solidFill>
              <a:prstDash val="solid"/>
              <a:round/>
            </a:ln>
            <a:effectLst/>
          </c:spPr>
          <c:marker>
            <c:symbol val="none"/>
          </c:marker>
          <c:cat>
            <c:numRef>
              <c:f>Sheet1!$B$2:$B$1017</c:f>
              <c:numCache>
                <c:formatCode>General</c:formatCode>
                <c:ptCount val="1016"/>
                <c:pt idx="0" formatCode="[$-409]d\-mmm;@">
                  <c:v>42848</c:v>
                </c:pt>
                <c:pt idx="44" formatCode="[$-409]d\-mmm;@">
                  <c:v>42849</c:v>
                </c:pt>
                <c:pt idx="88" formatCode="[$-409]d\-mmm;@">
                  <c:v>42850</c:v>
                </c:pt>
                <c:pt idx="124" formatCode="[$-409]d\-mmm;@">
                  <c:v>42851</c:v>
                </c:pt>
                <c:pt idx="166" formatCode="[$-409]d\-mmm;@">
                  <c:v>42852</c:v>
                </c:pt>
                <c:pt idx="202" formatCode="[$-409]d\-mmm;@">
                  <c:v>42853</c:v>
                </c:pt>
                <c:pt idx="237" formatCode="[$-409]d\-mmm;@">
                  <c:v>42854</c:v>
                </c:pt>
                <c:pt idx="283" formatCode="[$-409]d\-mmm;@">
                  <c:v>42855</c:v>
                </c:pt>
                <c:pt idx="334" formatCode="[$-409]d\-mmm;@">
                  <c:v>42856</c:v>
                </c:pt>
                <c:pt idx="377" formatCode="[$-409]d\-mmm;@">
                  <c:v>42857</c:v>
                </c:pt>
                <c:pt idx="414" formatCode="[$-409]d\-mmm;@">
                  <c:v>42858</c:v>
                </c:pt>
                <c:pt idx="460" formatCode="[$-409]d\-mmm;@">
                  <c:v>42859</c:v>
                </c:pt>
                <c:pt idx="505" formatCode="[$-409]d\-mmm;@">
                  <c:v>42860</c:v>
                </c:pt>
                <c:pt idx="554" formatCode="[$-409]d\-mmm;@">
                  <c:v>42861</c:v>
                </c:pt>
                <c:pt idx="600" formatCode="[$-409]d\-mmm;@">
                  <c:v>42862</c:v>
                </c:pt>
                <c:pt idx="643" formatCode="[$-409]d\-mmm;@">
                  <c:v>42863</c:v>
                </c:pt>
                <c:pt idx="685" formatCode="[$-409]d\-mmm;@">
                  <c:v>42864</c:v>
                </c:pt>
                <c:pt idx="740" formatCode="[$-409]d\-mmm;@">
                  <c:v>42865</c:v>
                </c:pt>
                <c:pt idx="783" formatCode="[$-409]d\-mmm;@">
                  <c:v>42866</c:v>
                </c:pt>
                <c:pt idx="824" formatCode="[$-409]d\-mmm;@">
                  <c:v>42867</c:v>
                </c:pt>
                <c:pt idx="867" formatCode="[$-409]d\-mmm;@">
                  <c:v>42868</c:v>
                </c:pt>
                <c:pt idx="917" formatCode="[$-409]d\-mmm;@">
                  <c:v>42869</c:v>
                </c:pt>
                <c:pt idx="972" formatCode="[$-409]d\-mmm;@">
                  <c:v>42870</c:v>
                </c:pt>
              </c:numCache>
            </c:numRef>
          </c:cat>
          <c:val>
            <c:numRef>
              <c:f>Sheet1!$D$2:$D$1017</c:f>
              <c:numCache>
                <c:formatCode>General</c:formatCode>
                <c:ptCount val="1016"/>
                <c:pt idx="0">
                  <c:v>8.4</c:v>
                </c:pt>
                <c:pt idx="1">
                  <c:v>9.6999999999999993</c:v>
                </c:pt>
                <c:pt idx="2">
                  <c:v>10.8</c:v>
                </c:pt>
                <c:pt idx="3">
                  <c:v>11</c:v>
                </c:pt>
                <c:pt idx="4">
                  <c:v>11</c:v>
                </c:pt>
                <c:pt idx="5">
                  <c:v>11</c:v>
                </c:pt>
                <c:pt idx="6">
                  <c:v>11</c:v>
                </c:pt>
                <c:pt idx="7">
                  <c:v>11</c:v>
                </c:pt>
                <c:pt idx="8">
                  <c:v>10.7</c:v>
                </c:pt>
                <c:pt idx="9">
                  <c:v>10.7</c:v>
                </c:pt>
                <c:pt idx="10">
                  <c:v>10.8</c:v>
                </c:pt>
                <c:pt idx="11">
                  <c:v>10.8</c:v>
                </c:pt>
                <c:pt idx="12">
                  <c:v>10.7</c:v>
                </c:pt>
                <c:pt idx="13">
                  <c:v>10.199999999999999</c:v>
                </c:pt>
                <c:pt idx="14">
                  <c:v>9.3000000000000007</c:v>
                </c:pt>
                <c:pt idx="15">
                  <c:v>0.6</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0.5</c:v>
                </c:pt>
                <c:pt idx="38">
                  <c:v>0.5</c:v>
                </c:pt>
                <c:pt idx="39">
                  <c:v>0.4</c:v>
                </c:pt>
                <c:pt idx="40">
                  <c:v>0.4</c:v>
                </c:pt>
                <c:pt idx="41">
                  <c:v>0.6</c:v>
                </c:pt>
                <c:pt idx="42">
                  <c:v>0.6</c:v>
                </c:pt>
                <c:pt idx="43">
                  <c:v>0.5</c:v>
                </c:pt>
                <c:pt idx="44">
                  <c:v>0.6</c:v>
                </c:pt>
                <c:pt idx="45">
                  <c:v>0.6</c:v>
                </c:pt>
                <c:pt idx="46">
                  <c:v>0.7</c:v>
                </c:pt>
                <c:pt idx="47">
                  <c:v>0.8</c:v>
                </c:pt>
                <c:pt idx="48">
                  <c:v>0.8</c:v>
                </c:pt>
                <c:pt idx="49">
                  <c:v>1</c:v>
                </c:pt>
                <c:pt idx="50">
                  <c:v>1.1000000000000001</c:v>
                </c:pt>
                <c:pt idx="51">
                  <c:v>1.1000000000000001</c:v>
                </c:pt>
                <c:pt idx="52">
                  <c:v>2.2999999999999998</c:v>
                </c:pt>
                <c:pt idx="53">
                  <c:v>1.9</c:v>
                </c:pt>
                <c:pt idx="54">
                  <c:v>2.1</c:v>
                </c:pt>
                <c:pt idx="55">
                  <c:v>0.4</c:v>
                </c:pt>
                <c:pt idx="56">
                  <c:v>0.4</c:v>
                </c:pt>
                <c:pt idx="57">
                  <c:v>2.8</c:v>
                </c:pt>
                <c:pt idx="58">
                  <c:v>11.1</c:v>
                </c:pt>
                <c:pt idx="59">
                  <c:v>12.3</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0.2</c:v>
                </c:pt>
                <c:pt idx="84">
                  <c:v>0.5</c:v>
                </c:pt>
                <c:pt idx="85">
                  <c:v>0.5</c:v>
                </c:pt>
                <c:pt idx="86">
                  <c:v>0.6</c:v>
                </c:pt>
                <c:pt idx="87">
                  <c:v>0.6</c:v>
                </c:pt>
                <c:pt idx="88">
                  <c:v>0.7</c:v>
                </c:pt>
                <c:pt idx="89">
                  <c:v>0.7</c:v>
                </c:pt>
                <c:pt idx="90">
                  <c:v>0</c:v>
                </c:pt>
                <c:pt idx="91">
                  <c:v>0</c:v>
                </c:pt>
                <c:pt idx="92">
                  <c:v>0</c:v>
                </c:pt>
                <c:pt idx="93">
                  <c:v>0</c:v>
                </c:pt>
                <c:pt idx="94">
                  <c:v>0</c:v>
                </c:pt>
                <c:pt idx="95">
                  <c:v>0.7</c:v>
                </c:pt>
                <c:pt idx="96">
                  <c:v>0.3</c:v>
                </c:pt>
                <c:pt idx="97">
                  <c:v>0</c:v>
                </c:pt>
                <c:pt idx="98">
                  <c:v>0</c:v>
                </c:pt>
                <c:pt idx="99">
                  <c:v>0</c:v>
                </c:pt>
                <c:pt idx="100">
                  <c:v>0</c:v>
                </c:pt>
                <c:pt idx="101">
                  <c:v>0</c:v>
                </c:pt>
                <c:pt idx="102">
                  <c:v>0</c:v>
                </c:pt>
                <c:pt idx="103">
                  <c:v>0</c:v>
                </c:pt>
                <c:pt idx="104">
                  <c:v>0</c:v>
                </c:pt>
                <c:pt idx="105">
                  <c:v>0</c:v>
                </c:pt>
                <c:pt idx="106">
                  <c:v>0</c:v>
                </c:pt>
                <c:pt idx="107">
                  <c:v>0</c:v>
                </c:pt>
                <c:pt idx="108">
                  <c:v>0.7</c:v>
                </c:pt>
                <c:pt idx="109">
                  <c:v>0</c:v>
                </c:pt>
                <c:pt idx="110">
                  <c:v>0</c:v>
                </c:pt>
                <c:pt idx="111">
                  <c:v>0</c:v>
                </c:pt>
                <c:pt idx="112">
                  <c:v>0</c:v>
                </c:pt>
                <c:pt idx="113">
                  <c:v>0</c:v>
                </c:pt>
                <c:pt idx="114">
                  <c:v>0</c:v>
                </c:pt>
                <c:pt idx="115">
                  <c:v>0</c:v>
                </c:pt>
                <c:pt idx="116">
                  <c:v>1.1000000000000001</c:v>
                </c:pt>
                <c:pt idx="117">
                  <c:v>1.4</c:v>
                </c:pt>
                <c:pt idx="118">
                  <c:v>0</c:v>
                </c:pt>
                <c:pt idx="119">
                  <c:v>10.9</c:v>
                </c:pt>
                <c:pt idx="120">
                  <c:v>12.9</c:v>
                </c:pt>
                <c:pt idx="121">
                  <c:v>12.9</c:v>
                </c:pt>
                <c:pt idx="122">
                  <c:v>13</c:v>
                </c:pt>
                <c:pt idx="123">
                  <c:v>12.2</c:v>
                </c:pt>
                <c:pt idx="124">
                  <c:v>12</c:v>
                </c:pt>
                <c:pt idx="125">
                  <c:v>11.9</c:v>
                </c:pt>
                <c:pt idx="126">
                  <c:v>11.6</c:v>
                </c:pt>
                <c:pt idx="127">
                  <c:v>10.199999999999999</c:v>
                </c:pt>
                <c:pt idx="128">
                  <c:v>10.5</c:v>
                </c:pt>
                <c:pt idx="129">
                  <c:v>10.6</c:v>
                </c:pt>
                <c:pt idx="130">
                  <c:v>11</c:v>
                </c:pt>
                <c:pt idx="131">
                  <c:v>10.5</c:v>
                </c:pt>
                <c:pt idx="132">
                  <c:v>10.3</c:v>
                </c:pt>
                <c:pt idx="133">
                  <c:v>12.6</c:v>
                </c:pt>
                <c:pt idx="134">
                  <c:v>12.6</c:v>
                </c:pt>
                <c:pt idx="135">
                  <c:v>12.6</c:v>
                </c:pt>
                <c:pt idx="136">
                  <c:v>12.1</c:v>
                </c:pt>
                <c:pt idx="137">
                  <c:v>12.1</c:v>
                </c:pt>
                <c:pt idx="138">
                  <c:v>12.1</c:v>
                </c:pt>
                <c:pt idx="139">
                  <c:v>11.8</c:v>
                </c:pt>
                <c:pt idx="140">
                  <c:v>10.3</c:v>
                </c:pt>
                <c:pt idx="141">
                  <c:v>10</c:v>
                </c:pt>
                <c:pt idx="142">
                  <c:v>9.9</c:v>
                </c:pt>
                <c:pt idx="143">
                  <c:v>10.7</c:v>
                </c:pt>
                <c:pt idx="144">
                  <c:v>11.2</c:v>
                </c:pt>
                <c:pt idx="145">
                  <c:v>12.3</c:v>
                </c:pt>
                <c:pt idx="146">
                  <c:v>10.7</c:v>
                </c:pt>
                <c:pt idx="147">
                  <c:v>11.8</c:v>
                </c:pt>
                <c:pt idx="148">
                  <c:v>12.4</c:v>
                </c:pt>
                <c:pt idx="149">
                  <c:v>7.7</c:v>
                </c:pt>
                <c:pt idx="150">
                  <c:v>5.6</c:v>
                </c:pt>
                <c:pt idx="151">
                  <c:v>0.9</c:v>
                </c:pt>
                <c:pt idx="152">
                  <c:v>11</c:v>
                </c:pt>
                <c:pt idx="153">
                  <c:v>12.1</c:v>
                </c:pt>
                <c:pt idx="154">
                  <c:v>11.1</c:v>
                </c:pt>
                <c:pt idx="155">
                  <c:v>13.7</c:v>
                </c:pt>
                <c:pt idx="156">
                  <c:v>13.5</c:v>
                </c:pt>
                <c:pt idx="157">
                  <c:v>8.6999999999999993</c:v>
                </c:pt>
                <c:pt idx="158">
                  <c:v>11.9</c:v>
                </c:pt>
                <c:pt idx="159">
                  <c:v>12.3</c:v>
                </c:pt>
                <c:pt idx="160">
                  <c:v>12</c:v>
                </c:pt>
                <c:pt idx="161">
                  <c:v>12.1</c:v>
                </c:pt>
                <c:pt idx="162">
                  <c:v>12.2</c:v>
                </c:pt>
                <c:pt idx="163">
                  <c:v>12.7</c:v>
                </c:pt>
                <c:pt idx="164">
                  <c:v>12.8</c:v>
                </c:pt>
                <c:pt idx="165">
                  <c:v>13</c:v>
                </c:pt>
                <c:pt idx="166">
                  <c:v>11.9</c:v>
                </c:pt>
                <c:pt idx="167">
                  <c:v>12.2</c:v>
                </c:pt>
                <c:pt idx="168">
                  <c:v>11.6</c:v>
                </c:pt>
                <c:pt idx="169">
                  <c:v>10.6</c:v>
                </c:pt>
                <c:pt idx="170">
                  <c:v>10.8</c:v>
                </c:pt>
                <c:pt idx="171">
                  <c:v>10</c:v>
                </c:pt>
                <c:pt idx="172">
                  <c:v>9.9</c:v>
                </c:pt>
                <c:pt idx="173">
                  <c:v>9.8000000000000007</c:v>
                </c:pt>
                <c:pt idx="174">
                  <c:v>10.7</c:v>
                </c:pt>
                <c:pt idx="175">
                  <c:v>11.2</c:v>
                </c:pt>
                <c:pt idx="176">
                  <c:v>10.1</c:v>
                </c:pt>
                <c:pt idx="177">
                  <c:v>9.6999999999999993</c:v>
                </c:pt>
                <c:pt idx="178">
                  <c:v>2.1</c:v>
                </c:pt>
                <c:pt idx="179">
                  <c:v>0.4</c:v>
                </c:pt>
                <c:pt idx="180">
                  <c:v>0.2</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1.1000000000000001</c:v>
                </c:pt>
                <c:pt idx="195">
                  <c:v>1.3</c:v>
                </c:pt>
                <c:pt idx="196">
                  <c:v>7.9</c:v>
                </c:pt>
                <c:pt idx="197">
                  <c:v>8.1</c:v>
                </c:pt>
                <c:pt idx="198">
                  <c:v>8.1</c:v>
                </c:pt>
                <c:pt idx="199">
                  <c:v>8.3000000000000007</c:v>
                </c:pt>
                <c:pt idx="200">
                  <c:v>11</c:v>
                </c:pt>
                <c:pt idx="201">
                  <c:v>11.1</c:v>
                </c:pt>
                <c:pt idx="202">
                  <c:v>11.3</c:v>
                </c:pt>
                <c:pt idx="203">
                  <c:v>11.7</c:v>
                </c:pt>
                <c:pt idx="204">
                  <c:v>11.8</c:v>
                </c:pt>
                <c:pt idx="205">
                  <c:v>12.2</c:v>
                </c:pt>
                <c:pt idx="206">
                  <c:v>12.2</c:v>
                </c:pt>
                <c:pt idx="207">
                  <c:v>12.3</c:v>
                </c:pt>
                <c:pt idx="208">
                  <c:v>12.3</c:v>
                </c:pt>
                <c:pt idx="209">
                  <c:v>12.3</c:v>
                </c:pt>
                <c:pt idx="210">
                  <c:v>12.5</c:v>
                </c:pt>
                <c:pt idx="211">
                  <c:v>12.2</c:v>
                </c:pt>
                <c:pt idx="212">
                  <c:v>12.3</c:v>
                </c:pt>
                <c:pt idx="213">
                  <c:v>12.5</c:v>
                </c:pt>
                <c:pt idx="214">
                  <c:v>10.9</c:v>
                </c:pt>
                <c:pt idx="215">
                  <c:v>7.8</c:v>
                </c:pt>
                <c:pt idx="216">
                  <c:v>2</c:v>
                </c:pt>
                <c:pt idx="217">
                  <c:v>1.9</c:v>
                </c:pt>
                <c:pt idx="218">
                  <c:v>5.8</c:v>
                </c:pt>
                <c:pt idx="219">
                  <c:v>1.2</c:v>
                </c:pt>
                <c:pt idx="220">
                  <c:v>10.1</c:v>
                </c:pt>
                <c:pt idx="221">
                  <c:v>12</c:v>
                </c:pt>
                <c:pt idx="222">
                  <c:v>11.5</c:v>
                </c:pt>
                <c:pt idx="223">
                  <c:v>4</c:v>
                </c:pt>
                <c:pt idx="224">
                  <c:v>0</c:v>
                </c:pt>
                <c:pt idx="225">
                  <c:v>0</c:v>
                </c:pt>
                <c:pt idx="226">
                  <c:v>0</c:v>
                </c:pt>
                <c:pt idx="227">
                  <c:v>0.1</c:v>
                </c:pt>
                <c:pt idx="228">
                  <c:v>0.7</c:v>
                </c:pt>
                <c:pt idx="229">
                  <c:v>1.8</c:v>
                </c:pt>
                <c:pt idx="230">
                  <c:v>4.9000000000000004</c:v>
                </c:pt>
                <c:pt idx="231">
                  <c:v>6.3</c:v>
                </c:pt>
                <c:pt idx="232">
                  <c:v>7.8</c:v>
                </c:pt>
                <c:pt idx="233">
                  <c:v>9</c:v>
                </c:pt>
                <c:pt idx="234">
                  <c:v>10</c:v>
                </c:pt>
                <c:pt idx="235">
                  <c:v>10.5</c:v>
                </c:pt>
                <c:pt idx="236">
                  <c:v>11.5</c:v>
                </c:pt>
                <c:pt idx="237">
                  <c:v>11.9</c:v>
                </c:pt>
                <c:pt idx="238">
                  <c:v>12.2</c:v>
                </c:pt>
                <c:pt idx="239">
                  <c:v>12.2</c:v>
                </c:pt>
                <c:pt idx="240">
                  <c:v>12</c:v>
                </c:pt>
                <c:pt idx="241">
                  <c:v>11.5</c:v>
                </c:pt>
                <c:pt idx="242">
                  <c:v>11.1</c:v>
                </c:pt>
                <c:pt idx="243">
                  <c:v>11</c:v>
                </c:pt>
                <c:pt idx="244">
                  <c:v>10.6</c:v>
                </c:pt>
                <c:pt idx="245">
                  <c:v>10.5</c:v>
                </c:pt>
                <c:pt idx="246">
                  <c:v>10.3</c:v>
                </c:pt>
                <c:pt idx="247">
                  <c:v>10.199999999999999</c:v>
                </c:pt>
                <c:pt idx="248">
                  <c:v>10</c:v>
                </c:pt>
                <c:pt idx="249">
                  <c:v>9.6999999999999993</c:v>
                </c:pt>
                <c:pt idx="250">
                  <c:v>9.9</c:v>
                </c:pt>
                <c:pt idx="251">
                  <c:v>9.9</c:v>
                </c:pt>
                <c:pt idx="252">
                  <c:v>9.9</c:v>
                </c:pt>
                <c:pt idx="253">
                  <c:v>9.8000000000000007</c:v>
                </c:pt>
                <c:pt idx="254">
                  <c:v>9.8000000000000007</c:v>
                </c:pt>
                <c:pt idx="255">
                  <c:v>9.5</c:v>
                </c:pt>
                <c:pt idx="256">
                  <c:v>9.4</c:v>
                </c:pt>
                <c:pt idx="257">
                  <c:v>9</c:v>
                </c:pt>
                <c:pt idx="258">
                  <c:v>4.0999999999999996</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9</c:v>
                </c:pt>
                <c:pt idx="330">
                  <c:v>4.7</c:v>
                </c:pt>
                <c:pt idx="331">
                  <c:v>0</c:v>
                </c:pt>
                <c:pt idx="332">
                  <c:v>0</c:v>
                </c:pt>
                <c:pt idx="333">
                  <c:v>0</c:v>
                </c:pt>
                <c:pt idx="334">
                  <c:v>4.0999999999999996</c:v>
                </c:pt>
                <c:pt idx="335">
                  <c:v>0</c:v>
                </c:pt>
                <c:pt idx="336">
                  <c:v>0</c:v>
                </c:pt>
                <c:pt idx="337">
                  <c:v>0</c:v>
                </c:pt>
                <c:pt idx="338">
                  <c:v>0</c:v>
                </c:pt>
                <c:pt idx="339">
                  <c:v>0</c:v>
                </c:pt>
                <c:pt idx="340">
                  <c:v>12.9</c:v>
                </c:pt>
                <c:pt idx="341">
                  <c:v>13</c:v>
                </c:pt>
                <c:pt idx="342">
                  <c:v>11.6</c:v>
                </c:pt>
                <c:pt idx="343">
                  <c:v>10.9</c:v>
                </c:pt>
                <c:pt idx="344">
                  <c:v>10.4</c:v>
                </c:pt>
                <c:pt idx="345">
                  <c:v>11.4</c:v>
                </c:pt>
                <c:pt idx="346">
                  <c:v>9.5</c:v>
                </c:pt>
                <c:pt idx="347">
                  <c:v>10.8</c:v>
                </c:pt>
                <c:pt idx="348">
                  <c:v>10.7</c:v>
                </c:pt>
                <c:pt idx="349">
                  <c:v>9.4</c:v>
                </c:pt>
                <c:pt idx="350">
                  <c:v>9.3000000000000007</c:v>
                </c:pt>
                <c:pt idx="351">
                  <c:v>6.4</c:v>
                </c:pt>
                <c:pt idx="352">
                  <c:v>9.5</c:v>
                </c:pt>
                <c:pt idx="353">
                  <c:v>11.3</c:v>
                </c:pt>
                <c:pt idx="354">
                  <c:v>10.3</c:v>
                </c:pt>
                <c:pt idx="355">
                  <c:v>9.1999999999999993</c:v>
                </c:pt>
                <c:pt idx="356">
                  <c:v>8.9</c:v>
                </c:pt>
                <c:pt idx="357">
                  <c:v>3.8</c:v>
                </c:pt>
                <c:pt idx="358">
                  <c:v>11.6</c:v>
                </c:pt>
                <c:pt idx="359">
                  <c:v>10.6</c:v>
                </c:pt>
                <c:pt idx="360">
                  <c:v>10.5</c:v>
                </c:pt>
                <c:pt idx="361">
                  <c:v>11.2</c:v>
                </c:pt>
                <c:pt idx="362">
                  <c:v>10.7</c:v>
                </c:pt>
                <c:pt idx="363">
                  <c:v>11.4</c:v>
                </c:pt>
                <c:pt idx="364">
                  <c:v>11.1</c:v>
                </c:pt>
                <c:pt idx="365">
                  <c:v>10.5</c:v>
                </c:pt>
                <c:pt idx="366">
                  <c:v>10.199999999999999</c:v>
                </c:pt>
                <c:pt idx="367">
                  <c:v>10.3</c:v>
                </c:pt>
                <c:pt idx="368">
                  <c:v>10.6</c:v>
                </c:pt>
                <c:pt idx="369">
                  <c:v>10.3</c:v>
                </c:pt>
                <c:pt idx="370">
                  <c:v>10.4</c:v>
                </c:pt>
                <c:pt idx="371">
                  <c:v>10.3</c:v>
                </c:pt>
                <c:pt idx="372">
                  <c:v>9.5</c:v>
                </c:pt>
                <c:pt idx="373">
                  <c:v>10.3</c:v>
                </c:pt>
                <c:pt idx="374">
                  <c:v>10.3</c:v>
                </c:pt>
                <c:pt idx="375">
                  <c:v>9.6999999999999993</c:v>
                </c:pt>
                <c:pt idx="376">
                  <c:v>8.6999999999999993</c:v>
                </c:pt>
                <c:pt idx="377">
                  <c:v>9.1</c:v>
                </c:pt>
                <c:pt idx="378">
                  <c:v>9.3000000000000007</c:v>
                </c:pt>
                <c:pt idx="379">
                  <c:v>9.4</c:v>
                </c:pt>
                <c:pt idx="380">
                  <c:v>9.8000000000000007</c:v>
                </c:pt>
                <c:pt idx="381">
                  <c:v>9.9</c:v>
                </c:pt>
                <c:pt idx="382">
                  <c:v>10.1</c:v>
                </c:pt>
                <c:pt idx="383">
                  <c:v>8.4</c:v>
                </c:pt>
                <c:pt idx="384">
                  <c:v>8.1</c:v>
                </c:pt>
                <c:pt idx="385">
                  <c:v>8</c:v>
                </c:pt>
                <c:pt idx="386">
                  <c:v>9.5</c:v>
                </c:pt>
                <c:pt idx="387">
                  <c:v>9.1</c:v>
                </c:pt>
                <c:pt idx="388">
                  <c:v>9</c:v>
                </c:pt>
                <c:pt idx="389">
                  <c:v>6.7</c:v>
                </c:pt>
                <c:pt idx="390">
                  <c:v>8.8000000000000007</c:v>
                </c:pt>
                <c:pt idx="391">
                  <c:v>7.5</c:v>
                </c:pt>
                <c:pt idx="392">
                  <c:v>0.4</c:v>
                </c:pt>
                <c:pt idx="393">
                  <c:v>0</c:v>
                </c:pt>
                <c:pt idx="394">
                  <c:v>0</c:v>
                </c:pt>
                <c:pt idx="395">
                  <c:v>9.8000000000000007</c:v>
                </c:pt>
                <c:pt idx="396">
                  <c:v>5.4</c:v>
                </c:pt>
                <c:pt idx="397">
                  <c:v>1.9</c:v>
                </c:pt>
                <c:pt idx="398">
                  <c:v>2.2000000000000002</c:v>
                </c:pt>
                <c:pt idx="399">
                  <c:v>0.9</c:v>
                </c:pt>
                <c:pt idx="400">
                  <c:v>0.9</c:v>
                </c:pt>
                <c:pt idx="401">
                  <c:v>0</c:v>
                </c:pt>
                <c:pt idx="402">
                  <c:v>0</c:v>
                </c:pt>
                <c:pt idx="403">
                  <c:v>0</c:v>
                </c:pt>
                <c:pt idx="404">
                  <c:v>1.5</c:v>
                </c:pt>
                <c:pt idx="405">
                  <c:v>0.6</c:v>
                </c:pt>
                <c:pt idx="406">
                  <c:v>0</c:v>
                </c:pt>
                <c:pt idx="407">
                  <c:v>0</c:v>
                </c:pt>
                <c:pt idx="408">
                  <c:v>0</c:v>
                </c:pt>
                <c:pt idx="409">
                  <c:v>13.1</c:v>
                </c:pt>
                <c:pt idx="410">
                  <c:v>8.3000000000000007</c:v>
                </c:pt>
                <c:pt idx="411">
                  <c:v>9.1999999999999993</c:v>
                </c:pt>
                <c:pt idx="412">
                  <c:v>8.9</c:v>
                </c:pt>
                <c:pt idx="413">
                  <c:v>9.1</c:v>
                </c:pt>
                <c:pt idx="414">
                  <c:v>9.6</c:v>
                </c:pt>
                <c:pt idx="415">
                  <c:v>10.1</c:v>
                </c:pt>
                <c:pt idx="416">
                  <c:v>10.4</c:v>
                </c:pt>
                <c:pt idx="417">
                  <c:v>10.1</c:v>
                </c:pt>
                <c:pt idx="418">
                  <c:v>9.9</c:v>
                </c:pt>
                <c:pt idx="419">
                  <c:v>10.3</c:v>
                </c:pt>
                <c:pt idx="420">
                  <c:v>10.3</c:v>
                </c:pt>
                <c:pt idx="421">
                  <c:v>9.3000000000000007</c:v>
                </c:pt>
                <c:pt idx="422">
                  <c:v>9.6999999999999993</c:v>
                </c:pt>
                <c:pt idx="423">
                  <c:v>10.1</c:v>
                </c:pt>
                <c:pt idx="424">
                  <c:v>9.8000000000000007</c:v>
                </c:pt>
                <c:pt idx="425">
                  <c:v>9.6999999999999993</c:v>
                </c:pt>
                <c:pt idx="426">
                  <c:v>0.2</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1.7</c:v>
                </c:pt>
                <c:pt idx="445">
                  <c:v>0</c:v>
                </c:pt>
                <c:pt idx="446">
                  <c:v>0</c:v>
                </c:pt>
                <c:pt idx="447">
                  <c:v>7.5</c:v>
                </c:pt>
                <c:pt idx="448">
                  <c:v>10.4</c:v>
                </c:pt>
                <c:pt idx="449">
                  <c:v>9.1999999999999993</c:v>
                </c:pt>
                <c:pt idx="450">
                  <c:v>2.9</c:v>
                </c:pt>
                <c:pt idx="451">
                  <c:v>8.5</c:v>
                </c:pt>
                <c:pt idx="452">
                  <c:v>3.4</c:v>
                </c:pt>
                <c:pt idx="453">
                  <c:v>0</c:v>
                </c:pt>
                <c:pt idx="454">
                  <c:v>0</c:v>
                </c:pt>
                <c:pt idx="455">
                  <c:v>0</c:v>
                </c:pt>
                <c:pt idx="456">
                  <c:v>0</c:v>
                </c:pt>
                <c:pt idx="457">
                  <c:v>4.9000000000000004</c:v>
                </c:pt>
                <c:pt idx="458">
                  <c:v>3.6</c:v>
                </c:pt>
                <c:pt idx="459">
                  <c:v>1.3</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0.1</c:v>
                </c:pt>
                <c:pt idx="509">
                  <c:v>0.5</c:v>
                </c:pt>
                <c:pt idx="510">
                  <c:v>0</c:v>
                </c:pt>
                <c:pt idx="511">
                  <c:v>1.3</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11.1</c:v>
                </c:pt>
                <c:pt idx="541">
                  <c:v>12.3</c:v>
                </c:pt>
                <c:pt idx="542">
                  <c:v>12.1</c:v>
                </c:pt>
                <c:pt idx="543">
                  <c:v>2.4</c:v>
                </c:pt>
                <c:pt idx="544">
                  <c:v>0.1</c:v>
                </c:pt>
                <c:pt idx="545">
                  <c:v>0</c:v>
                </c:pt>
                <c:pt idx="546">
                  <c:v>4.0999999999999996</c:v>
                </c:pt>
                <c:pt idx="547">
                  <c:v>12.6</c:v>
                </c:pt>
                <c:pt idx="548">
                  <c:v>13</c:v>
                </c:pt>
                <c:pt idx="549">
                  <c:v>12.1</c:v>
                </c:pt>
                <c:pt idx="550">
                  <c:v>10.3</c:v>
                </c:pt>
                <c:pt idx="551">
                  <c:v>9.1999999999999993</c:v>
                </c:pt>
                <c:pt idx="552">
                  <c:v>10</c:v>
                </c:pt>
                <c:pt idx="553">
                  <c:v>8.6999999999999993</c:v>
                </c:pt>
                <c:pt idx="554">
                  <c:v>6.7</c:v>
                </c:pt>
                <c:pt idx="555">
                  <c:v>8.6</c:v>
                </c:pt>
                <c:pt idx="556">
                  <c:v>8.8000000000000007</c:v>
                </c:pt>
                <c:pt idx="557">
                  <c:v>7.1</c:v>
                </c:pt>
                <c:pt idx="558">
                  <c:v>7</c:v>
                </c:pt>
                <c:pt idx="559">
                  <c:v>7.9</c:v>
                </c:pt>
                <c:pt idx="560">
                  <c:v>6.6</c:v>
                </c:pt>
                <c:pt idx="561">
                  <c:v>6.5</c:v>
                </c:pt>
                <c:pt idx="562">
                  <c:v>6.4</c:v>
                </c:pt>
                <c:pt idx="563">
                  <c:v>9.1999999999999993</c:v>
                </c:pt>
                <c:pt idx="564">
                  <c:v>9.8000000000000007</c:v>
                </c:pt>
                <c:pt idx="565">
                  <c:v>10.199999999999999</c:v>
                </c:pt>
                <c:pt idx="566">
                  <c:v>10.5</c:v>
                </c:pt>
                <c:pt idx="567">
                  <c:v>10.5</c:v>
                </c:pt>
                <c:pt idx="568">
                  <c:v>9.9</c:v>
                </c:pt>
                <c:pt idx="569">
                  <c:v>6.3</c:v>
                </c:pt>
                <c:pt idx="570">
                  <c:v>6.4</c:v>
                </c:pt>
                <c:pt idx="571">
                  <c:v>11.9</c:v>
                </c:pt>
                <c:pt idx="572">
                  <c:v>11.2</c:v>
                </c:pt>
                <c:pt idx="573">
                  <c:v>10.7</c:v>
                </c:pt>
                <c:pt idx="574">
                  <c:v>9.9</c:v>
                </c:pt>
                <c:pt idx="575">
                  <c:v>9.6999999999999993</c:v>
                </c:pt>
                <c:pt idx="576">
                  <c:v>10.5</c:v>
                </c:pt>
                <c:pt idx="577">
                  <c:v>10.4</c:v>
                </c:pt>
                <c:pt idx="578">
                  <c:v>10.4</c:v>
                </c:pt>
                <c:pt idx="579">
                  <c:v>8.3000000000000007</c:v>
                </c:pt>
                <c:pt idx="580">
                  <c:v>8.9</c:v>
                </c:pt>
                <c:pt idx="581">
                  <c:v>9.9</c:v>
                </c:pt>
                <c:pt idx="582">
                  <c:v>10.4</c:v>
                </c:pt>
                <c:pt idx="583">
                  <c:v>9.6</c:v>
                </c:pt>
                <c:pt idx="584">
                  <c:v>11.2</c:v>
                </c:pt>
                <c:pt idx="585">
                  <c:v>6.1</c:v>
                </c:pt>
                <c:pt idx="586">
                  <c:v>8.1</c:v>
                </c:pt>
                <c:pt idx="587">
                  <c:v>11.2</c:v>
                </c:pt>
                <c:pt idx="588">
                  <c:v>11.6</c:v>
                </c:pt>
                <c:pt idx="589">
                  <c:v>10.9</c:v>
                </c:pt>
                <c:pt idx="590">
                  <c:v>11.4</c:v>
                </c:pt>
                <c:pt idx="591">
                  <c:v>11.6</c:v>
                </c:pt>
                <c:pt idx="592">
                  <c:v>11.7</c:v>
                </c:pt>
                <c:pt idx="593">
                  <c:v>11.8</c:v>
                </c:pt>
                <c:pt idx="594">
                  <c:v>10.5</c:v>
                </c:pt>
                <c:pt idx="595">
                  <c:v>6.8</c:v>
                </c:pt>
                <c:pt idx="596">
                  <c:v>9</c:v>
                </c:pt>
                <c:pt idx="597">
                  <c:v>9.3000000000000007</c:v>
                </c:pt>
                <c:pt idx="598">
                  <c:v>9.6999999999999993</c:v>
                </c:pt>
                <c:pt idx="599">
                  <c:v>10.5</c:v>
                </c:pt>
                <c:pt idx="600">
                  <c:v>10.1</c:v>
                </c:pt>
                <c:pt idx="601">
                  <c:v>10.199999999999999</c:v>
                </c:pt>
                <c:pt idx="602">
                  <c:v>10</c:v>
                </c:pt>
                <c:pt idx="603">
                  <c:v>10.4</c:v>
                </c:pt>
                <c:pt idx="604">
                  <c:v>10.9</c:v>
                </c:pt>
                <c:pt idx="605">
                  <c:v>11.4</c:v>
                </c:pt>
                <c:pt idx="606">
                  <c:v>11.5</c:v>
                </c:pt>
                <c:pt idx="607">
                  <c:v>11.3</c:v>
                </c:pt>
                <c:pt idx="608">
                  <c:v>11.4</c:v>
                </c:pt>
                <c:pt idx="609">
                  <c:v>11.6</c:v>
                </c:pt>
                <c:pt idx="610">
                  <c:v>12</c:v>
                </c:pt>
                <c:pt idx="611">
                  <c:v>12.1</c:v>
                </c:pt>
                <c:pt idx="612">
                  <c:v>11.7</c:v>
                </c:pt>
                <c:pt idx="613">
                  <c:v>2.6</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4.0999999999999996</c:v>
                </c:pt>
                <c:pt idx="638">
                  <c:v>0</c:v>
                </c:pt>
                <c:pt idx="639">
                  <c:v>6.5</c:v>
                </c:pt>
                <c:pt idx="640">
                  <c:v>11.3</c:v>
                </c:pt>
                <c:pt idx="641">
                  <c:v>10.8</c:v>
                </c:pt>
                <c:pt idx="642">
                  <c:v>9.1999999999999993</c:v>
                </c:pt>
                <c:pt idx="643">
                  <c:v>10.4</c:v>
                </c:pt>
                <c:pt idx="644">
                  <c:v>10.7</c:v>
                </c:pt>
                <c:pt idx="645">
                  <c:v>11</c:v>
                </c:pt>
                <c:pt idx="646">
                  <c:v>11.2</c:v>
                </c:pt>
                <c:pt idx="647">
                  <c:v>11.5</c:v>
                </c:pt>
                <c:pt idx="648">
                  <c:v>11.6</c:v>
                </c:pt>
                <c:pt idx="649">
                  <c:v>11.7</c:v>
                </c:pt>
                <c:pt idx="650">
                  <c:v>11.7</c:v>
                </c:pt>
                <c:pt idx="651">
                  <c:v>9.1999999999999993</c:v>
                </c:pt>
                <c:pt idx="652">
                  <c:v>9</c:v>
                </c:pt>
                <c:pt idx="653">
                  <c:v>9.4</c:v>
                </c:pt>
                <c:pt idx="654">
                  <c:v>8.4</c:v>
                </c:pt>
                <c:pt idx="655">
                  <c:v>9.4</c:v>
                </c:pt>
                <c:pt idx="656">
                  <c:v>8.8000000000000007</c:v>
                </c:pt>
                <c:pt idx="657">
                  <c:v>3</c:v>
                </c:pt>
                <c:pt idx="658">
                  <c:v>1.9</c:v>
                </c:pt>
                <c:pt idx="659">
                  <c:v>1.2</c:v>
                </c:pt>
                <c:pt idx="660">
                  <c:v>0.8</c:v>
                </c:pt>
                <c:pt idx="661">
                  <c:v>0.9</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0.1</c:v>
                </c:pt>
                <c:pt idx="682">
                  <c:v>0.2</c:v>
                </c:pt>
                <c:pt idx="683">
                  <c:v>0.3</c:v>
                </c:pt>
                <c:pt idx="684">
                  <c:v>0.4</c:v>
                </c:pt>
                <c:pt idx="685">
                  <c:v>0.4</c:v>
                </c:pt>
                <c:pt idx="686">
                  <c:v>0.4</c:v>
                </c:pt>
                <c:pt idx="687">
                  <c:v>0.4</c:v>
                </c:pt>
                <c:pt idx="688">
                  <c:v>0.4</c:v>
                </c:pt>
                <c:pt idx="689">
                  <c:v>0.5</c:v>
                </c:pt>
                <c:pt idx="690">
                  <c:v>0.4</c:v>
                </c:pt>
                <c:pt idx="691">
                  <c:v>0.3</c:v>
                </c:pt>
                <c:pt idx="692">
                  <c:v>0.3</c:v>
                </c:pt>
                <c:pt idx="693">
                  <c:v>1.2</c:v>
                </c:pt>
                <c:pt idx="694">
                  <c:v>1.2</c:v>
                </c:pt>
                <c:pt idx="695">
                  <c:v>2.2999999999999998</c:v>
                </c:pt>
                <c:pt idx="696">
                  <c:v>4</c:v>
                </c:pt>
                <c:pt idx="697">
                  <c:v>5.9</c:v>
                </c:pt>
                <c:pt idx="698">
                  <c:v>8.6</c:v>
                </c:pt>
                <c:pt idx="699">
                  <c:v>10.7</c:v>
                </c:pt>
                <c:pt idx="700">
                  <c:v>10.9</c:v>
                </c:pt>
                <c:pt idx="701">
                  <c:v>10.9</c:v>
                </c:pt>
                <c:pt idx="702">
                  <c:v>11.1</c:v>
                </c:pt>
                <c:pt idx="703">
                  <c:v>11.5</c:v>
                </c:pt>
                <c:pt idx="704">
                  <c:v>10.3</c:v>
                </c:pt>
                <c:pt idx="705">
                  <c:v>0.7</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7.9</c:v>
                </c:pt>
                <c:pt idx="724">
                  <c:v>0</c:v>
                </c:pt>
                <c:pt idx="725">
                  <c:v>0.2</c:v>
                </c:pt>
                <c:pt idx="726">
                  <c:v>9.5</c:v>
                </c:pt>
                <c:pt idx="727">
                  <c:v>11.4</c:v>
                </c:pt>
                <c:pt idx="728">
                  <c:v>12.3</c:v>
                </c:pt>
                <c:pt idx="729">
                  <c:v>11.5</c:v>
                </c:pt>
                <c:pt idx="730">
                  <c:v>10</c:v>
                </c:pt>
                <c:pt idx="731">
                  <c:v>9.1</c:v>
                </c:pt>
                <c:pt idx="732">
                  <c:v>9.1999999999999993</c:v>
                </c:pt>
                <c:pt idx="733">
                  <c:v>8.5</c:v>
                </c:pt>
                <c:pt idx="734">
                  <c:v>7.8</c:v>
                </c:pt>
                <c:pt idx="735">
                  <c:v>8.3000000000000007</c:v>
                </c:pt>
                <c:pt idx="736">
                  <c:v>8.1</c:v>
                </c:pt>
                <c:pt idx="737">
                  <c:v>8.1</c:v>
                </c:pt>
                <c:pt idx="738">
                  <c:v>7.8</c:v>
                </c:pt>
                <c:pt idx="739">
                  <c:v>7.7</c:v>
                </c:pt>
                <c:pt idx="740">
                  <c:v>7.4</c:v>
                </c:pt>
                <c:pt idx="741">
                  <c:v>7.9</c:v>
                </c:pt>
                <c:pt idx="742">
                  <c:v>7.5</c:v>
                </c:pt>
                <c:pt idx="743">
                  <c:v>6.8</c:v>
                </c:pt>
                <c:pt idx="744">
                  <c:v>7</c:v>
                </c:pt>
                <c:pt idx="745">
                  <c:v>7.6</c:v>
                </c:pt>
                <c:pt idx="746">
                  <c:v>8.8000000000000007</c:v>
                </c:pt>
                <c:pt idx="747">
                  <c:v>8.8000000000000007</c:v>
                </c:pt>
                <c:pt idx="748">
                  <c:v>8.9</c:v>
                </c:pt>
                <c:pt idx="749">
                  <c:v>9.1</c:v>
                </c:pt>
                <c:pt idx="750">
                  <c:v>9.1</c:v>
                </c:pt>
                <c:pt idx="751">
                  <c:v>9.6</c:v>
                </c:pt>
                <c:pt idx="752">
                  <c:v>9.1</c:v>
                </c:pt>
                <c:pt idx="753">
                  <c:v>0.4</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10.8</c:v>
                </c:pt>
                <c:pt idx="771">
                  <c:v>0</c:v>
                </c:pt>
                <c:pt idx="772">
                  <c:v>10.9</c:v>
                </c:pt>
                <c:pt idx="773">
                  <c:v>9.1</c:v>
                </c:pt>
                <c:pt idx="774">
                  <c:v>9.5</c:v>
                </c:pt>
                <c:pt idx="775">
                  <c:v>11.1</c:v>
                </c:pt>
                <c:pt idx="776">
                  <c:v>10.4</c:v>
                </c:pt>
                <c:pt idx="777">
                  <c:v>9.5</c:v>
                </c:pt>
                <c:pt idx="778">
                  <c:v>9.9</c:v>
                </c:pt>
                <c:pt idx="779">
                  <c:v>10.3</c:v>
                </c:pt>
                <c:pt idx="780">
                  <c:v>10.6</c:v>
                </c:pt>
                <c:pt idx="781">
                  <c:v>10.8</c:v>
                </c:pt>
                <c:pt idx="782">
                  <c:v>7.9</c:v>
                </c:pt>
                <c:pt idx="783">
                  <c:v>9</c:v>
                </c:pt>
                <c:pt idx="784">
                  <c:v>7.3</c:v>
                </c:pt>
                <c:pt idx="785">
                  <c:v>3.2</c:v>
                </c:pt>
                <c:pt idx="786">
                  <c:v>1.8</c:v>
                </c:pt>
                <c:pt idx="787">
                  <c:v>1.6</c:v>
                </c:pt>
                <c:pt idx="788">
                  <c:v>0</c:v>
                </c:pt>
                <c:pt idx="789">
                  <c:v>0</c:v>
                </c:pt>
                <c:pt idx="790">
                  <c:v>7.2</c:v>
                </c:pt>
                <c:pt idx="791">
                  <c:v>10.5</c:v>
                </c:pt>
                <c:pt idx="792">
                  <c:v>8.5</c:v>
                </c:pt>
                <c:pt idx="793">
                  <c:v>7.8</c:v>
                </c:pt>
                <c:pt idx="794">
                  <c:v>8.5</c:v>
                </c:pt>
                <c:pt idx="795">
                  <c:v>2.8</c:v>
                </c:pt>
                <c:pt idx="796">
                  <c:v>0</c:v>
                </c:pt>
                <c:pt idx="797">
                  <c:v>0</c:v>
                </c:pt>
                <c:pt idx="798">
                  <c:v>5.3</c:v>
                </c:pt>
                <c:pt idx="799">
                  <c:v>4.8</c:v>
                </c:pt>
                <c:pt idx="800">
                  <c:v>8.3000000000000007</c:v>
                </c:pt>
                <c:pt idx="801">
                  <c:v>10.4</c:v>
                </c:pt>
                <c:pt idx="802">
                  <c:v>10.199999999999999</c:v>
                </c:pt>
                <c:pt idx="803">
                  <c:v>9.6</c:v>
                </c:pt>
                <c:pt idx="804">
                  <c:v>10.9</c:v>
                </c:pt>
                <c:pt idx="805">
                  <c:v>4.0999999999999996</c:v>
                </c:pt>
                <c:pt idx="806">
                  <c:v>0</c:v>
                </c:pt>
                <c:pt idx="807">
                  <c:v>0</c:v>
                </c:pt>
                <c:pt idx="808">
                  <c:v>0</c:v>
                </c:pt>
                <c:pt idx="809">
                  <c:v>0</c:v>
                </c:pt>
                <c:pt idx="810">
                  <c:v>11.5</c:v>
                </c:pt>
                <c:pt idx="811">
                  <c:v>11.5</c:v>
                </c:pt>
                <c:pt idx="812">
                  <c:v>10.9</c:v>
                </c:pt>
                <c:pt idx="813">
                  <c:v>4.9000000000000004</c:v>
                </c:pt>
                <c:pt idx="814">
                  <c:v>11.3</c:v>
                </c:pt>
                <c:pt idx="815">
                  <c:v>10.8</c:v>
                </c:pt>
                <c:pt idx="816">
                  <c:v>10.6</c:v>
                </c:pt>
                <c:pt idx="817">
                  <c:v>11.3</c:v>
                </c:pt>
                <c:pt idx="818">
                  <c:v>10.7</c:v>
                </c:pt>
                <c:pt idx="819">
                  <c:v>8.3000000000000007</c:v>
                </c:pt>
                <c:pt idx="820">
                  <c:v>1.7</c:v>
                </c:pt>
                <c:pt idx="821">
                  <c:v>9.5</c:v>
                </c:pt>
                <c:pt idx="822">
                  <c:v>9.1</c:v>
                </c:pt>
                <c:pt idx="823">
                  <c:v>9.6999999999999993</c:v>
                </c:pt>
                <c:pt idx="824">
                  <c:v>8.9</c:v>
                </c:pt>
                <c:pt idx="825">
                  <c:v>8.8000000000000007</c:v>
                </c:pt>
                <c:pt idx="826">
                  <c:v>9.1999999999999993</c:v>
                </c:pt>
                <c:pt idx="827">
                  <c:v>9</c:v>
                </c:pt>
                <c:pt idx="828">
                  <c:v>7.3</c:v>
                </c:pt>
                <c:pt idx="829">
                  <c:v>2.2999999999999998</c:v>
                </c:pt>
                <c:pt idx="830">
                  <c:v>1.2</c:v>
                </c:pt>
                <c:pt idx="831">
                  <c:v>1</c:v>
                </c:pt>
                <c:pt idx="832">
                  <c:v>0.3</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0.4</c:v>
                </c:pt>
                <c:pt idx="864">
                  <c:v>0.4</c:v>
                </c:pt>
                <c:pt idx="865">
                  <c:v>0.4</c:v>
                </c:pt>
                <c:pt idx="866">
                  <c:v>0.4</c:v>
                </c:pt>
                <c:pt idx="867">
                  <c:v>0.4</c:v>
                </c:pt>
                <c:pt idx="868">
                  <c:v>0.4</c:v>
                </c:pt>
                <c:pt idx="869">
                  <c:v>0.4</c:v>
                </c:pt>
                <c:pt idx="870">
                  <c:v>0.4</c:v>
                </c:pt>
                <c:pt idx="871">
                  <c:v>0.4</c:v>
                </c:pt>
                <c:pt idx="872">
                  <c:v>0.4</c:v>
                </c:pt>
                <c:pt idx="873">
                  <c:v>0.5</c:v>
                </c:pt>
                <c:pt idx="874">
                  <c:v>0.5</c:v>
                </c:pt>
                <c:pt idx="875">
                  <c:v>0.7</c:v>
                </c:pt>
                <c:pt idx="876">
                  <c:v>6.5</c:v>
                </c:pt>
                <c:pt idx="877">
                  <c:v>9.1</c:v>
                </c:pt>
                <c:pt idx="878">
                  <c:v>9.5</c:v>
                </c:pt>
                <c:pt idx="879">
                  <c:v>9.6</c:v>
                </c:pt>
                <c:pt idx="880">
                  <c:v>7.3</c:v>
                </c:pt>
                <c:pt idx="881">
                  <c:v>0.1</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0.4</c:v>
                </c:pt>
                <c:pt idx="914">
                  <c:v>1.4</c:v>
                </c:pt>
                <c:pt idx="915">
                  <c:v>1.2</c:v>
                </c:pt>
                <c:pt idx="916">
                  <c:v>2.7</c:v>
                </c:pt>
                <c:pt idx="917">
                  <c:v>3.4</c:v>
                </c:pt>
                <c:pt idx="918">
                  <c:v>2.2000000000000002</c:v>
                </c:pt>
                <c:pt idx="919">
                  <c:v>1.7</c:v>
                </c:pt>
                <c:pt idx="920">
                  <c:v>1.9</c:v>
                </c:pt>
                <c:pt idx="921">
                  <c:v>2</c:v>
                </c:pt>
                <c:pt idx="922">
                  <c:v>2.2999999999999998</c:v>
                </c:pt>
                <c:pt idx="923">
                  <c:v>2</c:v>
                </c:pt>
                <c:pt idx="924">
                  <c:v>2.2999999999999998</c:v>
                </c:pt>
                <c:pt idx="925">
                  <c:v>2.6</c:v>
                </c:pt>
                <c:pt idx="926">
                  <c:v>1.3</c:v>
                </c:pt>
                <c:pt idx="927">
                  <c:v>1</c:v>
                </c:pt>
                <c:pt idx="928">
                  <c:v>1.3</c:v>
                </c:pt>
                <c:pt idx="929">
                  <c:v>2.1</c:v>
                </c:pt>
                <c:pt idx="930">
                  <c:v>3.4</c:v>
                </c:pt>
                <c:pt idx="931">
                  <c:v>4.5</c:v>
                </c:pt>
                <c:pt idx="932">
                  <c:v>5.7</c:v>
                </c:pt>
                <c:pt idx="933">
                  <c:v>7.7</c:v>
                </c:pt>
                <c:pt idx="934">
                  <c:v>0</c:v>
                </c:pt>
                <c:pt idx="935">
                  <c:v>0</c:v>
                </c:pt>
                <c:pt idx="936">
                  <c:v>0</c:v>
                </c:pt>
                <c:pt idx="937">
                  <c:v>0</c:v>
                </c:pt>
                <c:pt idx="938">
                  <c:v>0</c:v>
                </c:pt>
                <c:pt idx="939">
                  <c:v>0</c:v>
                </c:pt>
                <c:pt idx="940">
                  <c:v>0</c:v>
                </c:pt>
                <c:pt idx="941">
                  <c:v>2.4</c:v>
                </c:pt>
                <c:pt idx="942">
                  <c:v>0.8</c:v>
                </c:pt>
                <c:pt idx="943">
                  <c:v>1.2</c:v>
                </c:pt>
                <c:pt idx="944">
                  <c:v>13.1</c:v>
                </c:pt>
                <c:pt idx="945">
                  <c:v>12.9</c:v>
                </c:pt>
                <c:pt idx="946">
                  <c:v>12.4</c:v>
                </c:pt>
                <c:pt idx="947">
                  <c:v>10.8</c:v>
                </c:pt>
                <c:pt idx="948">
                  <c:v>10.3</c:v>
                </c:pt>
                <c:pt idx="949">
                  <c:v>8.4</c:v>
                </c:pt>
                <c:pt idx="950">
                  <c:v>6</c:v>
                </c:pt>
                <c:pt idx="951">
                  <c:v>7.4</c:v>
                </c:pt>
                <c:pt idx="952">
                  <c:v>6.4</c:v>
                </c:pt>
                <c:pt idx="953">
                  <c:v>5.4</c:v>
                </c:pt>
                <c:pt idx="954">
                  <c:v>6.5</c:v>
                </c:pt>
                <c:pt idx="955">
                  <c:v>4.5</c:v>
                </c:pt>
                <c:pt idx="956">
                  <c:v>4.5</c:v>
                </c:pt>
                <c:pt idx="957">
                  <c:v>4.2</c:v>
                </c:pt>
                <c:pt idx="958">
                  <c:v>4</c:v>
                </c:pt>
                <c:pt idx="959">
                  <c:v>3.3</c:v>
                </c:pt>
                <c:pt idx="960">
                  <c:v>4.7</c:v>
                </c:pt>
                <c:pt idx="961">
                  <c:v>4.5</c:v>
                </c:pt>
                <c:pt idx="962">
                  <c:v>5</c:v>
                </c:pt>
                <c:pt idx="963">
                  <c:v>3.8</c:v>
                </c:pt>
                <c:pt idx="964">
                  <c:v>5.9</c:v>
                </c:pt>
                <c:pt idx="965">
                  <c:v>5.5</c:v>
                </c:pt>
                <c:pt idx="966">
                  <c:v>5.6</c:v>
                </c:pt>
                <c:pt idx="967">
                  <c:v>5.3</c:v>
                </c:pt>
                <c:pt idx="968">
                  <c:v>5.5</c:v>
                </c:pt>
                <c:pt idx="969">
                  <c:v>5.9</c:v>
                </c:pt>
                <c:pt idx="970">
                  <c:v>5.5</c:v>
                </c:pt>
                <c:pt idx="971">
                  <c:v>5.8</c:v>
                </c:pt>
                <c:pt idx="972">
                  <c:v>6.1</c:v>
                </c:pt>
                <c:pt idx="973">
                  <c:v>5.8</c:v>
                </c:pt>
                <c:pt idx="974">
                  <c:v>6.3</c:v>
                </c:pt>
                <c:pt idx="975">
                  <c:v>7.4</c:v>
                </c:pt>
                <c:pt idx="976">
                  <c:v>6.7</c:v>
                </c:pt>
                <c:pt idx="977">
                  <c:v>5.8</c:v>
                </c:pt>
                <c:pt idx="978">
                  <c:v>5.7</c:v>
                </c:pt>
                <c:pt idx="979">
                  <c:v>5.9</c:v>
                </c:pt>
                <c:pt idx="980">
                  <c:v>6</c:v>
                </c:pt>
                <c:pt idx="981">
                  <c:v>5.6</c:v>
                </c:pt>
                <c:pt idx="982">
                  <c:v>7</c:v>
                </c:pt>
                <c:pt idx="983">
                  <c:v>7.1</c:v>
                </c:pt>
                <c:pt idx="984">
                  <c:v>7.8</c:v>
                </c:pt>
                <c:pt idx="985">
                  <c:v>9</c:v>
                </c:pt>
                <c:pt idx="986">
                  <c:v>7.5</c:v>
                </c:pt>
                <c:pt idx="987">
                  <c:v>6.9</c:v>
                </c:pt>
                <c:pt idx="988">
                  <c:v>7.4</c:v>
                </c:pt>
                <c:pt idx="989">
                  <c:v>7.5</c:v>
                </c:pt>
                <c:pt idx="990">
                  <c:v>8.9</c:v>
                </c:pt>
                <c:pt idx="991">
                  <c:v>11.7</c:v>
                </c:pt>
                <c:pt idx="992">
                  <c:v>11</c:v>
                </c:pt>
                <c:pt idx="993">
                  <c:v>9.1</c:v>
                </c:pt>
                <c:pt idx="994">
                  <c:v>6.4</c:v>
                </c:pt>
                <c:pt idx="995">
                  <c:v>10.6</c:v>
                </c:pt>
                <c:pt idx="996">
                  <c:v>8</c:v>
                </c:pt>
                <c:pt idx="997">
                  <c:v>10.5</c:v>
                </c:pt>
                <c:pt idx="998">
                  <c:v>8.3000000000000007</c:v>
                </c:pt>
                <c:pt idx="999">
                  <c:v>6.9</c:v>
                </c:pt>
                <c:pt idx="1000">
                  <c:v>5.7</c:v>
                </c:pt>
                <c:pt idx="1001">
                  <c:v>0.2</c:v>
                </c:pt>
                <c:pt idx="1002">
                  <c:v>0</c:v>
                </c:pt>
                <c:pt idx="1003">
                  <c:v>0</c:v>
                </c:pt>
                <c:pt idx="1004">
                  <c:v>0</c:v>
                </c:pt>
                <c:pt idx="1005">
                  <c:v>0</c:v>
                </c:pt>
                <c:pt idx="1006">
                  <c:v>0</c:v>
                </c:pt>
                <c:pt idx="1007">
                  <c:v>0</c:v>
                </c:pt>
                <c:pt idx="1008">
                  <c:v>0</c:v>
                </c:pt>
                <c:pt idx="1009">
                  <c:v>0</c:v>
                </c:pt>
                <c:pt idx="1010">
                  <c:v>0</c:v>
                </c:pt>
                <c:pt idx="1011">
                  <c:v>1.2</c:v>
                </c:pt>
                <c:pt idx="1012">
                  <c:v>0</c:v>
                </c:pt>
                <c:pt idx="1013">
                  <c:v>0</c:v>
                </c:pt>
                <c:pt idx="1014">
                  <c:v>0</c:v>
                </c:pt>
                <c:pt idx="1015">
                  <c:v>0</c:v>
                </c:pt>
              </c:numCache>
            </c:numRef>
          </c:val>
          <c:smooth val="0"/>
          <c:extLst>
            <c:ext xmlns:c16="http://schemas.microsoft.com/office/drawing/2014/chart" uri="{C3380CC4-5D6E-409C-BE32-E72D297353CC}">
              <c16:uniqueId val="{00000002-4EAD-45AD-8279-9DA179288310}"/>
            </c:ext>
          </c:extLst>
        </c:ser>
        <c:dLbls>
          <c:showLegendKey val="0"/>
          <c:showVal val="0"/>
          <c:showCatName val="0"/>
          <c:showSerName val="0"/>
          <c:showPercent val="0"/>
          <c:showBubbleSize val="0"/>
        </c:dLbls>
        <c:marker val="1"/>
        <c:smooth val="0"/>
        <c:axId val="589765352"/>
        <c:axId val="589771232"/>
      </c:lineChart>
      <c:catAx>
        <c:axId val="589765352"/>
        <c:scaling>
          <c:orientation val="minMax"/>
        </c:scaling>
        <c:delete val="0"/>
        <c:axPos val="b"/>
        <c:numFmt formatCode="[$-409]d\-mmm;@"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89771232"/>
        <c:crosses val="autoZero"/>
        <c:auto val="0"/>
        <c:lblAlgn val="ctr"/>
        <c:lblOffset val="100"/>
        <c:noMultiLvlLbl val="0"/>
      </c:catAx>
      <c:valAx>
        <c:axId val="589771232"/>
        <c:scaling>
          <c:orientation val="minMax"/>
          <c:max val="1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89765352"/>
        <c:crosses val="autoZero"/>
        <c:crossBetween val="between"/>
      </c:valAx>
      <c:spPr>
        <a:solidFill>
          <a:schemeClr val="bg1"/>
        </a:solid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0.06818</cdr:x>
      <cdr:y>0.00381</cdr:y>
    </cdr:from>
    <cdr:to>
      <cdr:x>0.373</cdr:x>
      <cdr:y>0.07516</cdr:y>
    </cdr:to>
    <cdr:sp macro="" textlink="">
      <cdr:nvSpPr>
        <cdr:cNvPr id="14" name="TextBox 13"/>
        <cdr:cNvSpPr txBox="1"/>
      </cdr:nvSpPr>
      <cdr:spPr>
        <a:xfrm xmlns:a="http://schemas.openxmlformats.org/drawingml/2006/main">
          <a:off x="589919" y="21210"/>
          <a:ext cx="2637265" cy="39689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000" b="1" dirty="0"/>
            <a:t>Fields near </a:t>
          </a:r>
          <a:r>
            <a:rPr lang="en-US" sz="2000" b="1" dirty="0" err="1"/>
            <a:t>Deblois</a:t>
          </a:r>
          <a:endParaRPr lang="en-US" sz="2000" b="1" dirty="0"/>
        </a:p>
      </cdr:txBody>
    </cdr:sp>
  </cdr:relSizeAnchor>
  <cdr:relSizeAnchor xmlns:cdr="http://schemas.openxmlformats.org/drawingml/2006/chartDrawing">
    <cdr:from>
      <cdr:x>0.14745</cdr:x>
      <cdr:y>0.01776</cdr:y>
    </cdr:from>
    <cdr:to>
      <cdr:x>0.87241</cdr:x>
      <cdr:y>0.42</cdr:y>
    </cdr:to>
    <cdr:grpSp>
      <cdr:nvGrpSpPr>
        <cdr:cNvPr id="52" name="Group 51">
          <a:extLst xmlns:a="http://schemas.openxmlformats.org/drawingml/2006/main">
            <a:ext uri="{FF2B5EF4-FFF2-40B4-BE49-F238E27FC236}">
              <a16:creationId xmlns:a16="http://schemas.microsoft.com/office/drawing/2014/main" id="{0900E5C0-5638-E38D-48C0-B194DB3F5487}"/>
            </a:ext>
          </a:extLst>
        </cdr:cNvPr>
        <cdr:cNvGrpSpPr/>
      </cdr:nvGrpSpPr>
      <cdr:grpSpPr>
        <a:xfrm xmlns:a="http://schemas.openxmlformats.org/drawingml/2006/main">
          <a:off x="1275720" y="108265"/>
          <a:ext cx="6272266" cy="2452055"/>
          <a:chOff x="1275720" y="108265"/>
          <a:chExt cx="6272266" cy="2452055"/>
        </a:xfrm>
      </cdr:grpSpPr>
      <cdr:grpSp>
        <cdr:nvGrpSpPr>
          <cdr:cNvPr id="7" name="Group 6">
            <a:extLst xmlns:a="http://schemas.openxmlformats.org/drawingml/2006/main">
              <a:ext uri="{FF2B5EF4-FFF2-40B4-BE49-F238E27FC236}">
                <a16:creationId xmlns:a16="http://schemas.microsoft.com/office/drawing/2014/main" id="{B5EF7582-FB58-33C1-87C0-8DEDADAE46B4}"/>
              </a:ext>
            </a:extLst>
          </cdr:cNvPr>
          <cdr:cNvGrpSpPr/>
        </cdr:nvGrpSpPr>
        <cdr:grpSpPr>
          <a:xfrm xmlns:a="http://schemas.openxmlformats.org/drawingml/2006/main">
            <a:off x="3790302" y="108265"/>
            <a:ext cx="3321023" cy="468599"/>
            <a:chOff x="3956054" y="1314214"/>
            <a:chExt cx="3413950" cy="457251"/>
          </a:xfrm>
        </cdr:grpSpPr>
        <cdr:sp macro="" textlink="">
          <cdr:nvSpPr>
            <cdr:cNvPr id="2" name="Rectangle 1"/>
            <cdr:cNvSpPr/>
          </cdr:nvSpPr>
          <cdr:spPr>
            <a:xfrm xmlns:a="http://schemas.openxmlformats.org/drawingml/2006/main">
              <a:off x="3956054" y="1361978"/>
              <a:ext cx="3413950" cy="303307"/>
            </a:xfrm>
            <a:prstGeom xmlns:a="http://schemas.openxmlformats.org/drawingml/2006/main" prst="rect">
              <a:avLst/>
            </a:prstGeom>
            <a:solidFill xmlns:a="http://schemas.openxmlformats.org/drawingml/2006/main">
              <a:schemeClr val="accent1">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9" name="TextBox 8"/>
            <cdr:cNvSpPr txBox="1"/>
          </cdr:nvSpPr>
          <cdr:spPr>
            <a:xfrm xmlns:a="http://schemas.openxmlformats.org/drawingml/2006/main">
              <a:off x="4112718" y="1314214"/>
              <a:ext cx="685814" cy="4572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rPr>
                <a:t>2009</a:t>
              </a:r>
            </a:p>
          </cdr:txBody>
        </cdr:sp>
      </cdr:grpSp>
      <cdr:grpSp>
        <cdr:nvGrpSpPr>
          <cdr:cNvPr id="15" name="Group 14">
            <a:extLst xmlns:a="http://schemas.openxmlformats.org/drawingml/2006/main">
              <a:ext uri="{FF2B5EF4-FFF2-40B4-BE49-F238E27FC236}">
                <a16:creationId xmlns:a16="http://schemas.microsoft.com/office/drawing/2014/main" id="{819FCC2D-65D0-91B4-A056-415AB1FCFCA7}"/>
              </a:ext>
            </a:extLst>
          </cdr:cNvPr>
          <cdr:cNvGrpSpPr/>
        </cdr:nvGrpSpPr>
        <cdr:grpSpPr>
          <a:xfrm xmlns:a="http://schemas.openxmlformats.org/drawingml/2006/main">
            <a:off x="1275720" y="547055"/>
            <a:ext cx="3483073" cy="624718"/>
            <a:chOff x="1277173" y="2133578"/>
            <a:chExt cx="3580534" cy="609589"/>
          </a:xfrm>
        </cdr:grpSpPr>
        <cdr:sp macro="" textlink="">
          <cdr:nvSpPr>
            <cdr:cNvPr id="3" name="Rectangle 2"/>
            <cdr:cNvSpPr/>
          </cdr:nvSpPr>
          <cdr:spPr>
            <a:xfrm xmlns:a="http://schemas.openxmlformats.org/drawingml/2006/main">
              <a:off x="1277173" y="2133579"/>
              <a:ext cx="3580534" cy="295991"/>
            </a:xfrm>
            <a:prstGeom xmlns:a="http://schemas.openxmlformats.org/drawingml/2006/main" prst="rect">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10" name="TextBox 9"/>
            <cdr:cNvSpPr txBox="1"/>
          </cdr:nvSpPr>
          <cdr:spPr>
            <a:xfrm xmlns:a="http://schemas.openxmlformats.org/drawingml/2006/main">
              <a:off x="1433837" y="2133578"/>
              <a:ext cx="914389" cy="6095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rPr>
                <a:t>2010</a:t>
              </a:r>
            </a:p>
          </cdr:txBody>
        </cdr:sp>
      </cdr:grpSp>
      <cdr:grpSp>
        <cdr:nvGrpSpPr>
          <cdr:cNvPr id="16" name="Group 15">
            <a:extLst xmlns:a="http://schemas.openxmlformats.org/drawingml/2006/main">
              <a:ext uri="{FF2B5EF4-FFF2-40B4-BE49-F238E27FC236}">
                <a16:creationId xmlns:a16="http://schemas.microsoft.com/office/drawing/2014/main" id="{2F73BD81-0668-E422-44F1-8927A0CF7E82}"/>
              </a:ext>
            </a:extLst>
          </cdr:cNvPr>
          <cdr:cNvGrpSpPr/>
        </cdr:nvGrpSpPr>
        <cdr:grpSpPr>
          <a:xfrm xmlns:a="http://schemas.openxmlformats.org/drawingml/2006/main">
            <a:off x="3714079" y="937870"/>
            <a:ext cx="3300864" cy="321198"/>
            <a:chOff x="3844489" y="2685282"/>
            <a:chExt cx="3393227" cy="352203"/>
          </a:xfrm>
        </cdr:grpSpPr>
        <cdr:sp macro="" textlink="">
          <cdr:nvSpPr>
            <cdr:cNvPr id="4" name="Rectangle 3"/>
            <cdr:cNvSpPr/>
          </cdr:nvSpPr>
          <cdr:spPr>
            <a:xfrm xmlns:a="http://schemas.openxmlformats.org/drawingml/2006/main">
              <a:off x="3844489" y="2685282"/>
              <a:ext cx="3393227" cy="352203"/>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11" name="TextBox 10"/>
            <cdr:cNvSpPr txBox="1"/>
          </cdr:nvSpPr>
          <cdr:spPr>
            <a:xfrm xmlns:a="http://schemas.openxmlformats.org/drawingml/2006/main">
              <a:off x="3928662" y="2685283"/>
              <a:ext cx="989061" cy="3047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tx1"/>
                  </a:solidFill>
                </a:rPr>
                <a:t>2011</a:t>
              </a:r>
            </a:p>
          </cdr:txBody>
        </cdr:sp>
      </cdr:grpSp>
      <cdr:grpSp>
        <cdr:nvGrpSpPr>
          <cdr:cNvPr id="17" name="Group 16">
            <a:extLst xmlns:a="http://schemas.openxmlformats.org/drawingml/2006/main">
              <a:ext uri="{FF2B5EF4-FFF2-40B4-BE49-F238E27FC236}">
                <a16:creationId xmlns:a16="http://schemas.microsoft.com/office/drawing/2014/main" id="{E7BCDD95-C475-0892-B812-7B937D78C062}"/>
              </a:ext>
            </a:extLst>
          </cdr:cNvPr>
          <cdr:cNvGrpSpPr/>
        </cdr:nvGrpSpPr>
        <cdr:grpSpPr>
          <a:xfrm xmlns:a="http://schemas.openxmlformats.org/drawingml/2006/main">
            <a:off x="1961554" y="1328623"/>
            <a:ext cx="5185763" cy="312603"/>
            <a:chOff x="1955784" y="4038581"/>
            <a:chExt cx="5330867" cy="345005"/>
          </a:xfrm>
        </cdr:grpSpPr>
        <cdr:sp macro="" textlink="">
          <cdr:nvSpPr>
            <cdr:cNvPr id="5" name="Rectangle 4"/>
            <cdr:cNvSpPr/>
          </cdr:nvSpPr>
          <cdr:spPr>
            <a:xfrm xmlns:a="http://schemas.openxmlformats.org/drawingml/2006/main">
              <a:off x="1955784" y="4038581"/>
              <a:ext cx="5330867" cy="345005"/>
            </a:xfrm>
            <a:prstGeom xmlns:a="http://schemas.openxmlformats.org/drawingml/2006/main" prst="rect">
              <a:avLst/>
            </a:prstGeom>
            <a:solidFill xmlns:a="http://schemas.openxmlformats.org/drawingml/2006/main">
              <a:schemeClr val="accent1">
                <a:lumMod val="40000"/>
                <a:lumOff val="6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12" name="TextBox 11"/>
            <cdr:cNvSpPr txBox="1"/>
          </cdr:nvSpPr>
          <cdr:spPr>
            <a:xfrm xmlns:a="http://schemas.openxmlformats.org/drawingml/2006/main">
              <a:off x="2084746" y="4038581"/>
              <a:ext cx="685814" cy="3047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2012</a:t>
              </a:r>
            </a:p>
          </cdr:txBody>
        </cdr:sp>
      </cdr:grpSp>
      <cdr:grpSp>
        <cdr:nvGrpSpPr>
          <cdr:cNvPr id="18" name="Group 17">
            <a:extLst xmlns:a="http://schemas.openxmlformats.org/drawingml/2006/main">
              <a:ext uri="{FF2B5EF4-FFF2-40B4-BE49-F238E27FC236}">
                <a16:creationId xmlns:a16="http://schemas.microsoft.com/office/drawing/2014/main" id="{63E0FA90-7CD4-633F-DB3B-C2EA548482FA}"/>
              </a:ext>
            </a:extLst>
          </cdr:cNvPr>
          <cdr:cNvGrpSpPr/>
        </cdr:nvGrpSpPr>
        <cdr:grpSpPr>
          <a:xfrm xmlns:a="http://schemas.openxmlformats.org/drawingml/2006/main">
            <a:off x="2986629" y="1797528"/>
            <a:ext cx="3026859" cy="312602"/>
            <a:chOff x="2932075" y="4953023"/>
            <a:chExt cx="3187776" cy="305046"/>
          </a:xfrm>
        </cdr:grpSpPr>
        <cdr:sp macro="" textlink="">
          <cdr:nvSpPr>
            <cdr:cNvPr id="6" name="Rectangle 5"/>
            <cdr:cNvSpPr/>
          </cdr:nvSpPr>
          <cdr:spPr>
            <a:xfrm xmlns:a="http://schemas.openxmlformats.org/drawingml/2006/main">
              <a:off x="2932075" y="4953024"/>
              <a:ext cx="3187776" cy="305045"/>
            </a:xfrm>
            <a:prstGeom xmlns:a="http://schemas.openxmlformats.org/drawingml/2006/main" prst="rect">
              <a:avLst/>
            </a:prstGeom>
            <a:solidFill xmlns:a="http://schemas.openxmlformats.org/drawingml/2006/main">
              <a:schemeClr val="tx2">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13" name="TextBox 12"/>
            <cdr:cNvSpPr txBox="1"/>
          </cdr:nvSpPr>
          <cdr:spPr>
            <a:xfrm xmlns:a="http://schemas.openxmlformats.org/drawingml/2006/main">
              <a:off x="3008275" y="4953023"/>
              <a:ext cx="752896" cy="3047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2013</a:t>
              </a:r>
            </a:p>
          </cdr:txBody>
        </cdr:sp>
      </cdr:grpSp>
      <cdr:grpSp>
        <cdr:nvGrpSpPr>
          <cdr:cNvPr id="19" name="Group 18">
            <a:extLst xmlns:a="http://schemas.openxmlformats.org/drawingml/2006/main">
              <a:ext uri="{FF2B5EF4-FFF2-40B4-BE49-F238E27FC236}">
                <a16:creationId xmlns:a16="http://schemas.microsoft.com/office/drawing/2014/main" id="{2834C9E7-870F-DCC0-7FB3-B1730A0C416F}"/>
              </a:ext>
            </a:extLst>
          </cdr:cNvPr>
          <cdr:cNvGrpSpPr/>
        </cdr:nvGrpSpPr>
        <cdr:grpSpPr>
          <a:xfrm xmlns:a="http://schemas.openxmlformats.org/drawingml/2006/main">
            <a:off x="3865313" y="2188281"/>
            <a:ext cx="3682673" cy="372039"/>
            <a:chOff x="3103655" y="5898841"/>
            <a:chExt cx="3045692" cy="331373"/>
          </a:xfrm>
        </cdr:grpSpPr>
        <cdr:sp macro="" textlink="">
          <cdr:nvSpPr>
            <cdr:cNvPr id="20" name="Rectangle 19"/>
            <cdr:cNvSpPr/>
          </cdr:nvSpPr>
          <cdr:spPr>
            <a:xfrm xmlns:a="http://schemas.openxmlformats.org/drawingml/2006/main">
              <a:off x="3124159" y="5940735"/>
              <a:ext cx="3025188" cy="289479"/>
            </a:xfrm>
            <a:prstGeom xmlns:a="http://schemas.openxmlformats.org/drawingml/2006/main" prst="rect">
              <a:avLst/>
            </a:prstGeom>
            <a:solidFill xmlns:a="http://schemas.openxmlformats.org/drawingml/2006/main">
              <a:schemeClr val="accent1">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solidFill>
                  <a:schemeClr val="bg1"/>
                </a:solidFill>
              </a:endParaRPr>
            </a:p>
          </cdr:txBody>
        </cdr:sp>
        <cdr:sp macro="" textlink="">
          <cdr:nvSpPr>
            <cdr:cNvPr id="21" name="TextBox 3"/>
            <cdr:cNvSpPr txBox="1"/>
          </cdr:nvSpPr>
          <cdr:spPr>
            <a:xfrm xmlns:a="http://schemas.openxmlformats.org/drawingml/2006/main">
              <a:off x="3103655" y="5898841"/>
              <a:ext cx="761947" cy="3047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bg1"/>
                  </a:solidFill>
                </a:rPr>
                <a:t>2014</a:t>
              </a:r>
            </a:p>
          </cdr:txBody>
        </cdr:sp>
      </cdr:grpSp>
    </cdr:grpSp>
  </cdr:relSizeAnchor>
  <cdr:relSizeAnchor xmlns:cdr="http://schemas.openxmlformats.org/drawingml/2006/chartDrawing">
    <cdr:from>
      <cdr:x>0.61424</cdr:x>
      <cdr:y>0.42308</cdr:y>
    </cdr:from>
    <cdr:to>
      <cdr:x>0.83442</cdr:x>
      <cdr:y>0.48718</cdr:y>
    </cdr:to>
    <cdr:grpSp>
      <cdr:nvGrpSpPr>
        <cdr:cNvPr id="22" name="Group 21">
          <a:extLst xmlns:a="http://schemas.openxmlformats.org/drawingml/2006/main">
            <a:ext uri="{FF2B5EF4-FFF2-40B4-BE49-F238E27FC236}">
              <a16:creationId xmlns:a16="http://schemas.microsoft.com/office/drawing/2014/main" id="{8E827845-7570-DCC5-9825-50112024A1CD}"/>
            </a:ext>
          </a:extLst>
        </cdr:cNvPr>
        <cdr:cNvGrpSpPr/>
      </cdr:nvGrpSpPr>
      <cdr:grpSpPr>
        <a:xfrm xmlns:a="http://schemas.openxmlformats.org/drawingml/2006/main">
          <a:off x="5314330" y="2579096"/>
          <a:ext cx="1904971" cy="390753"/>
          <a:chOff x="3173691" y="8153494"/>
          <a:chExt cx="1060132" cy="371934"/>
        </a:xfrm>
      </cdr:grpSpPr>
      <cdr:sp macro="" textlink="">
        <cdr:nvSpPr>
          <cdr:cNvPr id="23" name="Rectangle 22"/>
          <cdr:cNvSpPr/>
        </cdr:nvSpPr>
        <cdr:spPr>
          <a:xfrm xmlns:a="http://schemas.openxmlformats.org/drawingml/2006/main">
            <a:off x="3173691" y="8227882"/>
            <a:ext cx="1060132" cy="297546"/>
          </a:xfrm>
          <a:prstGeom xmlns:a="http://schemas.openxmlformats.org/drawingml/2006/main" prst="rect">
            <a:avLst/>
          </a:prstGeom>
          <a:solidFill xmlns:a="http://schemas.openxmlformats.org/drawingml/2006/main">
            <a:schemeClr val="tx2">
              <a:lumMod val="40000"/>
              <a:lumOff val="6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dirty="0"/>
          </a:p>
        </cdr:txBody>
      </cdr:sp>
      <cdr:sp macro="" textlink="">
        <cdr:nvSpPr>
          <cdr:cNvPr id="24" name="TextBox 3"/>
          <cdr:cNvSpPr txBox="1"/>
        </cdr:nvSpPr>
        <cdr:spPr>
          <a:xfrm xmlns:a="http://schemas.openxmlformats.org/drawingml/2006/main">
            <a:off x="3216096" y="8153494"/>
            <a:ext cx="630147" cy="2975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2015</a:t>
            </a:r>
          </a:p>
        </cdr:txBody>
      </cdr:sp>
    </cdr:grpSp>
  </cdr:relSizeAnchor>
  <cdr:relSizeAnchor xmlns:cdr="http://schemas.openxmlformats.org/drawingml/2006/chartDrawing">
    <cdr:from>
      <cdr:x>0.30826</cdr:x>
      <cdr:y>0.5</cdr:y>
    </cdr:from>
    <cdr:to>
      <cdr:x>0.49321</cdr:x>
      <cdr:y>0.55392</cdr:y>
    </cdr:to>
    <cdr:grpSp>
      <cdr:nvGrpSpPr>
        <cdr:cNvPr id="25" name="Group 24">
          <a:extLst xmlns:a="http://schemas.openxmlformats.org/drawingml/2006/main">
            <a:ext uri="{FF2B5EF4-FFF2-40B4-BE49-F238E27FC236}">
              <a16:creationId xmlns:a16="http://schemas.microsoft.com/office/drawing/2014/main" id="{73E8A5D0-391D-39EA-566A-3D1DE0CC1305}"/>
            </a:ext>
          </a:extLst>
        </cdr:cNvPr>
        <cdr:cNvGrpSpPr/>
      </cdr:nvGrpSpPr>
      <cdr:grpSpPr>
        <a:xfrm xmlns:a="http://schemas.openxmlformats.org/drawingml/2006/main">
          <a:off x="2667028" y="3048000"/>
          <a:ext cx="1600165" cy="328696"/>
          <a:chOff x="3394395" y="4875168"/>
          <a:chExt cx="1058265" cy="396029"/>
        </a:xfrm>
      </cdr:grpSpPr>
      <cdr:sp macro="" textlink="">
        <cdr:nvSpPr>
          <cdr:cNvPr id="26" name="Rectangle 25"/>
          <cdr:cNvSpPr/>
        </cdr:nvSpPr>
        <cdr:spPr>
          <a:xfrm xmlns:a="http://schemas.openxmlformats.org/drawingml/2006/main">
            <a:off x="3394395" y="4894573"/>
            <a:ext cx="1058265" cy="376624"/>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27" name="TextBox 3"/>
          <cdr:cNvSpPr txBox="1"/>
        </cdr:nvSpPr>
        <cdr:spPr>
          <a:xfrm xmlns:a="http://schemas.openxmlformats.org/drawingml/2006/main">
            <a:off x="3423860" y="4875168"/>
            <a:ext cx="1016736" cy="3259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2016</a:t>
            </a:r>
          </a:p>
        </cdr:txBody>
      </cdr:sp>
    </cdr:grpSp>
  </cdr:relSizeAnchor>
  <cdr:relSizeAnchor xmlns:cdr="http://schemas.openxmlformats.org/drawingml/2006/chartDrawing">
    <cdr:from>
      <cdr:x>0.36763</cdr:x>
      <cdr:y>0.55128</cdr:y>
    </cdr:from>
    <cdr:to>
      <cdr:x>0.75515</cdr:x>
      <cdr:y>0.61538</cdr:y>
    </cdr:to>
    <cdr:grpSp>
      <cdr:nvGrpSpPr>
        <cdr:cNvPr id="28" name="Group 27">
          <a:extLst xmlns:a="http://schemas.openxmlformats.org/drawingml/2006/main">
            <a:ext uri="{FF2B5EF4-FFF2-40B4-BE49-F238E27FC236}">
              <a16:creationId xmlns:a16="http://schemas.microsoft.com/office/drawing/2014/main" id="{47E588A5-7ED2-80C1-97BB-9E230F7F0E95}"/>
            </a:ext>
          </a:extLst>
        </cdr:cNvPr>
        <cdr:cNvGrpSpPr/>
      </cdr:nvGrpSpPr>
      <cdr:grpSpPr>
        <a:xfrm xmlns:a="http://schemas.openxmlformats.org/drawingml/2006/main">
          <a:off x="3180690" y="3360603"/>
          <a:ext cx="3352776" cy="390753"/>
          <a:chOff x="5053301" y="5490752"/>
          <a:chExt cx="2037719" cy="570209"/>
        </a:xfrm>
      </cdr:grpSpPr>
      <cdr:sp macro="" textlink="">
        <cdr:nvSpPr>
          <cdr:cNvPr id="29" name="Rectangle 28"/>
          <cdr:cNvSpPr/>
        </cdr:nvSpPr>
        <cdr:spPr>
          <a:xfrm xmlns:a="http://schemas.openxmlformats.org/drawingml/2006/main">
            <a:off x="5053301" y="5640645"/>
            <a:ext cx="2037719" cy="420316"/>
          </a:xfrm>
          <a:prstGeom xmlns:a="http://schemas.openxmlformats.org/drawingml/2006/main" prst="rect">
            <a:avLst/>
          </a:prstGeom>
          <a:solidFill xmlns:a="http://schemas.openxmlformats.org/drawingml/2006/main">
            <a:schemeClr val="tx2">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30" name="TextBox 3"/>
          <cdr:cNvSpPr txBox="1"/>
        </cdr:nvSpPr>
        <cdr:spPr>
          <a:xfrm xmlns:a="http://schemas.openxmlformats.org/drawingml/2006/main">
            <a:off x="5053302" y="5490752"/>
            <a:ext cx="1528288" cy="5136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2017  </a:t>
            </a:r>
          </a:p>
        </cdr:txBody>
      </cdr:sp>
    </cdr:grpSp>
  </cdr:relSizeAnchor>
  <cdr:relSizeAnchor xmlns:cdr="http://schemas.openxmlformats.org/drawingml/2006/chartDrawing">
    <cdr:from>
      <cdr:x>0.42928</cdr:x>
      <cdr:y>0.63912</cdr:y>
    </cdr:from>
    <cdr:to>
      <cdr:x>0.79038</cdr:x>
      <cdr:y>0.69231</cdr:y>
    </cdr:to>
    <cdr:sp macro="" textlink="">
      <cdr:nvSpPr>
        <cdr:cNvPr id="8" name="TextBox 7"/>
        <cdr:cNvSpPr txBox="1"/>
      </cdr:nvSpPr>
      <cdr:spPr>
        <a:xfrm xmlns:a="http://schemas.openxmlformats.org/drawingml/2006/main">
          <a:off x="3714119" y="3798651"/>
          <a:ext cx="3124193" cy="316149"/>
        </a:xfrm>
        <a:prstGeom xmlns:a="http://schemas.openxmlformats.org/drawingml/2006/main" prst="rect">
          <a:avLst/>
        </a:prstGeom>
        <a:solidFill xmlns:a="http://schemas.openxmlformats.org/drawingml/2006/main">
          <a:schemeClr val="accent1">
            <a:lumMod val="75000"/>
          </a:schemeClr>
        </a:solidFill>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bg1"/>
              </a:solidFill>
            </a:rPr>
            <a:t>2018</a:t>
          </a:r>
        </a:p>
      </cdr:txBody>
    </cdr:sp>
  </cdr:relSizeAnchor>
  <cdr:relSizeAnchor xmlns:cdr="http://schemas.openxmlformats.org/drawingml/2006/chartDrawing">
    <cdr:from>
      <cdr:x>0.39406</cdr:x>
      <cdr:y>0.75641</cdr:y>
    </cdr:from>
    <cdr:to>
      <cdr:x>0.808</cdr:x>
      <cdr:y>0.80769</cdr:y>
    </cdr:to>
    <cdr:grpSp>
      <cdr:nvGrpSpPr>
        <cdr:cNvPr id="31" name="Group 30">
          <a:extLst xmlns:a="http://schemas.openxmlformats.org/drawingml/2006/main">
            <a:ext uri="{FF2B5EF4-FFF2-40B4-BE49-F238E27FC236}">
              <a16:creationId xmlns:a16="http://schemas.microsoft.com/office/drawing/2014/main" id="{2785A17E-EB7D-C82A-C169-E2B67AE9D024}"/>
            </a:ext>
          </a:extLst>
        </cdr:cNvPr>
        <cdr:cNvGrpSpPr/>
      </cdr:nvGrpSpPr>
      <cdr:grpSpPr>
        <a:xfrm xmlns:a="http://schemas.openxmlformats.org/drawingml/2006/main">
          <a:off x="3409359" y="4611075"/>
          <a:ext cx="3581359" cy="312603"/>
          <a:chOff x="3749332" y="4313433"/>
          <a:chExt cx="3681612" cy="428045"/>
        </a:xfrm>
      </cdr:grpSpPr>
      <cdr:sp macro="" textlink="">
        <cdr:nvSpPr>
          <cdr:cNvPr id="32" name="Rectangle 31"/>
          <cdr:cNvSpPr/>
        </cdr:nvSpPr>
        <cdr:spPr>
          <a:xfrm xmlns:a="http://schemas.openxmlformats.org/drawingml/2006/main">
            <a:off x="3749332" y="4360173"/>
            <a:ext cx="3681612" cy="381305"/>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800" dirty="0"/>
          </a:p>
        </cdr:txBody>
      </cdr:sp>
      <cdr:sp macro="" textlink="">
        <cdr:nvSpPr>
          <cdr:cNvPr id="33" name="TextBox 3"/>
          <cdr:cNvSpPr txBox="1"/>
        </cdr:nvSpPr>
        <cdr:spPr>
          <a:xfrm xmlns:a="http://schemas.openxmlformats.org/drawingml/2006/main">
            <a:off x="4070859" y="4313433"/>
            <a:ext cx="1016736" cy="3050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2020</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0.12674</cdr:x>
      <cdr:y>0.17181</cdr:y>
    </cdr:from>
    <cdr:to>
      <cdr:x>0.81017</cdr:x>
      <cdr:y>0.2572</cdr:y>
    </cdr:to>
    <cdr:sp macro="" textlink="">
      <cdr:nvSpPr>
        <cdr:cNvPr id="2" name="Rectangle 1"/>
        <cdr:cNvSpPr/>
      </cdr:nvSpPr>
      <cdr:spPr>
        <a:xfrm xmlns:a="http://schemas.openxmlformats.org/drawingml/2006/main">
          <a:off x="1098245" y="1080935"/>
          <a:ext cx="5922132" cy="537221"/>
        </a:xfrm>
        <a:prstGeom xmlns:a="http://schemas.openxmlformats.org/drawingml/2006/main" prst="rect">
          <a:avLst/>
        </a:prstGeom>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400" b="1"/>
            <a:t>apothecia present</a:t>
          </a:r>
        </a:p>
      </cdr:txBody>
    </cdr:sp>
  </cdr:relSizeAnchor>
  <cdr:relSizeAnchor xmlns:cdr="http://schemas.openxmlformats.org/drawingml/2006/chartDrawing">
    <cdr:from>
      <cdr:x>0.66812</cdr:x>
      <cdr:y>0.02625</cdr:y>
    </cdr:from>
    <cdr:to>
      <cdr:x>0.99544</cdr:x>
      <cdr:y>0.37272</cdr:y>
    </cdr:to>
    <cdr:sp macro="" textlink="">
      <cdr:nvSpPr>
        <cdr:cNvPr id="3" name="TextBox 2"/>
        <cdr:cNvSpPr txBox="1"/>
      </cdr:nvSpPr>
      <cdr:spPr>
        <a:xfrm xmlns:a="http://schemas.openxmlformats.org/drawingml/2006/main">
          <a:off x="5789461" y="165175"/>
          <a:ext cx="2836329" cy="2179776"/>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vertOverflow="clip" wrap="none" rtlCol="0" anchor="ctr"/>
        <a:lstStyle xmlns:a="http://schemas.openxmlformats.org/drawingml/2006/main"/>
        <a:p xmlns:a="http://schemas.openxmlformats.org/drawingml/2006/main">
          <a:r>
            <a:rPr lang="en-US" sz="2400" dirty="0"/>
            <a:t>Need long enough</a:t>
          </a:r>
        </a:p>
        <a:p xmlns:a="http://schemas.openxmlformats.org/drawingml/2006/main">
          <a:r>
            <a:rPr lang="en-US" sz="2400" dirty="0"/>
            <a:t> leaf wetness for</a:t>
          </a:r>
        </a:p>
        <a:p xmlns:a="http://schemas.openxmlformats.org/drawingml/2006/main">
          <a:r>
            <a:rPr lang="en-US" sz="2400" dirty="0"/>
            <a:t> fungus to germinate </a:t>
          </a:r>
        </a:p>
        <a:p xmlns:a="http://schemas.openxmlformats.org/drawingml/2006/main">
          <a:r>
            <a:rPr lang="en-US" sz="2400" dirty="0"/>
            <a:t>and grown into plants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The next disease I would like to talk to you about is Valdensinia leaf spot which I consider the next most damaging disease after mummy berry blight to Maine wild blueberries. The Valdensinia fungus causes leaf spots in both crop and prune fields and can cause complete defoliation with severe infections.  </a:t>
            </a:r>
            <a:endParaRPr/>
          </a:p>
        </p:txBody>
      </p:sp>
      <p:sp>
        <p:nvSpPr>
          <p:cNvPr id="210" name="Google Shape;21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Stems with severe infections will lose most or all of their leaves. This picture shows prune stems with lower leaf loss.</a:t>
            </a:r>
            <a:endParaRPr/>
          </a:p>
        </p:txBody>
      </p:sp>
      <p:sp>
        <p:nvSpPr>
          <p:cNvPr id="217" name="Google Shape;2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200"/>
              <a:buFont typeface="Calibri"/>
              <a:buNone/>
            </a:pPr>
            <a:r>
              <a:rPr lang="en-US"/>
              <a:t>Once you know when the fungus is producing spores, the next step is to determine if your field has enough susceptible tissue to warrant fungicide applications.  Previous research has found that it is not cost effective to apply fungicides to control this disease until at least 40% of the stems have susceptible tissue. </a:t>
            </a:r>
            <a:endParaRPr/>
          </a:p>
          <a:p>
            <a:pPr indent="0" lvl="0" marL="0" rtl="0" algn="l">
              <a:spcBef>
                <a:spcPts val="0"/>
              </a:spcBef>
              <a:spcAft>
                <a:spcPts val="0"/>
              </a:spcAft>
              <a:buNone/>
            </a:pPr>
            <a:r>
              <a:rPr lang="en-US"/>
              <a:t>Because wild blueberry fields are a patchwork of clones, it is often hard to tell by just looking at the field when 40% of the buds are susceptible.   By taking a random sample of stems across a field, you can get an accurate idea of how the plant development is progressing.</a:t>
            </a:r>
            <a:endParaRPr/>
          </a:p>
          <a:p>
            <a:pPr indent="0" lvl="0" marL="0" rtl="0" algn="l">
              <a:spcBef>
                <a:spcPts val="0"/>
              </a:spcBef>
              <a:spcAft>
                <a:spcPts val="0"/>
              </a:spcAft>
              <a:buNone/>
            </a:pPr>
            <a:r>
              <a:t/>
            </a:r>
            <a:endParaRPr/>
          </a:p>
        </p:txBody>
      </p:sp>
      <p:sp>
        <p:nvSpPr>
          <p:cNvPr id="312" name="Google Shape;31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0" rtl="0" algn="l">
              <a:spcBef>
                <a:spcPts val="0"/>
              </a:spcBef>
              <a:spcAft>
                <a:spcPts val="0"/>
              </a:spcAft>
              <a:buNone/>
            </a:pPr>
            <a:r>
              <a:rPr i="1" lang="en-US" sz="1400">
                <a:latin typeface="Arial"/>
                <a:ea typeface="Arial"/>
                <a:cs typeface="Arial"/>
                <a:sym typeface="Arial"/>
              </a:rPr>
              <a:t>Hypothesis: V. heterodoxa </a:t>
            </a:r>
            <a:r>
              <a:rPr lang="en-US" sz="1400">
                <a:latin typeface="Arial"/>
                <a:ea typeface="Arial"/>
                <a:cs typeface="Arial"/>
                <a:sym typeface="Arial"/>
              </a:rPr>
              <a:t>is brought into fields via human transport along road networks, and suitable microclimates facilitate reproduction and localized spread of the fungus. Therefore, pathogen sites in LBB fields will on average be closer to roads and certain habitats than random</a:t>
            </a:r>
            <a:endParaRPr/>
          </a:p>
          <a:p>
            <a:pPr indent="0" lvl="1" marL="0" rtl="0" algn="l">
              <a:spcBef>
                <a:spcPts val="0"/>
              </a:spcBef>
              <a:spcAft>
                <a:spcPts val="0"/>
              </a:spcAft>
              <a:buNone/>
            </a:pPr>
            <a:r>
              <a:t/>
            </a:r>
            <a:endParaRPr i="1" sz="1400">
              <a:latin typeface="Arial"/>
              <a:ea typeface="Arial"/>
              <a:cs typeface="Arial"/>
              <a:sym typeface="Arial"/>
            </a:endParaRPr>
          </a:p>
          <a:p>
            <a:pPr indent="0" lvl="0" marL="0" rtl="0" algn="l">
              <a:spcBef>
                <a:spcPts val="0"/>
              </a:spcBef>
              <a:spcAft>
                <a:spcPts val="0"/>
              </a:spcAft>
              <a:buNone/>
            </a:pPr>
            <a:r>
              <a:t/>
            </a:r>
            <a:endParaRPr/>
          </a:p>
        </p:txBody>
      </p:sp>
      <p:sp>
        <p:nvSpPr>
          <p:cNvPr id="372" name="Google Shape;37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None/>
            </a:pPr>
            <a:r>
              <a:rPr lang="en-US" sz="930"/>
              <a:t>I will start with the mummy berries which are the fruit that has been colonized by the fungus Monilinia vaccinii-corymbosi that causes mummy berry disease.  </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The mummy berries overwinter in the top layers of the soil and germinate in April and May.  When they germinate they grow a cup structure that produce sexual spores, ascospores, that are actively shot off into the air.  </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The ascospores are carried by wind to land on leaf and flower buds.  Cups are usually present BEFORE bud break so spores are being produced as the buds are opening and becoming susceptible. Flower buds are susceptible to the fungus once the bud scales are open enough that the bud looks like a crown with points.  The leaf buds are susceptible once they have green tissue exposed from their bud scales.  Leaf and flower buds are susceptible through out their development to mature leaves and flowers.  </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There needs to be a long enough period of wetness on the plant for the spores to germinate and penetrate into the plant.  The length of time for the spores to penetrate depends upon the temperature.  This is the key stage of the plant to protect from the fungus to avoid crop losses.</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Once the fungus has penetrated into the plant, it grows through the leaf and flower bud tissue as they continue to develop. The infection shows no visible symptoms until eight to nine days after penetration when it kills the bud tissue and produces a second type of asexual spore on the dead surface of the tissue.  </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These spores do NOT cause infections that kill leaves and flowers.  These spores  are picked up by and carried by insects, possibly pollinators, to healthy open flowers.  </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The spores penetrate into the flower’s ovaries and the fungus replaces the fruit as it grows. At harvest the mummy berries are smaller, gray and easy to see compared to the ripe fruit. </a:t>
            </a:r>
            <a:endParaRPr/>
          </a:p>
          <a:p>
            <a:pPr indent="0" lvl="0" marL="0" rtl="0" algn="l">
              <a:lnSpc>
                <a:spcPct val="80000"/>
              </a:lnSpc>
              <a:spcBef>
                <a:spcPts val="0"/>
              </a:spcBef>
              <a:spcAft>
                <a:spcPts val="0"/>
              </a:spcAft>
              <a:buNone/>
            </a:pPr>
            <a:r>
              <a:t/>
            </a:r>
            <a:endParaRPr sz="930"/>
          </a:p>
          <a:p>
            <a:pPr indent="0" lvl="0" marL="0" rtl="0" algn="l">
              <a:lnSpc>
                <a:spcPct val="80000"/>
              </a:lnSpc>
              <a:spcBef>
                <a:spcPts val="0"/>
              </a:spcBef>
              <a:spcAft>
                <a:spcPts val="0"/>
              </a:spcAft>
              <a:buNone/>
            </a:pPr>
            <a:r>
              <a:rPr lang="en-US" sz="930"/>
              <a:t>The mummy berries fall to the ground and overwinter to repeat the life cycle.  </a:t>
            </a:r>
            <a:endParaRPr/>
          </a:p>
        </p:txBody>
      </p:sp>
      <p:sp>
        <p:nvSpPr>
          <p:cNvPr id="385" name="Google Shape;38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To get mummy berry disease you need three things to occur at the same time.  You need mummy berry cups producing spores, susceptible leaf and flower buds, and a long enough rain or fog period for the fungal spores to germinate and penetrate into the plant.</a:t>
            </a:r>
            <a:endParaRPr/>
          </a:p>
          <a:p>
            <a:pPr indent="0" lvl="0" marL="0" rtl="0" algn="l">
              <a:spcBef>
                <a:spcPts val="0"/>
              </a:spcBef>
              <a:spcAft>
                <a:spcPts val="0"/>
              </a:spcAft>
              <a:buNone/>
            </a:pPr>
            <a:r>
              <a:rPr lang="en-US"/>
              <a:t>To control the disease, we cannot affect the weather, but we can decrease the number of mummy berry cups and protect the developing leaf and flower buds with fungicides.</a:t>
            </a:r>
            <a:endParaRPr/>
          </a:p>
          <a:p>
            <a:pPr indent="0" lvl="0" marL="0" rtl="0" algn="l">
              <a:spcBef>
                <a:spcPts val="0"/>
              </a:spcBef>
              <a:spcAft>
                <a:spcPts val="0"/>
              </a:spcAft>
              <a:buNone/>
            </a:pPr>
            <a:r>
              <a:rPr lang="en-US"/>
              <a:t>Two ways to decrease the number of mummy berries producing cups is by burn pruning and mulching.</a:t>
            </a:r>
            <a:endParaRPr/>
          </a:p>
        </p:txBody>
      </p:sp>
      <p:sp>
        <p:nvSpPr>
          <p:cNvPr id="418" name="Google Shape;41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approx. dates due to moving rectangles over the years. </a:t>
            </a:r>
            <a:endParaRPr/>
          </a:p>
        </p:txBody>
      </p:sp>
      <p:sp>
        <p:nvSpPr>
          <p:cNvPr id="433" name="Google Shape;433;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None/>
            </a:pPr>
            <a:r>
              <a:rPr lang="en-US" sz="980" u="none"/>
              <a:t>If you make a mummy berry patch, you will know what is happening with the cups in your field, instead of them germinating and producing cups were you cannot easily find them and know what they are doing.  You do not need to put mummy berry patches in every field you manage.  Mummy berry patches in the earliest and latest  developing fields is a good idea to get the range of development of the mummy berries.  How you make a mummy berry patch is very easy.</a:t>
            </a:r>
            <a:endParaRPr/>
          </a:p>
          <a:p>
            <a:pPr indent="0" lvl="0" marL="0" rtl="0" algn="l">
              <a:lnSpc>
                <a:spcPct val="80000"/>
              </a:lnSpc>
              <a:spcBef>
                <a:spcPts val="1200"/>
              </a:spcBef>
              <a:spcAft>
                <a:spcPts val="0"/>
              </a:spcAft>
              <a:buNone/>
            </a:pPr>
            <a:r>
              <a:t/>
            </a:r>
            <a:endParaRPr sz="980" u="none"/>
          </a:p>
          <a:p>
            <a:pPr indent="0" lvl="0" marL="0" rtl="0" algn="l">
              <a:lnSpc>
                <a:spcPct val="80000"/>
              </a:lnSpc>
              <a:spcBef>
                <a:spcPts val="1200"/>
              </a:spcBef>
              <a:spcAft>
                <a:spcPts val="0"/>
              </a:spcAft>
              <a:buNone/>
            </a:pPr>
            <a:r>
              <a:rPr lang="en-US" sz="980" u="none"/>
              <a:t>During harvest, co</a:t>
            </a:r>
            <a:r>
              <a:rPr lang="en-US" sz="839" u="none"/>
              <a:t>llect about 40 to 50 mummy berries for each patch you want to put out. We suggest putting out 3 patches in a field since often one will not work due to the mummy berries washing away or being lost due to frost heaves. </a:t>
            </a:r>
            <a:endParaRPr sz="839" u="none"/>
          </a:p>
          <a:p>
            <a:pPr indent="0" lvl="0" marL="0" rtl="0" algn="l">
              <a:lnSpc>
                <a:spcPct val="80000"/>
              </a:lnSpc>
              <a:spcBef>
                <a:spcPts val="1200"/>
              </a:spcBef>
              <a:spcAft>
                <a:spcPts val="0"/>
              </a:spcAft>
              <a:buNone/>
            </a:pPr>
            <a:r>
              <a:t/>
            </a:r>
            <a:endParaRPr sz="839" u="none"/>
          </a:p>
          <a:p>
            <a:pPr indent="0" lvl="0" marL="0" rtl="0" algn="l">
              <a:lnSpc>
                <a:spcPct val="80000"/>
              </a:lnSpc>
              <a:spcBef>
                <a:spcPts val="1200"/>
              </a:spcBef>
              <a:spcAft>
                <a:spcPts val="0"/>
              </a:spcAft>
              <a:buNone/>
            </a:pPr>
            <a:r>
              <a:rPr lang="en-US" sz="839" u="none"/>
              <a:t>Soon after collecting the mummy berries place them in a field that will be in crop the next year, and in an area that you have easy access to.  Find a slight hollow 2 to 3 inches across. </a:t>
            </a:r>
            <a:endParaRPr/>
          </a:p>
          <a:p>
            <a:pPr indent="0" lvl="0" marL="0" rtl="0" algn="l">
              <a:lnSpc>
                <a:spcPct val="80000"/>
              </a:lnSpc>
              <a:spcBef>
                <a:spcPts val="1200"/>
              </a:spcBef>
              <a:spcAft>
                <a:spcPts val="0"/>
              </a:spcAft>
              <a:buNone/>
            </a:pPr>
            <a:r>
              <a:t/>
            </a:r>
            <a:endParaRPr sz="839" u="none"/>
          </a:p>
          <a:p>
            <a:pPr indent="0" lvl="0" marL="0" rtl="0" algn="l">
              <a:lnSpc>
                <a:spcPct val="80000"/>
              </a:lnSpc>
              <a:spcBef>
                <a:spcPts val="1200"/>
              </a:spcBef>
              <a:spcAft>
                <a:spcPts val="0"/>
              </a:spcAft>
              <a:buNone/>
            </a:pPr>
            <a:r>
              <a:rPr lang="en-US" sz="839" u="none"/>
              <a:t>Brush aside the leaf litter and place your mummy berries in the cleared area.  Cover the mummies with 1.4 inch of soil.</a:t>
            </a:r>
            <a:endParaRPr/>
          </a:p>
          <a:p>
            <a:pPr indent="0" lvl="0" marL="0" rtl="0" algn="l">
              <a:lnSpc>
                <a:spcPct val="80000"/>
              </a:lnSpc>
              <a:spcBef>
                <a:spcPts val="1200"/>
              </a:spcBef>
              <a:spcAft>
                <a:spcPts val="0"/>
              </a:spcAft>
              <a:buNone/>
            </a:pPr>
            <a:r>
              <a:t/>
            </a:r>
            <a:endParaRPr sz="839" u="none"/>
          </a:p>
          <a:p>
            <a:pPr indent="0" lvl="0" marL="0" rtl="0" algn="l">
              <a:lnSpc>
                <a:spcPct val="80000"/>
              </a:lnSpc>
              <a:spcBef>
                <a:spcPts val="1200"/>
              </a:spcBef>
              <a:spcAft>
                <a:spcPts val="0"/>
              </a:spcAft>
              <a:buNone/>
            </a:pPr>
            <a:r>
              <a:rPr lang="en-US" sz="839" u="none"/>
              <a:t>Firmly press the mumm</a:t>
            </a:r>
            <a:r>
              <a:rPr lang="en-US" sz="839"/>
              <a:t>ies into the dirt  by stepping on them</a:t>
            </a:r>
            <a:endParaRPr/>
          </a:p>
          <a:p>
            <a:pPr indent="0" lvl="0" marL="0" rtl="0" algn="l">
              <a:lnSpc>
                <a:spcPct val="80000"/>
              </a:lnSpc>
              <a:spcBef>
                <a:spcPts val="1200"/>
              </a:spcBef>
              <a:spcAft>
                <a:spcPts val="0"/>
              </a:spcAft>
              <a:buNone/>
            </a:pPr>
            <a:r>
              <a:t/>
            </a:r>
            <a:endParaRPr sz="839"/>
          </a:p>
          <a:p>
            <a:pPr indent="0" lvl="0" marL="0" rtl="0" algn="l">
              <a:lnSpc>
                <a:spcPct val="80000"/>
              </a:lnSpc>
              <a:spcBef>
                <a:spcPts val="1200"/>
              </a:spcBef>
              <a:spcAft>
                <a:spcPts val="0"/>
              </a:spcAft>
              <a:buNone/>
            </a:pPr>
            <a:r>
              <a:rPr lang="en-US" sz="839"/>
              <a:t>And the last very important step, mark the patch by putting flags and/or stakes beside it.</a:t>
            </a:r>
            <a:endParaRPr/>
          </a:p>
          <a:p>
            <a:pPr indent="0" lvl="0" marL="0" rtl="0" algn="l">
              <a:lnSpc>
                <a:spcPct val="80000"/>
              </a:lnSpc>
              <a:spcBef>
                <a:spcPts val="0"/>
              </a:spcBef>
              <a:spcAft>
                <a:spcPts val="0"/>
              </a:spcAft>
              <a:buNone/>
            </a:pPr>
            <a:r>
              <a:t/>
            </a:r>
            <a:endParaRPr sz="839"/>
          </a:p>
          <a:p>
            <a:pPr indent="0" lvl="0" marL="0" rtl="0" algn="l">
              <a:lnSpc>
                <a:spcPct val="80000"/>
              </a:lnSpc>
              <a:spcBef>
                <a:spcPts val="0"/>
              </a:spcBef>
              <a:spcAft>
                <a:spcPts val="0"/>
              </a:spcAft>
              <a:buNone/>
            </a:pPr>
            <a:r>
              <a:t/>
            </a:r>
            <a:endParaRPr sz="839"/>
          </a:p>
        </p:txBody>
      </p:sp>
      <p:sp>
        <p:nvSpPr>
          <p:cNvPr id="446" name="Google Shape;44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This is a 2 inch by 3 inch patch with about 50 mummy berries before they were covered with a thin layer of dirt and pressed into the soil.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spring a week before bud break is when you should start monitoring your patches. I would suggest checking twice a week to see how the cups are developing.</a:t>
            </a:r>
            <a:endParaRPr/>
          </a:p>
        </p:txBody>
      </p:sp>
      <p:sp>
        <p:nvSpPr>
          <p:cNvPr id="143" name="Google Shape;14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5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600"/>
              </a:spcBef>
              <a:spcAft>
                <a:spcPts val="0"/>
              </a:spcAft>
              <a:buClr>
                <a:schemeClr val="dk1"/>
              </a:buClr>
              <a:buSzPts val="2400"/>
              <a:buChar char="•"/>
              <a:defRPr/>
            </a:lvl1pPr>
            <a:lvl2pPr indent="-381000" lvl="1" marL="914400" algn="l">
              <a:lnSpc>
                <a:spcPct val="100000"/>
              </a:lnSpc>
              <a:spcBef>
                <a:spcPts val="600"/>
              </a:spcBef>
              <a:spcAft>
                <a:spcPts val="0"/>
              </a:spcAft>
              <a:buClr>
                <a:schemeClr val="dk1"/>
              </a:buClr>
              <a:buSzPts val="2400"/>
              <a:buChar char="•"/>
              <a:defRPr/>
            </a:lvl2pPr>
            <a:lvl3pPr indent="-381000" lvl="2" marL="1371600" algn="l">
              <a:lnSpc>
                <a:spcPct val="100000"/>
              </a:lnSpc>
              <a:spcBef>
                <a:spcPts val="600"/>
              </a:spcBef>
              <a:spcAft>
                <a:spcPts val="0"/>
              </a:spcAft>
              <a:buClr>
                <a:schemeClr val="dk1"/>
              </a:buClr>
              <a:buSzPts val="2400"/>
              <a:buChar char="•"/>
              <a:defRPr/>
            </a:lvl3pPr>
            <a:lvl4pPr indent="-381000" lvl="3" marL="1828800" algn="l">
              <a:lnSpc>
                <a:spcPct val="100000"/>
              </a:lnSpc>
              <a:spcBef>
                <a:spcPts val="600"/>
              </a:spcBef>
              <a:spcAft>
                <a:spcPts val="0"/>
              </a:spcAft>
              <a:buClr>
                <a:schemeClr val="dk1"/>
              </a:buClr>
              <a:buSzPts val="2400"/>
              <a:buChar char="•"/>
              <a:defRPr/>
            </a:lvl4pPr>
            <a:lvl5pPr indent="-381000" lvl="4" marL="2286000" algn="l">
              <a:lnSpc>
                <a:spcPct val="100000"/>
              </a:lnSpc>
              <a:spcBef>
                <a:spcPts val="1200"/>
              </a:spcBef>
              <a:spcAft>
                <a:spcPts val="0"/>
              </a:spcAft>
              <a:buClr>
                <a:schemeClr val="dk1"/>
              </a:buClr>
              <a:buSzPts val="2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5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0"/>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1"/>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1"/>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 name="Shape 21"/>
        <p:cNvGrpSpPr/>
        <p:nvPr/>
      </p:nvGrpSpPr>
      <p:grpSpPr>
        <a:xfrm>
          <a:off x="0" y="0"/>
          <a:ext cx="0" cy="0"/>
          <a:chOff x="0" y="0"/>
          <a:chExt cx="0" cy="0"/>
        </a:xfrm>
      </p:grpSpPr>
      <p:sp>
        <p:nvSpPr>
          <p:cNvPr id="22" name="Google Shape;22;p5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5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5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5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5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5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5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55"/>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5"/>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5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sp>
        <p:nvSpPr>
          <p:cNvPr id="48" name="Google Shape;48;p5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0" name="Google Shape;50;p5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8"/>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8"/>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9"/>
          <p:cNvSpPr/>
          <p:nvPr>
            <p:ph idx="2" type="pic"/>
          </p:nvPr>
        </p:nvSpPr>
        <p:spPr>
          <a:xfrm>
            <a:off x="3887391" y="987426"/>
            <a:ext cx="4629150" cy="4873625"/>
          </a:xfrm>
          <a:prstGeom prst="rect">
            <a:avLst/>
          </a:prstGeom>
          <a:noFill/>
          <a:ln>
            <a:noFill/>
          </a:ln>
        </p:spPr>
      </p:sp>
      <p:sp>
        <p:nvSpPr>
          <p:cNvPr id="68" name="Google Shape;68;p59"/>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annis@maine.edu" TargetMode="Externa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5.jp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chart" Target="../charts/char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jpg"/><Relationship Id="rId4" Type="http://schemas.openxmlformats.org/officeDocument/2006/relationships/image" Target="../media/image62.png"/><Relationship Id="rId5" Type="http://schemas.openxmlformats.org/officeDocument/2006/relationships/image" Target="../media/image46.jpg"/><Relationship Id="rId6"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1.jpg"/><Relationship Id="rId4" Type="http://schemas.openxmlformats.org/officeDocument/2006/relationships/image" Target="../media/image45.png"/><Relationship Id="rId10" Type="http://schemas.openxmlformats.org/officeDocument/2006/relationships/image" Target="../media/image44.jpg"/><Relationship Id="rId9" Type="http://schemas.openxmlformats.org/officeDocument/2006/relationships/image" Target="../media/image70.png"/><Relationship Id="rId5" Type="http://schemas.openxmlformats.org/officeDocument/2006/relationships/image" Target="../media/image50.png"/><Relationship Id="rId6" Type="http://schemas.openxmlformats.org/officeDocument/2006/relationships/image" Target="../media/image59.jpg"/><Relationship Id="rId7" Type="http://schemas.openxmlformats.org/officeDocument/2006/relationships/image" Target="../media/image55.jpg"/><Relationship Id="rId8"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49.jpg"/><Relationship Id="rId5" Type="http://schemas.openxmlformats.org/officeDocument/2006/relationships/image" Target="../media/image5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7.jpg"/><Relationship Id="rId4" Type="http://schemas.openxmlformats.org/officeDocument/2006/relationships/image" Target="../media/image57.jpg"/><Relationship Id="rId5" Type="http://schemas.openxmlformats.org/officeDocument/2006/relationships/image" Target="../media/image6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1.jpg"/><Relationship Id="rId4" Type="http://schemas.openxmlformats.org/officeDocument/2006/relationships/image" Target="../media/image53.jpg"/><Relationship Id="rId5" Type="http://schemas.openxmlformats.org/officeDocument/2006/relationships/image" Target="../media/image74.png"/><Relationship Id="rId6" Type="http://schemas.openxmlformats.org/officeDocument/2006/relationships/image" Target="../media/image7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chart" Target="../charts/char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8.jpg"/><Relationship Id="rId4" Type="http://schemas.openxmlformats.org/officeDocument/2006/relationships/image" Target="../media/image7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3.jpg"/><Relationship Id="rId4" Type="http://schemas.openxmlformats.org/officeDocument/2006/relationships/image" Target="../media/image75.jpg"/><Relationship Id="rId5"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5.jp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312353" y="4530627"/>
            <a:ext cx="8831647" cy="212365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chemeClr val="dk1"/>
                </a:solidFill>
                <a:latin typeface="Bell MT"/>
                <a:ea typeface="Bell MT"/>
                <a:cs typeface="Bell MT"/>
                <a:sym typeface="Bell MT"/>
              </a:rPr>
              <a:t>Wild Blueberry Disease Management</a:t>
            </a:r>
            <a:endParaRPr b="1" i="0" sz="3200" u="none" cap="none" strike="noStrike">
              <a:solidFill>
                <a:schemeClr val="dk1"/>
              </a:solidFill>
              <a:latin typeface="Bell MT"/>
              <a:ea typeface="Bell MT"/>
              <a:cs typeface="Bell MT"/>
              <a:sym typeface="Bell MT"/>
            </a:endParaRPr>
          </a:p>
          <a:p>
            <a:pPr indent="0" lvl="0" marL="0" marR="0" rtl="0" algn="ctr">
              <a:spcBef>
                <a:spcPts val="0"/>
              </a:spcBef>
              <a:spcAft>
                <a:spcPts val="0"/>
              </a:spcAft>
              <a:buNone/>
            </a:pPr>
            <a:r>
              <a:rPr b="1" i="0" lang="en-US" sz="3200" u="none" cap="none" strike="noStrike">
                <a:solidFill>
                  <a:schemeClr val="dk1"/>
                </a:solidFill>
                <a:latin typeface="Bell MT"/>
                <a:ea typeface="Bell MT"/>
                <a:cs typeface="Bell MT"/>
                <a:sym typeface="Bell MT"/>
              </a:rPr>
              <a:t>Seanna Annis Associate Professor, Associate Extension Professor, University of Maine </a:t>
            </a:r>
            <a:endParaRPr/>
          </a:p>
          <a:p>
            <a:pPr indent="0" lvl="0" marL="0" marR="0" rtl="0" algn="ctr">
              <a:spcBef>
                <a:spcPts val="0"/>
              </a:spcBef>
              <a:spcAft>
                <a:spcPts val="0"/>
              </a:spcAft>
              <a:buNone/>
            </a:pPr>
            <a:r>
              <a:rPr b="1" i="0" lang="en-US" sz="3200" u="sng" cap="none" strike="noStrike">
                <a:solidFill>
                  <a:schemeClr val="dk1"/>
                </a:solidFill>
                <a:latin typeface="Bell MT"/>
                <a:ea typeface="Bell MT"/>
                <a:cs typeface="Bell MT"/>
                <a:sym typeface="Bell MT"/>
                <a:hlinkClick r:id="rId3">
                  <a:extLst>
                    <a:ext uri="{A12FA001-AC4F-418D-AE19-62706E023703}">
                      <ahyp:hlinkClr val="tx"/>
                    </a:ext>
                  </a:extLst>
                </a:hlinkClick>
              </a:rPr>
              <a:t>sannis@maine.edu</a:t>
            </a:r>
            <a:r>
              <a:rPr b="1" i="0" lang="en-US" sz="3200" u="none" cap="none" strike="noStrike">
                <a:solidFill>
                  <a:schemeClr val="dk1"/>
                </a:solidFill>
                <a:latin typeface="Bell MT"/>
                <a:ea typeface="Bell MT"/>
                <a:cs typeface="Bell MT"/>
                <a:sym typeface="Bell MT"/>
              </a:rPr>
              <a:t>, 207-581-2621</a:t>
            </a:r>
            <a:endParaRPr b="1" i="0" sz="3600" u="none" cap="none" strike="noStrike">
              <a:solidFill>
                <a:schemeClr val="dk1"/>
              </a:solidFill>
              <a:latin typeface="Bell MT"/>
              <a:ea typeface="Bell MT"/>
              <a:cs typeface="Bell MT"/>
              <a:sym typeface="Bell MT"/>
            </a:endParaRPr>
          </a:p>
        </p:txBody>
      </p:sp>
      <p:pic>
        <p:nvPicPr>
          <p:cNvPr id="89" name="Google Shape;89;p1"/>
          <p:cNvPicPr preferRelativeResize="0"/>
          <p:nvPr/>
        </p:nvPicPr>
        <p:blipFill rotWithShape="1">
          <a:blip r:embed="rId4">
            <a:alphaModFix/>
          </a:blip>
          <a:srcRect b="0" l="0" r="0" t="35118"/>
          <a:stretch/>
        </p:blipFill>
        <p:spPr>
          <a:xfrm>
            <a:off x="0" y="81023"/>
            <a:ext cx="9144000" cy="44496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0"/>
          <p:cNvSpPr txBox="1"/>
          <p:nvPr>
            <p:ph type="title"/>
          </p:nvPr>
        </p:nvSpPr>
        <p:spPr>
          <a:xfrm>
            <a:off x="428625" y="298451"/>
            <a:ext cx="498247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latin typeface="Calibri"/>
                <a:ea typeface="Calibri"/>
                <a:cs typeface="Calibri"/>
                <a:sym typeface="Calibri"/>
              </a:rPr>
              <a:t>Exobasidium seems to overwinter on the </a:t>
            </a:r>
            <a:r>
              <a:rPr lang="en-US" sz="2800" u="sng">
                <a:latin typeface="Calibri"/>
                <a:ea typeface="Calibri"/>
                <a:cs typeface="Calibri"/>
                <a:sym typeface="Calibri"/>
              </a:rPr>
              <a:t>outside</a:t>
            </a:r>
            <a:r>
              <a:rPr lang="en-US" sz="2800">
                <a:latin typeface="Calibri"/>
                <a:ea typeface="Calibri"/>
                <a:cs typeface="Calibri"/>
                <a:sym typeface="Calibri"/>
              </a:rPr>
              <a:t> of the stem, particularly the buds</a:t>
            </a:r>
            <a:br>
              <a:rPr lang="en-US" sz="2800">
                <a:latin typeface="Calibri"/>
                <a:ea typeface="Calibri"/>
                <a:cs typeface="Calibri"/>
                <a:sym typeface="Calibri"/>
              </a:rPr>
            </a:br>
            <a:endParaRPr sz="2800">
              <a:latin typeface="Calibri"/>
              <a:ea typeface="Calibri"/>
              <a:cs typeface="Calibri"/>
              <a:sym typeface="Calibri"/>
            </a:endParaRPr>
          </a:p>
        </p:txBody>
      </p:sp>
      <p:pic>
        <p:nvPicPr>
          <p:cNvPr id="171" name="Google Shape;171;p10"/>
          <p:cNvPicPr preferRelativeResize="0"/>
          <p:nvPr>
            <p:ph idx="1" type="body"/>
          </p:nvPr>
        </p:nvPicPr>
        <p:blipFill rotWithShape="1">
          <a:blip r:embed="rId3">
            <a:alphaModFix/>
          </a:blip>
          <a:srcRect b="0" l="0" r="0" t="0"/>
          <a:stretch/>
        </p:blipFill>
        <p:spPr>
          <a:xfrm>
            <a:off x="182441" y="1621010"/>
            <a:ext cx="3927741" cy="5236989"/>
          </a:xfrm>
          <a:prstGeom prst="rect">
            <a:avLst/>
          </a:prstGeom>
          <a:noFill/>
          <a:ln>
            <a:noFill/>
          </a:ln>
        </p:spPr>
      </p:pic>
      <p:pic>
        <p:nvPicPr>
          <p:cNvPr id="172" name="Google Shape;172;p10"/>
          <p:cNvPicPr preferRelativeResize="0"/>
          <p:nvPr/>
        </p:nvPicPr>
        <p:blipFill rotWithShape="1">
          <a:blip r:embed="rId4">
            <a:alphaModFix/>
          </a:blip>
          <a:srcRect b="2593" l="32223" r="32220" t="14814"/>
          <a:stretch/>
        </p:blipFill>
        <p:spPr>
          <a:xfrm>
            <a:off x="5411097" y="400429"/>
            <a:ext cx="3411573" cy="594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1"/>
          <p:cNvSpPr txBox="1"/>
          <p:nvPr>
            <p:ph type="title"/>
          </p:nvPr>
        </p:nvSpPr>
        <p:spPr>
          <a:xfrm>
            <a:off x="525042" y="148674"/>
            <a:ext cx="8484442" cy="915016"/>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latin typeface="Calibri"/>
                <a:ea typeface="Calibri"/>
                <a:cs typeface="Calibri"/>
                <a:sym typeface="Calibri"/>
              </a:rPr>
              <a:t>Sphaerulina leaf spot (Septoria old name) </a:t>
            </a:r>
            <a:endParaRPr/>
          </a:p>
        </p:txBody>
      </p:sp>
      <p:pic>
        <p:nvPicPr>
          <p:cNvPr id="178" name="Google Shape;178;p11"/>
          <p:cNvPicPr preferRelativeResize="0"/>
          <p:nvPr>
            <p:ph idx="1" type="body"/>
          </p:nvPr>
        </p:nvPicPr>
        <p:blipFill rotWithShape="1">
          <a:blip r:embed="rId3">
            <a:alphaModFix/>
          </a:blip>
          <a:srcRect b="0" l="0" r="0" t="0"/>
          <a:stretch/>
        </p:blipFill>
        <p:spPr>
          <a:xfrm rot="5400000">
            <a:off x="-242294" y="1913929"/>
            <a:ext cx="5291138" cy="3968353"/>
          </a:xfrm>
          <a:prstGeom prst="rect">
            <a:avLst/>
          </a:prstGeom>
          <a:noFill/>
          <a:ln>
            <a:noFill/>
          </a:ln>
        </p:spPr>
      </p:pic>
      <p:pic>
        <p:nvPicPr>
          <p:cNvPr id="179" name="Google Shape;179;p11"/>
          <p:cNvPicPr preferRelativeResize="0"/>
          <p:nvPr/>
        </p:nvPicPr>
        <p:blipFill rotWithShape="1">
          <a:blip r:embed="rId4">
            <a:alphaModFix/>
          </a:blip>
          <a:srcRect b="0" l="0" r="0" t="0"/>
          <a:stretch/>
        </p:blipFill>
        <p:spPr>
          <a:xfrm>
            <a:off x="4767263" y="1371600"/>
            <a:ext cx="3957638" cy="5276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2"/>
          <p:cNvPicPr preferRelativeResize="0"/>
          <p:nvPr/>
        </p:nvPicPr>
        <p:blipFill rotWithShape="1">
          <a:blip r:embed="rId3">
            <a:alphaModFix/>
          </a:blip>
          <a:srcRect b="5185" l="0" r="2555" t="12445"/>
          <a:stretch/>
        </p:blipFill>
        <p:spPr>
          <a:xfrm>
            <a:off x="186574" y="1021633"/>
            <a:ext cx="8910320" cy="5648960"/>
          </a:xfrm>
          <a:prstGeom prst="rect">
            <a:avLst/>
          </a:prstGeom>
          <a:noFill/>
          <a:ln>
            <a:noFill/>
          </a:ln>
        </p:spPr>
      </p:pic>
      <p:grpSp>
        <p:nvGrpSpPr>
          <p:cNvPr id="185" name="Google Shape;185;p12"/>
          <p:cNvGrpSpPr/>
          <p:nvPr/>
        </p:nvGrpSpPr>
        <p:grpSpPr>
          <a:xfrm>
            <a:off x="64654" y="1529633"/>
            <a:ext cx="8900160" cy="5161276"/>
            <a:chOff x="64654" y="1529633"/>
            <a:chExt cx="8900160" cy="5161276"/>
          </a:xfrm>
        </p:grpSpPr>
        <p:sp>
          <p:nvSpPr>
            <p:cNvPr id="186" name="Google Shape;186;p12"/>
            <p:cNvSpPr/>
            <p:nvPr/>
          </p:nvSpPr>
          <p:spPr>
            <a:xfrm>
              <a:off x="6160654" y="1675425"/>
              <a:ext cx="1005840" cy="58928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12"/>
            <p:cNvSpPr/>
            <p:nvPr/>
          </p:nvSpPr>
          <p:spPr>
            <a:xfrm>
              <a:off x="3488574" y="1529633"/>
              <a:ext cx="1005840" cy="58928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12"/>
            <p:cNvSpPr/>
            <p:nvPr/>
          </p:nvSpPr>
          <p:spPr>
            <a:xfrm>
              <a:off x="64654" y="2860593"/>
              <a:ext cx="2590800" cy="58928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12"/>
            <p:cNvSpPr/>
            <p:nvPr/>
          </p:nvSpPr>
          <p:spPr>
            <a:xfrm>
              <a:off x="5154814" y="4425233"/>
              <a:ext cx="1005840" cy="58928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12"/>
            <p:cNvSpPr/>
            <p:nvPr/>
          </p:nvSpPr>
          <p:spPr>
            <a:xfrm rot="1672180">
              <a:off x="6170271" y="5085631"/>
              <a:ext cx="1402080" cy="58928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12"/>
            <p:cNvSpPr/>
            <p:nvPr/>
          </p:nvSpPr>
          <p:spPr>
            <a:xfrm>
              <a:off x="4494414" y="5963920"/>
              <a:ext cx="2174240" cy="71120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12"/>
            <p:cNvSpPr/>
            <p:nvPr/>
          </p:nvSpPr>
          <p:spPr>
            <a:xfrm>
              <a:off x="6790574" y="5979709"/>
              <a:ext cx="2174240" cy="71120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3" name="Google Shape;193;p12"/>
          <p:cNvSpPr txBox="1"/>
          <p:nvPr/>
        </p:nvSpPr>
        <p:spPr>
          <a:xfrm>
            <a:off x="426720" y="67526"/>
            <a:ext cx="860552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Overwinter in infection dead leaves and stems or as lesions in living stems, splash dispersed by water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3"/>
          <p:cNvPicPr preferRelativeResize="0"/>
          <p:nvPr/>
        </p:nvPicPr>
        <p:blipFill rotWithShape="1">
          <a:blip r:embed="rId3">
            <a:alphaModFix/>
          </a:blip>
          <a:srcRect b="910" l="37346" r="5598" t="33387"/>
          <a:stretch/>
        </p:blipFill>
        <p:spPr>
          <a:xfrm>
            <a:off x="0" y="1600517"/>
            <a:ext cx="5986894" cy="5170674"/>
          </a:xfrm>
          <a:prstGeom prst="rect">
            <a:avLst/>
          </a:prstGeom>
          <a:noFill/>
          <a:ln>
            <a:noFill/>
          </a:ln>
        </p:spPr>
      </p:pic>
      <p:sp>
        <p:nvSpPr>
          <p:cNvPr id="199" name="Google Shape;199;p13"/>
          <p:cNvSpPr txBox="1"/>
          <p:nvPr/>
        </p:nvSpPr>
        <p:spPr>
          <a:xfrm>
            <a:off x="914400" y="125252"/>
            <a:ext cx="5996706"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Powdery Mildew- </a:t>
            </a:r>
            <a:r>
              <a:rPr i="1" lang="en-US" sz="2800">
                <a:solidFill>
                  <a:schemeClr val="dk1"/>
                </a:solidFill>
                <a:latin typeface="Calibri"/>
                <a:ea typeface="Calibri"/>
                <a:cs typeface="Calibri"/>
                <a:sym typeface="Calibri"/>
              </a:rPr>
              <a:t>Microsphaera vaccinii</a:t>
            </a:r>
            <a:endParaRPr sz="2800">
              <a:solidFill>
                <a:schemeClr val="dk1"/>
              </a:solidFill>
              <a:latin typeface="Calibri"/>
              <a:ea typeface="Calibri"/>
              <a:cs typeface="Calibri"/>
              <a:sym typeface="Calibri"/>
            </a:endParaRPr>
          </a:p>
        </p:txBody>
      </p:sp>
      <p:pic>
        <p:nvPicPr>
          <p:cNvPr id="200" name="Google Shape;200;p13"/>
          <p:cNvPicPr preferRelativeResize="0"/>
          <p:nvPr/>
        </p:nvPicPr>
        <p:blipFill rotWithShape="1">
          <a:blip r:embed="rId4">
            <a:alphaModFix/>
          </a:blip>
          <a:srcRect b="0" l="26498" r="28438" t="21769"/>
          <a:stretch/>
        </p:blipFill>
        <p:spPr>
          <a:xfrm rot="5400000">
            <a:off x="4513664" y="705592"/>
            <a:ext cx="4687457" cy="45732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latin typeface="Calibri"/>
                <a:ea typeface="Calibri"/>
                <a:cs typeface="Calibri"/>
                <a:sym typeface="Calibri"/>
              </a:rPr>
              <a:t>Powdery mildew overwinters on dead leaves and stems  - spores dispersed by wind </a:t>
            </a:r>
            <a:endParaRPr/>
          </a:p>
        </p:txBody>
      </p:sp>
      <p:pic>
        <p:nvPicPr>
          <p:cNvPr id="206" name="Google Shape;206;p14"/>
          <p:cNvPicPr preferRelativeResize="0"/>
          <p:nvPr>
            <p:ph idx="1" type="body"/>
          </p:nvPr>
        </p:nvPicPr>
        <p:blipFill rotWithShape="1">
          <a:blip r:embed="rId3">
            <a:alphaModFix/>
          </a:blip>
          <a:srcRect b="4549" l="3607" r="2458" t="7458"/>
          <a:stretch/>
        </p:blipFill>
        <p:spPr>
          <a:xfrm>
            <a:off x="1255853" y="1690689"/>
            <a:ext cx="6632293" cy="49423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5"/>
          <p:cNvSpPr txBox="1"/>
          <p:nvPr>
            <p:ph type="title"/>
          </p:nvPr>
        </p:nvSpPr>
        <p:spPr>
          <a:xfrm>
            <a:off x="152400" y="128081"/>
            <a:ext cx="8567035" cy="11430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t>Valdensia leaf spot</a:t>
            </a:r>
            <a:endParaRPr sz="3200">
              <a:solidFill>
                <a:srgbClr val="C00000"/>
              </a:solidFill>
            </a:endParaRPr>
          </a:p>
        </p:txBody>
      </p:sp>
      <p:pic>
        <p:nvPicPr>
          <p:cNvPr descr="IMG_5583crop.JPG" id="213" name="Google Shape;213;p15"/>
          <p:cNvPicPr preferRelativeResize="0"/>
          <p:nvPr/>
        </p:nvPicPr>
        <p:blipFill rotWithShape="1">
          <a:blip r:embed="rId3">
            <a:alphaModFix/>
          </a:blip>
          <a:srcRect b="0" l="0" r="21063" t="0"/>
          <a:stretch/>
        </p:blipFill>
        <p:spPr>
          <a:xfrm rot="5400000">
            <a:off x="1899535" y="302563"/>
            <a:ext cx="5410200" cy="7395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IMG_5901.JPG" id="219" name="Google Shape;219;p16"/>
          <p:cNvPicPr preferRelativeResize="0"/>
          <p:nvPr/>
        </p:nvPicPr>
        <p:blipFill rotWithShape="1">
          <a:blip r:embed="rId3">
            <a:alphaModFix/>
          </a:blip>
          <a:srcRect b="11250" l="4063" r="12499" t="0"/>
          <a:stretch/>
        </p:blipFill>
        <p:spPr>
          <a:xfrm>
            <a:off x="533400" y="137845"/>
            <a:ext cx="8423856" cy="6720155"/>
          </a:xfrm>
          <a:prstGeom prst="rect">
            <a:avLst/>
          </a:prstGeom>
          <a:noFill/>
          <a:ln>
            <a:noFill/>
          </a:ln>
        </p:spPr>
      </p:pic>
      <p:sp>
        <p:nvSpPr>
          <p:cNvPr id="220" name="Google Shape;220;p16"/>
          <p:cNvSpPr txBox="1"/>
          <p:nvPr/>
        </p:nvSpPr>
        <p:spPr>
          <a:xfrm>
            <a:off x="838200" y="228600"/>
            <a:ext cx="5867400"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Prune field - early July 2010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grpSp>
        <p:nvGrpSpPr>
          <p:cNvPr id="225" name="Google Shape;225;p17"/>
          <p:cNvGrpSpPr/>
          <p:nvPr/>
        </p:nvGrpSpPr>
        <p:grpSpPr>
          <a:xfrm>
            <a:off x="838200" y="1699491"/>
            <a:ext cx="7217456" cy="5029200"/>
            <a:chOff x="685800" y="2514600"/>
            <a:chExt cx="7391400" cy="4563205"/>
          </a:xfrm>
        </p:grpSpPr>
        <p:pic>
          <p:nvPicPr>
            <p:cNvPr descr="IMG_3388.JPG" id="226" name="Google Shape;226;p17"/>
            <p:cNvPicPr preferRelativeResize="0"/>
            <p:nvPr/>
          </p:nvPicPr>
          <p:blipFill rotWithShape="1">
            <a:blip r:embed="rId3">
              <a:alphaModFix/>
            </a:blip>
            <a:srcRect b="15057" l="0" r="0" t="0"/>
            <a:stretch/>
          </p:blipFill>
          <p:spPr>
            <a:xfrm>
              <a:off x="685800" y="2514600"/>
              <a:ext cx="7162800" cy="4563205"/>
            </a:xfrm>
            <a:prstGeom prst="rect">
              <a:avLst/>
            </a:prstGeom>
            <a:noFill/>
            <a:ln>
              <a:noFill/>
            </a:ln>
          </p:spPr>
        </p:pic>
        <p:sp>
          <p:nvSpPr>
            <p:cNvPr id="227" name="Google Shape;227;p17"/>
            <p:cNvSpPr/>
            <p:nvPr/>
          </p:nvSpPr>
          <p:spPr>
            <a:xfrm rot="1387594">
              <a:off x="1823949" y="2854392"/>
              <a:ext cx="751384" cy="905073"/>
            </a:xfrm>
            <a:prstGeom prst="ellipse">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17"/>
            <p:cNvSpPr/>
            <p:nvPr/>
          </p:nvSpPr>
          <p:spPr>
            <a:xfrm rot="-1720882">
              <a:off x="5428893" y="5306385"/>
              <a:ext cx="751385" cy="905073"/>
            </a:xfrm>
            <a:prstGeom prst="ellipse">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17"/>
            <p:cNvSpPr/>
            <p:nvPr/>
          </p:nvSpPr>
          <p:spPr>
            <a:xfrm rot="-1066890">
              <a:off x="7066554" y="4262368"/>
              <a:ext cx="751387" cy="1815437"/>
            </a:xfrm>
            <a:prstGeom prst="ellipse">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17"/>
            <p:cNvSpPr/>
            <p:nvPr/>
          </p:nvSpPr>
          <p:spPr>
            <a:xfrm rot="153335">
              <a:off x="3839656" y="4587889"/>
              <a:ext cx="751385" cy="1733533"/>
            </a:xfrm>
            <a:prstGeom prst="ellipse">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7"/>
            <p:cNvSpPr/>
            <p:nvPr/>
          </p:nvSpPr>
          <p:spPr>
            <a:xfrm rot="-2943255">
              <a:off x="6077200" y="4986373"/>
              <a:ext cx="431744" cy="752523"/>
            </a:xfrm>
            <a:prstGeom prst="ellipse">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2" name="Google Shape;232;p17"/>
          <p:cNvSpPr txBox="1"/>
          <p:nvPr/>
        </p:nvSpPr>
        <p:spPr>
          <a:xfrm>
            <a:off x="244763" y="-20231"/>
            <a:ext cx="8991600" cy="14619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Fungus overwinters in sclerotia in infected leaves</a:t>
            </a:r>
            <a:endParaRPr/>
          </a:p>
          <a:p>
            <a:pPr indent="0" lvl="0" marL="0" marR="0" rtl="0" algn="l">
              <a:spcBef>
                <a:spcPts val="600"/>
              </a:spcBef>
              <a:spcAft>
                <a:spcPts val="0"/>
              </a:spcAft>
              <a:buNone/>
            </a:pPr>
            <a:r>
              <a:rPr lang="en-US" sz="2800">
                <a:solidFill>
                  <a:schemeClr val="dk1"/>
                </a:solidFill>
                <a:latin typeface="Calibri"/>
                <a:ea typeface="Calibri"/>
                <a:cs typeface="Calibri"/>
                <a:sym typeface="Calibri"/>
              </a:rPr>
              <a:t>- Spores actively shot off and spores too heavy to disperse by wind or water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C:\AnnisLabShared\Photo Library\Diseases\blueberry diseases\rust\IMG_4245.JPG" id="237" name="Google Shape;237;p18"/>
          <p:cNvPicPr preferRelativeResize="0"/>
          <p:nvPr/>
        </p:nvPicPr>
        <p:blipFill rotWithShape="1">
          <a:blip r:embed="rId3">
            <a:alphaModFix/>
          </a:blip>
          <a:srcRect b="26613" l="23086" r="27683" t="25914"/>
          <a:stretch/>
        </p:blipFill>
        <p:spPr>
          <a:xfrm rot="-5400000">
            <a:off x="3192471" y="2751617"/>
            <a:ext cx="4912060" cy="2753923"/>
          </a:xfrm>
          <a:prstGeom prst="rect">
            <a:avLst/>
          </a:prstGeom>
          <a:noFill/>
          <a:ln cap="flat" cmpd="sng" w="104775">
            <a:solidFill>
              <a:schemeClr val="lt1"/>
            </a:solidFill>
            <a:prstDash val="solid"/>
            <a:miter lim="800000"/>
            <a:headEnd len="sm" w="sm" type="none"/>
            <a:tailEnd len="sm" w="sm" type="none"/>
          </a:ln>
          <a:effectLst>
            <a:outerShdw blurRad="50800" rotWithShape="0" algn="tl" dir="2700000" dist="38100">
              <a:srgbClr val="000000">
                <a:alpha val="40000"/>
              </a:srgbClr>
            </a:outerShdw>
          </a:effectLst>
        </p:spPr>
      </p:pic>
      <p:sp>
        <p:nvSpPr>
          <p:cNvPr id="238" name="Google Shape;238;p18"/>
          <p:cNvSpPr txBox="1"/>
          <p:nvPr/>
        </p:nvSpPr>
        <p:spPr>
          <a:xfrm>
            <a:off x="1697144" y="103536"/>
            <a:ext cx="5328318"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Leaf Rust - </a:t>
            </a:r>
            <a:r>
              <a:rPr i="1" lang="en-US" sz="3200">
                <a:solidFill>
                  <a:schemeClr val="dk1"/>
                </a:solidFill>
                <a:latin typeface="Calibri"/>
                <a:ea typeface="Calibri"/>
                <a:cs typeface="Calibri"/>
                <a:sym typeface="Calibri"/>
              </a:rPr>
              <a:t>Thekopsora minima</a:t>
            </a:r>
            <a:endParaRPr b="1" sz="3200">
              <a:solidFill>
                <a:schemeClr val="dk1"/>
              </a:solidFill>
              <a:latin typeface="Calibri"/>
              <a:ea typeface="Calibri"/>
              <a:cs typeface="Calibri"/>
              <a:sym typeface="Calibri"/>
            </a:endParaRPr>
          </a:p>
        </p:txBody>
      </p:sp>
      <p:pic>
        <p:nvPicPr>
          <p:cNvPr id="239" name="Google Shape;239;p18"/>
          <p:cNvPicPr preferRelativeResize="0"/>
          <p:nvPr/>
        </p:nvPicPr>
        <p:blipFill rotWithShape="1">
          <a:blip r:embed="rId4">
            <a:alphaModFix/>
          </a:blip>
          <a:srcRect b="2" l="0" r="2" t="3694"/>
          <a:stretch/>
        </p:blipFill>
        <p:spPr>
          <a:xfrm>
            <a:off x="188816" y="1884640"/>
            <a:ext cx="3385657" cy="46999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40" name="Google Shape;240;p18"/>
          <p:cNvSpPr txBox="1"/>
          <p:nvPr/>
        </p:nvSpPr>
        <p:spPr>
          <a:xfrm>
            <a:off x="0" y="688311"/>
            <a:ext cx="894880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Overwinters as spores on blueberry and early spring infects hemlock and then later spring spores infect blueberry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9"/>
          <p:cNvSpPr txBox="1"/>
          <p:nvPr>
            <p:ph type="title"/>
          </p:nvPr>
        </p:nvSpPr>
        <p:spPr>
          <a:xfrm>
            <a:off x="65232" y="0"/>
            <a:ext cx="907876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Disease whose organisms overwinter in the field </a:t>
            </a:r>
            <a:endParaRPr/>
          </a:p>
        </p:txBody>
      </p:sp>
      <p:sp>
        <p:nvSpPr>
          <p:cNvPr id="246" name="Google Shape;246;p19"/>
          <p:cNvSpPr txBox="1"/>
          <p:nvPr>
            <p:ph idx="1" type="body"/>
          </p:nvPr>
        </p:nvSpPr>
        <p:spPr>
          <a:xfrm>
            <a:off x="517814" y="1325563"/>
            <a:ext cx="7249968" cy="539851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t>Mummy berry</a:t>
            </a:r>
            <a:endParaRPr/>
          </a:p>
          <a:p>
            <a:pPr indent="-228600" lvl="0" marL="228600" rtl="0" algn="l">
              <a:lnSpc>
                <a:spcPct val="90000"/>
              </a:lnSpc>
              <a:spcBef>
                <a:spcPts val="2200"/>
              </a:spcBef>
              <a:spcAft>
                <a:spcPts val="0"/>
              </a:spcAft>
              <a:buClr>
                <a:schemeClr val="dk1"/>
              </a:buClr>
              <a:buSzPts val="2800"/>
              <a:buChar char="•"/>
            </a:pPr>
            <a:r>
              <a:rPr lang="en-US" sz="2800"/>
              <a:t>Exobasidium leaf and fruit spot</a:t>
            </a:r>
            <a:endParaRPr/>
          </a:p>
          <a:p>
            <a:pPr indent="-228600" lvl="0" marL="228600" rtl="0" algn="l">
              <a:lnSpc>
                <a:spcPct val="90000"/>
              </a:lnSpc>
              <a:spcBef>
                <a:spcPts val="2200"/>
              </a:spcBef>
              <a:spcAft>
                <a:spcPts val="0"/>
              </a:spcAft>
              <a:buClr>
                <a:schemeClr val="dk1"/>
              </a:buClr>
              <a:buSzPts val="2800"/>
              <a:buChar char="•"/>
            </a:pPr>
            <a:r>
              <a:rPr lang="en-US" sz="2800"/>
              <a:t>Powdery mildew</a:t>
            </a:r>
            <a:endParaRPr/>
          </a:p>
          <a:p>
            <a:pPr indent="-228600" lvl="0" marL="228600" rtl="0" algn="l">
              <a:lnSpc>
                <a:spcPct val="90000"/>
              </a:lnSpc>
              <a:spcBef>
                <a:spcPts val="2200"/>
              </a:spcBef>
              <a:spcAft>
                <a:spcPts val="0"/>
              </a:spcAft>
              <a:buClr>
                <a:schemeClr val="dk1"/>
              </a:buClr>
              <a:buSzPts val="2800"/>
              <a:buChar char="•"/>
            </a:pPr>
            <a:r>
              <a:rPr lang="en-US" sz="2800"/>
              <a:t>Sphaerulina leaf spot</a:t>
            </a:r>
            <a:endParaRPr/>
          </a:p>
          <a:p>
            <a:pPr indent="-228600" lvl="0" marL="228600" rtl="0" algn="l">
              <a:lnSpc>
                <a:spcPct val="90000"/>
              </a:lnSpc>
              <a:spcBef>
                <a:spcPts val="2200"/>
              </a:spcBef>
              <a:spcAft>
                <a:spcPts val="0"/>
              </a:spcAft>
              <a:buClr>
                <a:schemeClr val="dk1"/>
              </a:buClr>
              <a:buSzPts val="2800"/>
              <a:buChar char="•"/>
            </a:pPr>
            <a:r>
              <a:rPr lang="en-US" sz="2800"/>
              <a:t>Valdensia leaf spot</a:t>
            </a:r>
            <a:endParaRPr/>
          </a:p>
          <a:p>
            <a:pPr indent="-228600" lvl="0" marL="228600" rtl="0" algn="l">
              <a:lnSpc>
                <a:spcPct val="90000"/>
              </a:lnSpc>
              <a:spcBef>
                <a:spcPts val="2200"/>
              </a:spcBef>
              <a:spcAft>
                <a:spcPts val="0"/>
              </a:spcAft>
              <a:buClr>
                <a:schemeClr val="dk1"/>
              </a:buClr>
              <a:buSzPts val="2800"/>
              <a:buChar char="•"/>
            </a:pPr>
            <a:r>
              <a:rPr lang="en-US" sz="2800"/>
              <a:t>Leaf rust</a:t>
            </a:r>
            <a:endParaRPr/>
          </a:p>
          <a:p>
            <a:pPr indent="-228600" lvl="0" marL="228600" rtl="0" algn="l">
              <a:lnSpc>
                <a:spcPct val="90000"/>
              </a:lnSpc>
              <a:spcBef>
                <a:spcPts val="2200"/>
              </a:spcBef>
              <a:spcAft>
                <a:spcPts val="0"/>
              </a:spcAft>
              <a:buClr>
                <a:schemeClr val="dk1"/>
              </a:buClr>
              <a:buSzPts val="2800"/>
              <a:buChar char="•"/>
            </a:pPr>
            <a:r>
              <a:rPr lang="en-US" sz="2800"/>
              <a:t>Red leaf</a:t>
            </a:r>
            <a:endParaRPr/>
          </a:p>
          <a:p>
            <a:pPr indent="-228600" lvl="0" marL="228600" rtl="0" algn="l">
              <a:lnSpc>
                <a:spcPct val="90000"/>
              </a:lnSpc>
              <a:spcBef>
                <a:spcPts val="2200"/>
              </a:spcBef>
              <a:spcAft>
                <a:spcPts val="0"/>
              </a:spcAft>
              <a:buClr>
                <a:schemeClr val="dk1"/>
              </a:buClr>
              <a:buSzPts val="2800"/>
              <a:buChar char="•"/>
            </a:pPr>
            <a:r>
              <a:rPr lang="en-US" sz="2800"/>
              <a:t>Witches broom </a:t>
            </a:r>
            <a:endParaRPr/>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p:txBody>
      </p:sp>
      <p:sp>
        <p:nvSpPr>
          <p:cNvPr id="247" name="Google Shape;247;p19"/>
          <p:cNvSpPr/>
          <p:nvPr/>
        </p:nvSpPr>
        <p:spPr>
          <a:xfrm flipH="1" rot="10800000">
            <a:off x="517815" y="5144654"/>
            <a:ext cx="3012464" cy="1357744"/>
          </a:xfrm>
          <a:prstGeom prst="rect">
            <a:avLst/>
          </a:prstGeom>
          <a:noFill/>
          <a:ln cap="flat" cmpd="sng" w="571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9"/>
          <p:cNvSpPr txBox="1"/>
          <p:nvPr/>
        </p:nvSpPr>
        <p:spPr>
          <a:xfrm>
            <a:off x="3849167" y="5144654"/>
            <a:ext cx="460672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Overwinter INSIDE living blueberry plants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ph type="title"/>
          </p:nvPr>
        </p:nvSpPr>
        <p:spPr>
          <a:xfrm>
            <a:off x="457200" y="1905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23F4F"/>
              </a:buClr>
              <a:buSzPts val="4400"/>
              <a:buFont typeface="Calibri"/>
              <a:buNone/>
            </a:pPr>
            <a:r>
              <a:rPr lang="en-US">
                <a:solidFill>
                  <a:srgbClr val="323F4F"/>
                </a:solidFill>
              </a:rPr>
              <a:t>Acknowledgements</a:t>
            </a:r>
            <a:endParaRPr/>
          </a:p>
        </p:txBody>
      </p:sp>
      <p:sp>
        <p:nvSpPr>
          <p:cNvPr id="96" name="Google Shape;96;p2"/>
          <p:cNvSpPr txBox="1"/>
          <p:nvPr>
            <p:ph idx="1" type="body"/>
          </p:nvPr>
        </p:nvSpPr>
        <p:spPr>
          <a:xfrm>
            <a:off x="214403" y="914400"/>
            <a:ext cx="8305800" cy="3999722"/>
          </a:xfrm>
          <a:prstGeom prst="rect">
            <a:avLst/>
          </a:prstGeom>
          <a:solidFill>
            <a:schemeClr val="lt1"/>
          </a:solidFill>
          <a:ln cap="flat" cmpd="sng" w="76200">
            <a:solidFill>
              <a:srgbClr val="A1CFAA"/>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23F4F"/>
              </a:buClr>
              <a:buSzPts val="2400"/>
              <a:buChar char="•"/>
            </a:pPr>
            <a:r>
              <a:rPr lang="en-US" u="sng">
                <a:solidFill>
                  <a:srgbClr val="323F4F"/>
                </a:solidFill>
              </a:rPr>
              <a:t>Research professionals</a:t>
            </a:r>
            <a:r>
              <a:rPr lang="en-US">
                <a:solidFill>
                  <a:srgbClr val="323F4F"/>
                </a:solidFill>
              </a:rPr>
              <a:t>: Margo Roberts, Jacob Schwab, Greg Kornelis, Rachael Martin, Caleb Slemmons </a:t>
            </a:r>
            <a:endParaRPr/>
          </a:p>
          <a:p>
            <a:pPr indent="-228600" lvl="0" marL="228600" rtl="0" algn="l">
              <a:lnSpc>
                <a:spcPct val="100000"/>
              </a:lnSpc>
              <a:spcBef>
                <a:spcPts val="1200"/>
              </a:spcBef>
              <a:spcAft>
                <a:spcPts val="0"/>
              </a:spcAft>
              <a:buClr>
                <a:srgbClr val="323F4F"/>
              </a:buClr>
              <a:buSzPts val="2400"/>
              <a:buChar char="•"/>
            </a:pPr>
            <a:r>
              <a:rPr lang="en-US" u="sng">
                <a:solidFill>
                  <a:srgbClr val="323F4F"/>
                </a:solidFill>
              </a:rPr>
              <a:t>Graduate Students</a:t>
            </a:r>
            <a:r>
              <a:rPr lang="en-US">
                <a:solidFill>
                  <a:srgbClr val="323F4F"/>
                </a:solidFill>
              </a:rPr>
              <a:t>: Kristen McGovern, Laura Penman, Ashley Thompson, Tyler Case, Katie Ashley, Erika Lyon, Nghi Nyugen, Ian Leonard, Zoe Colwell </a:t>
            </a:r>
            <a:endParaRPr/>
          </a:p>
          <a:p>
            <a:pPr indent="-101600" lvl="0" marL="228600" rtl="0" algn="l">
              <a:lnSpc>
                <a:spcPct val="100000"/>
              </a:lnSpc>
              <a:spcBef>
                <a:spcPts val="1200"/>
              </a:spcBef>
              <a:spcAft>
                <a:spcPts val="0"/>
              </a:spcAft>
              <a:buClr>
                <a:schemeClr val="dk1"/>
              </a:buClr>
              <a:buSzPts val="2000"/>
              <a:buNone/>
            </a:pPr>
            <a:r>
              <a:t/>
            </a:r>
            <a:endParaRPr sz="2000">
              <a:solidFill>
                <a:srgbClr val="323F4F"/>
              </a:solidFill>
            </a:endParaRPr>
          </a:p>
          <a:p>
            <a:pPr indent="-228600" lvl="0" marL="228600" rtl="0" algn="l">
              <a:lnSpc>
                <a:spcPct val="100000"/>
              </a:lnSpc>
              <a:spcBef>
                <a:spcPts val="1200"/>
              </a:spcBef>
              <a:spcAft>
                <a:spcPts val="0"/>
              </a:spcAft>
              <a:buClr>
                <a:srgbClr val="323F4F"/>
              </a:buClr>
              <a:buSzPts val="2400"/>
              <a:buChar char="•"/>
            </a:pPr>
            <a:r>
              <a:rPr lang="en-US" u="sng">
                <a:solidFill>
                  <a:srgbClr val="323F4F"/>
                </a:solidFill>
              </a:rPr>
              <a:t>Numerous undergraduate students</a:t>
            </a:r>
            <a:endParaRPr/>
          </a:p>
          <a:p>
            <a:pPr indent="-228600" lvl="0" marL="228600" rtl="0" algn="l">
              <a:lnSpc>
                <a:spcPct val="100000"/>
              </a:lnSpc>
              <a:spcBef>
                <a:spcPts val="1200"/>
              </a:spcBef>
              <a:spcAft>
                <a:spcPts val="0"/>
              </a:spcAft>
              <a:buClr>
                <a:srgbClr val="323F4F"/>
              </a:buClr>
              <a:buSzPts val="2400"/>
              <a:buChar char="•"/>
            </a:pPr>
            <a:r>
              <a:rPr lang="en-US" u="sng">
                <a:solidFill>
                  <a:srgbClr val="323F4F"/>
                </a:solidFill>
              </a:rPr>
              <a:t>Blueberry grower cooperators</a:t>
            </a:r>
            <a:endParaRPr/>
          </a:p>
        </p:txBody>
      </p:sp>
      <p:pic>
        <p:nvPicPr>
          <p:cNvPr id="97" name="Google Shape;97;p2"/>
          <p:cNvPicPr preferRelativeResize="0"/>
          <p:nvPr/>
        </p:nvPicPr>
        <p:blipFill rotWithShape="1">
          <a:blip r:embed="rId3">
            <a:alphaModFix/>
          </a:blip>
          <a:srcRect b="0" l="0" r="0" t="0"/>
          <a:stretch/>
        </p:blipFill>
        <p:spPr>
          <a:xfrm>
            <a:off x="2033043" y="5223283"/>
            <a:ext cx="1634717" cy="1634717"/>
          </a:xfrm>
          <a:prstGeom prst="rect">
            <a:avLst/>
          </a:prstGeom>
          <a:noFill/>
          <a:ln>
            <a:noFill/>
          </a:ln>
        </p:spPr>
      </p:pic>
      <p:pic>
        <p:nvPicPr>
          <p:cNvPr id="98" name="Google Shape;98;p2"/>
          <p:cNvPicPr preferRelativeResize="0"/>
          <p:nvPr/>
        </p:nvPicPr>
        <p:blipFill rotWithShape="1">
          <a:blip r:embed="rId4">
            <a:alphaModFix/>
          </a:blip>
          <a:srcRect b="0" l="0" r="0" t="0"/>
          <a:stretch/>
        </p:blipFill>
        <p:spPr>
          <a:xfrm>
            <a:off x="3799831" y="4534388"/>
            <a:ext cx="2550168" cy="2550168"/>
          </a:xfrm>
          <a:prstGeom prst="rect">
            <a:avLst/>
          </a:prstGeom>
          <a:noFill/>
          <a:ln>
            <a:noFill/>
          </a:ln>
        </p:spPr>
      </p:pic>
      <p:pic>
        <p:nvPicPr>
          <p:cNvPr id="99" name="Google Shape;99;p2"/>
          <p:cNvPicPr preferRelativeResize="0"/>
          <p:nvPr/>
        </p:nvPicPr>
        <p:blipFill rotWithShape="1">
          <a:blip r:embed="rId5">
            <a:alphaModFix/>
          </a:blip>
          <a:srcRect b="0" l="0" r="0" t="0"/>
          <a:stretch/>
        </p:blipFill>
        <p:spPr>
          <a:xfrm>
            <a:off x="6349999" y="4962608"/>
            <a:ext cx="2644733" cy="1895392"/>
          </a:xfrm>
          <a:prstGeom prst="rect">
            <a:avLst/>
          </a:prstGeom>
          <a:noFill/>
          <a:ln>
            <a:noFill/>
          </a:ln>
        </p:spPr>
      </p:pic>
      <p:pic>
        <p:nvPicPr>
          <p:cNvPr id="100" name="Google Shape;100;p2"/>
          <p:cNvPicPr preferRelativeResize="0"/>
          <p:nvPr/>
        </p:nvPicPr>
        <p:blipFill rotWithShape="1">
          <a:blip r:embed="rId6">
            <a:alphaModFix/>
          </a:blip>
          <a:srcRect b="0" l="0" r="0" t="0"/>
          <a:stretch/>
        </p:blipFill>
        <p:spPr>
          <a:xfrm>
            <a:off x="98580" y="5360781"/>
            <a:ext cx="1868428" cy="12771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0"/>
          <p:cNvPicPr preferRelativeResize="0"/>
          <p:nvPr>
            <p:ph idx="1" type="body"/>
          </p:nvPr>
        </p:nvPicPr>
        <p:blipFill rotWithShape="1">
          <a:blip r:embed="rId3">
            <a:alphaModFix/>
          </a:blip>
          <a:srcRect b="0" l="0" r="0" t="0"/>
          <a:stretch/>
        </p:blipFill>
        <p:spPr>
          <a:xfrm>
            <a:off x="0" y="2614769"/>
            <a:ext cx="5396384" cy="4047288"/>
          </a:xfrm>
          <a:prstGeom prst="rect">
            <a:avLst/>
          </a:prstGeom>
          <a:noFill/>
          <a:ln>
            <a:noFill/>
          </a:ln>
        </p:spPr>
      </p:pic>
      <p:pic>
        <p:nvPicPr>
          <p:cNvPr id="254" name="Google Shape;254;p20"/>
          <p:cNvPicPr preferRelativeResize="0"/>
          <p:nvPr/>
        </p:nvPicPr>
        <p:blipFill rotWithShape="1">
          <a:blip r:embed="rId4">
            <a:alphaModFix/>
          </a:blip>
          <a:srcRect b="0" l="0" r="0" t="0"/>
          <a:stretch/>
        </p:blipFill>
        <p:spPr>
          <a:xfrm rot="5400000">
            <a:off x="4562814" y="2080871"/>
            <a:ext cx="5235641" cy="3926731"/>
          </a:xfrm>
          <a:prstGeom prst="rect">
            <a:avLst/>
          </a:prstGeom>
          <a:noFill/>
          <a:ln>
            <a:noFill/>
          </a:ln>
        </p:spPr>
      </p:pic>
      <p:sp>
        <p:nvSpPr>
          <p:cNvPr id="255" name="Google Shape;255;p20"/>
          <p:cNvSpPr txBox="1"/>
          <p:nvPr/>
        </p:nvSpPr>
        <p:spPr>
          <a:xfrm>
            <a:off x="130630" y="139960"/>
            <a:ext cx="4898570" cy="156966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Red leaf fungus persists inside rhizome and stem</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Overwinters</a:t>
            </a:r>
            <a:r>
              <a:rPr lang="en-US" sz="3200" u="sng">
                <a:solidFill>
                  <a:schemeClr val="dk1"/>
                </a:solidFill>
                <a:latin typeface="Calibri"/>
                <a:ea typeface="Calibri"/>
                <a:cs typeface="Calibri"/>
                <a:sym typeface="Calibri"/>
              </a:rPr>
              <a:t> inside </a:t>
            </a:r>
            <a:r>
              <a:rPr lang="en-US" sz="3200">
                <a:solidFill>
                  <a:schemeClr val="dk1"/>
                </a:solidFill>
                <a:latin typeface="Calibri"/>
                <a:ea typeface="Calibri"/>
                <a:cs typeface="Calibri"/>
                <a:sym typeface="Calibri"/>
              </a:rPr>
              <a:t>of plant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1"/>
          <p:cNvSpPr txBox="1"/>
          <p:nvPr>
            <p:ph idx="1" type="body"/>
          </p:nvPr>
        </p:nvSpPr>
        <p:spPr>
          <a:xfrm>
            <a:off x="152789" y="155446"/>
            <a:ext cx="3962011" cy="2307836"/>
          </a:xfrm>
          <a:prstGeom prst="rect">
            <a:avLst/>
          </a:prstGeom>
          <a:solidFill>
            <a:schemeClr val="lt1"/>
          </a:solid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400"/>
              <a:buChar char="•"/>
            </a:pPr>
            <a:r>
              <a:rPr lang="en-US"/>
              <a:t>Fungus produces spores late July </a:t>
            </a:r>
            <a:endParaRPr/>
          </a:p>
          <a:p>
            <a:pPr indent="-228600" lvl="0" marL="228600" rtl="0" algn="l">
              <a:lnSpc>
                <a:spcPct val="100000"/>
              </a:lnSpc>
              <a:spcBef>
                <a:spcPts val="600"/>
              </a:spcBef>
              <a:spcAft>
                <a:spcPts val="0"/>
              </a:spcAft>
              <a:buClr>
                <a:schemeClr val="dk1"/>
              </a:buClr>
              <a:buSzPts val="2400"/>
              <a:buChar char="•"/>
            </a:pPr>
            <a:r>
              <a:rPr lang="en-US"/>
              <a:t>Does not spread well by spores (air dispersal)</a:t>
            </a:r>
            <a:endParaRPr/>
          </a:p>
        </p:txBody>
      </p:sp>
      <p:pic>
        <p:nvPicPr>
          <p:cNvPr id="261" name="Google Shape;261;p21"/>
          <p:cNvPicPr preferRelativeResize="0"/>
          <p:nvPr/>
        </p:nvPicPr>
        <p:blipFill rotWithShape="1">
          <a:blip r:embed="rId3">
            <a:alphaModFix/>
          </a:blip>
          <a:srcRect b="0" l="0" r="7778" t="15000"/>
          <a:stretch/>
        </p:blipFill>
        <p:spPr>
          <a:xfrm>
            <a:off x="4400550" y="1027907"/>
            <a:ext cx="4743450" cy="5829300"/>
          </a:xfrm>
          <a:prstGeom prst="rect">
            <a:avLst/>
          </a:prstGeom>
          <a:noFill/>
          <a:ln>
            <a:noFill/>
          </a:ln>
        </p:spPr>
      </p:pic>
      <p:pic>
        <p:nvPicPr>
          <p:cNvPr id="262" name="Google Shape;262;p21"/>
          <p:cNvPicPr preferRelativeResize="0"/>
          <p:nvPr/>
        </p:nvPicPr>
        <p:blipFill rotWithShape="1">
          <a:blip r:embed="rId4">
            <a:alphaModFix/>
          </a:blip>
          <a:srcRect b="16920" l="0" r="0" t="21899"/>
          <a:stretch/>
        </p:blipFill>
        <p:spPr>
          <a:xfrm>
            <a:off x="-70655" y="2679102"/>
            <a:ext cx="4985556" cy="40669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2"/>
          <p:cNvSpPr txBox="1"/>
          <p:nvPr>
            <p:ph type="title"/>
          </p:nvPr>
        </p:nvSpPr>
        <p:spPr>
          <a:xfrm>
            <a:off x="323849" y="134217"/>
            <a:ext cx="8025823" cy="23349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latin typeface="Calibri"/>
                <a:ea typeface="Calibri"/>
                <a:cs typeface="Calibri"/>
                <a:sym typeface="Calibri"/>
              </a:rPr>
              <a:t>Witches broom – rust fungus</a:t>
            </a:r>
            <a:br>
              <a:rPr lang="en-US" sz="3600">
                <a:latin typeface="Calibri"/>
                <a:ea typeface="Calibri"/>
                <a:cs typeface="Calibri"/>
                <a:sym typeface="Calibri"/>
              </a:rPr>
            </a:br>
            <a:r>
              <a:rPr lang="en-US" sz="3600">
                <a:latin typeface="Calibri"/>
                <a:ea typeface="Calibri"/>
                <a:cs typeface="Calibri"/>
                <a:sym typeface="Calibri"/>
              </a:rPr>
              <a:t>- </a:t>
            </a:r>
            <a:r>
              <a:rPr lang="en-US" sz="3200">
                <a:latin typeface="Calibri"/>
                <a:ea typeface="Calibri"/>
                <a:cs typeface="Calibri"/>
                <a:sym typeface="Calibri"/>
              </a:rPr>
              <a:t>overwinters in blueberry stems under bark from year one to year two.  Can survive for years </a:t>
            </a:r>
            <a:br>
              <a:rPr lang="en-US" sz="3200">
                <a:latin typeface="Calibri"/>
                <a:ea typeface="Calibri"/>
                <a:cs typeface="Calibri"/>
                <a:sym typeface="Calibri"/>
              </a:rPr>
            </a:br>
            <a:r>
              <a:rPr lang="en-US" sz="3200">
                <a:latin typeface="Calibri"/>
                <a:ea typeface="Calibri"/>
                <a:cs typeface="Calibri"/>
                <a:sym typeface="Calibri"/>
              </a:rPr>
              <a:t>- part of life cycle is spent on balsam fir </a:t>
            </a:r>
            <a:br>
              <a:rPr lang="en-US" sz="3200">
                <a:latin typeface="Calibri"/>
                <a:ea typeface="Calibri"/>
                <a:cs typeface="Calibri"/>
                <a:sym typeface="Calibri"/>
              </a:rPr>
            </a:br>
            <a:r>
              <a:rPr lang="en-US" sz="3200">
                <a:latin typeface="Calibri"/>
                <a:ea typeface="Calibri"/>
                <a:cs typeface="Calibri"/>
                <a:sym typeface="Calibri"/>
              </a:rPr>
              <a:t>spores dispersed by wind </a:t>
            </a:r>
            <a:endParaRPr sz="3600">
              <a:latin typeface="Calibri"/>
              <a:ea typeface="Calibri"/>
              <a:cs typeface="Calibri"/>
              <a:sym typeface="Calibri"/>
            </a:endParaRPr>
          </a:p>
        </p:txBody>
      </p:sp>
      <p:pic>
        <p:nvPicPr>
          <p:cNvPr id="268" name="Google Shape;268;p22"/>
          <p:cNvPicPr preferRelativeResize="0"/>
          <p:nvPr>
            <p:ph idx="1" type="body"/>
          </p:nvPr>
        </p:nvPicPr>
        <p:blipFill rotWithShape="1">
          <a:blip r:embed="rId3">
            <a:alphaModFix/>
          </a:blip>
          <a:srcRect b="0" l="0" r="0" t="0"/>
          <a:stretch/>
        </p:blipFill>
        <p:spPr>
          <a:xfrm>
            <a:off x="4267200" y="2949445"/>
            <a:ext cx="4791979" cy="3593984"/>
          </a:xfrm>
          <a:prstGeom prst="rect">
            <a:avLst/>
          </a:prstGeom>
          <a:noFill/>
          <a:ln>
            <a:noFill/>
          </a:ln>
        </p:spPr>
      </p:pic>
      <p:pic>
        <p:nvPicPr>
          <p:cNvPr id="269" name="Google Shape;269;p22"/>
          <p:cNvPicPr preferRelativeResize="0"/>
          <p:nvPr/>
        </p:nvPicPr>
        <p:blipFill rotWithShape="1">
          <a:blip r:embed="rId4">
            <a:alphaModFix/>
          </a:blip>
          <a:srcRect b="0" l="0" r="0" t="0"/>
          <a:stretch/>
        </p:blipFill>
        <p:spPr>
          <a:xfrm>
            <a:off x="782991" y="2469147"/>
            <a:ext cx="3188646" cy="42515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3"/>
          <p:cNvSpPr txBox="1"/>
          <p:nvPr>
            <p:ph type="title"/>
          </p:nvPr>
        </p:nvSpPr>
        <p:spPr>
          <a:xfrm>
            <a:off x="65232" y="0"/>
            <a:ext cx="907876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Botyris Blossom Blight comes in initially from outside of the field</a:t>
            </a:r>
            <a:endParaRPr/>
          </a:p>
        </p:txBody>
      </p:sp>
      <p:sp>
        <p:nvSpPr>
          <p:cNvPr id="275" name="Google Shape;275;p23"/>
          <p:cNvSpPr txBox="1"/>
          <p:nvPr>
            <p:ph idx="1" type="body"/>
          </p:nvPr>
        </p:nvSpPr>
        <p:spPr>
          <a:xfrm>
            <a:off x="582469" y="1824327"/>
            <a:ext cx="7249968" cy="539851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t>Botrytis blossom blight</a:t>
            </a:r>
            <a:endParaRPr/>
          </a:p>
          <a:p>
            <a:pPr indent="-50800" lvl="0" marL="228600" rtl="0" algn="l">
              <a:lnSpc>
                <a:spcPct val="90000"/>
              </a:lnSpc>
              <a:spcBef>
                <a:spcPts val="2200"/>
              </a:spcBef>
              <a:spcAft>
                <a:spcPts val="0"/>
              </a:spcAft>
              <a:buClr>
                <a:schemeClr val="dk1"/>
              </a:buClr>
              <a:buSzPts val="2800"/>
              <a:buNone/>
            </a:pPr>
            <a:r>
              <a:t/>
            </a:r>
            <a:endParaRPr b="1"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p:txBody>
      </p:sp>
      <p:pic>
        <p:nvPicPr>
          <p:cNvPr id="276" name="Google Shape;276;p23"/>
          <p:cNvPicPr preferRelativeResize="0"/>
          <p:nvPr>
            <p:ph idx="1" type="body"/>
          </p:nvPr>
        </p:nvPicPr>
        <p:blipFill rotWithShape="1">
          <a:blip r:embed="rId3">
            <a:alphaModFix/>
          </a:blip>
          <a:srcRect b="30234" l="27579" r="30949" t="31320"/>
          <a:stretch/>
        </p:blipFill>
        <p:spPr>
          <a:xfrm>
            <a:off x="100074" y="1310640"/>
            <a:ext cx="4278226" cy="5288280"/>
          </a:xfrm>
          <a:prstGeom prst="rect">
            <a:avLst/>
          </a:prstGeom>
          <a:noFill/>
          <a:ln>
            <a:noFill/>
          </a:ln>
        </p:spPr>
      </p:pic>
      <p:pic>
        <p:nvPicPr>
          <p:cNvPr id="277" name="Google Shape;277;p23"/>
          <p:cNvPicPr preferRelativeResize="0"/>
          <p:nvPr/>
        </p:nvPicPr>
        <p:blipFill rotWithShape="1">
          <a:blip r:embed="rId4">
            <a:alphaModFix/>
          </a:blip>
          <a:srcRect b="17652" l="31602" r="18101" t="10788"/>
          <a:stretch/>
        </p:blipFill>
        <p:spPr>
          <a:xfrm>
            <a:off x="4158928" y="1157468"/>
            <a:ext cx="4884998" cy="52128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4"/>
          <p:cNvSpPr txBox="1"/>
          <p:nvPr>
            <p:ph type="title"/>
          </p:nvPr>
        </p:nvSpPr>
        <p:spPr>
          <a:xfrm>
            <a:off x="323273" y="365126"/>
            <a:ext cx="8192077"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latin typeface="Calibri"/>
                <a:ea typeface="Calibri"/>
                <a:cs typeface="Calibri"/>
                <a:sym typeface="Calibri"/>
              </a:rPr>
              <a:t>Botrytis – generalist that attacks leaves, flowers and fruit of 1000s of plants </a:t>
            </a:r>
            <a:endParaRPr/>
          </a:p>
        </p:txBody>
      </p:sp>
      <p:pic>
        <p:nvPicPr>
          <p:cNvPr id="283" name="Google Shape;283;p24"/>
          <p:cNvPicPr preferRelativeResize="0"/>
          <p:nvPr/>
        </p:nvPicPr>
        <p:blipFill rotWithShape="1">
          <a:blip r:embed="rId3">
            <a:alphaModFix/>
          </a:blip>
          <a:srcRect b="0" l="0" r="0" t="0"/>
          <a:stretch/>
        </p:blipFill>
        <p:spPr>
          <a:xfrm>
            <a:off x="4406611" y="3821181"/>
            <a:ext cx="4515716" cy="2970866"/>
          </a:xfrm>
          <a:prstGeom prst="rect">
            <a:avLst/>
          </a:prstGeom>
          <a:noFill/>
          <a:ln>
            <a:noFill/>
          </a:ln>
        </p:spPr>
      </p:pic>
      <p:pic>
        <p:nvPicPr>
          <p:cNvPr id="284" name="Google Shape;284;p24"/>
          <p:cNvPicPr preferRelativeResize="0"/>
          <p:nvPr>
            <p:ph idx="1" type="body"/>
          </p:nvPr>
        </p:nvPicPr>
        <p:blipFill rotWithShape="1">
          <a:blip r:embed="rId4">
            <a:alphaModFix/>
          </a:blip>
          <a:srcRect b="0" l="0" r="0" t="0"/>
          <a:stretch/>
        </p:blipFill>
        <p:spPr>
          <a:xfrm>
            <a:off x="81850" y="3246959"/>
            <a:ext cx="4324761" cy="2861550"/>
          </a:xfrm>
          <a:prstGeom prst="rect">
            <a:avLst/>
          </a:prstGeom>
          <a:noFill/>
          <a:ln>
            <a:noFill/>
          </a:ln>
        </p:spPr>
      </p:pic>
      <p:sp>
        <p:nvSpPr>
          <p:cNvPr id="285" name="Google Shape;285;p24"/>
          <p:cNvSpPr txBox="1"/>
          <p:nvPr/>
        </p:nvSpPr>
        <p:spPr>
          <a:xfrm>
            <a:off x="222054" y="1878772"/>
            <a:ext cx="870027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Spores spread by air,  blow in from infected plants around field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pSp>
        <p:nvGrpSpPr>
          <p:cNvPr id="290" name="Google Shape;290;p25"/>
          <p:cNvGrpSpPr/>
          <p:nvPr/>
        </p:nvGrpSpPr>
        <p:grpSpPr>
          <a:xfrm>
            <a:off x="5020579" y="3421126"/>
            <a:ext cx="3975784" cy="4015802"/>
            <a:chOff x="2059" y="1423"/>
            <a:chExt cx="2504" cy="2530"/>
          </a:xfrm>
        </p:grpSpPr>
        <p:grpSp>
          <p:nvGrpSpPr>
            <p:cNvPr id="291" name="Google Shape;291;p25"/>
            <p:cNvGrpSpPr/>
            <p:nvPr/>
          </p:nvGrpSpPr>
          <p:grpSpPr>
            <a:xfrm>
              <a:off x="2059" y="1423"/>
              <a:ext cx="2504" cy="2530"/>
              <a:chOff x="1530" y="1245"/>
              <a:chExt cx="2949" cy="2977"/>
            </a:xfrm>
          </p:grpSpPr>
          <p:sp>
            <p:nvSpPr>
              <p:cNvPr id="292" name="Google Shape;292;p25"/>
              <p:cNvSpPr/>
              <p:nvPr/>
            </p:nvSpPr>
            <p:spPr>
              <a:xfrm>
                <a:off x="2645" y="1265"/>
                <a:ext cx="1435" cy="1999"/>
              </a:xfrm>
              <a:custGeom>
                <a:rect b="b" l="l" r="r" t="t"/>
                <a:pathLst>
                  <a:path extrusionOk="0" h="1999" w="1435">
                    <a:moveTo>
                      <a:pt x="0" y="0"/>
                    </a:moveTo>
                    <a:cubicBezTo>
                      <a:pt x="28" y="30"/>
                      <a:pt x="76" y="77"/>
                      <a:pt x="114" y="90"/>
                    </a:cubicBezTo>
                    <a:cubicBezTo>
                      <a:pt x="146" y="121"/>
                      <a:pt x="7" y="37"/>
                      <a:pt x="188" y="188"/>
                    </a:cubicBezTo>
                    <a:lnTo>
                      <a:pt x="1435" y="1231"/>
                    </a:lnTo>
                    <a:lnTo>
                      <a:pt x="1099" y="1999"/>
                    </a:lnTo>
                    <a:lnTo>
                      <a:pt x="0"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93" name="Google Shape;293;p25"/>
              <p:cNvCxnSpPr/>
              <p:nvPr/>
            </p:nvCxnSpPr>
            <p:spPr>
              <a:xfrm flipH="1">
                <a:off x="1536" y="1280"/>
                <a:ext cx="1104" cy="1968"/>
              </a:xfrm>
              <a:prstGeom prst="straightConnector1">
                <a:avLst/>
              </a:prstGeom>
              <a:noFill/>
              <a:ln cap="flat" cmpd="sng" w="28575">
                <a:solidFill>
                  <a:schemeClr val="dk1"/>
                </a:solidFill>
                <a:prstDash val="solid"/>
                <a:round/>
                <a:headEnd len="med" w="med" type="none"/>
                <a:tailEnd len="med" w="med" type="none"/>
              </a:ln>
            </p:spPr>
          </p:cxnSp>
          <p:cxnSp>
            <p:nvCxnSpPr>
              <p:cNvPr id="294" name="Google Shape;294;p25"/>
              <p:cNvCxnSpPr/>
              <p:nvPr/>
            </p:nvCxnSpPr>
            <p:spPr>
              <a:xfrm flipH="1" rot="3627491">
                <a:off x="2087" y="2302"/>
                <a:ext cx="1108" cy="1927"/>
              </a:xfrm>
              <a:prstGeom prst="straightConnector1">
                <a:avLst/>
              </a:prstGeom>
              <a:noFill/>
              <a:ln cap="flat" cmpd="sng" w="28575">
                <a:solidFill>
                  <a:schemeClr val="dk1"/>
                </a:solidFill>
                <a:prstDash val="solid"/>
                <a:round/>
                <a:headEnd len="med" w="med" type="none"/>
                <a:tailEnd len="med" w="med" type="none"/>
              </a:ln>
            </p:spPr>
          </p:cxnSp>
          <p:cxnSp>
            <p:nvCxnSpPr>
              <p:cNvPr id="295" name="Google Shape;295;p25"/>
              <p:cNvCxnSpPr/>
              <p:nvPr/>
            </p:nvCxnSpPr>
            <p:spPr>
              <a:xfrm flipH="1" rot="7222701">
                <a:off x="2616" y="1256"/>
                <a:ext cx="1152" cy="1968"/>
              </a:xfrm>
              <a:prstGeom prst="straightConnector1">
                <a:avLst/>
              </a:prstGeom>
              <a:noFill/>
              <a:ln cap="flat" cmpd="sng" w="28575">
                <a:solidFill>
                  <a:schemeClr val="dk1"/>
                </a:solidFill>
                <a:prstDash val="solid"/>
                <a:round/>
                <a:headEnd len="med" w="med" type="none"/>
                <a:tailEnd len="med" w="med" type="none"/>
              </a:ln>
            </p:spPr>
          </p:cxnSp>
          <p:cxnSp>
            <p:nvCxnSpPr>
              <p:cNvPr id="296" name="Google Shape;296;p25"/>
              <p:cNvCxnSpPr/>
              <p:nvPr/>
            </p:nvCxnSpPr>
            <p:spPr>
              <a:xfrm flipH="1" rot="10800000">
                <a:off x="3771" y="2481"/>
                <a:ext cx="294" cy="767"/>
              </a:xfrm>
              <a:prstGeom prst="straightConnector1">
                <a:avLst/>
              </a:prstGeom>
              <a:noFill/>
              <a:ln cap="flat" cmpd="sng" w="28575">
                <a:solidFill>
                  <a:schemeClr val="dk1"/>
                </a:solidFill>
                <a:prstDash val="solid"/>
                <a:round/>
                <a:headEnd len="med" w="med" type="none"/>
                <a:tailEnd len="med" w="med" type="none"/>
              </a:ln>
            </p:spPr>
          </p:cxnSp>
          <p:cxnSp>
            <p:nvCxnSpPr>
              <p:cNvPr id="297" name="Google Shape;297;p25"/>
              <p:cNvCxnSpPr/>
              <p:nvPr/>
            </p:nvCxnSpPr>
            <p:spPr>
              <a:xfrm>
                <a:off x="2640" y="1296"/>
                <a:ext cx="1425" cy="1201"/>
              </a:xfrm>
              <a:prstGeom prst="straightConnector1">
                <a:avLst/>
              </a:prstGeom>
              <a:noFill/>
              <a:ln cap="flat" cmpd="sng" w="28575">
                <a:solidFill>
                  <a:schemeClr val="dk1"/>
                </a:solidFill>
                <a:prstDash val="solid"/>
                <a:round/>
                <a:headEnd len="med" w="med" type="none"/>
                <a:tailEnd len="med" w="med" type="none"/>
              </a:ln>
            </p:spPr>
          </p:cxnSp>
          <p:sp>
            <p:nvSpPr>
              <p:cNvPr id="298" name="Google Shape;298;p25"/>
              <p:cNvSpPr txBox="1"/>
              <p:nvPr/>
            </p:nvSpPr>
            <p:spPr>
              <a:xfrm>
                <a:off x="2150" y="3254"/>
                <a:ext cx="1173" cy="2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environment</a:t>
                </a:r>
                <a:endParaRPr/>
              </a:p>
            </p:txBody>
          </p:sp>
          <p:sp>
            <p:nvSpPr>
              <p:cNvPr id="299" name="Google Shape;299;p25"/>
              <p:cNvSpPr txBox="1"/>
              <p:nvPr/>
            </p:nvSpPr>
            <p:spPr>
              <a:xfrm rot="-3675938">
                <a:off x="1709" y="2383"/>
                <a:ext cx="920" cy="2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pathogen</a:t>
                </a:r>
                <a:endParaRPr sz="1800">
                  <a:solidFill>
                    <a:schemeClr val="dk1"/>
                  </a:solidFill>
                  <a:latin typeface="Calibri"/>
                  <a:ea typeface="Calibri"/>
                  <a:cs typeface="Calibri"/>
                  <a:sym typeface="Calibri"/>
                </a:endParaRPr>
              </a:p>
            </p:txBody>
          </p:sp>
          <p:sp>
            <p:nvSpPr>
              <p:cNvPr id="300" name="Google Shape;300;p25"/>
              <p:cNvSpPr txBox="1"/>
              <p:nvPr/>
            </p:nvSpPr>
            <p:spPr>
              <a:xfrm>
                <a:off x="3910" y="2847"/>
                <a:ext cx="569" cy="3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time</a:t>
                </a:r>
                <a:endParaRPr/>
              </a:p>
            </p:txBody>
          </p:sp>
        </p:grpSp>
        <p:sp>
          <p:nvSpPr>
            <p:cNvPr id="301" name="Google Shape;301;p25"/>
            <p:cNvSpPr txBox="1"/>
            <p:nvPr/>
          </p:nvSpPr>
          <p:spPr>
            <a:xfrm rot="3729458">
              <a:off x="3119" y="2278"/>
              <a:ext cx="418"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host</a:t>
              </a:r>
              <a:endParaRPr sz="2000">
                <a:solidFill>
                  <a:schemeClr val="dk1"/>
                </a:solidFill>
                <a:latin typeface="Calibri"/>
                <a:ea typeface="Calibri"/>
                <a:cs typeface="Calibri"/>
                <a:sym typeface="Calibri"/>
              </a:endParaRPr>
            </a:p>
          </p:txBody>
        </p:sp>
      </p:grpSp>
      <p:sp>
        <p:nvSpPr>
          <p:cNvPr id="302" name="Google Shape;302;p25"/>
          <p:cNvSpPr txBox="1"/>
          <p:nvPr/>
        </p:nvSpPr>
        <p:spPr>
          <a:xfrm>
            <a:off x="264327" y="0"/>
            <a:ext cx="8534400" cy="38841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Effective control involves knowing which disease you have AND its disease cycle</a:t>
            </a:r>
            <a:endParaRPr/>
          </a:p>
          <a:p>
            <a:pPr indent="-342900" lvl="1" marL="8001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Calibri"/>
                <a:ea typeface="Calibri"/>
                <a:cs typeface="Calibri"/>
                <a:sym typeface="Calibri"/>
              </a:rPr>
              <a:t>What stage of plant does it infect?</a:t>
            </a:r>
            <a:endParaRPr/>
          </a:p>
          <a:p>
            <a:pPr indent="-342900" lvl="1" marL="8001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Calibri"/>
                <a:ea typeface="Calibri"/>
                <a:cs typeface="Calibri"/>
                <a:sym typeface="Calibri"/>
              </a:rPr>
              <a:t>When does pathogen produce infective stages?</a:t>
            </a:r>
            <a:endParaRPr/>
          </a:p>
          <a:p>
            <a:pPr indent="-342900" lvl="1" marL="8001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Calibri"/>
                <a:ea typeface="Calibri"/>
                <a:cs typeface="Calibri"/>
                <a:sym typeface="Calibri"/>
              </a:rPr>
              <a:t>What the weather conditions for the fungus to infect the plants? </a:t>
            </a:r>
            <a:endParaRPr/>
          </a:p>
          <a:p>
            <a:pPr indent="-342900" lvl="1" marL="8001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Calibri"/>
                <a:ea typeface="Calibri"/>
                <a:cs typeface="Calibri"/>
                <a:sym typeface="Calibri"/>
              </a:rPr>
              <a:t>Which stages in disease cycle are best for managing disease?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6"/>
          <p:cNvSpPr txBox="1"/>
          <p:nvPr/>
        </p:nvSpPr>
        <p:spPr>
          <a:xfrm>
            <a:off x="2348826" y="169663"/>
            <a:ext cx="41761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Highbush blueberries</a:t>
            </a:r>
            <a:endParaRPr/>
          </a:p>
        </p:txBody>
      </p:sp>
      <p:pic>
        <p:nvPicPr>
          <p:cNvPr id="308" name="Google Shape;308;p26"/>
          <p:cNvPicPr preferRelativeResize="0"/>
          <p:nvPr/>
        </p:nvPicPr>
        <p:blipFill rotWithShape="1">
          <a:blip r:embed="rId3">
            <a:alphaModFix/>
          </a:blip>
          <a:srcRect b="0" l="0" r="0" t="0"/>
          <a:stretch/>
        </p:blipFill>
        <p:spPr>
          <a:xfrm>
            <a:off x="0" y="797055"/>
            <a:ext cx="8970380" cy="59765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7"/>
          <p:cNvPicPr preferRelativeResize="0"/>
          <p:nvPr/>
        </p:nvPicPr>
        <p:blipFill rotWithShape="1">
          <a:blip r:embed="rId3">
            <a:alphaModFix/>
          </a:blip>
          <a:srcRect b="0" l="0" r="0" t="0"/>
          <a:stretch/>
        </p:blipFill>
        <p:spPr>
          <a:xfrm>
            <a:off x="1985818" y="1911928"/>
            <a:ext cx="6594763" cy="4946072"/>
          </a:xfrm>
          <a:prstGeom prst="rect">
            <a:avLst/>
          </a:prstGeom>
          <a:noFill/>
          <a:ln>
            <a:noFill/>
          </a:ln>
        </p:spPr>
      </p:pic>
      <p:sp>
        <p:nvSpPr>
          <p:cNvPr id="315" name="Google Shape;315;p27"/>
          <p:cNvSpPr txBox="1"/>
          <p:nvPr/>
        </p:nvSpPr>
        <p:spPr>
          <a:xfrm flipH="1">
            <a:off x="265546" y="-129308"/>
            <a:ext cx="868680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Genetic diversity in lowbush blueberries</a:t>
            </a:r>
            <a:endParaRPr/>
          </a:p>
          <a:p>
            <a:pPr indent="-457200" lvl="0" marL="457200" marR="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Genotypes vary in timing of development AND susceptibility to diseases</a:t>
            </a:r>
            <a:endParaRPr/>
          </a:p>
          <a:p>
            <a:pPr indent="-457200" lvl="0" marL="457200" marR="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Most fungal pathogens have co-evolved with plants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8"/>
          <p:cNvPicPr preferRelativeResize="0"/>
          <p:nvPr/>
        </p:nvPicPr>
        <p:blipFill rotWithShape="1">
          <a:blip r:embed="rId3">
            <a:alphaModFix/>
          </a:blip>
          <a:srcRect b="0" l="0" r="0" t="0"/>
          <a:stretch/>
        </p:blipFill>
        <p:spPr>
          <a:xfrm>
            <a:off x="265602" y="1837361"/>
            <a:ext cx="8643338" cy="3972312"/>
          </a:xfrm>
          <a:prstGeom prst="rect">
            <a:avLst/>
          </a:prstGeom>
          <a:noFill/>
          <a:ln>
            <a:noFill/>
          </a:ln>
        </p:spPr>
      </p:pic>
      <p:sp>
        <p:nvSpPr>
          <p:cNvPr id="321" name="Google Shape;321;p28"/>
          <p:cNvSpPr txBox="1"/>
          <p:nvPr/>
        </p:nvSpPr>
        <p:spPr>
          <a:xfrm>
            <a:off x="420385" y="143105"/>
            <a:ext cx="8333772"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Different stages of development can vary in their susceptibility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27" name="Google Shape;327;p29"/>
          <p:cNvSpPr txBox="1"/>
          <p:nvPr/>
        </p:nvSpPr>
        <p:spPr>
          <a:xfrm>
            <a:off x="5355433" y="6386413"/>
            <a:ext cx="370274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Late September to October, crop year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type="title"/>
          </p:nvPr>
        </p:nvSpPr>
        <p:spPr>
          <a:xfrm>
            <a:off x="629841" y="145916"/>
            <a:ext cx="7886700" cy="1167318"/>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Most lowbush blueberry diseases caused by fungi</a:t>
            </a:r>
            <a:endParaRPr sz="3600">
              <a:latin typeface="Calibri"/>
              <a:ea typeface="Calibri"/>
              <a:cs typeface="Calibri"/>
              <a:sym typeface="Calibri"/>
            </a:endParaRPr>
          </a:p>
        </p:txBody>
      </p:sp>
      <p:sp>
        <p:nvSpPr>
          <p:cNvPr id="107" name="Google Shape;107;p3"/>
          <p:cNvSpPr txBox="1"/>
          <p:nvPr>
            <p:ph idx="2" type="body"/>
          </p:nvPr>
        </p:nvSpPr>
        <p:spPr>
          <a:xfrm>
            <a:off x="258625" y="1731439"/>
            <a:ext cx="4471591" cy="4012456"/>
          </a:xfrm>
          <a:prstGeom prst="rect">
            <a:avLst/>
          </a:prstGeom>
          <a:solidFill>
            <a:schemeClr val="lt1"/>
          </a:solid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Char char="•"/>
            </a:pPr>
            <a:r>
              <a:rPr b="1" lang="en-US" sz="2000"/>
              <a:t>Mummy berry </a:t>
            </a:r>
            <a:endParaRPr/>
          </a:p>
          <a:p>
            <a:pPr indent="-228600" lvl="0" marL="228600" rtl="0" algn="l">
              <a:lnSpc>
                <a:spcPct val="90000"/>
              </a:lnSpc>
              <a:spcBef>
                <a:spcPts val="1000"/>
              </a:spcBef>
              <a:spcAft>
                <a:spcPts val="0"/>
              </a:spcAft>
              <a:buClr>
                <a:schemeClr val="dk1"/>
              </a:buClr>
              <a:buSzPts val="2000"/>
              <a:buChar char="•"/>
            </a:pPr>
            <a:r>
              <a:rPr b="1" lang="en-US" sz="2000"/>
              <a:t>Exobasidium leaf and fruit spot</a:t>
            </a:r>
            <a:endParaRPr/>
          </a:p>
          <a:p>
            <a:pPr indent="-228600" lvl="0" marL="228600" rtl="0" algn="l">
              <a:lnSpc>
                <a:spcPct val="90000"/>
              </a:lnSpc>
              <a:spcBef>
                <a:spcPts val="1000"/>
              </a:spcBef>
              <a:spcAft>
                <a:spcPts val="0"/>
              </a:spcAft>
              <a:buClr>
                <a:schemeClr val="dk1"/>
              </a:buClr>
              <a:buSzPts val="2000"/>
              <a:buChar char="•"/>
            </a:pPr>
            <a:r>
              <a:rPr b="1" lang="en-US" sz="2000"/>
              <a:t>Red leaf</a:t>
            </a:r>
            <a:endParaRPr/>
          </a:p>
          <a:p>
            <a:pPr indent="-228600" lvl="0" marL="228600" rtl="0" algn="l">
              <a:lnSpc>
                <a:spcPct val="90000"/>
              </a:lnSpc>
              <a:spcBef>
                <a:spcPts val="1000"/>
              </a:spcBef>
              <a:spcAft>
                <a:spcPts val="0"/>
              </a:spcAft>
              <a:buClr>
                <a:schemeClr val="dk1"/>
              </a:buClr>
              <a:buSzPts val="2000"/>
              <a:buChar char="•"/>
            </a:pPr>
            <a:r>
              <a:rPr b="1" lang="en-US" sz="2000"/>
              <a:t>Botrytis blossom blight </a:t>
            </a:r>
            <a:endParaRPr/>
          </a:p>
          <a:p>
            <a:pPr indent="-228600" lvl="0" marL="228600" rtl="0" algn="l">
              <a:lnSpc>
                <a:spcPct val="90000"/>
              </a:lnSpc>
              <a:spcBef>
                <a:spcPts val="1000"/>
              </a:spcBef>
              <a:spcAft>
                <a:spcPts val="0"/>
              </a:spcAft>
              <a:buClr>
                <a:schemeClr val="dk1"/>
              </a:buClr>
              <a:buSzPts val="2000"/>
              <a:buChar char="•"/>
            </a:pPr>
            <a:r>
              <a:rPr b="1" lang="en-US" sz="2000"/>
              <a:t>Leaf spots </a:t>
            </a:r>
            <a:endParaRPr/>
          </a:p>
          <a:p>
            <a:pPr indent="-228600" lvl="1" marL="685800" rtl="0" algn="l">
              <a:lnSpc>
                <a:spcPct val="90000"/>
              </a:lnSpc>
              <a:spcBef>
                <a:spcPts val="500"/>
              </a:spcBef>
              <a:spcAft>
                <a:spcPts val="0"/>
              </a:spcAft>
              <a:buClr>
                <a:schemeClr val="dk1"/>
              </a:buClr>
              <a:buSzPts val="2000"/>
              <a:buChar char="•"/>
            </a:pPr>
            <a:r>
              <a:rPr b="1" lang="en-US" sz="2000"/>
              <a:t>Sphaerulina leaf spot</a:t>
            </a:r>
            <a:endParaRPr/>
          </a:p>
          <a:p>
            <a:pPr indent="-228600" lvl="1" marL="685800" rtl="0" algn="l">
              <a:lnSpc>
                <a:spcPct val="90000"/>
              </a:lnSpc>
              <a:spcBef>
                <a:spcPts val="500"/>
              </a:spcBef>
              <a:spcAft>
                <a:spcPts val="0"/>
              </a:spcAft>
              <a:buClr>
                <a:schemeClr val="dk1"/>
              </a:buClr>
              <a:buSzPts val="2000"/>
              <a:buChar char="•"/>
            </a:pPr>
            <a:r>
              <a:rPr b="1" lang="en-US" sz="2000"/>
              <a:t>Powdery mildew</a:t>
            </a:r>
            <a:endParaRPr/>
          </a:p>
          <a:p>
            <a:pPr indent="-228600" lvl="1" marL="685800" rtl="0" algn="l">
              <a:lnSpc>
                <a:spcPct val="90000"/>
              </a:lnSpc>
              <a:spcBef>
                <a:spcPts val="500"/>
              </a:spcBef>
              <a:spcAft>
                <a:spcPts val="0"/>
              </a:spcAft>
              <a:buClr>
                <a:schemeClr val="dk1"/>
              </a:buClr>
              <a:buSzPts val="2000"/>
              <a:buChar char="•"/>
            </a:pPr>
            <a:r>
              <a:rPr b="1" lang="en-US" sz="2000"/>
              <a:t>Valdensia leaf spot</a:t>
            </a:r>
            <a:endParaRPr/>
          </a:p>
          <a:p>
            <a:pPr indent="-228600" lvl="1" marL="685800" rtl="0" algn="l">
              <a:lnSpc>
                <a:spcPct val="90000"/>
              </a:lnSpc>
              <a:spcBef>
                <a:spcPts val="500"/>
              </a:spcBef>
              <a:spcAft>
                <a:spcPts val="0"/>
              </a:spcAft>
              <a:buClr>
                <a:schemeClr val="dk1"/>
              </a:buClr>
              <a:buSzPts val="2000"/>
              <a:buChar char="•"/>
            </a:pPr>
            <a:r>
              <a:rPr b="1" lang="en-US" sz="2000"/>
              <a:t>Probably leaf rust</a:t>
            </a:r>
            <a:endParaRPr/>
          </a:p>
          <a:p>
            <a:pPr indent="-228600" lvl="0" marL="228600" rtl="0" algn="l">
              <a:lnSpc>
                <a:spcPct val="90000"/>
              </a:lnSpc>
              <a:spcBef>
                <a:spcPts val="1000"/>
              </a:spcBef>
              <a:spcAft>
                <a:spcPts val="0"/>
              </a:spcAft>
              <a:buClr>
                <a:schemeClr val="dk1"/>
              </a:buClr>
              <a:buSzPts val="2000"/>
              <a:buChar char="•"/>
            </a:pPr>
            <a:r>
              <a:rPr b="1" lang="en-US" sz="2000"/>
              <a:t>Witches broom</a:t>
            </a:r>
            <a:endParaRPr/>
          </a:p>
          <a:p>
            <a:pPr indent="-228600" lvl="0" marL="228600" rtl="0" algn="l">
              <a:lnSpc>
                <a:spcPct val="90000"/>
              </a:lnSpc>
              <a:spcBef>
                <a:spcPts val="1000"/>
              </a:spcBef>
              <a:spcAft>
                <a:spcPts val="0"/>
              </a:spcAft>
              <a:buClr>
                <a:schemeClr val="dk1"/>
              </a:buClr>
              <a:buSzPts val="2000"/>
              <a:buChar char="•"/>
            </a:pPr>
            <a:r>
              <a:rPr b="1" lang="en-US" sz="2000"/>
              <a:t>Some stem blights?</a:t>
            </a:r>
            <a:endParaRPr/>
          </a:p>
          <a:p>
            <a:pPr indent="-101600" lvl="0" marL="22860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sp>
        <p:nvSpPr>
          <p:cNvPr id="108" name="Google Shape;108;p3"/>
          <p:cNvSpPr txBox="1"/>
          <p:nvPr>
            <p:ph idx="4" type="body"/>
          </p:nvPr>
        </p:nvSpPr>
        <p:spPr>
          <a:xfrm>
            <a:off x="4350327" y="1738555"/>
            <a:ext cx="4553527" cy="408959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Char char="•"/>
            </a:pPr>
            <a:r>
              <a:rPr i="1" lang="en-US" sz="2000"/>
              <a:t>Monilinia vaccinii-corymbosi (MVC)</a:t>
            </a:r>
            <a:endParaRPr/>
          </a:p>
          <a:p>
            <a:pPr indent="-228600" lvl="0" marL="228600" rtl="0" algn="l">
              <a:lnSpc>
                <a:spcPct val="90000"/>
              </a:lnSpc>
              <a:spcBef>
                <a:spcPts val="1000"/>
              </a:spcBef>
              <a:spcAft>
                <a:spcPts val="0"/>
              </a:spcAft>
              <a:buClr>
                <a:schemeClr val="dk1"/>
              </a:buClr>
              <a:buSzPts val="2000"/>
              <a:buChar char="•"/>
            </a:pPr>
            <a:r>
              <a:rPr i="1" lang="en-US" sz="2000"/>
              <a:t>Exobasidium maculosum </a:t>
            </a:r>
            <a:endParaRPr/>
          </a:p>
          <a:p>
            <a:pPr indent="-228600" lvl="0" marL="228600" rtl="0" algn="l">
              <a:lnSpc>
                <a:spcPct val="90000"/>
              </a:lnSpc>
              <a:spcBef>
                <a:spcPts val="1000"/>
              </a:spcBef>
              <a:spcAft>
                <a:spcPts val="0"/>
              </a:spcAft>
              <a:buClr>
                <a:schemeClr val="dk1"/>
              </a:buClr>
              <a:buSzPts val="2000"/>
              <a:buChar char="•"/>
            </a:pPr>
            <a:r>
              <a:rPr i="1" lang="en-US" sz="2000"/>
              <a:t>Exobasidium vaccinii</a:t>
            </a:r>
            <a:endParaRPr/>
          </a:p>
          <a:p>
            <a:pPr indent="-228600" lvl="0" marL="228600" rtl="0" algn="l">
              <a:lnSpc>
                <a:spcPct val="90000"/>
              </a:lnSpc>
              <a:spcBef>
                <a:spcPts val="1000"/>
              </a:spcBef>
              <a:spcAft>
                <a:spcPts val="0"/>
              </a:spcAft>
              <a:buClr>
                <a:schemeClr val="dk1"/>
              </a:buClr>
              <a:buSzPts val="2000"/>
              <a:buChar char="•"/>
            </a:pPr>
            <a:r>
              <a:rPr i="1" lang="en-US" sz="2000"/>
              <a:t>Botrytis cinerea</a:t>
            </a:r>
            <a:endParaRPr i="1" sz="2000"/>
          </a:p>
          <a:p>
            <a:pPr indent="-228600" lvl="0" marL="228600" rtl="0" algn="l">
              <a:lnSpc>
                <a:spcPct val="90000"/>
              </a:lnSpc>
              <a:spcBef>
                <a:spcPts val="1000"/>
              </a:spcBef>
              <a:spcAft>
                <a:spcPts val="0"/>
              </a:spcAft>
              <a:buClr>
                <a:schemeClr val="dk1"/>
              </a:buClr>
              <a:buSzPts val="2000"/>
              <a:buChar char="•"/>
            </a:pPr>
            <a:r>
              <a:rPr i="1" lang="en-US" sz="2000"/>
              <a:t>Sphaerulina vaccinii</a:t>
            </a:r>
            <a:endParaRPr/>
          </a:p>
          <a:p>
            <a:pPr indent="-228600" lvl="0" marL="228600" rtl="0" algn="l">
              <a:lnSpc>
                <a:spcPct val="90000"/>
              </a:lnSpc>
              <a:spcBef>
                <a:spcPts val="1000"/>
              </a:spcBef>
              <a:spcAft>
                <a:spcPts val="0"/>
              </a:spcAft>
              <a:buClr>
                <a:schemeClr val="dk1"/>
              </a:buClr>
              <a:buSzPts val="2000"/>
              <a:buChar char="•"/>
            </a:pPr>
            <a:r>
              <a:rPr i="1" lang="en-US" sz="2000"/>
              <a:t>Erysiphe vaccinii or minima</a:t>
            </a:r>
            <a:endParaRPr/>
          </a:p>
          <a:p>
            <a:pPr indent="-228600" lvl="0" marL="228600" rtl="0" algn="l">
              <a:lnSpc>
                <a:spcPct val="90000"/>
              </a:lnSpc>
              <a:spcBef>
                <a:spcPts val="1000"/>
              </a:spcBef>
              <a:spcAft>
                <a:spcPts val="0"/>
              </a:spcAft>
              <a:buClr>
                <a:schemeClr val="dk1"/>
              </a:buClr>
              <a:buSzPts val="2000"/>
              <a:buChar char="•"/>
            </a:pPr>
            <a:r>
              <a:rPr i="1" lang="en-US" sz="2000"/>
              <a:t>Valdensia heterodoxa</a:t>
            </a:r>
            <a:endParaRPr i="1" sz="2000"/>
          </a:p>
          <a:p>
            <a:pPr indent="-228600" lvl="0" marL="228600" rtl="0" algn="l">
              <a:lnSpc>
                <a:spcPct val="90000"/>
              </a:lnSpc>
              <a:spcBef>
                <a:spcPts val="1000"/>
              </a:spcBef>
              <a:spcAft>
                <a:spcPts val="0"/>
              </a:spcAft>
              <a:buClr>
                <a:schemeClr val="dk1"/>
              </a:buClr>
              <a:buSzPts val="2000"/>
              <a:buChar char="•"/>
            </a:pPr>
            <a:r>
              <a:rPr i="1" lang="en-US" sz="2000"/>
              <a:t>Thekopsora minima</a:t>
            </a:r>
            <a:endParaRPr/>
          </a:p>
          <a:p>
            <a:pPr indent="-228600" lvl="0" marL="228600" rtl="0" algn="l">
              <a:lnSpc>
                <a:spcPct val="90000"/>
              </a:lnSpc>
              <a:spcBef>
                <a:spcPts val="1000"/>
              </a:spcBef>
              <a:spcAft>
                <a:spcPts val="0"/>
              </a:spcAft>
              <a:buClr>
                <a:schemeClr val="dk1"/>
              </a:buClr>
              <a:buSzPts val="2000"/>
              <a:buChar char="•"/>
            </a:pPr>
            <a:r>
              <a:rPr i="1" lang="en-US" sz="2000"/>
              <a:t>Pucciniastrum goeppertianum </a:t>
            </a:r>
            <a:endParaRPr/>
          </a:p>
          <a:p>
            <a:pPr indent="-228600" lvl="0" marL="228600" rtl="0" algn="l">
              <a:lnSpc>
                <a:spcPct val="90000"/>
              </a:lnSpc>
              <a:spcBef>
                <a:spcPts val="1000"/>
              </a:spcBef>
              <a:spcAft>
                <a:spcPts val="0"/>
              </a:spcAft>
              <a:buClr>
                <a:schemeClr val="dk1"/>
              </a:buClr>
              <a:buSzPts val="2000"/>
              <a:buChar char="•"/>
            </a:pPr>
            <a:r>
              <a:rPr i="1" lang="en-US" sz="2000"/>
              <a:t>Phomopsis sp., Gondronia sp.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0"/>
          <p:cNvSpPr txBox="1"/>
          <p:nvPr>
            <p:ph type="title"/>
          </p:nvPr>
        </p:nvSpPr>
        <p:spPr>
          <a:xfrm>
            <a:off x="462396" y="-26294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Pruning </a:t>
            </a:r>
            <a:endParaRPr/>
          </a:p>
        </p:txBody>
      </p:sp>
      <p:sp>
        <p:nvSpPr>
          <p:cNvPr id="333" name="Google Shape;333;p30"/>
          <p:cNvSpPr txBox="1"/>
          <p:nvPr>
            <p:ph idx="1" type="body"/>
          </p:nvPr>
        </p:nvSpPr>
        <p:spPr>
          <a:xfrm>
            <a:off x="741941" y="730705"/>
            <a:ext cx="8112692" cy="5849793"/>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2400"/>
              <a:buChar char="•"/>
            </a:pPr>
            <a:r>
              <a:rPr lang="en-US"/>
              <a:t>Decreases living infected plant material – disrupting build up of inoculum </a:t>
            </a:r>
            <a:endParaRPr/>
          </a:p>
          <a:p>
            <a:pPr indent="-228600" lvl="0" marL="228600" rtl="0" algn="l">
              <a:lnSpc>
                <a:spcPct val="110000"/>
              </a:lnSpc>
              <a:spcBef>
                <a:spcPts val="1800"/>
              </a:spcBef>
              <a:spcAft>
                <a:spcPts val="0"/>
              </a:spcAft>
              <a:buClr>
                <a:schemeClr val="dk1"/>
              </a:buClr>
              <a:buSzPts val="2400"/>
              <a:buChar char="•"/>
            </a:pPr>
            <a:r>
              <a:rPr lang="en-US"/>
              <a:t>Increases chances of pathogen dying overwinter by killing host tissue (eg. Sphaerulina) or decay of plant material </a:t>
            </a:r>
            <a:endParaRPr/>
          </a:p>
          <a:p>
            <a:pPr indent="-228600" lvl="0" marL="228600" rtl="0" algn="l">
              <a:lnSpc>
                <a:spcPct val="110000"/>
              </a:lnSpc>
              <a:spcBef>
                <a:spcPts val="1800"/>
              </a:spcBef>
              <a:spcAft>
                <a:spcPts val="0"/>
              </a:spcAft>
              <a:buClr>
                <a:schemeClr val="dk1"/>
              </a:buClr>
              <a:buSzPts val="2400"/>
              <a:buChar char="•"/>
            </a:pPr>
            <a:r>
              <a:rPr lang="en-US"/>
              <a:t>Disrupts pathogen lifecycle by changing plant development stage available when spores are produced (eg. mummy berry) </a:t>
            </a:r>
            <a:endParaRPr/>
          </a:p>
          <a:p>
            <a:pPr indent="-228600" lvl="0" marL="228600" rtl="0" algn="l">
              <a:lnSpc>
                <a:spcPct val="110000"/>
              </a:lnSpc>
              <a:spcBef>
                <a:spcPts val="1800"/>
              </a:spcBef>
              <a:spcAft>
                <a:spcPts val="0"/>
              </a:spcAft>
              <a:buClr>
                <a:schemeClr val="dk1"/>
              </a:buClr>
              <a:buSzPts val="2400"/>
              <a:buChar char="•"/>
            </a:pPr>
            <a:r>
              <a:rPr lang="en-US"/>
              <a:t>Increases plant debris layer and may bury some inoculum </a:t>
            </a:r>
            <a:endParaRPr/>
          </a:p>
          <a:p>
            <a:pPr indent="-228600" lvl="0" marL="228600" rtl="0" algn="l">
              <a:lnSpc>
                <a:spcPct val="110000"/>
              </a:lnSpc>
              <a:spcBef>
                <a:spcPts val="1800"/>
              </a:spcBef>
              <a:spcAft>
                <a:spcPts val="0"/>
              </a:spcAft>
              <a:buClr>
                <a:schemeClr val="dk1"/>
              </a:buClr>
              <a:buSzPts val="2400"/>
              <a:buChar char="•"/>
            </a:pPr>
            <a:r>
              <a:rPr lang="en-US"/>
              <a:t>UNFORTUNATELY many pathogens can survive in dead plant material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39" name="Google Shape;339;p31"/>
          <p:cNvSpPr txBox="1"/>
          <p:nvPr/>
        </p:nvSpPr>
        <p:spPr>
          <a:xfrm>
            <a:off x="686799" y="418462"/>
            <a:ext cx="7588983"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Burn pruning – helps destroy infected plant material and pathogen structures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2"/>
          <p:cNvSpPr txBox="1"/>
          <p:nvPr>
            <p:ph type="title"/>
          </p:nvPr>
        </p:nvSpPr>
        <p:spPr>
          <a:xfrm>
            <a:off x="101600" y="262826"/>
            <a:ext cx="8811491" cy="55937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latin typeface="Calibri"/>
                <a:ea typeface="Calibri"/>
                <a:cs typeface="Calibri"/>
                <a:sym typeface="Calibri"/>
              </a:rPr>
              <a:t>Effect of pruning method on mummy berry </a:t>
            </a:r>
            <a:endParaRPr/>
          </a:p>
        </p:txBody>
      </p:sp>
      <p:graphicFrame>
        <p:nvGraphicFramePr>
          <p:cNvPr id="345" name="Google Shape;345;p32"/>
          <p:cNvGraphicFramePr/>
          <p:nvPr/>
        </p:nvGraphicFramePr>
        <p:xfrm>
          <a:off x="819108" y="967671"/>
          <a:ext cx="3000000" cy="3000000"/>
        </p:xfrm>
        <a:graphic>
          <a:graphicData uri="http://schemas.openxmlformats.org/drawingml/2006/table">
            <a:tbl>
              <a:tblPr bandRow="1" firstRow="1">
                <a:noFill/>
                <a:tableStyleId>{418DE886-6A33-42B0-92CB-A3EF841B1A8F}</a:tableStyleId>
              </a:tblPr>
              <a:tblGrid>
                <a:gridCol w="1906800"/>
                <a:gridCol w="2820425"/>
                <a:gridCol w="2649225"/>
              </a:tblGrid>
              <a:tr h="254000">
                <a:tc>
                  <a:txBody>
                    <a:bodyPr/>
                    <a:lstStyle/>
                    <a:p>
                      <a:pPr indent="0" lvl="0" marL="0" marR="0" rtl="0" algn="l">
                        <a:spcBef>
                          <a:spcPts val="0"/>
                        </a:spcBef>
                        <a:spcAft>
                          <a:spcPts val="0"/>
                        </a:spcAft>
                        <a:buNone/>
                      </a:pPr>
                      <a:r>
                        <a:rPr lang="en-US" sz="2000" u="none" cap="none" strike="noStrike"/>
                        <a:t>Pruning method</a:t>
                      </a:r>
                      <a:endParaRPr sz="2000"/>
                    </a:p>
                  </a:txBody>
                  <a:tcPr marT="45725" marB="45725" marR="91450" marL="91450"/>
                </a:tc>
                <a:tc>
                  <a:txBody>
                    <a:bodyPr/>
                    <a:lstStyle/>
                    <a:p>
                      <a:pPr indent="0" lvl="0" marL="0" marR="0" rtl="0" algn="l">
                        <a:spcBef>
                          <a:spcPts val="0"/>
                        </a:spcBef>
                        <a:spcAft>
                          <a:spcPts val="0"/>
                        </a:spcAft>
                        <a:buNone/>
                      </a:pPr>
                      <a:r>
                        <a:rPr lang="en-US" sz="2000"/>
                        <a:t>Number of crop cycles </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000"/>
                        <a:buFont typeface="Calibri"/>
                        <a:buNone/>
                      </a:pPr>
                      <a:r>
                        <a:rPr lang="en-US" sz="2000"/>
                        <a:t>Mummy berry </a:t>
                      </a:r>
                      <a:r>
                        <a:rPr lang="en-US" sz="2000"/>
                        <a:t>(infected stems/m</a:t>
                      </a:r>
                      <a:r>
                        <a:rPr baseline="30000" lang="en-US" sz="2000"/>
                        <a:t>2</a:t>
                      </a:r>
                      <a:r>
                        <a:rPr lang="en-US" sz="2000"/>
                        <a:t>)</a:t>
                      </a:r>
                      <a:endParaRPr sz="2000"/>
                    </a:p>
                  </a:txBody>
                  <a:tcPr marT="45725" marB="45725" marR="91450" marL="91450"/>
                </a:tc>
              </a:tr>
              <a:tr h="370850">
                <a:tc>
                  <a:txBody>
                    <a:bodyPr/>
                    <a:lstStyle/>
                    <a:p>
                      <a:pPr indent="0" lvl="0" marL="0" marR="0" rtl="0" algn="l">
                        <a:spcBef>
                          <a:spcPts val="0"/>
                        </a:spcBef>
                        <a:spcAft>
                          <a:spcPts val="0"/>
                        </a:spcAft>
                        <a:buNone/>
                      </a:pPr>
                      <a:r>
                        <a:rPr lang="en-US" sz="2000"/>
                        <a:t>Remained</a:t>
                      </a:r>
                      <a:r>
                        <a:rPr lang="en-US" sz="2000"/>
                        <a:t> mowed </a:t>
                      </a:r>
                      <a:endParaRPr sz="2000"/>
                    </a:p>
                  </a:txBody>
                  <a:tcPr marT="45725" marB="45725" marR="91450" marL="91450">
                    <a:solidFill>
                      <a:srgbClr val="D0CECE"/>
                    </a:solidFill>
                  </a:tcPr>
                </a:tc>
                <a:tc>
                  <a:txBody>
                    <a:bodyPr/>
                    <a:lstStyle/>
                    <a:p>
                      <a:pPr indent="0" lvl="0" marL="0" marR="0" rtl="0" algn="l">
                        <a:spcBef>
                          <a:spcPts val="0"/>
                        </a:spcBef>
                        <a:spcAft>
                          <a:spcPts val="0"/>
                        </a:spcAft>
                        <a:buNone/>
                      </a:pPr>
                      <a:r>
                        <a:rPr lang="en-US" sz="2000"/>
                        <a:t>1 crop cycle   </a:t>
                      </a:r>
                      <a:r>
                        <a:rPr lang="en-US" sz="2000"/>
                        <a:t>(1987)</a:t>
                      </a:r>
                      <a:endParaRPr sz="2000"/>
                    </a:p>
                  </a:txBody>
                  <a:tcPr marT="45725" marB="45725" marR="91450" marL="91450">
                    <a:solidFill>
                      <a:srgbClr val="D0CECE"/>
                    </a:solidFill>
                  </a:tcPr>
                </a:tc>
                <a:tc>
                  <a:txBody>
                    <a:bodyPr/>
                    <a:lstStyle/>
                    <a:p>
                      <a:pPr indent="0" lvl="0" marL="0" marR="0" rtl="0" algn="l">
                        <a:spcBef>
                          <a:spcPts val="0"/>
                        </a:spcBef>
                        <a:spcAft>
                          <a:spcPts val="0"/>
                        </a:spcAft>
                        <a:buNone/>
                      </a:pPr>
                      <a:r>
                        <a:rPr lang="en-US" sz="2000"/>
                        <a:t>19.8</a:t>
                      </a:r>
                      <a:endParaRPr/>
                    </a:p>
                  </a:txBody>
                  <a:tcPr marT="45725" marB="45725" marR="91450" marL="91450">
                    <a:solidFill>
                      <a:srgbClr val="D0CECE"/>
                    </a:solidFill>
                  </a:tcPr>
                </a:tc>
              </a:tr>
              <a:tr h="370850">
                <a:tc>
                  <a:txBody>
                    <a:bodyPr/>
                    <a:lstStyle/>
                    <a:p>
                      <a:pPr indent="0" lvl="0" marL="0" marR="0" rtl="0" algn="l">
                        <a:spcBef>
                          <a:spcPts val="0"/>
                        </a:spcBef>
                        <a:spcAft>
                          <a:spcPts val="0"/>
                        </a:spcAft>
                        <a:buNone/>
                      </a:pPr>
                      <a:r>
                        <a:t/>
                      </a:r>
                      <a:endParaRPr sz="2000"/>
                    </a:p>
                  </a:txBody>
                  <a:tcPr marT="45725" marB="45725" marR="91450" marL="91450">
                    <a:solidFill>
                      <a:srgbClr val="D0CECE"/>
                    </a:solidFill>
                  </a:tcPr>
                </a:tc>
                <a:tc>
                  <a:txBody>
                    <a:bodyPr/>
                    <a:lstStyle/>
                    <a:p>
                      <a:pPr indent="0" lvl="0" marL="0" marR="0" rtl="0" algn="l">
                        <a:lnSpc>
                          <a:spcPct val="100000"/>
                        </a:lnSpc>
                        <a:spcBef>
                          <a:spcPts val="0"/>
                        </a:spcBef>
                        <a:spcAft>
                          <a:spcPts val="0"/>
                        </a:spcAft>
                        <a:buClr>
                          <a:schemeClr val="dk1"/>
                        </a:buClr>
                        <a:buSzPts val="2000"/>
                        <a:buFont typeface="Calibri"/>
                        <a:buNone/>
                      </a:pPr>
                      <a:r>
                        <a:rPr lang="en-US" sz="2000"/>
                        <a:t>2 crop cycles</a:t>
                      </a:r>
                      <a:r>
                        <a:rPr lang="en-US" sz="2000"/>
                        <a:t> (1989)</a:t>
                      </a:r>
                      <a:endParaRPr sz="2000"/>
                    </a:p>
                  </a:txBody>
                  <a:tcPr marT="45725" marB="45725" marR="91450" marL="91450">
                    <a:solidFill>
                      <a:srgbClr val="D0CECE"/>
                    </a:solidFill>
                  </a:tcPr>
                </a:tc>
                <a:tc>
                  <a:txBody>
                    <a:bodyPr/>
                    <a:lstStyle/>
                    <a:p>
                      <a:pPr indent="0" lvl="0" marL="0" marR="0" rtl="0" algn="l">
                        <a:spcBef>
                          <a:spcPts val="0"/>
                        </a:spcBef>
                        <a:spcAft>
                          <a:spcPts val="0"/>
                        </a:spcAft>
                        <a:buNone/>
                      </a:pPr>
                      <a:r>
                        <a:rPr lang="en-US" sz="2000"/>
                        <a:t>45</a:t>
                      </a:r>
                      <a:endParaRPr/>
                    </a:p>
                  </a:txBody>
                  <a:tcPr marT="45725" marB="45725" marR="91450" marL="91450">
                    <a:solidFill>
                      <a:srgbClr val="D0CECE"/>
                    </a:solidFill>
                  </a:tcPr>
                </a:tc>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a:p>
                  </a:txBody>
                  <a:tcPr marT="45725" marB="45725" marR="91450" marL="91450">
                    <a:solidFill>
                      <a:schemeClr val="lt1"/>
                    </a:solidFill>
                  </a:tcPr>
                </a:tc>
                <a:tc>
                  <a:txBody>
                    <a:bodyPr/>
                    <a:lstStyle/>
                    <a:p>
                      <a:pPr indent="0" lvl="0" marL="0" marR="0" rtl="0" algn="l">
                        <a:spcBef>
                          <a:spcPts val="0"/>
                        </a:spcBef>
                        <a:spcAft>
                          <a:spcPts val="0"/>
                        </a:spcAft>
                        <a:buNone/>
                      </a:pPr>
                      <a:r>
                        <a:t/>
                      </a:r>
                      <a:endParaRPr sz="2000"/>
                    </a:p>
                  </a:txBody>
                  <a:tcPr marT="45725" marB="45725" marR="91450" marL="91450">
                    <a:solidFill>
                      <a:schemeClr val="lt1"/>
                    </a:solidFill>
                  </a:tcPr>
                </a:tc>
                <a:tc>
                  <a:txBody>
                    <a:bodyPr/>
                    <a:lstStyle/>
                    <a:p>
                      <a:pPr indent="0" lvl="0" marL="0" marR="0" rtl="0" algn="l">
                        <a:spcBef>
                          <a:spcPts val="0"/>
                        </a:spcBef>
                        <a:spcAft>
                          <a:spcPts val="0"/>
                        </a:spcAft>
                        <a:buNone/>
                      </a:pPr>
                      <a:r>
                        <a:t/>
                      </a:r>
                      <a:endParaRPr sz="2000"/>
                    </a:p>
                  </a:txBody>
                  <a:tcPr marT="45725" marB="45725" marR="91450" marL="91450">
                    <a:solidFill>
                      <a:schemeClr val="lt1"/>
                    </a:solidFill>
                  </a:tcPr>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Switche</a:t>
                      </a:r>
                      <a:r>
                        <a:rPr lang="en-US" sz="2000"/>
                        <a:t>d to burn for one cycle after 2 cycles of mow</a:t>
                      </a:r>
                      <a:endParaRPr sz="2000"/>
                    </a:p>
                  </a:txBody>
                  <a:tcPr marT="45725" marB="45725" marR="91450" marL="91450">
                    <a:solidFill>
                      <a:srgbClr val="DDEAF6"/>
                    </a:solidFill>
                  </a:tcPr>
                </a:tc>
                <a:tc>
                  <a:txBody>
                    <a:bodyPr/>
                    <a:lstStyle/>
                    <a:p>
                      <a:pPr indent="0" lvl="0" marL="0" marR="0" rtl="0" algn="l">
                        <a:spcBef>
                          <a:spcPts val="0"/>
                        </a:spcBef>
                        <a:spcAft>
                          <a:spcPts val="0"/>
                        </a:spcAft>
                        <a:buNone/>
                      </a:pPr>
                      <a:r>
                        <a:rPr lang="en-US" sz="2000"/>
                        <a:t>1 crop cycle after switch  </a:t>
                      </a:r>
                      <a:r>
                        <a:rPr lang="en-US" sz="2000"/>
                        <a:t>(1987)</a:t>
                      </a:r>
                      <a:endParaRPr sz="2000"/>
                    </a:p>
                  </a:txBody>
                  <a:tcPr marT="45725" marB="45725" marR="91450" marL="91450">
                    <a:solidFill>
                      <a:srgbClr val="DDEAF6"/>
                    </a:solidFill>
                  </a:tcPr>
                </a:tc>
                <a:tc>
                  <a:txBody>
                    <a:bodyPr/>
                    <a:lstStyle/>
                    <a:p>
                      <a:pPr indent="0" lvl="0" marL="0" marR="0" rtl="0" algn="l">
                        <a:spcBef>
                          <a:spcPts val="0"/>
                        </a:spcBef>
                        <a:spcAft>
                          <a:spcPts val="0"/>
                        </a:spcAft>
                        <a:buNone/>
                      </a:pPr>
                      <a:r>
                        <a:rPr lang="en-US" sz="2000"/>
                        <a:t>5.66</a:t>
                      </a:r>
                      <a:endParaRPr/>
                    </a:p>
                  </a:txBody>
                  <a:tcPr marT="45725" marB="45725" marR="91450" marL="91450">
                    <a:solidFill>
                      <a:srgbClr val="DDEAF6"/>
                    </a:solidFill>
                  </a:tcPr>
                </a:tc>
              </a:tr>
              <a:tr h="370850">
                <a:tc>
                  <a:txBody>
                    <a:bodyPr/>
                    <a:lstStyle/>
                    <a:p>
                      <a:pPr indent="0" lvl="0" marL="0" marR="0" rtl="0" algn="l">
                        <a:spcBef>
                          <a:spcPts val="0"/>
                        </a:spcBef>
                        <a:spcAft>
                          <a:spcPts val="0"/>
                        </a:spcAft>
                        <a:buNone/>
                      </a:pPr>
                      <a:r>
                        <a:t/>
                      </a:r>
                      <a:endParaRPr sz="2000"/>
                    </a:p>
                  </a:txBody>
                  <a:tcPr marT="45725" marB="45725" marR="91450" marL="91450">
                    <a:solidFill>
                      <a:srgbClr val="DDEAF6"/>
                    </a:solidFill>
                  </a:tcPr>
                </a:tc>
                <a:tc>
                  <a:txBody>
                    <a:bodyPr/>
                    <a:lstStyle/>
                    <a:p>
                      <a:pPr indent="0" lvl="0" marL="0" marR="0" rtl="0" algn="l">
                        <a:lnSpc>
                          <a:spcPct val="100000"/>
                        </a:lnSpc>
                        <a:spcBef>
                          <a:spcPts val="0"/>
                        </a:spcBef>
                        <a:spcAft>
                          <a:spcPts val="0"/>
                        </a:spcAft>
                        <a:buClr>
                          <a:schemeClr val="dk1"/>
                        </a:buClr>
                        <a:buSzPts val="2000"/>
                        <a:buFont typeface="Calibri"/>
                        <a:buNone/>
                      </a:pPr>
                      <a:r>
                        <a:rPr lang="en-US" sz="2000"/>
                        <a:t>2 crop cycles</a:t>
                      </a:r>
                      <a:r>
                        <a:rPr lang="en-US" sz="2000"/>
                        <a:t> after switch (1989) </a:t>
                      </a:r>
                      <a:endParaRPr sz="2000"/>
                    </a:p>
                  </a:txBody>
                  <a:tcPr marT="45725" marB="45725" marR="91450" marL="91450">
                    <a:solidFill>
                      <a:srgbClr val="DDEAF6"/>
                    </a:solidFill>
                  </a:tcPr>
                </a:tc>
                <a:tc>
                  <a:txBody>
                    <a:bodyPr/>
                    <a:lstStyle/>
                    <a:p>
                      <a:pPr indent="0" lvl="0" marL="0" marR="0" rtl="0" algn="l">
                        <a:spcBef>
                          <a:spcPts val="0"/>
                        </a:spcBef>
                        <a:spcAft>
                          <a:spcPts val="0"/>
                        </a:spcAft>
                        <a:buNone/>
                      </a:pPr>
                      <a:r>
                        <a:rPr lang="en-US" sz="2000"/>
                        <a:t>6.35</a:t>
                      </a:r>
                      <a:endParaRPr/>
                    </a:p>
                  </a:txBody>
                  <a:tcPr marT="45725" marB="45725" marR="91450" marL="91450">
                    <a:solidFill>
                      <a:srgbClr val="DDEAF6"/>
                    </a:solidFill>
                  </a:tcPr>
                </a:tc>
              </a:tr>
              <a:tr h="370850">
                <a:tc>
                  <a:txBody>
                    <a:bodyPr/>
                    <a:lstStyle/>
                    <a:p>
                      <a:pPr indent="0" lvl="0" marL="0" marR="0" rtl="0" algn="l">
                        <a:spcBef>
                          <a:spcPts val="0"/>
                        </a:spcBef>
                        <a:spcAft>
                          <a:spcPts val="0"/>
                        </a:spcAft>
                        <a:buNone/>
                      </a:pPr>
                      <a:r>
                        <a:t/>
                      </a:r>
                      <a:endParaRPr sz="2000"/>
                    </a:p>
                  </a:txBody>
                  <a:tcPr marT="45725" marB="45725" marR="91450" marL="91450">
                    <a:solidFill>
                      <a:schemeClr val="lt1"/>
                    </a:solidFill>
                  </a:tcPr>
                </a:tc>
                <a:tc>
                  <a:txBody>
                    <a:bodyPr/>
                    <a:lstStyle/>
                    <a:p>
                      <a:pPr indent="0" lvl="0" marL="0" marR="0" rtl="0" algn="l">
                        <a:spcBef>
                          <a:spcPts val="0"/>
                        </a:spcBef>
                        <a:spcAft>
                          <a:spcPts val="0"/>
                        </a:spcAft>
                        <a:buNone/>
                      </a:pPr>
                      <a:r>
                        <a:t/>
                      </a:r>
                      <a:endParaRPr sz="2000"/>
                    </a:p>
                  </a:txBody>
                  <a:tcPr marT="45725" marB="45725" marR="91450" marL="91450">
                    <a:solidFill>
                      <a:schemeClr val="lt1"/>
                    </a:solidFill>
                  </a:tcPr>
                </a:tc>
                <a:tc>
                  <a:txBody>
                    <a:bodyPr/>
                    <a:lstStyle/>
                    <a:p>
                      <a:pPr indent="0" lvl="0" marL="0" marR="0" rtl="0" algn="l">
                        <a:spcBef>
                          <a:spcPts val="0"/>
                        </a:spcBef>
                        <a:spcAft>
                          <a:spcPts val="0"/>
                        </a:spcAft>
                        <a:buNone/>
                      </a:pPr>
                      <a:r>
                        <a:t/>
                      </a:r>
                      <a:endParaRPr sz="2000"/>
                    </a:p>
                  </a:txBody>
                  <a:tcPr marT="45725" marB="45725" marR="91450" marL="91450">
                    <a:solidFill>
                      <a:schemeClr val="lt1"/>
                    </a:solidFill>
                  </a:tcPr>
                </a:tc>
              </a:tr>
            </a:tbl>
          </a:graphicData>
        </a:graphic>
      </p:graphicFrame>
      <p:sp>
        <p:nvSpPr>
          <p:cNvPr id="346" name="Google Shape;346;p32"/>
          <p:cNvSpPr txBox="1"/>
          <p:nvPr/>
        </p:nvSpPr>
        <p:spPr>
          <a:xfrm>
            <a:off x="6220775" y="5715618"/>
            <a:ext cx="25145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(Lambert D., 1990)</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Burning also may have an effect on:  </a:t>
            </a:r>
            <a:endParaRPr/>
          </a:p>
        </p:txBody>
      </p:sp>
      <p:sp>
        <p:nvSpPr>
          <p:cNvPr id="352" name="Google Shape;352;p33"/>
          <p:cNvSpPr txBox="1"/>
          <p:nvPr>
            <p:ph idx="1" type="body"/>
          </p:nvPr>
        </p:nvSpPr>
        <p:spPr>
          <a:xfrm>
            <a:off x="162046" y="1825625"/>
            <a:ext cx="8981954" cy="4690922"/>
          </a:xfrm>
          <a:prstGeom prst="rect">
            <a:avLst/>
          </a:prstGeom>
          <a:noFill/>
          <a:ln>
            <a:noFill/>
          </a:ln>
        </p:spPr>
        <p:txBody>
          <a:bodyPr anchorCtr="0" anchor="t" bIns="45700" lIns="91425" spcFirstLastPara="1" rIns="91425" wrap="square" tIns="45700">
            <a:normAutofit/>
          </a:bodyPr>
          <a:lstStyle/>
          <a:p>
            <a:pPr indent="-228600" lvl="0" marL="228600" rtl="0" algn="l">
              <a:lnSpc>
                <a:spcPct val="50000"/>
              </a:lnSpc>
              <a:spcBef>
                <a:spcPts val="0"/>
              </a:spcBef>
              <a:spcAft>
                <a:spcPts val="0"/>
              </a:spcAft>
              <a:buClr>
                <a:schemeClr val="dk1"/>
              </a:buClr>
              <a:buSzPts val="2800"/>
              <a:buChar char="•"/>
            </a:pPr>
            <a:r>
              <a:rPr lang="en-US" sz="2800"/>
              <a:t>Sphaerulina leaf spot – infected stems and leaves</a:t>
            </a:r>
            <a:endParaRPr/>
          </a:p>
          <a:p>
            <a:pPr indent="-228600" lvl="0" marL="228600" rtl="0" algn="l">
              <a:lnSpc>
                <a:spcPct val="50000"/>
              </a:lnSpc>
              <a:spcBef>
                <a:spcPts val="3000"/>
              </a:spcBef>
              <a:spcAft>
                <a:spcPts val="0"/>
              </a:spcAft>
              <a:buClr>
                <a:schemeClr val="dk1"/>
              </a:buClr>
              <a:buSzPts val="2800"/>
              <a:buChar char="•"/>
            </a:pPr>
            <a:r>
              <a:rPr lang="en-US" sz="2800"/>
              <a:t>Valdensia leaf spot – infected leaves</a:t>
            </a:r>
            <a:endParaRPr/>
          </a:p>
          <a:p>
            <a:pPr indent="-228600" lvl="0" marL="228600" rtl="0" algn="l">
              <a:lnSpc>
                <a:spcPct val="50000"/>
              </a:lnSpc>
              <a:spcBef>
                <a:spcPts val="3000"/>
              </a:spcBef>
              <a:spcAft>
                <a:spcPts val="0"/>
              </a:spcAft>
              <a:buClr>
                <a:schemeClr val="dk1"/>
              </a:buClr>
              <a:buSzPts val="2800"/>
              <a:buChar char="•"/>
            </a:pPr>
            <a:r>
              <a:rPr lang="en-US" sz="2800"/>
              <a:t>Powdery mildew?   no effect seen by Lambert (1990)</a:t>
            </a:r>
            <a:endParaRPr/>
          </a:p>
          <a:p>
            <a:pPr indent="-228600" lvl="0" marL="228600" rtl="0" algn="l">
              <a:lnSpc>
                <a:spcPct val="50000"/>
              </a:lnSpc>
              <a:spcBef>
                <a:spcPts val="3000"/>
              </a:spcBef>
              <a:spcAft>
                <a:spcPts val="0"/>
              </a:spcAft>
              <a:buClr>
                <a:schemeClr val="dk1"/>
              </a:buClr>
              <a:buSzPts val="2800"/>
              <a:buChar char="•"/>
            </a:pPr>
            <a:r>
              <a:rPr lang="en-US" sz="2800"/>
              <a:t>Leaf rust? </a:t>
            </a:r>
            <a:endParaRPr/>
          </a:p>
          <a:p>
            <a:pPr indent="-228600" lvl="0" marL="228600" rtl="0" algn="l">
              <a:lnSpc>
                <a:spcPct val="50000"/>
              </a:lnSpc>
              <a:spcBef>
                <a:spcPts val="3000"/>
              </a:spcBef>
              <a:spcAft>
                <a:spcPts val="0"/>
              </a:spcAft>
              <a:buClr>
                <a:schemeClr val="dk1"/>
              </a:buClr>
              <a:buSzPts val="2800"/>
              <a:buChar char="•"/>
            </a:pPr>
            <a:r>
              <a:rPr lang="en-US" sz="2800"/>
              <a:t>Witches broom? </a:t>
            </a:r>
            <a:endParaRPr/>
          </a:p>
          <a:p>
            <a:pPr indent="-228600" lvl="0" marL="228600" rtl="0" algn="l">
              <a:lnSpc>
                <a:spcPct val="50000"/>
              </a:lnSpc>
              <a:spcBef>
                <a:spcPts val="3000"/>
              </a:spcBef>
              <a:spcAft>
                <a:spcPts val="0"/>
              </a:spcAft>
              <a:buClr>
                <a:schemeClr val="dk1"/>
              </a:buClr>
              <a:buSzPts val="2800"/>
              <a:buChar char="•"/>
            </a:pPr>
            <a:r>
              <a:rPr lang="en-US" sz="2800"/>
              <a:t>Stem blights? </a:t>
            </a:r>
            <a:endParaRPr/>
          </a:p>
          <a:p>
            <a:pPr indent="-50800" lvl="0" marL="228600" rtl="0" algn="l">
              <a:lnSpc>
                <a:spcPct val="100000"/>
              </a:lnSpc>
              <a:spcBef>
                <a:spcPts val="3000"/>
              </a:spcBef>
              <a:spcAft>
                <a:spcPts val="0"/>
              </a:spcAft>
              <a:buClr>
                <a:schemeClr val="dk1"/>
              </a:buClr>
              <a:buSzPts val="2800"/>
              <a:buNone/>
            </a:pPr>
            <a:r>
              <a:t/>
            </a:r>
            <a:endParaRPr sz="2800"/>
          </a:p>
          <a:p>
            <a:pPr indent="-50800" lvl="0" marL="228600" rtl="0" algn="l">
              <a:lnSpc>
                <a:spcPct val="100000"/>
              </a:lnSpc>
              <a:spcBef>
                <a:spcPts val="1800"/>
              </a:spcBef>
              <a:spcAft>
                <a:spcPts val="0"/>
              </a:spcAft>
              <a:buClr>
                <a:schemeClr val="dk1"/>
              </a:buClr>
              <a:buSzPts val="2800"/>
              <a:buNone/>
            </a:pPr>
            <a:r>
              <a:t/>
            </a:r>
            <a:endParaRPr sz="2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aphicFrame>
        <p:nvGraphicFramePr>
          <p:cNvPr id="357" name="Google Shape;357;p34"/>
          <p:cNvGraphicFramePr/>
          <p:nvPr/>
        </p:nvGraphicFramePr>
        <p:xfrm>
          <a:off x="647124" y="2001115"/>
          <a:ext cx="7886700" cy="4351338"/>
        </p:xfrm>
        <a:graphic>
          <a:graphicData uri="http://schemas.openxmlformats.org/drawingml/2006/chart">
            <c:chart r:id="rId3"/>
          </a:graphicData>
        </a:graphic>
      </p:graphicFrame>
      <p:sp>
        <p:nvSpPr>
          <p:cNvPr id="358" name="Google Shape;358;p34"/>
          <p:cNvSpPr/>
          <p:nvPr/>
        </p:nvSpPr>
        <p:spPr>
          <a:xfrm>
            <a:off x="3925454" y="4038238"/>
            <a:ext cx="341745" cy="277091"/>
          </a:xfrm>
          <a:prstGeom prst="star5">
            <a:avLst>
              <a:gd fmla="val 19098" name="adj"/>
              <a:gd fmla="val 105146" name="hf"/>
              <a:gd fmla="val 110557" name="vf"/>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4"/>
          <p:cNvSpPr txBox="1"/>
          <p:nvPr/>
        </p:nvSpPr>
        <p:spPr>
          <a:xfrm>
            <a:off x="387928" y="0"/>
            <a:ext cx="8405091"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Mulching after pruning – late fall or very early spring </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Need to have mulch spread at least 1 inch thick before cups emerge </a:t>
            </a:r>
            <a:endParaRPr sz="3200">
              <a:solidFill>
                <a:schemeClr val="dk1"/>
              </a:solidFill>
              <a:latin typeface="Calibri"/>
              <a:ea typeface="Calibri"/>
              <a:cs typeface="Calibri"/>
              <a:sym typeface="Calibri"/>
            </a:endParaRPr>
          </a:p>
        </p:txBody>
      </p:sp>
      <p:sp>
        <p:nvSpPr>
          <p:cNvPr id="360" name="Google Shape;360;p34"/>
          <p:cNvSpPr txBox="1"/>
          <p:nvPr/>
        </p:nvSpPr>
        <p:spPr>
          <a:xfrm>
            <a:off x="563418" y="6437745"/>
            <a:ext cx="28593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Kristen McGovern, MS, 2007</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br>
              <a:rPr lang="en-US"/>
            </a:br>
            <a:endParaRPr/>
          </a:p>
        </p:txBody>
      </p:sp>
      <p:pic>
        <p:nvPicPr>
          <p:cNvPr id="366" name="Google Shape;366;p35"/>
          <p:cNvPicPr preferRelativeResize="0"/>
          <p:nvPr>
            <p:ph idx="1" type="body"/>
          </p:nvPr>
        </p:nvPicPr>
        <p:blipFill rotWithShape="1">
          <a:blip r:embed="rId3">
            <a:alphaModFix/>
          </a:blip>
          <a:srcRect b="0" l="0" r="0" t="0"/>
          <a:stretch/>
        </p:blipFill>
        <p:spPr>
          <a:xfrm>
            <a:off x="1418750" y="1825625"/>
            <a:ext cx="6306500" cy="4351338"/>
          </a:xfrm>
          <a:prstGeom prst="rect">
            <a:avLst/>
          </a:prstGeom>
          <a:noFill/>
          <a:ln>
            <a:noFill/>
          </a:ln>
        </p:spPr>
      </p:pic>
      <p:sp>
        <p:nvSpPr>
          <p:cNvPr id="367" name="Google Shape;367;p35"/>
          <p:cNvSpPr txBox="1"/>
          <p:nvPr/>
        </p:nvSpPr>
        <p:spPr>
          <a:xfrm>
            <a:off x="1108941" y="6176963"/>
            <a:ext cx="46451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Rebecca M. Gumbrewicz.  MS, 2021</a:t>
            </a:r>
            <a:endParaRPr/>
          </a:p>
        </p:txBody>
      </p:sp>
      <p:sp>
        <p:nvSpPr>
          <p:cNvPr id="368" name="Google Shape;368;p35"/>
          <p:cNvSpPr txBox="1"/>
          <p:nvPr/>
        </p:nvSpPr>
        <p:spPr>
          <a:xfrm>
            <a:off x="969818" y="674255"/>
            <a:ext cx="694247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Mulch can decrease leaf spot symptoms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6"/>
          <p:cNvSpPr txBox="1"/>
          <p:nvPr/>
        </p:nvSpPr>
        <p:spPr>
          <a:xfrm>
            <a:off x="389049" y="270848"/>
            <a:ext cx="8248650"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Sanitation:  footwear, vehicles, and equipment </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can move diseased tissue  </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Example: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Valdensia leaf</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spot</a:t>
            </a:r>
            <a:endParaRPr/>
          </a:p>
        </p:txBody>
      </p:sp>
      <p:pic>
        <p:nvPicPr>
          <p:cNvPr descr="C:\Users\ellyon\Google Drive\Annis Lab Shared\Current Project Docs and Data\Blueberry Disease Projects\Valdensinia\Photos\Photos 2009\Sumner july 17 2009\tireDiseasetrack.JPG" id="375" name="Google Shape;375;p36"/>
          <p:cNvPicPr preferRelativeResize="0"/>
          <p:nvPr/>
        </p:nvPicPr>
        <p:blipFill rotWithShape="1">
          <a:blip r:embed="rId3">
            <a:alphaModFix/>
          </a:blip>
          <a:srcRect b="0" l="0" r="0" t="0"/>
          <a:stretch/>
        </p:blipFill>
        <p:spPr>
          <a:xfrm>
            <a:off x="5922131" y="1066800"/>
            <a:ext cx="3086100" cy="4114800"/>
          </a:xfrm>
          <a:prstGeom prst="rect">
            <a:avLst/>
          </a:prstGeom>
          <a:noFill/>
          <a:ln>
            <a:noFill/>
          </a:ln>
          <a:effectLst>
            <a:outerShdw blurRad="292100" rotWithShape="0" algn="tl" dir="2700000" dist="139700">
              <a:srgbClr val="333333">
                <a:alpha val="64705"/>
              </a:srgbClr>
            </a:outerShdw>
          </a:effectLst>
        </p:spPr>
      </p:pic>
      <p:pic>
        <p:nvPicPr>
          <p:cNvPr id="376" name="Google Shape;376;p36"/>
          <p:cNvPicPr preferRelativeResize="0"/>
          <p:nvPr/>
        </p:nvPicPr>
        <p:blipFill rotWithShape="1">
          <a:blip r:embed="rId4">
            <a:alphaModFix/>
          </a:blip>
          <a:srcRect b="24161" l="61435" r="9263" t="25370"/>
          <a:stretch/>
        </p:blipFill>
        <p:spPr>
          <a:xfrm>
            <a:off x="149123" y="2436091"/>
            <a:ext cx="4638261" cy="4491425"/>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C:\Users\ellyon\Google Drive\Annis Lab Shared\Current Project Docs and Data\Blueberry Disease Projects\Valdensinia\Photos\Photos 2009\Sumner july 17 2009\WalkSpots.jpg" id="377" name="Google Shape;377;p36"/>
          <p:cNvPicPr preferRelativeResize="0"/>
          <p:nvPr/>
        </p:nvPicPr>
        <p:blipFill rotWithShape="1">
          <a:blip r:embed="rId5">
            <a:alphaModFix/>
          </a:blip>
          <a:srcRect b="0" l="0" r="0" t="0"/>
          <a:stretch/>
        </p:blipFill>
        <p:spPr>
          <a:xfrm>
            <a:off x="4678018" y="3581400"/>
            <a:ext cx="2620022" cy="3137352"/>
          </a:xfrm>
          <a:prstGeom prst="rect">
            <a:avLst/>
          </a:prstGeom>
          <a:noFill/>
          <a:ln>
            <a:noFill/>
          </a:ln>
          <a:effectLst>
            <a:outerShdw blurRad="292100" rotWithShape="0" algn="tl" dir="2700000" dist="139700">
              <a:srgbClr val="333333">
                <a:alpha val="64705"/>
              </a:srgbClr>
            </a:outerShdw>
          </a:effectLst>
        </p:spPr>
      </p:pic>
      <p:sp>
        <p:nvSpPr>
          <p:cNvPr id="378" name="Google Shape;378;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DFDCB7"/>
                </a:solidFill>
              </a:rPr>
              <a:t>‹#›</a:t>
            </a:fld>
            <a:endParaRPr>
              <a:solidFill>
                <a:srgbClr val="DFDCB7"/>
              </a:solidFill>
            </a:endParaRPr>
          </a:p>
        </p:txBody>
      </p:sp>
      <p:pic>
        <p:nvPicPr>
          <p:cNvPr id="379" name="Google Shape;379;p36"/>
          <p:cNvPicPr preferRelativeResize="0"/>
          <p:nvPr/>
        </p:nvPicPr>
        <p:blipFill rotWithShape="1">
          <a:blip r:embed="rId6">
            <a:alphaModFix/>
          </a:blip>
          <a:srcRect b="58000" l="27025" r="43874" t="11379"/>
          <a:stretch/>
        </p:blipFill>
        <p:spPr>
          <a:xfrm>
            <a:off x="3104617" y="1371900"/>
            <a:ext cx="3146802" cy="2069498"/>
          </a:xfrm>
          <a:prstGeom prst="rect">
            <a:avLst/>
          </a:prstGeom>
          <a:noFill/>
          <a:ln>
            <a:noFill/>
          </a:ln>
          <a:effectLst>
            <a:outerShdw blurRad="292100" rotWithShape="0" algn="tl" dir="2700000" dist="139700">
              <a:srgbClr val="333333">
                <a:alpha val="64705"/>
              </a:srgbClr>
            </a:outerShdw>
          </a:effectLst>
        </p:spPr>
      </p:pic>
      <p:sp>
        <p:nvSpPr>
          <p:cNvPr id="380" name="Google Shape;380;p36"/>
          <p:cNvSpPr txBox="1"/>
          <p:nvPr/>
        </p:nvSpPr>
        <p:spPr>
          <a:xfrm>
            <a:off x="461818" y="6356351"/>
            <a:ext cx="11276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Erika Lyon</a:t>
            </a:r>
            <a:endParaRPr/>
          </a:p>
        </p:txBody>
      </p:sp>
      <p:sp>
        <p:nvSpPr>
          <p:cNvPr id="381" name="Google Shape;381;p36"/>
          <p:cNvSpPr txBox="1"/>
          <p:nvPr/>
        </p:nvSpPr>
        <p:spPr>
          <a:xfrm>
            <a:off x="5077764" y="1369176"/>
            <a:ext cx="1173655"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Paul Hildebrand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grpSp>
        <p:nvGrpSpPr>
          <p:cNvPr id="387" name="Google Shape;387;p37"/>
          <p:cNvGrpSpPr/>
          <p:nvPr/>
        </p:nvGrpSpPr>
        <p:grpSpPr>
          <a:xfrm>
            <a:off x="4039314" y="896571"/>
            <a:ext cx="2393236" cy="1388941"/>
            <a:chOff x="2415" y="480"/>
            <a:chExt cx="1637" cy="1034"/>
          </a:xfrm>
        </p:grpSpPr>
        <p:pic>
          <p:nvPicPr>
            <p:cNvPr descr="blueberry flower" id="388" name="Google Shape;388;p37"/>
            <p:cNvPicPr preferRelativeResize="0"/>
            <p:nvPr/>
          </p:nvPicPr>
          <p:blipFill rotWithShape="1">
            <a:blip r:embed="rId3">
              <a:alphaModFix/>
            </a:blip>
            <a:srcRect b="0" l="0" r="0" t="0"/>
            <a:stretch/>
          </p:blipFill>
          <p:spPr>
            <a:xfrm>
              <a:off x="2762" y="480"/>
              <a:ext cx="1290" cy="1034"/>
            </a:xfrm>
            <a:prstGeom prst="rect">
              <a:avLst/>
            </a:prstGeom>
            <a:noFill/>
            <a:ln>
              <a:noFill/>
            </a:ln>
          </p:spPr>
        </p:pic>
        <p:cxnSp>
          <p:nvCxnSpPr>
            <p:cNvPr id="389" name="Google Shape;389;p37"/>
            <p:cNvCxnSpPr/>
            <p:nvPr/>
          </p:nvCxnSpPr>
          <p:spPr>
            <a:xfrm flipH="1" rot="10800000">
              <a:off x="2415" y="947"/>
              <a:ext cx="313" cy="49"/>
            </a:xfrm>
            <a:prstGeom prst="straightConnector1">
              <a:avLst/>
            </a:prstGeom>
            <a:noFill/>
            <a:ln cap="flat" cmpd="sng" w="57150">
              <a:solidFill>
                <a:schemeClr val="dk1"/>
              </a:solidFill>
              <a:prstDash val="solid"/>
              <a:round/>
              <a:headEnd len="med" w="med" type="none"/>
              <a:tailEnd len="med" w="med" type="triangle"/>
            </a:ln>
          </p:spPr>
        </p:cxnSp>
      </p:grpSp>
      <p:grpSp>
        <p:nvGrpSpPr>
          <p:cNvPr id="390" name="Google Shape;390;p37"/>
          <p:cNvGrpSpPr/>
          <p:nvPr/>
        </p:nvGrpSpPr>
        <p:grpSpPr>
          <a:xfrm>
            <a:off x="6629400" y="1447800"/>
            <a:ext cx="2315752" cy="1812071"/>
            <a:chOff x="4176" y="720"/>
            <a:chExt cx="1584" cy="1349"/>
          </a:xfrm>
        </p:grpSpPr>
        <p:pic>
          <p:nvPicPr>
            <p:cNvPr id="391" name="Google Shape;391;p37"/>
            <p:cNvPicPr preferRelativeResize="0"/>
            <p:nvPr/>
          </p:nvPicPr>
          <p:blipFill rotWithShape="1">
            <a:blip r:embed="rId4">
              <a:alphaModFix/>
            </a:blip>
            <a:srcRect b="38405" l="22595" r="30141" t="10487"/>
            <a:stretch/>
          </p:blipFill>
          <p:spPr>
            <a:xfrm>
              <a:off x="4320" y="970"/>
              <a:ext cx="1440" cy="1099"/>
            </a:xfrm>
            <a:prstGeom prst="rect">
              <a:avLst/>
            </a:prstGeom>
            <a:noFill/>
            <a:ln>
              <a:noFill/>
            </a:ln>
          </p:spPr>
        </p:pic>
        <p:cxnSp>
          <p:nvCxnSpPr>
            <p:cNvPr id="392" name="Google Shape;392;p37"/>
            <p:cNvCxnSpPr/>
            <p:nvPr/>
          </p:nvCxnSpPr>
          <p:spPr>
            <a:xfrm>
              <a:off x="4176" y="720"/>
              <a:ext cx="288" cy="192"/>
            </a:xfrm>
            <a:prstGeom prst="straightConnector1">
              <a:avLst/>
            </a:prstGeom>
            <a:noFill/>
            <a:ln cap="flat" cmpd="sng" w="57150">
              <a:solidFill>
                <a:schemeClr val="dk1"/>
              </a:solidFill>
              <a:prstDash val="solid"/>
              <a:round/>
              <a:headEnd len="med" w="med" type="none"/>
              <a:tailEnd len="med" w="med" type="triangle"/>
            </a:ln>
          </p:spPr>
        </p:cxnSp>
      </p:grpSp>
      <p:cxnSp>
        <p:nvCxnSpPr>
          <p:cNvPr id="393" name="Google Shape;393;p37"/>
          <p:cNvCxnSpPr/>
          <p:nvPr/>
        </p:nvCxnSpPr>
        <p:spPr>
          <a:xfrm flipH="1">
            <a:off x="7848599" y="3358662"/>
            <a:ext cx="45719" cy="451338"/>
          </a:xfrm>
          <a:prstGeom prst="straightConnector1">
            <a:avLst/>
          </a:prstGeom>
          <a:noFill/>
          <a:ln cap="flat" cmpd="sng" w="57150">
            <a:solidFill>
              <a:schemeClr val="dk1"/>
            </a:solidFill>
            <a:prstDash val="solid"/>
            <a:round/>
            <a:headEnd len="med" w="med" type="none"/>
            <a:tailEnd len="med" w="med" type="triangle"/>
          </a:ln>
        </p:spPr>
      </p:cxnSp>
      <p:grpSp>
        <p:nvGrpSpPr>
          <p:cNvPr id="394" name="Google Shape;394;p37"/>
          <p:cNvGrpSpPr/>
          <p:nvPr/>
        </p:nvGrpSpPr>
        <p:grpSpPr>
          <a:xfrm>
            <a:off x="0" y="3961790"/>
            <a:ext cx="4039408" cy="1524610"/>
            <a:chOff x="336" y="2506"/>
            <a:chExt cx="2763" cy="1135"/>
          </a:xfrm>
        </p:grpSpPr>
        <p:grpSp>
          <p:nvGrpSpPr>
            <p:cNvPr id="395" name="Google Shape;395;p37"/>
            <p:cNvGrpSpPr/>
            <p:nvPr/>
          </p:nvGrpSpPr>
          <p:grpSpPr>
            <a:xfrm>
              <a:off x="336" y="2506"/>
              <a:ext cx="1440" cy="1104"/>
              <a:chOff x="816" y="3120"/>
              <a:chExt cx="1440" cy="1104"/>
            </a:xfrm>
          </p:grpSpPr>
          <p:pic>
            <p:nvPicPr>
              <p:cNvPr id="396" name="Google Shape;396;p37"/>
              <p:cNvPicPr preferRelativeResize="0"/>
              <p:nvPr/>
            </p:nvPicPr>
            <p:blipFill rotWithShape="1">
              <a:blip r:embed="rId5">
                <a:alphaModFix/>
              </a:blip>
              <a:srcRect b="33773" l="29198" r="6568" t="0"/>
              <a:stretch/>
            </p:blipFill>
            <p:spPr>
              <a:xfrm>
                <a:off x="1632" y="3120"/>
                <a:ext cx="620" cy="1104"/>
              </a:xfrm>
              <a:prstGeom prst="rect">
                <a:avLst/>
              </a:prstGeom>
              <a:noFill/>
              <a:ln>
                <a:noFill/>
              </a:ln>
            </p:spPr>
          </p:pic>
          <p:pic>
            <p:nvPicPr>
              <p:cNvPr descr="DSCN5674b" id="397" name="Google Shape;397;p37"/>
              <p:cNvPicPr preferRelativeResize="0"/>
              <p:nvPr/>
            </p:nvPicPr>
            <p:blipFill rotWithShape="1">
              <a:blip r:embed="rId6">
                <a:alphaModFix/>
              </a:blip>
              <a:srcRect b="39910" l="-7294" r="59819" t="27707"/>
              <a:stretch/>
            </p:blipFill>
            <p:spPr>
              <a:xfrm>
                <a:off x="816" y="3120"/>
                <a:ext cx="864" cy="1104"/>
              </a:xfrm>
              <a:prstGeom prst="rect">
                <a:avLst/>
              </a:prstGeom>
              <a:noFill/>
              <a:ln>
                <a:noFill/>
              </a:ln>
            </p:spPr>
          </p:pic>
          <p:sp>
            <p:nvSpPr>
              <p:cNvPr id="398" name="Google Shape;398;p37"/>
              <p:cNvSpPr/>
              <p:nvPr/>
            </p:nvSpPr>
            <p:spPr>
              <a:xfrm>
                <a:off x="960" y="3120"/>
                <a:ext cx="1296" cy="1104"/>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99" name="Google Shape;399;p37"/>
            <p:cNvCxnSpPr/>
            <p:nvPr/>
          </p:nvCxnSpPr>
          <p:spPr>
            <a:xfrm rot="10800000">
              <a:off x="1952" y="3187"/>
              <a:ext cx="1147" cy="454"/>
            </a:xfrm>
            <a:prstGeom prst="straightConnector1">
              <a:avLst/>
            </a:prstGeom>
            <a:noFill/>
            <a:ln cap="flat" cmpd="sng" w="57150">
              <a:solidFill>
                <a:schemeClr val="dk1"/>
              </a:solidFill>
              <a:prstDash val="solid"/>
              <a:round/>
              <a:headEnd len="med" w="med" type="none"/>
              <a:tailEnd len="med" w="med" type="triangle"/>
            </a:ln>
          </p:spPr>
        </p:cxnSp>
      </p:grpSp>
      <p:sp>
        <p:nvSpPr>
          <p:cNvPr id="400" name="Google Shape;400;p37"/>
          <p:cNvSpPr txBox="1"/>
          <p:nvPr/>
        </p:nvSpPr>
        <p:spPr>
          <a:xfrm>
            <a:off x="304800" y="5486400"/>
            <a:ext cx="3352800" cy="1200329"/>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Ascospores infect open leaf and flower buds with leaf wetness</a:t>
            </a:r>
            <a:endParaRPr/>
          </a:p>
        </p:txBody>
      </p:sp>
      <p:sp>
        <p:nvSpPr>
          <p:cNvPr id="401" name="Google Shape;401;p37"/>
          <p:cNvSpPr txBox="1"/>
          <p:nvPr/>
        </p:nvSpPr>
        <p:spPr>
          <a:xfrm>
            <a:off x="381000" y="30540"/>
            <a:ext cx="3581400" cy="156966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Spores produced on infected flowers and leaves infect healthy flowers</a:t>
            </a:r>
            <a:endParaRPr/>
          </a:p>
        </p:txBody>
      </p:sp>
      <p:sp>
        <p:nvSpPr>
          <p:cNvPr id="402" name="Google Shape;402;p37"/>
          <p:cNvSpPr txBox="1"/>
          <p:nvPr/>
        </p:nvSpPr>
        <p:spPr>
          <a:xfrm>
            <a:off x="6477000" y="152400"/>
            <a:ext cx="2667000" cy="1200329"/>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Infected flowers produce mummy berries </a:t>
            </a:r>
            <a:endParaRPr/>
          </a:p>
        </p:txBody>
      </p:sp>
      <p:pic>
        <p:nvPicPr>
          <p:cNvPr id="403" name="Google Shape;403;p37"/>
          <p:cNvPicPr preferRelativeResize="0"/>
          <p:nvPr/>
        </p:nvPicPr>
        <p:blipFill rotWithShape="1">
          <a:blip r:embed="rId7">
            <a:alphaModFix/>
          </a:blip>
          <a:srcRect b="0" l="14285" r="0" t="0"/>
          <a:stretch/>
        </p:blipFill>
        <p:spPr>
          <a:xfrm>
            <a:off x="7315200" y="3962400"/>
            <a:ext cx="1614010" cy="1251927"/>
          </a:xfrm>
          <a:prstGeom prst="rect">
            <a:avLst/>
          </a:prstGeom>
          <a:noFill/>
          <a:ln cap="flat" cmpd="sng" w="9525">
            <a:solidFill>
              <a:schemeClr val="dk1"/>
            </a:solidFill>
            <a:prstDash val="solid"/>
            <a:miter lim="800000"/>
            <a:headEnd len="sm" w="sm" type="none"/>
            <a:tailEnd len="sm" w="sm" type="none"/>
          </a:ln>
        </p:spPr>
      </p:pic>
      <p:sp>
        <p:nvSpPr>
          <p:cNvPr id="404" name="Google Shape;404;p37"/>
          <p:cNvSpPr txBox="1"/>
          <p:nvPr/>
        </p:nvSpPr>
        <p:spPr>
          <a:xfrm>
            <a:off x="6705600" y="5334000"/>
            <a:ext cx="2286000" cy="1200329"/>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Mummy berries overwinter in soil</a:t>
            </a:r>
            <a:endParaRPr/>
          </a:p>
        </p:txBody>
      </p:sp>
      <p:grpSp>
        <p:nvGrpSpPr>
          <p:cNvPr id="405" name="Google Shape;405;p37"/>
          <p:cNvGrpSpPr/>
          <p:nvPr/>
        </p:nvGrpSpPr>
        <p:grpSpPr>
          <a:xfrm>
            <a:off x="3200400" y="3810000"/>
            <a:ext cx="3902143" cy="2971800"/>
            <a:chOff x="3505200" y="3886200"/>
            <a:chExt cx="3902143" cy="2971800"/>
          </a:xfrm>
        </p:grpSpPr>
        <p:cxnSp>
          <p:nvCxnSpPr>
            <p:cNvPr id="406" name="Google Shape;406;p37"/>
            <p:cNvCxnSpPr/>
            <p:nvPr/>
          </p:nvCxnSpPr>
          <p:spPr>
            <a:xfrm flipH="1">
              <a:off x="6781800" y="4953000"/>
              <a:ext cx="625543" cy="381000"/>
            </a:xfrm>
            <a:prstGeom prst="straightConnector1">
              <a:avLst/>
            </a:prstGeom>
            <a:noFill/>
            <a:ln cap="flat" cmpd="sng" w="57150">
              <a:solidFill>
                <a:schemeClr val="dk1"/>
              </a:solidFill>
              <a:prstDash val="solid"/>
              <a:round/>
              <a:headEnd len="med" w="med" type="none"/>
              <a:tailEnd len="med" w="med" type="triangle"/>
            </a:ln>
          </p:spPr>
        </p:cxnSp>
        <p:pic>
          <p:nvPicPr>
            <p:cNvPr descr="DSC_0010crop.JPG" id="407" name="Google Shape;407;p37"/>
            <p:cNvPicPr preferRelativeResize="0"/>
            <p:nvPr/>
          </p:nvPicPr>
          <p:blipFill rotWithShape="1">
            <a:blip r:embed="rId8">
              <a:alphaModFix/>
            </a:blip>
            <a:srcRect b="0" l="0" r="0" t="0"/>
            <a:stretch/>
          </p:blipFill>
          <p:spPr>
            <a:xfrm>
              <a:off x="4419600" y="5041392"/>
              <a:ext cx="2421738" cy="1816608"/>
            </a:xfrm>
            <a:prstGeom prst="rect">
              <a:avLst/>
            </a:prstGeom>
            <a:noFill/>
            <a:ln>
              <a:noFill/>
            </a:ln>
          </p:spPr>
        </p:pic>
        <p:sp>
          <p:nvSpPr>
            <p:cNvPr id="408" name="Google Shape;408;p37"/>
            <p:cNvSpPr txBox="1"/>
            <p:nvPr/>
          </p:nvSpPr>
          <p:spPr>
            <a:xfrm>
              <a:off x="3505200" y="3886200"/>
              <a:ext cx="3352800" cy="1200883"/>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April: mummy berries germinate and produce cups with ascospores</a:t>
              </a:r>
              <a:endParaRPr/>
            </a:p>
          </p:txBody>
        </p:sp>
      </p:grpSp>
      <p:grpSp>
        <p:nvGrpSpPr>
          <p:cNvPr id="409" name="Google Shape;409;p37"/>
          <p:cNvGrpSpPr/>
          <p:nvPr/>
        </p:nvGrpSpPr>
        <p:grpSpPr>
          <a:xfrm>
            <a:off x="381000" y="1676400"/>
            <a:ext cx="3276600" cy="2356338"/>
            <a:chOff x="381000" y="1676400"/>
            <a:chExt cx="3276600" cy="2356338"/>
          </a:xfrm>
        </p:grpSpPr>
        <p:grpSp>
          <p:nvGrpSpPr>
            <p:cNvPr id="410" name="Google Shape;410;p37"/>
            <p:cNvGrpSpPr/>
            <p:nvPr/>
          </p:nvGrpSpPr>
          <p:grpSpPr>
            <a:xfrm>
              <a:off x="381000" y="1676400"/>
              <a:ext cx="1676400" cy="2356338"/>
              <a:chOff x="63114" y="930274"/>
              <a:chExt cx="1820348" cy="2784764"/>
            </a:xfrm>
          </p:grpSpPr>
          <p:pic>
            <p:nvPicPr>
              <p:cNvPr descr="IMG_0140" id="411" name="Google Shape;411;p37"/>
              <p:cNvPicPr preferRelativeResize="0"/>
              <p:nvPr/>
            </p:nvPicPr>
            <p:blipFill rotWithShape="1">
              <a:blip r:embed="rId9">
                <a:alphaModFix/>
              </a:blip>
              <a:srcRect b="25700" l="10858" r="54375" t="10089"/>
              <a:stretch/>
            </p:blipFill>
            <p:spPr>
              <a:xfrm>
                <a:off x="63114" y="930274"/>
                <a:ext cx="1820348" cy="2521528"/>
              </a:xfrm>
              <a:prstGeom prst="rect">
                <a:avLst/>
              </a:prstGeom>
              <a:noFill/>
              <a:ln>
                <a:noFill/>
              </a:ln>
            </p:spPr>
          </p:pic>
          <p:cxnSp>
            <p:nvCxnSpPr>
              <p:cNvPr id="412" name="Google Shape;412;p37"/>
              <p:cNvCxnSpPr/>
              <p:nvPr/>
            </p:nvCxnSpPr>
            <p:spPr>
              <a:xfrm rot="10800000">
                <a:off x="1800719" y="3181638"/>
                <a:ext cx="0" cy="533400"/>
              </a:xfrm>
              <a:prstGeom prst="straightConnector1">
                <a:avLst/>
              </a:prstGeom>
              <a:noFill/>
              <a:ln cap="flat" cmpd="sng" w="57150">
                <a:solidFill>
                  <a:schemeClr val="dk1"/>
                </a:solidFill>
                <a:prstDash val="solid"/>
                <a:round/>
                <a:headEnd len="med" w="med" type="none"/>
                <a:tailEnd len="med" w="med" type="triangle"/>
              </a:ln>
            </p:spPr>
          </p:cxnSp>
        </p:grpSp>
        <p:pic>
          <p:nvPicPr>
            <p:cNvPr descr="mummy berry flowers1.jpg" id="413" name="Google Shape;413;p37"/>
            <p:cNvPicPr preferRelativeResize="0"/>
            <p:nvPr/>
          </p:nvPicPr>
          <p:blipFill rotWithShape="1">
            <a:blip r:embed="rId10">
              <a:alphaModFix/>
            </a:blip>
            <a:srcRect b="5920" l="0" r="26399" t="0"/>
            <a:stretch/>
          </p:blipFill>
          <p:spPr>
            <a:xfrm>
              <a:off x="2133600" y="1676400"/>
              <a:ext cx="1524000" cy="2133600"/>
            </a:xfrm>
            <a:prstGeom prst="rect">
              <a:avLst/>
            </a:prstGeom>
            <a:noFill/>
            <a:ln>
              <a:noFill/>
            </a:ln>
          </p:spPr>
        </p:pic>
      </p:grpSp>
      <p:sp>
        <p:nvSpPr>
          <p:cNvPr id="414" name="Google Shape;414;p37"/>
          <p:cNvSpPr txBox="1"/>
          <p:nvPr/>
        </p:nvSpPr>
        <p:spPr>
          <a:xfrm>
            <a:off x="3790709" y="2353392"/>
            <a:ext cx="2914892" cy="1384995"/>
          </a:xfrm>
          <a:prstGeom prst="rect">
            <a:avLst/>
          </a:prstGeom>
          <a:noFill/>
          <a:ln cap="flat" cmpd="sng" w="571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Mummy berry</a:t>
            </a:r>
            <a:endParaRPr/>
          </a:p>
          <a:p>
            <a:pPr indent="0" lvl="0" marL="0" marR="0" rtl="0" algn="l">
              <a:spcBef>
                <a:spcPts val="0"/>
              </a:spcBef>
              <a:spcAft>
                <a:spcPts val="0"/>
              </a:spcAft>
              <a:buNone/>
            </a:pPr>
            <a:r>
              <a:rPr b="1" i="1" lang="en-US" sz="2800">
                <a:solidFill>
                  <a:schemeClr val="dk1"/>
                </a:solidFill>
                <a:latin typeface="Calibri"/>
                <a:ea typeface="Calibri"/>
                <a:cs typeface="Calibri"/>
                <a:sym typeface="Calibri"/>
              </a:rPr>
              <a:t>Monilinia vaccinii-corymbosi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8"/>
          <p:cNvSpPr txBox="1"/>
          <p:nvPr/>
        </p:nvSpPr>
        <p:spPr>
          <a:xfrm>
            <a:off x="4495800" y="1150907"/>
            <a:ext cx="4343400"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2) Susceptible </a:t>
            </a:r>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Leaf and flower buds</a:t>
            </a:r>
            <a:endParaRPr/>
          </a:p>
        </p:txBody>
      </p:sp>
      <p:grpSp>
        <p:nvGrpSpPr>
          <p:cNvPr id="421" name="Google Shape;421;p38"/>
          <p:cNvGrpSpPr/>
          <p:nvPr/>
        </p:nvGrpSpPr>
        <p:grpSpPr>
          <a:xfrm>
            <a:off x="5257799" y="2293907"/>
            <a:ext cx="1618907" cy="4081463"/>
            <a:chOff x="3795342" y="1394298"/>
            <a:chExt cx="1618296" cy="4081631"/>
          </a:xfrm>
        </p:grpSpPr>
        <p:pic>
          <p:nvPicPr>
            <p:cNvPr id="422" name="Google Shape;422;p38"/>
            <p:cNvPicPr preferRelativeResize="0"/>
            <p:nvPr/>
          </p:nvPicPr>
          <p:blipFill rotWithShape="1">
            <a:blip r:embed="rId3">
              <a:alphaModFix/>
            </a:blip>
            <a:srcRect b="2039" l="29198" r="6568" t="0"/>
            <a:stretch/>
          </p:blipFill>
          <p:spPr>
            <a:xfrm>
              <a:off x="3795342" y="1394298"/>
              <a:ext cx="1235781" cy="4081631"/>
            </a:xfrm>
            <a:prstGeom prst="rect">
              <a:avLst/>
            </a:prstGeom>
            <a:noFill/>
            <a:ln>
              <a:noFill/>
            </a:ln>
          </p:spPr>
        </p:pic>
        <p:sp>
          <p:nvSpPr>
            <p:cNvPr id="423" name="Google Shape;423;p38"/>
            <p:cNvSpPr txBox="1"/>
            <p:nvPr/>
          </p:nvSpPr>
          <p:spPr>
            <a:xfrm>
              <a:off x="4781973" y="3073940"/>
              <a:ext cx="631665" cy="5847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¼”</a:t>
              </a:r>
              <a:endParaRPr/>
            </a:p>
          </p:txBody>
        </p:sp>
        <p:cxnSp>
          <p:nvCxnSpPr>
            <p:cNvPr id="424" name="Google Shape;424;p38"/>
            <p:cNvCxnSpPr/>
            <p:nvPr/>
          </p:nvCxnSpPr>
          <p:spPr>
            <a:xfrm>
              <a:off x="4877647" y="2953966"/>
              <a:ext cx="3986" cy="852319"/>
            </a:xfrm>
            <a:prstGeom prst="straightConnector1">
              <a:avLst/>
            </a:prstGeom>
            <a:noFill/>
            <a:ln cap="flat" cmpd="sng" w="38100">
              <a:solidFill>
                <a:schemeClr val="dk1"/>
              </a:solidFill>
              <a:prstDash val="solid"/>
              <a:round/>
              <a:headEnd len="med" w="med" type="triangle"/>
              <a:tailEnd len="med" w="med" type="triangle"/>
            </a:ln>
          </p:spPr>
        </p:cxnSp>
      </p:grpSp>
      <p:pic>
        <p:nvPicPr>
          <p:cNvPr descr="DSCN5674b" id="425" name="Google Shape;425;p38"/>
          <p:cNvPicPr preferRelativeResize="0"/>
          <p:nvPr/>
        </p:nvPicPr>
        <p:blipFill rotWithShape="1">
          <a:blip r:embed="rId4">
            <a:alphaModFix/>
          </a:blip>
          <a:srcRect b="28136" l="-7294" r="59819" t="27707"/>
          <a:stretch/>
        </p:blipFill>
        <p:spPr>
          <a:xfrm>
            <a:off x="6553200" y="2293907"/>
            <a:ext cx="1958975" cy="4187825"/>
          </a:xfrm>
          <a:prstGeom prst="rect">
            <a:avLst/>
          </a:prstGeom>
          <a:noFill/>
          <a:ln>
            <a:noFill/>
          </a:ln>
        </p:spPr>
      </p:pic>
      <p:sp>
        <p:nvSpPr>
          <p:cNvPr id="426" name="Google Shape;426;p38"/>
          <p:cNvSpPr txBox="1"/>
          <p:nvPr/>
        </p:nvSpPr>
        <p:spPr>
          <a:xfrm>
            <a:off x="0" y="1303307"/>
            <a:ext cx="4648200"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1) Mummy berry cups producing infective spores</a:t>
            </a:r>
            <a:endParaRPr/>
          </a:p>
        </p:txBody>
      </p:sp>
      <p:sp>
        <p:nvSpPr>
          <p:cNvPr id="427" name="Google Shape;427;p38"/>
          <p:cNvSpPr txBox="1"/>
          <p:nvPr/>
        </p:nvSpPr>
        <p:spPr>
          <a:xfrm>
            <a:off x="838200" y="5341907"/>
            <a:ext cx="4038600" cy="584775"/>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3) Rain or Fog period</a:t>
            </a:r>
            <a:endParaRPr/>
          </a:p>
        </p:txBody>
      </p:sp>
      <p:sp>
        <p:nvSpPr>
          <p:cNvPr id="428" name="Google Shape;428;p38"/>
          <p:cNvSpPr txBox="1"/>
          <p:nvPr/>
        </p:nvSpPr>
        <p:spPr>
          <a:xfrm>
            <a:off x="532615" y="73689"/>
            <a:ext cx="7499023" cy="1077218"/>
          </a:xfrm>
          <a:prstGeom prst="rect">
            <a:avLst/>
          </a:prstGeom>
          <a:solidFill>
            <a:srgbClr val="FFDD7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For example: infection by fungus (MVC) that causes Mummy Berry requires:</a:t>
            </a:r>
            <a:endParaRPr/>
          </a:p>
        </p:txBody>
      </p:sp>
      <p:pic>
        <p:nvPicPr>
          <p:cNvPr descr="DSC_0010crop.JPG" id="429" name="Google Shape;429;p38"/>
          <p:cNvPicPr preferRelativeResize="0"/>
          <p:nvPr/>
        </p:nvPicPr>
        <p:blipFill rotWithShape="1">
          <a:blip r:embed="rId5">
            <a:alphaModFix/>
          </a:blip>
          <a:srcRect b="0" l="0" r="0" t="0"/>
          <a:stretch/>
        </p:blipFill>
        <p:spPr>
          <a:xfrm>
            <a:off x="762000" y="2370107"/>
            <a:ext cx="3149021" cy="23621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9"/>
          <p:cNvSpPr txBox="1"/>
          <p:nvPr/>
        </p:nvSpPr>
        <p:spPr>
          <a:xfrm>
            <a:off x="609600" y="74236"/>
            <a:ext cx="807560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Monilinia Apothecia Presence – 2009 to 2022</a:t>
            </a:r>
            <a:endParaRPr/>
          </a:p>
        </p:txBody>
      </p:sp>
      <p:graphicFrame>
        <p:nvGraphicFramePr>
          <p:cNvPr id="436" name="Google Shape;436;p39"/>
          <p:cNvGraphicFramePr/>
          <p:nvPr/>
        </p:nvGraphicFramePr>
        <p:xfrm>
          <a:off x="381000" y="762000"/>
          <a:ext cx="8651879" cy="6096000"/>
        </p:xfrm>
        <a:graphic>
          <a:graphicData uri="http://schemas.openxmlformats.org/drawingml/2006/chart">
            <c:chart r:id="rId3"/>
          </a:graphicData>
        </a:graphic>
      </p:graphicFrame>
      <p:grpSp>
        <p:nvGrpSpPr>
          <p:cNvPr id="437" name="Google Shape;437;p39"/>
          <p:cNvGrpSpPr/>
          <p:nvPr/>
        </p:nvGrpSpPr>
        <p:grpSpPr>
          <a:xfrm>
            <a:off x="3366730" y="3810000"/>
            <a:ext cx="4572000" cy="2334445"/>
            <a:chOff x="3366730" y="3810000"/>
            <a:chExt cx="4572000" cy="2334445"/>
          </a:xfrm>
        </p:grpSpPr>
        <p:sp>
          <p:nvSpPr>
            <p:cNvPr id="438" name="Google Shape;438;p39"/>
            <p:cNvSpPr/>
            <p:nvPr/>
          </p:nvSpPr>
          <p:spPr>
            <a:xfrm>
              <a:off x="4814530" y="5039678"/>
              <a:ext cx="3124200" cy="23717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2019</a:t>
              </a:r>
              <a:endParaRPr/>
            </a:p>
          </p:txBody>
        </p:sp>
        <p:sp>
          <p:nvSpPr>
            <p:cNvPr id="439" name="Google Shape;439;p39"/>
            <p:cNvSpPr/>
            <p:nvPr/>
          </p:nvSpPr>
          <p:spPr>
            <a:xfrm>
              <a:off x="3446395" y="5830252"/>
              <a:ext cx="2895600" cy="268688"/>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9"/>
            <p:cNvSpPr txBox="1"/>
            <p:nvPr/>
          </p:nvSpPr>
          <p:spPr>
            <a:xfrm>
              <a:off x="3366730" y="5784747"/>
              <a:ext cx="989050" cy="35969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2021</a:t>
              </a:r>
              <a:endParaRPr/>
            </a:p>
          </p:txBody>
        </p:sp>
        <p:sp>
          <p:nvSpPr>
            <p:cNvPr id="441" name="Google Shape;441;p39"/>
            <p:cNvSpPr/>
            <p:nvPr/>
          </p:nvSpPr>
          <p:spPr>
            <a:xfrm>
              <a:off x="5181599" y="3810000"/>
              <a:ext cx="2493895" cy="304801"/>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42" name="Google Shape;442;p39"/>
          <p:cNvSpPr/>
          <p:nvPr/>
        </p:nvSpPr>
        <p:spPr>
          <a:xfrm>
            <a:off x="2857071" y="6144445"/>
            <a:ext cx="3463997" cy="267722"/>
          </a:xfrm>
          <a:prstGeom prst="rect">
            <a:avLst/>
          </a:prstGeom>
          <a:solidFill>
            <a:srgbClr val="BBD6E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2022</a:t>
            </a:r>
            <a:endParaRPr b="1" sz="2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Management of diseases </a:t>
            </a:r>
            <a:endParaRPr/>
          </a:p>
        </p:txBody>
      </p:sp>
      <p:sp>
        <p:nvSpPr>
          <p:cNvPr id="114" name="Google Shape;114;p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3200"/>
              <a:buChar char="•"/>
            </a:pPr>
            <a:r>
              <a:rPr lang="en-US" sz="3200"/>
              <a:t>MONITORING and SCOUTING!</a:t>
            </a:r>
            <a:endParaRPr/>
          </a:p>
          <a:p>
            <a:pPr indent="-25400" lvl="0" marL="228600" rtl="0" algn="l">
              <a:lnSpc>
                <a:spcPct val="100000"/>
              </a:lnSpc>
              <a:spcBef>
                <a:spcPts val="600"/>
              </a:spcBef>
              <a:spcAft>
                <a:spcPts val="0"/>
              </a:spcAft>
              <a:buClr>
                <a:schemeClr val="dk1"/>
              </a:buClr>
              <a:buSzPts val="3200"/>
              <a:buNone/>
            </a:pPr>
            <a:r>
              <a:t/>
            </a:r>
            <a:endParaRPr sz="3200"/>
          </a:p>
          <a:p>
            <a:pPr indent="-228600" lvl="0" marL="228600" rtl="0" algn="l">
              <a:lnSpc>
                <a:spcPct val="100000"/>
              </a:lnSpc>
              <a:spcBef>
                <a:spcPts val="600"/>
              </a:spcBef>
              <a:spcAft>
                <a:spcPts val="0"/>
              </a:spcAft>
              <a:buClr>
                <a:schemeClr val="dk1"/>
              </a:buClr>
              <a:buSzPts val="3200"/>
              <a:buChar char="•"/>
            </a:pPr>
            <a:r>
              <a:rPr lang="en-US" sz="3200"/>
              <a:t>Pruning</a:t>
            </a:r>
            <a:endParaRPr/>
          </a:p>
          <a:p>
            <a:pPr indent="-228600" lvl="0" marL="228600" rtl="0" algn="l">
              <a:lnSpc>
                <a:spcPct val="100000"/>
              </a:lnSpc>
              <a:spcBef>
                <a:spcPts val="600"/>
              </a:spcBef>
              <a:spcAft>
                <a:spcPts val="0"/>
              </a:spcAft>
              <a:buClr>
                <a:schemeClr val="dk1"/>
              </a:buClr>
              <a:buSzPts val="3200"/>
              <a:buChar char="•"/>
            </a:pPr>
            <a:r>
              <a:rPr lang="en-US" sz="3200"/>
              <a:t>Mulching</a:t>
            </a:r>
            <a:endParaRPr/>
          </a:p>
          <a:p>
            <a:pPr indent="-228600" lvl="0" marL="228600" rtl="0" algn="l">
              <a:lnSpc>
                <a:spcPct val="100000"/>
              </a:lnSpc>
              <a:spcBef>
                <a:spcPts val="600"/>
              </a:spcBef>
              <a:spcAft>
                <a:spcPts val="0"/>
              </a:spcAft>
              <a:buClr>
                <a:schemeClr val="dk1"/>
              </a:buClr>
              <a:buSzPts val="3200"/>
              <a:buChar char="•"/>
            </a:pPr>
            <a:r>
              <a:rPr lang="en-US" sz="3200"/>
              <a:t>Sanitation</a:t>
            </a:r>
            <a:endParaRPr/>
          </a:p>
          <a:p>
            <a:pPr indent="-228600" lvl="0" marL="228600" rtl="0" algn="l">
              <a:lnSpc>
                <a:spcPct val="100000"/>
              </a:lnSpc>
              <a:spcBef>
                <a:spcPts val="600"/>
              </a:spcBef>
              <a:spcAft>
                <a:spcPts val="0"/>
              </a:spcAft>
              <a:buClr>
                <a:schemeClr val="dk1"/>
              </a:buClr>
              <a:buSzPts val="3200"/>
              <a:buChar char="•"/>
            </a:pPr>
            <a:r>
              <a:rPr lang="en-US" sz="3200"/>
              <a:t>Fungicides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blueberry.JPG" id="448" name="Google Shape;448;p40"/>
          <p:cNvPicPr preferRelativeResize="0"/>
          <p:nvPr/>
        </p:nvPicPr>
        <p:blipFill rotWithShape="1">
          <a:blip r:embed="rId3">
            <a:alphaModFix/>
          </a:blip>
          <a:srcRect b="0" l="32896" r="27434" t="14571"/>
          <a:stretch/>
        </p:blipFill>
        <p:spPr>
          <a:xfrm>
            <a:off x="152400" y="228600"/>
            <a:ext cx="3495675" cy="5943600"/>
          </a:xfrm>
          <a:prstGeom prst="rect">
            <a:avLst/>
          </a:prstGeom>
          <a:noFill/>
          <a:ln>
            <a:noFill/>
          </a:ln>
        </p:spPr>
      </p:pic>
      <p:sp>
        <p:nvSpPr>
          <p:cNvPr id="449" name="Google Shape;449;p40"/>
          <p:cNvSpPr txBox="1"/>
          <p:nvPr/>
        </p:nvSpPr>
        <p:spPr>
          <a:xfrm>
            <a:off x="3962400" y="0"/>
            <a:ext cx="5181600" cy="67864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u="sng">
                <a:solidFill>
                  <a:schemeClr val="dk1"/>
                </a:solidFill>
                <a:latin typeface="Calibri"/>
                <a:ea typeface="Calibri"/>
                <a:cs typeface="Calibri"/>
                <a:sym typeface="Calibri"/>
              </a:rPr>
              <a:t>Making mummy berry plots</a:t>
            </a:r>
            <a:endParaRPr/>
          </a:p>
          <a:p>
            <a:pPr indent="0" lvl="0" marL="0" marR="0" rtl="0" algn="l">
              <a:spcBef>
                <a:spcPts val="1200"/>
              </a:spcBef>
              <a:spcAft>
                <a:spcPts val="0"/>
              </a:spcAft>
              <a:buNone/>
            </a:pPr>
            <a:r>
              <a:rPr lang="en-US" sz="2800">
                <a:solidFill>
                  <a:schemeClr val="dk1"/>
                </a:solidFill>
                <a:latin typeface="Calibri"/>
                <a:ea typeface="Calibri"/>
                <a:cs typeface="Calibri"/>
                <a:sym typeface="Calibri"/>
              </a:rPr>
              <a:t>1. At harvest, collect about 30 to 50 mummies per plot</a:t>
            </a:r>
            <a:endParaRPr/>
          </a:p>
          <a:p>
            <a:pPr indent="0" lvl="0" marL="0" marR="0" rtl="0" algn="l">
              <a:spcBef>
                <a:spcPts val="1800"/>
              </a:spcBef>
              <a:spcAft>
                <a:spcPts val="0"/>
              </a:spcAft>
              <a:buNone/>
            </a:pPr>
            <a:r>
              <a:rPr lang="en-US" sz="2800">
                <a:solidFill>
                  <a:schemeClr val="dk1"/>
                </a:solidFill>
                <a:latin typeface="Calibri"/>
                <a:ea typeface="Calibri"/>
                <a:cs typeface="Calibri"/>
                <a:sym typeface="Calibri"/>
              </a:rPr>
              <a:t> 2.  In a field that will be crop the </a:t>
            </a:r>
            <a:r>
              <a:rPr lang="en-US" sz="2800" u="sng">
                <a:solidFill>
                  <a:schemeClr val="dk1"/>
                </a:solidFill>
                <a:latin typeface="Calibri"/>
                <a:ea typeface="Calibri"/>
                <a:cs typeface="Calibri"/>
                <a:sym typeface="Calibri"/>
              </a:rPr>
              <a:t>next</a:t>
            </a:r>
            <a:r>
              <a:rPr lang="en-US" sz="2800">
                <a:solidFill>
                  <a:schemeClr val="dk1"/>
                </a:solidFill>
                <a:latin typeface="Calibri"/>
                <a:ea typeface="Calibri"/>
                <a:cs typeface="Calibri"/>
                <a:sym typeface="Calibri"/>
              </a:rPr>
              <a:t> year, find small bare area among the plants (3” X 3”) and clear off leaves</a:t>
            </a:r>
            <a:endParaRPr/>
          </a:p>
          <a:p>
            <a:pPr indent="0" lvl="0" marL="0" marR="0" rtl="0" algn="l">
              <a:spcBef>
                <a:spcPts val="1200"/>
              </a:spcBef>
              <a:spcAft>
                <a:spcPts val="0"/>
              </a:spcAft>
              <a:buNone/>
            </a:pPr>
            <a:r>
              <a:rPr lang="en-US" sz="2800">
                <a:solidFill>
                  <a:schemeClr val="dk1"/>
                </a:solidFill>
                <a:latin typeface="Calibri"/>
                <a:ea typeface="Calibri"/>
                <a:cs typeface="Calibri"/>
                <a:sym typeface="Calibri"/>
              </a:rPr>
              <a:t>3. Place mummies on ground and cover with ¼ inch of soil</a:t>
            </a:r>
            <a:endParaRPr/>
          </a:p>
          <a:p>
            <a:pPr indent="0" lvl="0" marL="0" marR="0" rtl="0" algn="l">
              <a:spcBef>
                <a:spcPts val="1200"/>
              </a:spcBef>
              <a:spcAft>
                <a:spcPts val="0"/>
              </a:spcAft>
              <a:buNone/>
            </a:pPr>
            <a:r>
              <a:rPr lang="en-US" sz="2800">
                <a:solidFill>
                  <a:schemeClr val="dk1"/>
                </a:solidFill>
                <a:latin typeface="Calibri"/>
                <a:ea typeface="Calibri"/>
                <a:cs typeface="Calibri"/>
                <a:sym typeface="Calibri"/>
              </a:rPr>
              <a:t>4. firmly press mummies into dirt (step on them), replace leaves</a:t>
            </a:r>
            <a:endParaRPr/>
          </a:p>
          <a:p>
            <a:pPr indent="0" lvl="0" marL="0" marR="0" rtl="0" algn="l">
              <a:spcBef>
                <a:spcPts val="1200"/>
              </a:spcBef>
              <a:spcAft>
                <a:spcPts val="0"/>
              </a:spcAft>
              <a:buNone/>
            </a:pPr>
            <a:r>
              <a:rPr lang="en-US" sz="2800">
                <a:solidFill>
                  <a:schemeClr val="dk1"/>
                </a:solidFill>
                <a:latin typeface="Calibri"/>
                <a:ea typeface="Calibri"/>
                <a:cs typeface="Calibri"/>
                <a:sym typeface="Calibri"/>
              </a:rPr>
              <a:t>5. Mark plot with stakes/flags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41"/>
          <p:cNvGrpSpPr/>
          <p:nvPr/>
        </p:nvGrpSpPr>
        <p:grpSpPr>
          <a:xfrm>
            <a:off x="452004" y="4025837"/>
            <a:ext cx="6586105" cy="2753167"/>
            <a:chOff x="285750" y="1030766"/>
            <a:chExt cx="7848600" cy="3357237"/>
          </a:xfrm>
        </p:grpSpPr>
        <p:pic>
          <p:nvPicPr>
            <p:cNvPr descr="DSC_0010crop.JPG" id="455" name="Google Shape;455;p41"/>
            <p:cNvPicPr preferRelativeResize="0"/>
            <p:nvPr/>
          </p:nvPicPr>
          <p:blipFill rotWithShape="1">
            <a:blip r:embed="rId3">
              <a:alphaModFix/>
            </a:blip>
            <a:srcRect b="2632" l="1049" r="61513" t="11435"/>
            <a:stretch/>
          </p:blipFill>
          <p:spPr>
            <a:xfrm>
              <a:off x="285750" y="1030766"/>
              <a:ext cx="1981200" cy="3357237"/>
            </a:xfrm>
            <a:prstGeom prst="rect">
              <a:avLst/>
            </a:prstGeom>
            <a:noFill/>
            <a:ln cap="flat" cmpd="sng" w="28575">
              <a:solidFill>
                <a:schemeClr val="lt1"/>
              </a:solidFill>
              <a:prstDash val="solid"/>
              <a:miter lim="800000"/>
              <a:headEnd len="sm" w="sm" type="none"/>
              <a:tailEnd len="sm" w="sm" type="none"/>
            </a:ln>
          </p:spPr>
        </p:pic>
        <p:pic>
          <p:nvPicPr>
            <p:cNvPr descr="open mummy 3.JPG" id="456" name="Google Shape;456;p41"/>
            <p:cNvPicPr preferRelativeResize="0"/>
            <p:nvPr/>
          </p:nvPicPr>
          <p:blipFill rotWithShape="1">
            <a:blip r:embed="rId4">
              <a:alphaModFix/>
            </a:blip>
            <a:srcRect b="6501" l="0" r="0" t="0"/>
            <a:stretch/>
          </p:blipFill>
          <p:spPr>
            <a:xfrm>
              <a:off x="2532555" y="1030766"/>
              <a:ext cx="2613624" cy="3149754"/>
            </a:xfrm>
            <a:prstGeom prst="rect">
              <a:avLst/>
            </a:prstGeom>
            <a:noFill/>
            <a:ln cap="flat" cmpd="sng" w="28575">
              <a:solidFill>
                <a:schemeClr val="lt1"/>
              </a:solidFill>
              <a:prstDash val="solid"/>
              <a:miter lim="800000"/>
              <a:headEnd len="sm" w="sm" type="none"/>
              <a:tailEnd len="sm" w="sm" type="none"/>
            </a:ln>
          </p:spPr>
        </p:pic>
        <p:pic>
          <p:nvPicPr>
            <p:cNvPr descr="DSC_0010crop.JPG" id="457" name="Google Shape;457;p41"/>
            <p:cNvPicPr preferRelativeResize="0"/>
            <p:nvPr/>
          </p:nvPicPr>
          <p:blipFill rotWithShape="1">
            <a:blip r:embed="rId3">
              <a:alphaModFix/>
            </a:blip>
            <a:srcRect b="13618" l="37889" r="23774" t="25088"/>
            <a:stretch/>
          </p:blipFill>
          <p:spPr>
            <a:xfrm>
              <a:off x="5449701" y="1049816"/>
              <a:ext cx="2684649" cy="3168804"/>
            </a:xfrm>
            <a:prstGeom prst="rect">
              <a:avLst/>
            </a:prstGeom>
            <a:noFill/>
            <a:ln cap="flat" cmpd="sng" w="28575">
              <a:solidFill>
                <a:schemeClr val="lt1"/>
              </a:solidFill>
              <a:prstDash val="solid"/>
              <a:miter lim="800000"/>
              <a:headEnd len="sm" w="sm" type="none"/>
              <a:tailEnd len="sm" w="sm" type="none"/>
            </a:ln>
          </p:spPr>
        </p:pic>
      </p:grpSp>
      <p:pic>
        <p:nvPicPr>
          <p:cNvPr id="458" name="Google Shape;458;p41"/>
          <p:cNvPicPr preferRelativeResize="0"/>
          <p:nvPr/>
        </p:nvPicPr>
        <p:blipFill rotWithShape="1">
          <a:blip r:embed="rId5">
            <a:alphaModFix/>
          </a:blip>
          <a:srcRect b="16791" l="38625" r="42330" t="46071"/>
          <a:stretch/>
        </p:blipFill>
        <p:spPr>
          <a:xfrm>
            <a:off x="7219950" y="4428981"/>
            <a:ext cx="1828800" cy="2350023"/>
          </a:xfrm>
          <a:prstGeom prst="rect">
            <a:avLst/>
          </a:prstGeom>
          <a:noFill/>
          <a:ln cap="flat" cmpd="sng" w="28575">
            <a:solidFill>
              <a:schemeClr val="lt1"/>
            </a:solidFill>
            <a:prstDash val="solid"/>
            <a:round/>
            <a:headEnd len="sm" w="sm" type="none"/>
            <a:tailEnd len="sm" w="sm" type="none"/>
          </a:ln>
        </p:spPr>
      </p:pic>
      <p:sp>
        <p:nvSpPr>
          <p:cNvPr id="459" name="Google Shape;459;p41"/>
          <p:cNvSpPr txBox="1"/>
          <p:nvPr/>
        </p:nvSpPr>
        <p:spPr>
          <a:xfrm>
            <a:off x="304801" y="238780"/>
            <a:ext cx="8743950" cy="181588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When is fungus producing infective spores?</a:t>
            </a:r>
            <a:endParaRPr/>
          </a:p>
          <a:p>
            <a:pPr indent="0" lvl="0" marL="0" marR="0" rtl="0" algn="l">
              <a:spcBef>
                <a:spcPts val="0"/>
              </a:spcBef>
              <a:spcAft>
                <a:spcPts val="0"/>
              </a:spcAft>
              <a:buNone/>
            </a:pPr>
            <a:r>
              <a:t/>
            </a:r>
            <a:endParaRPr sz="2800">
              <a:solidFill>
                <a:schemeClr val="dk1"/>
              </a:solidFill>
              <a:latin typeface="Arial"/>
              <a:ea typeface="Arial"/>
              <a:cs typeface="Arial"/>
              <a:sym typeface="Arial"/>
            </a:endParaRPr>
          </a:p>
          <a:p>
            <a:pPr indent="0" lvl="0" marL="0" marR="0" rtl="0" algn="l">
              <a:spcBef>
                <a:spcPts val="0"/>
              </a:spcBef>
              <a:spcAft>
                <a:spcPts val="0"/>
              </a:spcAft>
              <a:buNone/>
            </a:pPr>
            <a:r>
              <a:rPr lang="en-US" sz="2800">
                <a:solidFill>
                  <a:schemeClr val="dk1"/>
                </a:solidFill>
                <a:latin typeface="Arial"/>
                <a:ea typeface="Arial"/>
                <a:cs typeface="Arial"/>
                <a:sym typeface="Arial"/>
              </a:rPr>
              <a:t>- Fungi have their own development stages and timing during the year  </a:t>
            </a:r>
            <a:endParaRPr/>
          </a:p>
        </p:txBody>
      </p:sp>
      <p:sp>
        <p:nvSpPr>
          <p:cNvPr id="460" name="Google Shape;460;p41"/>
          <p:cNvSpPr txBox="1"/>
          <p:nvPr/>
        </p:nvSpPr>
        <p:spPr>
          <a:xfrm>
            <a:off x="2372602" y="2964241"/>
            <a:ext cx="4608348" cy="1077218"/>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Apothecia producing infective spores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p42"/>
          <p:cNvGrpSpPr/>
          <p:nvPr/>
        </p:nvGrpSpPr>
        <p:grpSpPr>
          <a:xfrm>
            <a:off x="228600" y="2356890"/>
            <a:ext cx="4067874" cy="4453225"/>
            <a:chOff x="1951044" y="424781"/>
            <a:chExt cx="2345430" cy="2234946"/>
          </a:xfrm>
        </p:grpSpPr>
        <p:pic>
          <p:nvPicPr>
            <p:cNvPr descr="DSCN5675b" id="466" name="Google Shape;466;p42"/>
            <p:cNvPicPr preferRelativeResize="0"/>
            <p:nvPr/>
          </p:nvPicPr>
          <p:blipFill rotWithShape="1">
            <a:blip r:embed="rId3">
              <a:alphaModFix/>
            </a:blip>
            <a:srcRect b="33763" l="17729" r="29329" t="13247"/>
            <a:stretch/>
          </p:blipFill>
          <p:spPr>
            <a:xfrm>
              <a:off x="3134764" y="424781"/>
              <a:ext cx="1161709" cy="1932103"/>
            </a:xfrm>
            <a:prstGeom prst="rect">
              <a:avLst/>
            </a:prstGeom>
            <a:noFill/>
            <a:ln cap="flat" cmpd="sng" w="9525">
              <a:solidFill>
                <a:schemeClr val="dk1"/>
              </a:solidFill>
              <a:prstDash val="solid"/>
              <a:miter lim="800000"/>
              <a:headEnd len="sm" w="sm" type="none"/>
              <a:tailEnd len="sm" w="sm" type="none"/>
            </a:ln>
          </p:spPr>
        </p:pic>
        <p:sp>
          <p:nvSpPr>
            <p:cNvPr id="467" name="Google Shape;467;p42"/>
            <p:cNvSpPr txBox="1"/>
            <p:nvPr/>
          </p:nvSpPr>
          <p:spPr>
            <a:xfrm>
              <a:off x="2364368" y="2397138"/>
              <a:ext cx="1932106" cy="2625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F0                F1</a:t>
              </a:r>
              <a:r>
                <a:rPr lang="en-US" sz="2800">
                  <a:solidFill>
                    <a:schemeClr val="dk1"/>
                  </a:solidFill>
                  <a:latin typeface="Arial"/>
                  <a:ea typeface="Arial"/>
                  <a:cs typeface="Arial"/>
                  <a:sym typeface="Arial"/>
                </a:rPr>
                <a:t>                   </a:t>
              </a:r>
              <a:endParaRPr b="1" sz="2800">
                <a:solidFill>
                  <a:srgbClr val="CC0000"/>
                </a:solidFill>
                <a:latin typeface="Arial"/>
                <a:ea typeface="Arial"/>
                <a:cs typeface="Arial"/>
                <a:sym typeface="Arial"/>
              </a:endParaRPr>
            </a:p>
          </p:txBody>
        </p:sp>
        <p:pic>
          <p:nvPicPr>
            <p:cNvPr descr="f0a" id="468" name="Google Shape;468;p42"/>
            <p:cNvPicPr preferRelativeResize="0"/>
            <p:nvPr/>
          </p:nvPicPr>
          <p:blipFill rotWithShape="1">
            <a:blip r:embed="rId4">
              <a:alphaModFix/>
            </a:blip>
            <a:srcRect b="30385" l="0" r="13773" t="0"/>
            <a:stretch/>
          </p:blipFill>
          <p:spPr>
            <a:xfrm>
              <a:off x="1951044" y="424781"/>
              <a:ext cx="1107904" cy="1932103"/>
            </a:xfrm>
            <a:prstGeom prst="rect">
              <a:avLst/>
            </a:prstGeom>
            <a:noFill/>
            <a:ln cap="flat" cmpd="sng" w="9525">
              <a:solidFill>
                <a:schemeClr val="dk1"/>
              </a:solidFill>
              <a:prstDash val="solid"/>
              <a:miter lim="800000"/>
              <a:headEnd len="sm" w="sm" type="none"/>
              <a:tailEnd len="sm" w="sm" type="none"/>
            </a:ln>
          </p:spPr>
        </p:pic>
      </p:grpSp>
      <p:grpSp>
        <p:nvGrpSpPr>
          <p:cNvPr id="469" name="Google Shape;469;p42"/>
          <p:cNvGrpSpPr/>
          <p:nvPr/>
        </p:nvGrpSpPr>
        <p:grpSpPr>
          <a:xfrm>
            <a:off x="4759480" y="2356890"/>
            <a:ext cx="4267200" cy="4471085"/>
            <a:chOff x="1843434" y="2819400"/>
            <a:chExt cx="2732936" cy="2259646"/>
          </a:xfrm>
        </p:grpSpPr>
        <p:pic>
          <p:nvPicPr>
            <p:cNvPr descr="DSCN5658b" id="470" name="Google Shape;470;p42"/>
            <p:cNvPicPr preferRelativeResize="0"/>
            <p:nvPr/>
          </p:nvPicPr>
          <p:blipFill rotWithShape="1">
            <a:blip r:embed="rId5">
              <a:alphaModFix/>
            </a:blip>
            <a:srcRect b="32915" l="18671" r="30557" t="10654"/>
            <a:stretch/>
          </p:blipFill>
          <p:spPr>
            <a:xfrm>
              <a:off x="3252158" y="2819400"/>
              <a:ext cx="1173937" cy="1972355"/>
            </a:xfrm>
            <a:prstGeom prst="rect">
              <a:avLst/>
            </a:prstGeom>
            <a:noFill/>
            <a:ln cap="flat" cmpd="sng" w="9525">
              <a:solidFill>
                <a:schemeClr val="dk1"/>
              </a:solidFill>
              <a:prstDash val="solid"/>
              <a:miter lim="800000"/>
              <a:headEnd len="sm" w="sm" type="none"/>
              <a:tailEnd len="sm" w="sm" type="none"/>
            </a:ln>
          </p:spPr>
        </p:pic>
        <p:pic>
          <p:nvPicPr>
            <p:cNvPr descr="DSCN5674b" id="471" name="Google Shape;471;p42"/>
            <p:cNvPicPr preferRelativeResize="0"/>
            <p:nvPr/>
          </p:nvPicPr>
          <p:blipFill rotWithShape="1">
            <a:blip r:embed="rId6">
              <a:alphaModFix/>
            </a:blip>
            <a:srcRect b="43721" l="7983" r="62201" t="29388"/>
            <a:stretch/>
          </p:blipFill>
          <p:spPr>
            <a:xfrm>
              <a:off x="1843434" y="2819400"/>
              <a:ext cx="1291330" cy="1932103"/>
            </a:xfrm>
            <a:prstGeom prst="rect">
              <a:avLst/>
            </a:prstGeom>
            <a:noFill/>
            <a:ln cap="flat" cmpd="sng" w="9525">
              <a:solidFill>
                <a:schemeClr val="dk1"/>
              </a:solidFill>
              <a:prstDash val="solid"/>
              <a:miter lim="800000"/>
              <a:headEnd len="sm" w="sm" type="none"/>
              <a:tailEnd len="sm" w="sm" type="none"/>
            </a:ln>
          </p:spPr>
        </p:pic>
        <p:sp>
          <p:nvSpPr>
            <p:cNvPr id="472" name="Google Shape;472;p42"/>
            <p:cNvSpPr txBox="1"/>
            <p:nvPr/>
          </p:nvSpPr>
          <p:spPr>
            <a:xfrm>
              <a:off x="2286000" y="4814615"/>
              <a:ext cx="2290370" cy="2644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C0000"/>
                  </a:solidFill>
                  <a:latin typeface="Arial"/>
                  <a:ea typeface="Arial"/>
                  <a:cs typeface="Arial"/>
                  <a:sym typeface="Arial"/>
                </a:rPr>
                <a:t>F2                  F3</a:t>
              </a:r>
              <a:endParaRPr/>
            </a:p>
          </p:txBody>
        </p:sp>
      </p:grpSp>
      <p:sp>
        <p:nvSpPr>
          <p:cNvPr id="473" name="Google Shape;473;p42"/>
          <p:cNvSpPr txBox="1"/>
          <p:nvPr/>
        </p:nvSpPr>
        <p:spPr>
          <a:xfrm>
            <a:off x="298761" y="228600"/>
            <a:ext cx="8493280" cy="156966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When is plants susceptible? </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Field susceptible to MVC  when 30 to 40% or more of plants have susceptible flower buds </a:t>
            </a:r>
            <a:endParaRPr/>
          </a:p>
        </p:txBody>
      </p:sp>
      <p:sp>
        <p:nvSpPr>
          <p:cNvPr id="474" name="Google Shape;474;p42"/>
          <p:cNvSpPr txBox="1"/>
          <p:nvPr/>
        </p:nvSpPr>
        <p:spPr>
          <a:xfrm>
            <a:off x="4865301" y="1710559"/>
            <a:ext cx="3820918" cy="646331"/>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Susceptible to MVC</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graphicFrame>
        <p:nvGraphicFramePr>
          <p:cNvPr id="479" name="Google Shape;479;p43"/>
          <p:cNvGraphicFramePr/>
          <p:nvPr/>
        </p:nvGraphicFramePr>
        <p:xfrm>
          <a:off x="230109" y="421852"/>
          <a:ext cx="8665308" cy="6291385"/>
        </p:xfrm>
        <a:graphic>
          <a:graphicData uri="http://schemas.openxmlformats.org/drawingml/2006/chart">
            <c:chart r:id="rId3"/>
          </a:graphicData>
        </a:graphic>
      </p:graphicFrame>
      <p:sp>
        <p:nvSpPr>
          <p:cNvPr id="480" name="Google Shape;480;p43"/>
          <p:cNvSpPr txBox="1"/>
          <p:nvPr/>
        </p:nvSpPr>
        <p:spPr>
          <a:xfrm>
            <a:off x="110836" y="0"/>
            <a:ext cx="8593443" cy="461665"/>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What weather conditions required for fungus to infect the plant?  </a:t>
            </a:r>
            <a:endParaRPr/>
          </a:p>
        </p:txBody>
      </p:sp>
      <p:sp>
        <p:nvSpPr>
          <p:cNvPr id="481" name="Google Shape;481;p43"/>
          <p:cNvSpPr txBox="1"/>
          <p:nvPr/>
        </p:nvSpPr>
        <p:spPr>
          <a:xfrm>
            <a:off x="7490809" y="4872941"/>
            <a:ext cx="1653191"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Delbridge and Hildebrand method based on Hildebrand and Braun, 1999</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44"/>
          <p:cNvPicPr preferRelativeResize="0"/>
          <p:nvPr/>
        </p:nvPicPr>
        <p:blipFill rotWithShape="1">
          <a:blip r:embed="rId3">
            <a:alphaModFix/>
          </a:blip>
          <a:srcRect b="0" l="0" r="0" t="0"/>
          <a:stretch/>
        </p:blipFill>
        <p:spPr>
          <a:xfrm rot="5400000">
            <a:off x="326351" y="2217064"/>
            <a:ext cx="4852170" cy="3639127"/>
          </a:xfrm>
          <a:prstGeom prst="rect">
            <a:avLst/>
          </a:prstGeom>
          <a:noFill/>
          <a:ln>
            <a:noFill/>
          </a:ln>
        </p:spPr>
      </p:pic>
      <p:pic>
        <p:nvPicPr>
          <p:cNvPr id="487" name="Google Shape;487;p44"/>
          <p:cNvPicPr preferRelativeResize="0"/>
          <p:nvPr/>
        </p:nvPicPr>
        <p:blipFill rotWithShape="1">
          <a:blip r:embed="rId4">
            <a:alphaModFix/>
          </a:blip>
          <a:srcRect b="0" l="0" r="0" t="0"/>
          <a:stretch/>
        </p:blipFill>
        <p:spPr>
          <a:xfrm rot="5400000">
            <a:off x="4255810" y="2291857"/>
            <a:ext cx="4524569" cy="3393427"/>
          </a:xfrm>
          <a:prstGeom prst="rect">
            <a:avLst/>
          </a:prstGeom>
          <a:noFill/>
          <a:ln>
            <a:noFill/>
          </a:ln>
        </p:spPr>
      </p:pic>
      <p:sp>
        <p:nvSpPr>
          <p:cNvPr id="488" name="Google Shape;488;p44"/>
          <p:cNvSpPr txBox="1"/>
          <p:nvPr/>
        </p:nvSpPr>
        <p:spPr>
          <a:xfrm>
            <a:off x="0" y="0"/>
            <a:ext cx="9144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When is best time to manage disease? </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This is too late for mummy berry!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5"/>
          <p:cNvSpPr txBox="1"/>
          <p:nvPr>
            <p:ph type="title"/>
          </p:nvPr>
        </p:nvSpPr>
        <p:spPr>
          <a:xfrm>
            <a:off x="457200" y="228600"/>
            <a:ext cx="8229600" cy="1143000"/>
          </a:xfrm>
          <a:prstGeom prst="rect">
            <a:avLst/>
          </a:prstGeom>
          <a:solidFill>
            <a:srgbClr val="FFD966"/>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latin typeface="Calibri"/>
                <a:ea typeface="Calibri"/>
                <a:cs typeface="Calibri"/>
                <a:sym typeface="Calibri"/>
              </a:rPr>
              <a:t>Fungus infects plant at early bud stages and grows in plant while plant grows</a:t>
            </a:r>
            <a:endParaRPr/>
          </a:p>
        </p:txBody>
      </p:sp>
      <p:pic>
        <p:nvPicPr>
          <p:cNvPr descr="IMG_1350" id="494" name="Google Shape;494;p45"/>
          <p:cNvPicPr preferRelativeResize="0"/>
          <p:nvPr/>
        </p:nvPicPr>
        <p:blipFill rotWithShape="1">
          <a:blip r:embed="rId3">
            <a:alphaModFix/>
          </a:blip>
          <a:srcRect b="29411" l="32410" r="0" t="0"/>
          <a:stretch/>
        </p:blipFill>
        <p:spPr>
          <a:xfrm>
            <a:off x="6288847" y="1447800"/>
            <a:ext cx="2855153" cy="3975100"/>
          </a:xfrm>
          <a:prstGeom prst="rect">
            <a:avLst/>
          </a:prstGeom>
          <a:noFill/>
          <a:ln>
            <a:noFill/>
          </a:ln>
        </p:spPr>
      </p:pic>
      <p:cxnSp>
        <p:nvCxnSpPr>
          <p:cNvPr id="495" name="Google Shape;495;p45"/>
          <p:cNvCxnSpPr/>
          <p:nvPr/>
        </p:nvCxnSpPr>
        <p:spPr>
          <a:xfrm>
            <a:off x="5715000" y="3657600"/>
            <a:ext cx="533400" cy="0"/>
          </a:xfrm>
          <a:prstGeom prst="straightConnector1">
            <a:avLst/>
          </a:prstGeom>
          <a:noFill/>
          <a:ln cap="flat" cmpd="sng" w="57150">
            <a:solidFill>
              <a:schemeClr val="dk1"/>
            </a:solidFill>
            <a:prstDash val="solid"/>
            <a:round/>
            <a:headEnd len="med" w="med" type="none"/>
            <a:tailEnd len="med" w="med" type="triangle"/>
          </a:ln>
        </p:spPr>
      </p:cxnSp>
      <p:sp>
        <p:nvSpPr>
          <p:cNvPr id="496" name="Google Shape;496;p45"/>
          <p:cNvSpPr txBox="1"/>
          <p:nvPr/>
        </p:nvSpPr>
        <p:spPr>
          <a:xfrm>
            <a:off x="6705600" y="5486400"/>
            <a:ext cx="201721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7 to up to 21?  days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later</a:t>
            </a:r>
            <a:endParaRPr/>
          </a:p>
        </p:txBody>
      </p:sp>
      <p:pic>
        <p:nvPicPr>
          <p:cNvPr descr="The image “file:///C:/Documents%20and%20Settings/Kristen%20McG/Desktop/phenologyjac%20yellow.JPG” cannot be displayed, because it contains errors." id="497" name="Google Shape;497;p45"/>
          <p:cNvPicPr preferRelativeResize="0"/>
          <p:nvPr/>
        </p:nvPicPr>
        <p:blipFill rotWithShape="1">
          <a:blip r:embed="rId4">
            <a:alphaModFix/>
          </a:blip>
          <a:srcRect b="44077" l="55444" r="21660" t="16656"/>
          <a:stretch/>
        </p:blipFill>
        <p:spPr>
          <a:xfrm>
            <a:off x="152400" y="1676400"/>
            <a:ext cx="2476500" cy="3657600"/>
          </a:xfrm>
          <a:prstGeom prst="rect">
            <a:avLst/>
          </a:prstGeom>
          <a:noFill/>
          <a:ln>
            <a:noFill/>
          </a:ln>
        </p:spPr>
      </p:pic>
      <p:sp>
        <p:nvSpPr>
          <p:cNvPr id="498" name="Google Shape;498;p45"/>
          <p:cNvSpPr/>
          <p:nvPr/>
        </p:nvSpPr>
        <p:spPr>
          <a:xfrm>
            <a:off x="152400" y="1676400"/>
            <a:ext cx="2438400" cy="3657600"/>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he image “file:///C:/Documents%20and%20Settings/Kristen%20McG/Desktop/march100014.JPG” cannot be displayed, because it contains errors." id="499" name="Google Shape;499;p45"/>
          <p:cNvPicPr preferRelativeResize="0"/>
          <p:nvPr/>
        </p:nvPicPr>
        <p:blipFill rotWithShape="1">
          <a:blip r:embed="rId5">
            <a:alphaModFix/>
          </a:blip>
          <a:srcRect b="2231" l="26735" r="31866" t="11745"/>
          <a:stretch/>
        </p:blipFill>
        <p:spPr>
          <a:xfrm>
            <a:off x="3200400" y="1676400"/>
            <a:ext cx="2328863" cy="3657600"/>
          </a:xfrm>
          <a:prstGeom prst="rect">
            <a:avLst/>
          </a:prstGeom>
          <a:noFill/>
          <a:ln>
            <a:noFill/>
          </a:ln>
        </p:spPr>
      </p:pic>
      <p:cxnSp>
        <p:nvCxnSpPr>
          <p:cNvPr id="500" name="Google Shape;500;p45"/>
          <p:cNvCxnSpPr/>
          <p:nvPr/>
        </p:nvCxnSpPr>
        <p:spPr>
          <a:xfrm>
            <a:off x="2667000" y="3581400"/>
            <a:ext cx="533400" cy="0"/>
          </a:xfrm>
          <a:prstGeom prst="straightConnector1">
            <a:avLst/>
          </a:prstGeom>
          <a:noFill/>
          <a:ln cap="flat" cmpd="sng" w="57150">
            <a:solidFill>
              <a:schemeClr val="dk1"/>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6"/>
          <p:cNvSpPr txBox="1"/>
          <p:nvPr>
            <p:ph type="title"/>
          </p:nvPr>
        </p:nvSpPr>
        <p:spPr>
          <a:xfrm>
            <a:off x="628650" y="365126"/>
            <a:ext cx="7886700" cy="1325563"/>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Fungicides</a:t>
            </a:r>
            <a:endParaRPr/>
          </a:p>
        </p:txBody>
      </p:sp>
      <p:sp>
        <p:nvSpPr>
          <p:cNvPr id="506" name="Google Shape;506;p4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en-US" sz="2800"/>
              <a:t>Most are protectants and must be applied before infection</a:t>
            </a:r>
            <a:endParaRPr/>
          </a:p>
          <a:p>
            <a:pPr indent="-228600" lvl="0" marL="228600" rtl="0" algn="l">
              <a:lnSpc>
                <a:spcPct val="100000"/>
              </a:lnSpc>
              <a:spcBef>
                <a:spcPts val="600"/>
              </a:spcBef>
              <a:spcAft>
                <a:spcPts val="0"/>
              </a:spcAft>
              <a:buClr>
                <a:schemeClr val="dk1"/>
              </a:buClr>
              <a:buSzPts val="2800"/>
              <a:buChar char="•"/>
            </a:pPr>
            <a:r>
              <a:rPr lang="en-US" sz="2800"/>
              <a:t>Last 7 to 14 days depending upon material and weather</a:t>
            </a:r>
            <a:endParaRPr/>
          </a:p>
          <a:p>
            <a:pPr indent="-228600" lvl="0" marL="228600" rtl="0" algn="l">
              <a:lnSpc>
                <a:spcPct val="100000"/>
              </a:lnSpc>
              <a:spcBef>
                <a:spcPts val="600"/>
              </a:spcBef>
              <a:spcAft>
                <a:spcPts val="0"/>
              </a:spcAft>
              <a:buClr>
                <a:schemeClr val="dk1"/>
              </a:buClr>
              <a:buSzPts val="2800"/>
              <a:buChar char="•"/>
            </a:pPr>
            <a:r>
              <a:rPr lang="en-US" sz="2800"/>
              <a:t>Need to be applied at a suitable stage</a:t>
            </a:r>
            <a:endParaRPr/>
          </a:p>
          <a:p>
            <a:pPr indent="-228600" lvl="0" marL="228600" rtl="0" algn="l">
              <a:lnSpc>
                <a:spcPct val="100000"/>
              </a:lnSpc>
              <a:spcBef>
                <a:spcPts val="600"/>
              </a:spcBef>
              <a:spcAft>
                <a:spcPts val="0"/>
              </a:spcAft>
              <a:buClr>
                <a:schemeClr val="dk1"/>
              </a:buClr>
              <a:buSzPts val="2800"/>
              <a:buChar char="•"/>
            </a:pPr>
            <a:r>
              <a:rPr lang="en-US" sz="2800"/>
              <a:t>Applied to early or late –  waste of time, material and money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47"/>
          <p:cNvPicPr preferRelativeResize="0"/>
          <p:nvPr/>
        </p:nvPicPr>
        <p:blipFill rotWithShape="1">
          <a:blip r:embed="rId3">
            <a:alphaModFix/>
          </a:blip>
          <a:srcRect b="12710" l="4220" r="0" t="8953"/>
          <a:stretch/>
        </p:blipFill>
        <p:spPr>
          <a:xfrm>
            <a:off x="781050" y="0"/>
            <a:ext cx="6934200" cy="6581614"/>
          </a:xfrm>
          <a:prstGeom prst="rect">
            <a:avLst/>
          </a:prstGeom>
          <a:solidFill>
            <a:srgbClr val="F2F2F2"/>
          </a:solidFill>
          <a:ln>
            <a:noFill/>
          </a:ln>
        </p:spPr>
      </p:pic>
      <p:sp>
        <p:nvSpPr>
          <p:cNvPr id="512" name="Google Shape;512;p47"/>
          <p:cNvSpPr/>
          <p:nvPr/>
        </p:nvSpPr>
        <p:spPr>
          <a:xfrm>
            <a:off x="1905000" y="762000"/>
            <a:ext cx="838200" cy="1143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3" name="Google Shape;513;p47"/>
          <p:cNvSpPr/>
          <p:nvPr/>
        </p:nvSpPr>
        <p:spPr>
          <a:xfrm>
            <a:off x="5410200" y="5600700"/>
            <a:ext cx="685800"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4" name="Google Shape;514;p47"/>
          <p:cNvSpPr/>
          <p:nvPr/>
        </p:nvSpPr>
        <p:spPr>
          <a:xfrm>
            <a:off x="5334000" y="914400"/>
            <a:ext cx="838200" cy="1143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5" name="Google Shape;515;p47"/>
          <p:cNvSpPr txBox="1"/>
          <p:nvPr/>
        </p:nvSpPr>
        <p:spPr>
          <a:xfrm>
            <a:off x="2148411" y="1333500"/>
            <a:ext cx="35137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a:t>
            </a:r>
            <a:endParaRPr/>
          </a:p>
        </p:txBody>
      </p:sp>
      <p:sp>
        <p:nvSpPr>
          <p:cNvPr id="516" name="Google Shape;516;p47"/>
          <p:cNvSpPr/>
          <p:nvPr/>
        </p:nvSpPr>
        <p:spPr>
          <a:xfrm>
            <a:off x="1790122" y="0"/>
            <a:ext cx="2971800" cy="65816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7" name="Google Shape;517;p47"/>
          <p:cNvSpPr txBox="1"/>
          <p:nvPr/>
        </p:nvSpPr>
        <p:spPr>
          <a:xfrm>
            <a:off x="849086" y="11668"/>
            <a:ext cx="11415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Data 2014</a:t>
            </a:r>
            <a:endParaRPr/>
          </a:p>
        </p:txBody>
      </p:sp>
      <p:pic>
        <p:nvPicPr>
          <p:cNvPr id="518" name="Google Shape;518;p47"/>
          <p:cNvPicPr preferRelativeResize="0"/>
          <p:nvPr/>
        </p:nvPicPr>
        <p:blipFill rotWithShape="1">
          <a:blip r:embed="rId3">
            <a:alphaModFix/>
          </a:blip>
          <a:srcRect b="29390" l="76430" r="7216" t="57485"/>
          <a:stretch/>
        </p:blipFill>
        <p:spPr>
          <a:xfrm>
            <a:off x="6003636" y="3629892"/>
            <a:ext cx="1209964" cy="1126835"/>
          </a:xfrm>
          <a:prstGeom prst="rect">
            <a:avLst/>
          </a:prstGeom>
          <a:solidFill>
            <a:srgbClr val="F2F2F2"/>
          </a:solidFill>
          <a:ln>
            <a:noFill/>
          </a:ln>
        </p:spPr>
      </p:pic>
      <p:sp>
        <p:nvSpPr>
          <p:cNvPr id="519" name="Google Shape;519;p47"/>
          <p:cNvSpPr txBox="1"/>
          <p:nvPr/>
        </p:nvSpPr>
        <p:spPr>
          <a:xfrm>
            <a:off x="6668655" y="3589841"/>
            <a:ext cx="138545"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9</a:t>
            </a:r>
            <a:endParaRPr/>
          </a:p>
        </p:txBody>
      </p:sp>
      <p:sp>
        <p:nvSpPr>
          <p:cNvPr id="520" name="Google Shape;520;p47"/>
          <p:cNvSpPr txBox="1"/>
          <p:nvPr/>
        </p:nvSpPr>
        <p:spPr>
          <a:xfrm>
            <a:off x="2689594" y="504986"/>
            <a:ext cx="514852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Blue rectangle when mummy berry cups are present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Black bars indicate possible infection periods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Disease control </a:t>
            </a:r>
            <a:endParaRPr/>
          </a:p>
        </p:txBody>
      </p:sp>
      <p:sp>
        <p:nvSpPr>
          <p:cNvPr id="526" name="Google Shape;526;p48"/>
          <p:cNvSpPr txBox="1"/>
          <p:nvPr>
            <p:ph idx="1" type="body"/>
          </p:nvPr>
        </p:nvSpPr>
        <p:spPr>
          <a:xfrm>
            <a:off x="508577" y="1576242"/>
            <a:ext cx="7886700" cy="4916921"/>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en-US" sz="2800"/>
              <a:t>Identify disease and pathogen </a:t>
            </a:r>
            <a:endParaRPr/>
          </a:p>
          <a:p>
            <a:pPr indent="-228600" lvl="0" marL="228600" rtl="0" algn="l">
              <a:lnSpc>
                <a:spcPct val="100000"/>
              </a:lnSpc>
              <a:spcBef>
                <a:spcPts val="1200"/>
              </a:spcBef>
              <a:spcAft>
                <a:spcPts val="0"/>
              </a:spcAft>
              <a:buClr>
                <a:schemeClr val="dk1"/>
              </a:buClr>
              <a:buSzPts val="2800"/>
              <a:buChar char="•"/>
            </a:pPr>
            <a:r>
              <a:rPr lang="en-US" sz="2800"/>
              <a:t>When does inoculum appear in the crop cycle?</a:t>
            </a:r>
            <a:endParaRPr/>
          </a:p>
          <a:p>
            <a:pPr indent="-228600" lvl="0" marL="228600" rtl="0" algn="l">
              <a:lnSpc>
                <a:spcPct val="100000"/>
              </a:lnSpc>
              <a:spcBef>
                <a:spcPts val="1200"/>
              </a:spcBef>
              <a:spcAft>
                <a:spcPts val="0"/>
              </a:spcAft>
              <a:buClr>
                <a:schemeClr val="dk1"/>
              </a:buClr>
              <a:buSzPts val="2800"/>
              <a:buChar char="•"/>
            </a:pPr>
            <a:r>
              <a:rPr lang="en-US" sz="2800"/>
              <a:t>What plant stages does pathogen infect? </a:t>
            </a:r>
            <a:endParaRPr/>
          </a:p>
          <a:p>
            <a:pPr indent="-228600" lvl="0" marL="228600" rtl="0" algn="l">
              <a:lnSpc>
                <a:spcPct val="100000"/>
              </a:lnSpc>
              <a:spcBef>
                <a:spcPts val="1200"/>
              </a:spcBef>
              <a:spcAft>
                <a:spcPts val="0"/>
              </a:spcAft>
              <a:buClr>
                <a:schemeClr val="dk1"/>
              </a:buClr>
              <a:buSzPts val="2800"/>
              <a:buChar char="•"/>
            </a:pPr>
            <a:r>
              <a:rPr lang="en-US" sz="2800"/>
              <a:t>What weather conditions aid in infection (if known)? </a:t>
            </a:r>
            <a:endParaRPr/>
          </a:p>
          <a:p>
            <a:pPr indent="-228600" lvl="0" marL="228600" rtl="0" algn="l">
              <a:lnSpc>
                <a:spcPct val="100000"/>
              </a:lnSpc>
              <a:spcBef>
                <a:spcPts val="1200"/>
              </a:spcBef>
              <a:spcAft>
                <a:spcPts val="0"/>
              </a:spcAft>
              <a:buClr>
                <a:schemeClr val="dk1"/>
              </a:buClr>
              <a:buSzPts val="2800"/>
              <a:buChar char="•"/>
            </a:pPr>
            <a:r>
              <a:rPr lang="en-US" sz="2800"/>
              <a:t>What are possible points in pathogen’s life cycle that can be disrupted? </a:t>
            </a:r>
            <a:endParaRPr/>
          </a:p>
          <a:p>
            <a:pPr indent="-228600" lvl="0" marL="228600" rtl="0" algn="l">
              <a:lnSpc>
                <a:spcPct val="100000"/>
              </a:lnSpc>
              <a:spcBef>
                <a:spcPts val="1200"/>
              </a:spcBef>
              <a:spcAft>
                <a:spcPts val="0"/>
              </a:spcAft>
              <a:buClr>
                <a:schemeClr val="dk1"/>
              </a:buClr>
              <a:buSzPts val="2800"/>
              <a:buChar char="•"/>
            </a:pPr>
            <a:r>
              <a:rPr lang="en-US" sz="2800"/>
              <a:t>What are the best methods to manage pathogen? </a:t>
            </a:r>
            <a:endParaRPr/>
          </a:p>
          <a:p>
            <a:pPr indent="-50800" lvl="0" marL="228600" rtl="0" algn="l">
              <a:lnSpc>
                <a:spcPct val="100000"/>
              </a:lnSpc>
              <a:spcBef>
                <a:spcPts val="1200"/>
              </a:spcBef>
              <a:spcAft>
                <a:spcPts val="0"/>
              </a:spcAft>
              <a:buClr>
                <a:schemeClr val="dk1"/>
              </a:buClr>
              <a:buSzPts val="2800"/>
              <a:buNone/>
            </a:pPr>
            <a:r>
              <a:t/>
            </a:r>
            <a:endParaRPr sz="2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9"/>
          <p:cNvSpPr txBox="1"/>
          <p:nvPr>
            <p:ph type="title"/>
          </p:nvPr>
        </p:nvSpPr>
        <p:spPr>
          <a:xfrm>
            <a:off x="457200" y="1905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23F4F"/>
              </a:buClr>
              <a:buSzPts val="4400"/>
              <a:buFont typeface="Calibri"/>
              <a:buNone/>
            </a:pPr>
            <a:r>
              <a:rPr lang="en-US">
                <a:solidFill>
                  <a:srgbClr val="323F4F"/>
                </a:solidFill>
              </a:rPr>
              <a:t>Acknowledgements</a:t>
            </a:r>
            <a:endParaRPr/>
          </a:p>
        </p:txBody>
      </p:sp>
      <p:sp>
        <p:nvSpPr>
          <p:cNvPr id="533" name="Google Shape;533;p49"/>
          <p:cNvSpPr txBox="1"/>
          <p:nvPr>
            <p:ph idx="1" type="body"/>
          </p:nvPr>
        </p:nvSpPr>
        <p:spPr>
          <a:xfrm>
            <a:off x="214403" y="914400"/>
            <a:ext cx="8305800" cy="3999722"/>
          </a:xfrm>
          <a:prstGeom prst="rect">
            <a:avLst/>
          </a:prstGeom>
          <a:solidFill>
            <a:schemeClr val="lt1"/>
          </a:solidFill>
          <a:ln cap="flat" cmpd="sng" w="76200">
            <a:solidFill>
              <a:srgbClr val="A1CFAA"/>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23F4F"/>
              </a:buClr>
              <a:buSzPts val="2400"/>
              <a:buChar char="•"/>
            </a:pPr>
            <a:r>
              <a:rPr lang="en-US" u="sng">
                <a:solidFill>
                  <a:srgbClr val="323F4F"/>
                </a:solidFill>
              </a:rPr>
              <a:t>Research professionals</a:t>
            </a:r>
            <a:r>
              <a:rPr lang="en-US">
                <a:solidFill>
                  <a:srgbClr val="323F4F"/>
                </a:solidFill>
              </a:rPr>
              <a:t>: Margo Roberts, Jacob Schwab, Greg Kornelis, Rachael Martin, Caleb Slemmons </a:t>
            </a:r>
            <a:endParaRPr/>
          </a:p>
          <a:p>
            <a:pPr indent="-228600" lvl="0" marL="228600" rtl="0" algn="l">
              <a:lnSpc>
                <a:spcPct val="100000"/>
              </a:lnSpc>
              <a:spcBef>
                <a:spcPts val="1200"/>
              </a:spcBef>
              <a:spcAft>
                <a:spcPts val="0"/>
              </a:spcAft>
              <a:buClr>
                <a:srgbClr val="323F4F"/>
              </a:buClr>
              <a:buSzPts val="2400"/>
              <a:buChar char="•"/>
            </a:pPr>
            <a:r>
              <a:rPr lang="en-US" u="sng">
                <a:solidFill>
                  <a:srgbClr val="323F4F"/>
                </a:solidFill>
              </a:rPr>
              <a:t>Graduate Students</a:t>
            </a:r>
            <a:r>
              <a:rPr lang="en-US">
                <a:solidFill>
                  <a:srgbClr val="323F4F"/>
                </a:solidFill>
              </a:rPr>
              <a:t>: Kristen McGovern, Laura Penman, Tyler Case, Katie Ashley, Erika Lyon, Nghi Nyugen, Ian Leonard, Zoe Colwell </a:t>
            </a:r>
            <a:endParaRPr/>
          </a:p>
          <a:p>
            <a:pPr indent="-101600" lvl="0" marL="228600" rtl="0" algn="l">
              <a:lnSpc>
                <a:spcPct val="100000"/>
              </a:lnSpc>
              <a:spcBef>
                <a:spcPts val="1200"/>
              </a:spcBef>
              <a:spcAft>
                <a:spcPts val="0"/>
              </a:spcAft>
              <a:buClr>
                <a:schemeClr val="dk1"/>
              </a:buClr>
              <a:buSzPts val="2000"/>
              <a:buNone/>
            </a:pPr>
            <a:r>
              <a:t/>
            </a:r>
            <a:endParaRPr sz="2000">
              <a:solidFill>
                <a:srgbClr val="323F4F"/>
              </a:solidFill>
            </a:endParaRPr>
          </a:p>
          <a:p>
            <a:pPr indent="-228600" lvl="0" marL="228600" rtl="0" algn="l">
              <a:lnSpc>
                <a:spcPct val="100000"/>
              </a:lnSpc>
              <a:spcBef>
                <a:spcPts val="1200"/>
              </a:spcBef>
              <a:spcAft>
                <a:spcPts val="0"/>
              </a:spcAft>
              <a:buClr>
                <a:srgbClr val="323F4F"/>
              </a:buClr>
              <a:buSzPts val="2400"/>
              <a:buChar char="•"/>
            </a:pPr>
            <a:r>
              <a:rPr lang="en-US" u="sng">
                <a:solidFill>
                  <a:srgbClr val="323F4F"/>
                </a:solidFill>
              </a:rPr>
              <a:t>Numerous undergraduate students</a:t>
            </a:r>
            <a:endParaRPr/>
          </a:p>
          <a:p>
            <a:pPr indent="-228600" lvl="0" marL="228600" rtl="0" algn="l">
              <a:lnSpc>
                <a:spcPct val="100000"/>
              </a:lnSpc>
              <a:spcBef>
                <a:spcPts val="1200"/>
              </a:spcBef>
              <a:spcAft>
                <a:spcPts val="0"/>
              </a:spcAft>
              <a:buClr>
                <a:srgbClr val="323F4F"/>
              </a:buClr>
              <a:buSzPts val="2400"/>
              <a:buChar char="•"/>
            </a:pPr>
            <a:r>
              <a:rPr lang="en-US" u="sng">
                <a:solidFill>
                  <a:srgbClr val="323F4F"/>
                </a:solidFill>
              </a:rPr>
              <a:t>Blueberry grower cooperators </a:t>
            </a:r>
            <a:endParaRPr/>
          </a:p>
        </p:txBody>
      </p:sp>
      <p:pic>
        <p:nvPicPr>
          <p:cNvPr id="534" name="Google Shape;534;p49"/>
          <p:cNvPicPr preferRelativeResize="0"/>
          <p:nvPr/>
        </p:nvPicPr>
        <p:blipFill rotWithShape="1">
          <a:blip r:embed="rId3">
            <a:alphaModFix/>
          </a:blip>
          <a:srcRect b="0" l="0" r="0" t="0"/>
          <a:stretch/>
        </p:blipFill>
        <p:spPr>
          <a:xfrm>
            <a:off x="2033043" y="5223283"/>
            <a:ext cx="1634717" cy="1634717"/>
          </a:xfrm>
          <a:prstGeom prst="rect">
            <a:avLst/>
          </a:prstGeom>
          <a:noFill/>
          <a:ln>
            <a:noFill/>
          </a:ln>
        </p:spPr>
      </p:pic>
      <p:pic>
        <p:nvPicPr>
          <p:cNvPr id="535" name="Google Shape;535;p49"/>
          <p:cNvPicPr preferRelativeResize="0"/>
          <p:nvPr/>
        </p:nvPicPr>
        <p:blipFill rotWithShape="1">
          <a:blip r:embed="rId4">
            <a:alphaModFix/>
          </a:blip>
          <a:srcRect b="0" l="0" r="0" t="0"/>
          <a:stretch/>
        </p:blipFill>
        <p:spPr>
          <a:xfrm>
            <a:off x="3799831" y="4534388"/>
            <a:ext cx="2550168" cy="2550168"/>
          </a:xfrm>
          <a:prstGeom prst="rect">
            <a:avLst/>
          </a:prstGeom>
          <a:noFill/>
          <a:ln>
            <a:noFill/>
          </a:ln>
        </p:spPr>
      </p:pic>
      <p:pic>
        <p:nvPicPr>
          <p:cNvPr id="536" name="Google Shape;536;p49"/>
          <p:cNvPicPr preferRelativeResize="0"/>
          <p:nvPr/>
        </p:nvPicPr>
        <p:blipFill rotWithShape="1">
          <a:blip r:embed="rId5">
            <a:alphaModFix/>
          </a:blip>
          <a:srcRect b="0" l="0" r="0" t="0"/>
          <a:stretch/>
        </p:blipFill>
        <p:spPr>
          <a:xfrm>
            <a:off x="6349999" y="4962608"/>
            <a:ext cx="2644733" cy="1895392"/>
          </a:xfrm>
          <a:prstGeom prst="rect">
            <a:avLst/>
          </a:prstGeom>
          <a:noFill/>
          <a:ln>
            <a:noFill/>
          </a:ln>
        </p:spPr>
      </p:pic>
      <p:pic>
        <p:nvPicPr>
          <p:cNvPr id="537" name="Google Shape;537;p49"/>
          <p:cNvPicPr preferRelativeResize="0"/>
          <p:nvPr/>
        </p:nvPicPr>
        <p:blipFill rotWithShape="1">
          <a:blip r:embed="rId6">
            <a:alphaModFix/>
          </a:blip>
          <a:srcRect b="0" l="0" r="0" t="0"/>
          <a:stretch/>
        </p:blipFill>
        <p:spPr>
          <a:xfrm>
            <a:off x="98580" y="5360781"/>
            <a:ext cx="1868428" cy="12771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5"/>
          <p:cNvSpPr txBox="1"/>
          <p:nvPr>
            <p:ph type="title"/>
          </p:nvPr>
        </p:nvSpPr>
        <p:spPr>
          <a:xfrm>
            <a:off x="370879" y="296696"/>
            <a:ext cx="8516541" cy="1167318"/>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Diseases that are consistently present most years </a:t>
            </a:r>
            <a:r>
              <a:rPr lang="en-US" sz="3600">
                <a:latin typeface="Calibri"/>
                <a:ea typeface="Calibri"/>
                <a:cs typeface="Calibri"/>
                <a:sym typeface="Calibri"/>
              </a:rPr>
              <a:t>(if they are in the field in the past)</a:t>
            </a:r>
            <a:endParaRPr/>
          </a:p>
        </p:txBody>
      </p:sp>
      <p:sp>
        <p:nvSpPr>
          <p:cNvPr id="121" name="Google Shape;121;p5"/>
          <p:cNvSpPr txBox="1"/>
          <p:nvPr>
            <p:ph idx="1" type="body"/>
          </p:nvPr>
        </p:nvSpPr>
        <p:spPr>
          <a:xfrm>
            <a:off x="629841" y="1498060"/>
            <a:ext cx="3868341" cy="1007015"/>
          </a:xfrm>
          <a:prstGeom prst="rect">
            <a:avLst/>
          </a:prstGeom>
          <a:solidFill>
            <a:schemeClr val="lt1"/>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Vegetative/Prune year</a:t>
            </a:r>
            <a:endParaRPr/>
          </a:p>
          <a:p>
            <a:pPr indent="0" lvl="0" marL="0" rtl="0" algn="l">
              <a:lnSpc>
                <a:spcPct val="90000"/>
              </a:lnSpc>
              <a:spcBef>
                <a:spcPts val="1000"/>
              </a:spcBef>
              <a:spcAft>
                <a:spcPts val="0"/>
              </a:spcAft>
              <a:buClr>
                <a:schemeClr val="dk1"/>
              </a:buClr>
              <a:buSzPts val="2400"/>
              <a:buNone/>
            </a:pPr>
            <a:r>
              <a:rPr lang="en-US"/>
              <a:t>AND Fruiting/Crop year </a:t>
            </a:r>
            <a:endParaRPr/>
          </a:p>
        </p:txBody>
      </p:sp>
      <p:sp>
        <p:nvSpPr>
          <p:cNvPr id="122" name="Google Shape;122;p5"/>
          <p:cNvSpPr txBox="1"/>
          <p:nvPr>
            <p:ph idx="2" type="body"/>
          </p:nvPr>
        </p:nvSpPr>
        <p:spPr>
          <a:xfrm>
            <a:off x="629842" y="2689901"/>
            <a:ext cx="3868340" cy="4012456"/>
          </a:xfrm>
          <a:prstGeom prst="rect">
            <a:avLst/>
          </a:prstGeom>
          <a:solidFill>
            <a:schemeClr val="lt1"/>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Exobasidium leaf spot</a:t>
            </a:r>
            <a:endParaRPr/>
          </a:p>
          <a:p>
            <a:pPr indent="-228600" lvl="0" marL="228600" rtl="0" algn="l">
              <a:lnSpc>
                <a:spcPct val="90000"/>
              </a:lnSpc>
              <a:spcBef>
                <a:spcPts val="1000"/>
              </a:spcBef>
              <a:spcAft>
                <a:spcPts val="0"/>
              </a:spcAft>
              <a:buClr>
                <a:schemeClr val="dk1"/>
              </a:buClr>
              <a:buSzPts val="2400"/>
              <a:buChar char="•"/>
            </a:pPr>
            <a:r>
              <a:rPr lang="en-US"/>
              <a:t>Red leaf</a:t>
            </a:r>
            <a:endParaRPr/>
          </a:p>
          <a:p>
            <a:pPr indent="-228600" lvl="0" marL="228600" rtl="0" algn="l">
              <a:lnSpc>
                <a:spcPct val="90000"/>
              </a:lnSpc>
              <a:spcBef>
                <a:spcPts val="1000"/>
              </a:spcBef>
              <a:spcAft>
                <a:spcPts val="0"/>
              </a:spcAft>
              <a:buClr>
                <a:schemeClr val="dk1"/>
              </a:buClr>
              <a:buSzPts val="2400"/>
              <a:buChar char="•"/>
            </a:pPr>
            <a:r>
              <a:rPr lang="en-US"/>
              <a:t>Leaf spots </a:t>
            </a:r>
            <a:endParaRPr/>
          </a:p>
          <a:p>
            <a:pPr indent="-228600" lvl="1" marL="685800" rtl="0" algn="l">
              <a:lnSpc>
                <a:spcPct val="90000"/>
              </a:lnSpc>
              <a:spcBef>
                <a:spcPts val="500"/>
              </a:spcBef>
              <a:spcAft>
                <a:spcPts val="0"/>
              </a:spcAft>
              <a:buClr>
                <a:schemeClr val="dk1"/>
              </a:buClr>
              <a:buSzPts val="2400"/>
              <a:buChar char="•"/>
            </a:pPr>
            <a:r>
              <a:rPr lang="en-US"/>
              <a:t>Sphaerulina leaf spot</a:t>
            </a:r>
            <a:endParaRPr/>
          </a:p>
          <a:p>
            <a:pPr indent="-228600" lvl="1" marL="685800" rtl="0" algn="l">
              <a:lnSpc>
                <a:spcPct val="90000"/>
              </a:lnSpc>
              <a:spcBef>
                <a:spcPts val="500"/>
              </a:spcBef>
              <a:spcAft>
                <a:spcPts val="0"/>
              </a:spcAft>
              <a:buClr>
                <a:schemeClr val="dk1"/>
              </a:buClr>
              <a:buSzPts val="2400"/>
              <a:buChar char="•"/>
            </a:pPr>
            <a:r>
              <a:rPr lang="en-US"/>
              <a:t>Powdery mildew</a:t>
            </a:r>
            <a:endParaRPr/>
          </a:p>
          <a:p>
            <a:pPr indent="-228600" lvl="1" marL="685800" rtl="0" algn="l">
              <a:lnSpc>
                <a:spcPct val="90000"/>
              </a:lnSpc>
              <a:spcBef>
                <a:spcPts val="500"/>
              </a:spcBef>
              <a:spcAft>
                <a:spcPts val="0"/>
              </a:spcAft>
              <a:buClr>
                <a:schemeClr val="dk1"/>
              </a:buClr>
              <a:buSzPts val="2400"/>
              <a:buChar char="•"/>
            </a:pPr>
            <a:r>
              <a:rPr lang="en-US"/>
              <a:t>Valdensia leaf spot</a:t>
            </a:r>
            <a:endParaRPr/>
          </a:p>
          <a:p>
            <a:pPr indent="-228600" lvl="1" marL="685800" rtl="0" algn="l">
              <a:lnSpc>
                <a:spcPct val="90000"/>
              </a:lnSpc>
              <a:spcBef>
                <a:spcPts val="500"/>
              </a:spcBef>
              <a:spcAft>
                <a:spcPts val="0"/>
              </a:spcAft>
              <a:buClr>
                <a:schemeClr val="dk1"/>
              </a:buClr>
              <a:buSzPts val="2400"/>
              <a:buChar char="•"/>
            </a:pPr>
            <a:r>
              <a:rPr lang="en-US"/>
              <a:t>Probably leaf rust</a:t>
            </a:r>
            <a:endParaRPr/>
          </a:p>
          <a:p>
            <a:pPr indent="-228600" lvl="0" marL="228600" rtl="0" algn="l">
              <a:lnSpc>
                <a:spcPct val="90000"/>
              </a:lnSpc>
              <a:spcBef>
                <a:spcPts val="1000"/>
              </a:spcBef>
              <a:spcAft>
                <a:spcPts val="0"/>
              </a:spcAft>
              <a:buClr>
                <a:schemeClr val="dk1"/>
              </a:buClr>
              <a:buSzPts val="2400"/>
              <a:buChar char="•"/>
            </a:pPr>
            <a:r>
              <a:rPr lang="en-US"/>
              <a:t>Witches broom</a:t>
            </a:r>
            <a:endParaRPr/>
          </a:p>
          <a:p>
            <a:pPr indent="-228600" lvl="0" marL="228600" rtl="0" algn="l">
              <a:lnSpc>
                <a:spcPct val="90000"/>
              </a:lnSpc>
              <a:spcBef>
                <a:spcPts val="1000"/>
              </a:spcBef>
              <a:spcAft>
                <a:spcPts val="0"/>
              </a:spcAft>
              <a:buClr>
                <a:schemeClr val="dk1"/>
              </a:buClr>
              <a:buSzPts val="2400"/>
              <a:buChar char="•"/>
            </a:pPr>
            <a:r>
              <a:rPr lang="en-US"/>
              <a:t>Some stem blights?</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p:txBody>
      </p:sp>
      <p:sp>
        <p:nvSpPr>
          <p:cNvPr id="123" name="Google Shape;123;p5"/>
          <p:cNvSpPr txBox="1"/>
          <p:nvPr>
            <p:ph idx="3" type="body"/>
          </p:nvPr>
        </p:nvSpPr>
        <p:spPr>
          <a:xfrm>
            <a:off x="4629150" y="1926077"/>
            <a:ext cx="3887391" cy="578998"/>
          </a:xfrm>
          <a:prstGeom prst="rect">
            <a:avLst/>
          </a:prstGeom>
          <a:solidFill>
            <a:schemeClr val="lt1"/>
          </a:solidFill>
          <a:ln>
            <a:noFill/>
          </a:ln>
        </p:spPr>
        <p:txBody>
          <a:bodyPr anchorCtr="0" anchor="b"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n-US" sz="2800"/>
              <a:t>ONLY Fruiting/Crop Year </a:t>
            </a:r>
            <a:endParaRPr/>
          </a:p>
        </p:txBody>
      </p:sp>
      <p:sp>
        <p:nvSpPr>
          <p:cNvPr id="124" name="Google Shape;124;p5"/>
          <p:cNvSpPr txBox="1"/>
          <p:nvPr>
            <p:ph idx="4" type="body"/>
          </p:nvPr>
        </p:nvSpPr>
        <p:spPr>
          <a:xfrm>
            <a:off x="4708186" y="2689901"/>
            <a:ext cx="3887391" cy="1152525"/>
          </a:xfrm>
          <a:prstGeom prst="rect">
            <a:avLst/>
          </a:prstGeom>
          <a:solidFill>
            <a:schemeClr val="lt1"/>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Exobasidium fruit spot</a:t>
            </a:r>
            <a:endParaRPr/>
          </a:p>
          <a:p>
            <a:pPr indent="-228600" lvl="0" marL="228600" rtl="0" algn="l">
              <a:lnSpc>
                <a:spcPct val="90000"/>
              </a:lnSpc>
              <a:spcBef>
                <a:spcPts val="1000"/>
              </a:spcBef>
              <a:spcAft>
                <a:spcPts val="0"/>
              </a:spcAft>
              <a:buClr>
                <a:schemeClr val="dk1"/>
              </a:buClr>
              <a:buSzPts val="2400"/>
              <a:buChar char="•"/>
            </a:pPr>
            <a:r>
              <a:rPr lang="en-US"/>
              <a:t>Mummy berry</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sp>
        <p:nvSpPr>
          <p:cNvPr id="125" name="Google Shape;125;p5"/>
          <p:cNvSpPr txBox="1"/>
          <p:nvPr/>
        </p:nvSpPr>
        <p:spPr>
          <a:xfrm>
            <a:off x="4708186" y="3910519"/>
            <a:ext cx="4056435" cy="22467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sng" cap="none" strike="noStrike">
                <a:solidFill>
                  <a:schemeClr val="dk1"/>
                </a:solidFill>
                <a:latin typeface="Calibri"/>
                <a:ea typeface="Calibri"/>
                <a:cs typeface="Calibri"/>
                <a:sym typeface="Calibri"/>
              </a:rPr>
              <a:t>Disease that is not consistently present in fields</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Botrytis blossom blight</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6"/>
          <p:cNvSpPr txBox="1"/>
          <p:nvPr>
            <p:ph type="title"/>
          </p:nvPr>
        </p:nvSpPr>
        <p:spPr>
          <a:xfrm>
            <a:off x="65232" y="0"/>
            <a:ext cx="907876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Disease whose organisms overwinter in the field </a:t>
            </a:r>
            <a:endParaRPr/>
          </a:p>
        </p:txBody>
      </p:sp>
      <p:sp>
        <p:nvSpPr>
          <p:cNvPr id="131" name="Google Shape;131;p6"/>
          <p:cNvSpPr txBox="1"/>
          <p:nvPr>
            <p:ph idx="1" type="body"/>
          </p:nvPr>
        </p:nvSpPr>
        <p:spPr>
          <a:xfrm>
            <a:off x="517814" y="1325563"/>
            <a:ext cx="7249968" cy="539851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t>Mummy berry</a:t>
            </a:r>
            <a:endParaRPr/>
          </a:p>
          <a:p>
            <a:pPr indent="-228600" lvl="0" marL="228600" rtl="0" algn="l">
              <a:lnSpc>
                <a:spcPct val="90000"/>
              </a:lnSpc>
              <a:spcBef>
                <a:spcPts val="2200"/>
              </a:spcBef>
              <a:spcAft>
                <a:spcPts val="0"/>
              </a:spcAft>
              <a:buClr>
                <a:schemeClr val="dk1"/>
              </a:buClr>
              <a:buSzPts val="2800"/>
              <a:buChar char="•"/>
            </a:pPr>
            <a:r>
              <a:rPr lang="en-US" sz="2800"/>
              <a:t>Exobasidium leaf and fruit spot</a:t>
            </a:r>
            <a:endParaRPr/>
          </a:p>
          <a:p>
            <a:pPr indent="-228600" lvl="0" marL="228600" rtl="0" algn="l">
              <a:lnSpc>
                <a:spcPct val="90000"/>
              </a:lnSpc>
              <a:spcBef>
                <a:spcPts val="2200"/>
              </a:spcBef>
              <a:spcAft>
                <a:spcPts val="0"/>
              </a:spcAft>
              <a:buClr>
                <a:schemeClr val="dk1"/>
              </a:buClr>
              <a:buSzPts val="2800"/>
              <a:buChar char="•"/>
            </a:pPr>
            <a:r>
              <a:rPr lang="en-US" sz="2800"/>
              <a:t>Powdery mildew</a:t>
            </a:r>
            <a:endParaRPr/>
          </a:p>
          <a:p>
            <a:pPr indent="-228600" lvl="0" marL="228600" rtl="0" algn="l">
              <a:lnSpc>
                <a:spcPct val="90000"/>
              </a:lnSpc>
              <a:spcBef>
                <a:spcPts val="2200"/>
              </a:spcBef>
              <a:spcAft>
                <a:spcPts val="0"/>
              </a:spcAft>
              <a:buClr>
                <a:schemeClr val="dk1"/>
              </a:buClr>
              <a:buSzPts val="2800"/>
              <a:buChar char="•"/>
            </a:pPr>
            <a:r>
              <a:rPr lang="en-US" sz="2800"/>
              <a:t>Sphaerulina leaf spot</a:t>
            </a:r>
            <a:endParaRPr/>
          </a:p>
          <a:p>
            <a:pPr indent="-228600" lvl="0" marL="228600" rtl="0" algn="l">
              <a:lnSpc>
                <a:spcPct val="90000"/>
              </a:lnSpc>
              <a:spcBef>
                <a:spcPts val="2200"/>
              </a:spcBef>
              <a:spcAft>
                <a:spcPts val="0"/>
              </a:spcAft>
              <a:buClr>
                <a:schemeClr val="dk1"/>
              </a:buClr>
              <a:buSzPts val="2800"/>
              <a:buChar char="•"/>
            </a:pPr>
            <a:r>
              <a:rPr lang="en-US" sz="2800"/>
              <a:t>Valdensia leaf spot</a:t>
            </a:r>
            <a:endParaRPr/>
          </a:p>
          <a:p>
            <a:pPr indent="-228600" lvl="0" marL="228600" rtl="0" algn="l">
              <a:lnSpc>
                <a:spcPct val="90000"/>
              </a:lnSpc>
              <a:spcBef>
                <a:spcPts val="2200"/>
              </a:spcBef>
              <a:spcAft>
                <a:spcPts val="0"/>
              </a:spcAft>
              <a:buClr>
                <a:schemeClr val="dk1"/>
              </a:buClr>
              <a:buSzPts val="2800"/>
              <a:buChar char="•"/>
            </a:pPr>
            <a:r>
              <a:rPr lang="en-US" sz="2800"/>
              <a:t>Leaf rust</a:t>
            </a:r>
            <a:endParaRPr/>
          </a:p>
          <a:p>
            <a:pPr indent="-228600" lvl="0" marL="228600" rtl="0" algn="l">
              <a:lnSpc>
                <a:spcPct val="90000"/>
              </a:lnSpc>
              <a:spcBef>
                <a:spcPts val="2200"/>
              </a:spcBef>
              <a:spcAft>
                <a:spcPts val="0"/>
              </a:spcAft>
              <a:buClr>
                <a:schemeClr val="dk1"/>
              </a:buClr>
              <a:buSzPts val="2800"/>
              <a:buChar char="•"/>
            </a:pPr>
            <a:r>
              <a:rPr lang="en-US" sz="2800"/>
              <a:t>Red leaf</a:t>
            </a:r>
            <a:endParaRPr/>
          </a:p>
          <a:p>
            <a:pPr indent="-228600" lvl="0" marL="228600" rtl="0" algn="l">
              <a:lnSpc>
                <a:spcPct val="90000"/>
              </a:lnSpc>
              <a:spcBef>
                <a:spcPts val="2200"/>
              </a:spcBef>
              <a:spcAft>
                <a:spcPts val="0"/>
              </a:spcAft>
              <a:buClr>
                <a:schemeClr val="dk1"/>
              </a:buClr>
              <a:buSzPts val="2800"/>
              <a:buChar char="•"/>
            </a:pPr>
            <a:r>
              <a:rPr lang="en-US" sz="2800"/>
              <a:t>Witches broom </a:t>
            </a:r>
            <a:endParaRPr/>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a:p>
            <a:pPr indent="-50800" lvl="0" marL="228600" rtl="0" algn="l">
              <a:lnSpc>
                <a:spcPct val="90000"/>
              </a:lnSpc>
              <a:spcBef>
                <a:spcPts val="2200"/>
              </a:spcBef>
              <a:spcAft>
                <a:spcPts val="0"/>
              </a:spcAft>
              <a:buClr>
                <a:schemeClr val="dk1"/>
              </a:buClr>
              <a:buSzPts val="2800"/>
              <a:buNone/>
            </a:pPr>
            <a:r>
              <a:t/>
            </a:r>
            <a:endParaRPr sz="2800"/>
          </a:p>
        </p:txBody>
      </p:sp>
      <p:sp>
        <p:nvSpPr>
          <p:cNvPr id="132" name="Google Shape;132;p6"/>
          <p:cNvSpPr/>
          <p:nvPr/>
        </p:nvSpPr>
        <p:spPr>
          <a:xfrm>
            <a:off x="517814" y="1325562"/>
            <a:ext cx="5790622" cy="3917769"/>
          </a:xfrm>
          <a:prstGeom prst="rect">
            <a:avLst/>
          </a:prstGeom>
          <a:noFill/>
          <a:ln cap="flat" cmpd="sng" w="571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7"/>
          <p:cNvPicPr preferRelativeResize="0"/>
          <p:nvPr/>
        </p:nvPicPr>
        <p:blipFill rotWithShape="1">
          <a:blip r:embed="rId3">
            <a:alphaModFix/>
          </a:blip>
          <a:srcRect b="0" l="0" r="0" t="0"/>
          <a:stretch/>
        </p:blipFill>
        <p:spPr>
          <a:xfrm rot="5400000">
            <a:off x="-486966" y="1403747"/>
            <a:ext cx="5781675" cy="4336256"/>
          </a:xfrm>
          <a:prstGeom prst="rect">
            <a:avLst/>
          </a:prstGeom>
          <a:noFill/>
          <a:ln>
            <a:noFill/>
          </a:ln>
        </p:spPr>
      </p:pic>
      <p:sp>
        <p:nvSpPr>
          <p:cNvPr id="138" name="Google Shape;138;p7"/>
          <p:cNvSpPr txBox="1"/>
          <p:nvPr/>
        </p:nvSpPr>
        <p:spPr>
          <a:xfrm>
            <a:off x="0" y="0"/>
            <a:ext cx="91440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Mummy berry caused by </a:t>
            </a:r>
            <a:r>
              <a:rPr i="1" lang="en-US" sz="3200">
                <a:solidFill>
                  <a:schemeClr val="dk1"/>
                </a:solidFill>
                <a:latin typeface="Calibri"/>
                <a:ea typeface="Calibri"/>
                <a:cs typeface="Calibri"/>
                <a:sym typeface="Calibri"/>
              </a:rPr>
              <a:t>Monilinia vaccinii-corymbosi</a:t>
            </a:r>
            <a:endParaRPr sz="3200">
              <a:solidFill>
                <a:schemeClr val="dk1"/>
              </a:solidFill>
              <a:latin typeface="Calibri"/>
              <a:ea typeface="Calibri"/>
              <a:cs typeface="Calibri"/>
              <a:sym typeface="Calibri"/>
            </a:endParaRPr>
          </a:p>
        </p:txBody>
      </p:sp>
      <p:pic>
        <p:nvPicPr>
          <p:cNvPr id="139" name="Google Shape;139;p7"/>
          <p:cNvPicPr preferRelativeResize="0"/>
          <p:nvPr/>
        </p:nvPicPr>
        <p:blipFill rotWithShape="1">
          <a:blip r:embed="rId4">
            <a:alphaModFix/>
          </a:blip>
          <a:srcRect b="15193" l="0" r="0" t="0"/>
          <a:stretch/>
        </p:blipFill>
        <p:spPr>
          <a:xfrm>
            <a:off x="4901965" y="584775"/>
            <a:ext cx="3854196" cy="5816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closeup mummies ground" id="145" name="Google Shape;145;p8"/>
          <p:cNvPicPr preferRelativeResize="0"/>
          <p:nvPr/>
        </p:nvPicPr>
        <p:blipFill rotWithShape="1">
          <a:blip r:embed="rId3">
            <a:alphaModFix/>
          </a:blip>
          <a:srcRect b="0" l="0" r="0" t="0"/>
          <a:stretch/>
        </p:blipFill>
        <p:spPr>
          <a:xfrm>
            <a:off x="249381" y="371762"/>
            <a:ext cx="4110182" cy="3082637"/>
          </a:xfrm>
          <a:prstGeom prst="rect">
            <a:avLst/>
          </a:prstGeom>
          <a:noFill/>
          <a:ln>
            <a:noFill/>
          </a:ln>
        </p:spPr>
      </p:pic>
      <p:pic>
        <p:nvPicPr>
          <p:cNvPr id="146" name="Google Shape;146;p8"/>
          <p:cNvPicPr preferRelativeResize="0"/>
          <p:nvPr/>
        </p:nvPicPr>
        <p:blipFill rotWithShape="1">
          <a:blip r:embed="rId4">
            <a:alphaModFix/>
          </a:blip>
          <a:srcRect b="1559" l="10250" r="12223" t="45915"/>
          <a:stretch/>
        </p:blipFill>
        <p:spPr>
          <a:xfrm>
            <a:off x="3260438" y="2902093"/>
            <a:ext cx="5246254" cy="3422193"/>
          </a:xfrm>
          <a:prstGeom prst="rect">
            <a:avLst/>
          </a:prstGeom>
          <a:noFill/>
          <a:ln>
            <a:noFill/>
          </a:ln>
        </p:spPr>
      </p:pic>
      <p:grpSp>
        <p:nvGrpSpPr>
          <p:cNvPr id="147" name="Google Shape;147;p8"/>
          <p:cNvGrpSpPr/>
          <p:nvPr/>
        </p:nvGrpSpPr>
        <p:grpSpPr>
          <a:xfrm>
            <a:off x="3296353" y="4179077"/>
            <a:ext cx="5210339" cy="2246029"/>
            <a:chOff x="1948927" y="4570526"/>
            <a:chExt cx="5185186" cy="2346627"/>
          </a:xfrm>
        </p:grpSpPr>
        <p:sp>
          <p:nvSpPr>
            <p:cNvPr id="148" name="Google Shape;148;p8"/>
            <p:cNvSpPr/>
            <p:nvPr/>
          </p:nvSpPr>
          <p:spPr>
            <a:xfrm>
              <a:off x="1948927" y="4838612"/>
              <a:ext cx="591671" cy="591670"/>
            </a:xfrm>
            <a:prstGeom prst="ellipse">
              <a:avLst/>
            </a:pr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8"/>
            <p:cNvSpPr/>
            <p:nvPr/>
          </p:nvSpPr>
          <p:spPr>
            <a:xfrm>
              <a:off x="4208031" y="4570526"/>
              <a:ext cx="591671" cy="591670"/>
            </a:xfrm>
            <a:prstGeom prst="ellipse">
              <a:avLst/>
            </a:pr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8"/>
            <p:cNvSpPr/>
            <p:nvPr/>
          </p:nvSpPr>
          <p:spPr>
            <a:xfrm>
              <a:off x="4001842" y="6001899"/>
              <a:ext cx="591671" cy="591670"/>
            </a:xfrm>
            <a:prstGeom prst="ellipse">
              <a:avLst/>
            </a:pr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8"/>
            <p:cNvSpPr/>
            <p:nvPr/>
          </p:nvSpPr>
          <p:spPr>
            <a:xfrm>
              <a:off x="6542442" y="6325483"/>
              <a:ext cx="591671" cy="591670"/>
            </a:xfrm>
            <a:prstGeom prst="ellipse">
              <a:avLst/>
            </a:pr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52" name="Google Shape;152;p8"/>
          <p:cNvGrpSpPr/>
          <p:nvPr/>
        </p:nvGrpSpPr>
        <p:grpSpPr>
          <a:xfrm>
            <a:off x="3417454" y="3085941"/>
            <a:ext cx="4713317" cy="2952893"/>
            <a:chOff x="2054709" y="3350268"/>
            <a:chExt cx="4690563" cy="3085150"/>
          </a:xfrm>
        </p:grpSpPr>
        <p:sp>
          <p:nvSpPr>
            <p:cNvPr id="153" name="Google Shape;153;p8"/>
            <p:cNvSpPr/>
            <p:nvPr/>
          </p:nvSpPr>
          <p:spPr>
            <a:xfrm>
              <a:off x="2054709" y="5843748"/>
              <a:ext cx="591671" cy="591670"/>
            </a:xfrm>
            <a:prstGeom prst="ellipse">
              <a:avLst/>
            </a:pr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8"/>
            <p:cNvSpPr/>
            <p:nvPr/>
          </p:nvSpPr>
          <p:spPr>
            <a:xfrm>
              <a:off x="6153601" y="3350268"/>
              <a:ext cx="591671" cy="621599"/>
            </a:xfrm>
            <a:prstGeom prst="ellipse">
              <a:avLst/>
            </a:pr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5" name="Google Shape;155;p8"/>
          <p:cNvSpPr txBox="1"/>
          <p:nvPr/>
        </p:nvSpPr>
        <p:spPr>
          <a:xfrm>
            <a:off x="4729018" y="489527"/>
            <a:ext cx="391621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Overwinters as pseudosclerotia (mummy berries) for one to two maybe three years </a:t>
            </a:r>
            <a:endParaRPr/>
          </a:p>
        </p:txBody>
      </p:sp>
      <p:sp>
        <p:nvSpPr>
          <p:cNvPr id="156" name="Google Shape;156;p8"/>
          <p:cNvSpPr txBox="1"/>
          <p:nvPr/>
        </p:nvSpPr>
        <p:spPr>
          <a:xfrm>
            <a:off x="270643" y="3966858"/>
            <a:ext cx="270037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Spores dispersed by wind in spring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9"/>
          <p:cNvSpPr txBox="1"/>
          <p:nvPr>
            <p:ph type="title"/>
          </p:nvPr>
        </p:nvSpPr>
        <p:spPr>
          <a:xfrm>
            <a:off x="522153" y="305358"/>
            <a:ext cx="7756846" cy="98631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57142"/>
              <a:buFont typeface="Calibri"/>
              <a:buNone/>
            </a:pPr>
            <a:r>
              <a:rPr lang="en-US"/>
              <a:t>Exobasidium leaf and fruit spot (</a:t>
            </a:r>
            <a:r>
              <a:rPr i="1" lang="en-US"/>
              <a:t>Exobasidium maculosum) </a:t>
            </a:r>
            <a:endParaRPr i="1" sz="2800"/>
          </a:p>
        </p:txBody>
      </p:sp>
      <p:pic>
        <p:nvPicPr>
          <p:cNvPr id="162" name="Google Shape;162;p9"/>
          <p:cNvPicPr preferRelativeResize="0"/>
          <p:nvPr>
            <p:ph idx="1" type="body"/>
          </p:nvPr>
        </p:nvPicPr>
        <p:blipFill rotWithShape="1">
          <a:blip r:embed="rId3">
            <a:alphaModFix/>
          </a:blip>
          <a:srcRect b="0" l="0" r="18643" t="0"/>
          <a:stretch/>
        </p:blipFill>
        <p:spPr>
          <a:xfrm rot="10800000">
            <a:off x="30200" y="2568464"/>
            <a:ext cx="3000040" cy="2765620"/>
          </a:xfrm>
          <a:prstGeom prst="rect">
            <a:avLst/>
          </a:prstGeom>
          <a:noFill/>
          <a:ln>
            <a:noFill/>
          </a:ln>
        </p:spPr>
      </p:pic>
      <p:pic>
        <p:nvPicPr>
          <p:cNvPr id="163" name="Google Shape;163;p9"/>
          <p:cNvPicPr preferRelativeResize="0"/>
          <p:nvPr/>
        </p:nvPicPr>
        <p:blipFill rotWithShape="1">
          <a:blip r:embed="rId4">
            <a:alphaModFix/>
          </a:blip>
          <a:srcRect b="-221" l="14638" r="12929" t="221"/>
          <a:stretch/>
        </p:blipFill>
        <p:spPr>
          <a:xfrm rot="5400000">
            <a:off x="2393130" y="4085205"/>
            <a:ext cx="2685473" cy="2780629"/>
          </a:xfrm>
          <a:prstGeom prst="rect">
            <a:avLst/>
          </a:prstGeom>
          <a:noFill/>
          <a:ln>
            <a:noFill/>
          </a:ln>
        </p:spPr>
      </p:pic>
      <p:sp>
        <p:nvSpPr>
          <p:cNvPr id="164" name="Google Shape;164;p9"/>
          <p:cNvSpPr txBox="1"/>
          <p:nvPr/>
        </p:nvSpPr>
        <p:spPr>
          <a:xfrm>
            <a:off x="205273" y="1291668"/>
            <a:ext cx="8938727" cy="954107"/>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 infections typically on lower leaves and on fruit</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Spores dispersed by water? And wind? </a:t>
            </a:r>
            <a:endParaRPr/>
          </a:p>
        </p:txBody>
      </p:sp>
      <p:pic>
        <p:nvPicPr>
          <p:cNvPr id="165" name="Google Shape;165;p9"/>
          <p:cNvPicPr preferRelativeResize="0"/>
          <p:nvPr/>
        </p:nvPicPr>
        <p:blipFill rotWithShape="1">
          <a:blip r:embed="rId5">
            <a:alphaModFix/>
          </a:blip>
          <a:srcRect b="0" l="22560" r="4286" t="7467"/>
          <a:stretch/>
        </p:blipFill>
        <p:spPr>
          <a:xfrm rot="5400000">
            <a:off x="5217628" y="2798643"/>
            <a:ext cx="3933936" cy="37321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2022-02-14T18:28:18Z</dcterms:created>
  <dc:creator>SAnnis</dc:creator>
</cp:coreProperties>
</file>