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63" r:id="rId2"/>
    <p:sldId id="392" r:id="rId3"/>
    <p:sldId id="400" r:id="rId4"/>
    <p:sldId id="335" r:id="rId5"/>
    <p:sldId id="446" r:id="rId6"/>
    <p:sldId id="453" r:id="rId7"/>
    <p:sldId id="447" r:id="rId8"/>
    <p:sldId id="448" r:id="rId9"/>
    <p:sldId id="450" r:id="rId10"/>
    <p:sldId id="452" r:id="rId11"/>
    <p:sldId id="454" r:id="rId12"/>
    <p:sldId id="456" r:id="rId13"/>
    <p:sldId id="462" r:id="rId14"/>
    <p:sldId id="457" r:id="rId15"/>
    <p:sldId id="460" r:id="rId16"/>
    <p:sldId id="425" r:id="rId17"/>
    <p:sldId id="424" r:id="rId18"/>
    <p:sldId id="445" r:id="rId19"/>
    <p:sldId id="368" r:id="rId2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F"/>
    <a:srgbClr val="660033"/>
    <a:srgbClr val="FFFF66"/>
    <a:srgbClr val="5454C8"/>
    <a:srgbClr val="00396C"/>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6005" autoAdjust="0"/>
  </p:normalViewPr>
  <p:slideViewPr>
    <p:cSldViewPr>
      <p:cViewPr varScale="1">
        <p:scale>
          <a:sx n="109" d="100"/>
          <a:sy n="109" d="100"/>
        </p:scale>
        <p:origin x="954" y="114"/>
      </p:cViewPr>
      <p:guideLst>
        <p:guide orient="horz" pos="2160"/>
        <p:guide pos="2880"/>
      </p:guideLst>
    </p:cSldViewPr>
  </p:slideViewPr>
  <p:outlineViewPr>
    <p:cViewPr>
      <p:scale>
        <a:sx n="33" d="100"/>
        <a:sy n="33" d="100"/>
      </p:scale>
      <p:origin x="0" y="41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CEC41DD-1EA7-4701-BC59-A43B563969F6}" type="datetimeFigureOut">
              <a:rPr lang="en-CA" smtClean="0"/>
              <a:t>2/27/2023</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87A5156-5158-4EA1-A3DA-460D76D67DFB}" type="slidenum">
              <a:rPr lang="en-CA" smtClean="0"/>
              <a:t>‹#›</a:t>
            </a:fld>
            <a:endParaRPr lang="en-CA"/>
          </a:p>
        </p:txBody>
      </p:sp>
    </p:spTree>
    <p:extLst>
      <p:ext uri="{BB962C8B-B14F-4D97-AF65-F5344CB8AC3E}">
        <p14:creationId xmlns:p14="http://schemas.microsoft.com/office/powerpoint/2010/main" val="190271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BCF1B0-C412-45F6-9D3B-FB0A1FCFDEA2}" type="datetimeFigureOut">
              <a:rPr lang="en-US" smtClean="0"/>
              <a:pPr/>
              <a:t>2/27/2023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88C16F-566A-4E52-8234-A0356431A186}" type="slidenum">
              <a:rPr lang="en-US" smtClean="0"/>
              <a:pPr/>
              <a:t>‹#›</a:t>
            </a:fld>
            <a:endParaRPr lang="en-US"/>
          </a:p>
        </p:txBody>
      </p:sp>
    </p:spTree>
    <p:extLst>
      <p:ext uri="{BB962C8B-B14F-4D97-AF65-F5344CB8AC3E}">
        <p14:creationId xmlns:p14="http://schemas.microsoft.com/office/powerpoint/2010/main" val="667917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F780A7D-C96B-42E4-8A05-FB33027A0F4D}" type="slidenum">
              <a:rPr lang="en-US" smtClean="0"/>
              <a:pPr/>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5</a:t>
            </a:fld>
            <a:endParaRPr lang="en-US"/>
          </a:p>
        </p:txBody>
      </p:sp>
    </p:spTree>
    <p:extLst>
      <p:ext uri="{BB962C8B-B14F-4D97-AF65-F5344CB8AC3E}">
        <p14:creationId xmlns:p14="http://schemas.microsoft.com/office/powerpoint/2010/main" val="364685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NBDAAF</a:t>
            </a:r>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6</a:t>
            </a:fld>
            <a:endParaRPr lang="en-US"/>
          </a:p>
        </p:txBody>
      </p:sp>
    </p:spTree>
    <p:extLst>
      <p:ext uri="{BB962C8B-B14F-4D97-AF65-F5344CB8AC3E}">
        <p14:creationId xmlns:p14="http://schemas.microsoft.com/office/powerpoint/2010/main" val="218075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Cottonball</a:t>
            </a:r>
            <a:r>
              <a:rPr lang="en-CA" dirty="0"/>
              <a:t> (Fruit rot)</a:t>
            </a:r>
          </a:p>
          <a:p>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8</a:t>
            </a:fld>
            <a:endParaRPr lang="en-US"/>
          </a:p>
        </p:txBody>
      </p:sp>
    </p:spTree>
    <p:extLst>
      <p:ext uri="{BB962C8B-B14F-4D97-AF65-F5344CB8AC3E}">
        <p14:creationId xmlns:p14="http://schemas.microsoft.com/office/powerpoint/2010/main" val="323342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spring</a:t>
            </a:r>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9</a:t>
            </a:fld>
            <a:endParaRPr lang="en-US"/>
          </a:p>
        </p:txBody>
      </p:sp>
    </p:spTree>
    <p:extLst>
      <p:ext uri="{BB962C8B-B14F-4D97-AF65-F5344CB8AC3E}">
        <p14:creationId xmlns:p14="http://schemas.microsoft.com/office/powerpoint/2010/main" val="3075637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Eastern Canada cranberry IPM </a:t>
            </a:r>
            <a:r>
              <a:rPr lang="en-US" dirty="0" err="1"/>
              <a:t>mannual</a:t>
            </a:r>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12</a:t>
            </a:fld>
            <a:endParaRPr lang="en-US"/>
          </a:p>
        </p:txBody>
      </p:sp>
    </p:spTree>
    <p:extLst>
      <p:ext uri="{BB962C8B-B14F-4D97-AF65-F5344CB8AC3E}">
        <p14:creationId xmlns:p14="http://schemas.microsoft.com/office/powerpoint/2010/main" val="124741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14</a:t>
            </a:fld>
            <a:endParaRPr lang="en-US"/>
          </a:p>
        </p:txBody>
      </p:sp>
    </p:spTree>
    <p:extLst>
      <p:ext uri="{BB962C8B-B14F-4D97-AF65-F5344CB8AC3E}">
        <p14:creationId xmlns:p14="http://schemas.microsoft.com/office/powerpoint/2010/main" val="349872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endParaRPr lang="en-CA" dirty="0"/>
          </a:p>
        </p:txBody>
      </p:sp>
      <p:sp>
        <p:nvSpPr>
          <p:cNvPr id="4" name="Slide Number Placeholder 3"/>
          <p:cNvSpPr>
            <a:spLocks noGrp="1"/>
          </p:cNvSpPr>
          <p:nvPr>
            <p:ph type="sldNum" sz="quarter" idx="5"/>
          </p:nvPr>
        </p:nvSpPr>
        <p:spPr/>
        <p:txBody>
          <a:bodyPr/>
          <a:lstStyle/>
          <a:p>
            <a:fld id="{D588C16F-566A-4E52-8234-A0356431A186}" type="slidenum">
              <a:rPr lang="en-US" smtClean="0"/>
              <a:pPr/>
              <a:t>18</a:t>
            </a:fld>
            <a:endParaRPr lang="en-US"/>
          </a:p>
        </p:txBody>
      </p:sp>
    </p:spTree>
    <p:extLst>
      <p:ext uri="{BB962C8B-B14F-4D97-AF65-F5344CB8AC3E}">
        <p14:creationId xmlns:p14="http://schemas.microsoft.com/office/powerpoint/2010/main" val="377796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1FC17FA2-9180-4F94-8451-B94AA74297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02F5B472-E229-4F52-8C4D-F2F6110936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41AF3B88-5DDF-4474-8D35-76C6FEBD96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BC3ECC62-CDCA-45B7-8FFE-1124A91015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C897C75-1F2F-4348-BF51-3F1EC9A5AE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AD689A87-9179-4D75-BA1B-41B9CA7129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50B444BB-720F-4535-BF50-5FA907722E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B85C00E2-F3B6-4E59-932E-225E66E8D7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E6A997F8-B248-4A9C-9D57-0256B12BAF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734229A6-0176-4BD9-B815-9EDBDC87CA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9902A034-E46E-4332-B4BF-C48B361111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smtClean="0">
                <a:solidFill>
                  <a:schemeClr val="bg1"/>
                </a:solidFill>
                <a:latin typeface="Arial Narrow" pitchFamily="34" charset="0"/>
              </a:defRPr>
            </a:lvl1pPr>
          </a:lstStyle>
          <a:p>
            <a:pPr>
              <a:defRPr/>
            </a:pPr>
            <a:fld id="{1301036E-255B-4ECA-BE52-65F03AD67570}" type="slidenum">
              <a:rPr lang="en-US"/>
              <a:pPr>
                <a:defRPr/>
              </a:pPr>
              <a:t>‹#›</a:t>
            </a:fld>
            <a:endParaRPr lang="en-US"/>
          </a:p>
        </p:txBody>
      </p:sp>
      <p:pic>
        <p:nvPicPr>
          <p:cNvPr id="1029" name="Picture 9" descr="Branded-Footer-Design3.jpg"/>
          <p:cNvPicPr>
            <a:picLocks noChangeAspect="1"/>
          </p:cNvPicPr>
          <p:nvPr/>
        </p:nvPicPr>
        <p:blipFill>
          <a:blip r:embed="rId13" cstate="print"/>
          <a:srcRect/>
          <a:stretch>
            <a:fillRect/>
          </a:stretch>
        </p:blipFill>
        <p:spPr bwMode="auto">
          <a:xfrm>
            <a:off x="0" y="5019675"/>
            <a:ext cx="9144000" cy="183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rgbClr val="00549F"/>
          </a:solidFill>
          <a:latin typeface="+mj-lt"/>
          <a:ea typeface="+mj-ea"/>
          <a:cs typeface="+mj-cs"/>
        </a:defRPr>
      </a:lvl1pPr>
      <a:lvl2pPr algn="l" rtl="0" eaLnBrk="1" fontAlgn="base" hangingPunct="1">
        <a:spcBef>
          <a:spcPct val="0"/>
        </a:spcBef>
        <a:spcAft>
          <a:spcPct val="0"/>
        </a:spcAft>
        <a:defRPr sz="3600" b="1">
          <a:solidFill>
            <a:srgbClr val="00549F"/>
          </a:solidFill>
          <a:latin typeface="Arial" charset="0"/>
          <a:ea typeface="ヒラギノ角ゴ Pro W3" pitchFamily="48" charset="-128"/>
        </a:defRPr>
      </a:lvl2pPr>
      <a:lvl3pPr algn="l" rtl="0" eaLnBrk="1" fontAlgn="base" hangingPunct="1">
        <a:spcBef>
          <a:spcPct val="0"/>
        </a:spcBef>
        <a:spcAft>
          <a:spcPct val="0"/>
        </a:spcAft>
        <a:defRPr sz="3600" b="1">
          <a:solidFill>
            <a:srgbClr val="00549F"/>
          </a:solidFill>
          <a:latin typeface="Arial" charset="0"/>
          <a:ea typeface="ヒラギノ角ゴ Pro W3" pitchFamily="48" charset="-128"/>
        </a:defRPr>
      </a:lvl3pPr>
      <a:lvl4pPr algn="l" rtl="0" eaLnBrk="1" fontAlgn="base" hangingPunct="1">
        <a:spcBef>
          <a:spcPct val="0"/>
        </a:spcBef>
        <a:spcAft>
          <a:spcPct val="0"/>
        </a:spcAft>
        <a:defRPr sz="3600" b="1">
          <a:solidFill>
            <a:srgbClr val="00549F"/>
          </a:solidFill>
          <a:latin typeface="Arial" charset="0"/>
          <a:ea typeface="ヒラギノ角ゴ Pro W3" pitchFamily="48" charset="-128"/>
        </a:defRPr>
      </a:lvl4pPr>
      <a:lvl5pPr algn="l" rtl="0" eaLnBrk="1" fontAlgn="base" hangingPunct="1">
        <a:spcBef>
          <a:spcPct val="0"/>
        </a:spcBef>
        <a:spcAft>
          <a:spcPct val="0"/>
        </a:spcAft>
        <a:defRPr sz="3600" b="1">
          <a:solidFill>
            <a:srgbClr val="00549F"/>
          </a:solidFill>
          <a:latin typeface="Arial" charset="0"/>
          <a:ea typeface="ヒラギノ角ゴ Pro W3" pitchFamily="48" charset="-128"/>
        </a:defRPr>
      </a:lvl5pPr>
      <a:lvl6pPr marL="457200" algn="l" rtl="0" eaLnBrk="1" fontAlgn="base" hangingPunct="1">
        <a:spcBef>
          <a:spcPct val="0"/>
        </a:spcBef>
        <a:spcAft>
          <a:spcPct val="0"/>
        </a:spcAft>
        <a:defRPr sz="3600" b="1">
          <a:solidFill>
            <a:srgbClr val="00549F"/>
          </a:solidFill>
          <a:latin typeface="Arial" charset="0"/>
          <a:ea typeface="ヒラギノ角ゴ Pro W3" pitchFamily="48" charset="-128"/>
        </a:defRPr>
      </a:lvl6pPr>
      <a:lvl7pPr marL="914400" algn="l" rtl="0" eaLnBrk="1" fontAlgn="base" hangingPunct="1">
        <a:spcBef>
          <a:spcPct val="0"/>
        </a:spcBef>
        <a:spcAft>
          <a:spcPct val="0"/>
        </a:spcAft>
        <a:defRPr sz="3600" b="1">
          <a:solidFill>
            <a:srgbClr val="00549F"/>
          </a:solidFill>
          <a:latin typeface="Arial" charset="0"/>
          <a:ea typeface="ヒラギノ角ゴ Pro W3" pitchFamily="48" charset="-128"/>
        </a:defRPr>
      </a:lvl7pPr>
      <a:lvl8pPr marL="1371600" algn="l" rtl="0" eaLnBrk="1" fontAlgn="base" hangingPunct="1">
        <a:spcBef>
          <a:spcPct val="0"/>
        </a:spcBef>
        <a:spcAft>
          <a:spcPct val="0"/>
        </a:spcAft>
        <a:defRPr sz="3600" b="1">
          <a:solidFill>
            <a:srgbClr val="00549F"/>
          </a:solidFill>
          <a:latin typeface="Arial" charset="0"/>
          <a:ea typeface="ヒラギノ角ゴ Pro W3" pitchFamily="48" charset="-128"/>
        </a:defRPr>
      </a:lvl8pPr>
      <a:lvl9pPr marL="1828800" algn="l" rtl="0" eaLnBrk="1" fontAlgn="base" hangingPunct="1">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1" fontAlgn="base" hangingPunct="1">
        <a:spcBef>
          <a:spcPct val="20000"/>
        </a:spcBef>
        <a:spcAft>
          <a:spcPct val="0"/>
        </a:spcAft>
        <a:buChar char="•"/>
        <a:defRPr sz="2800">
          <a:solidFill>
            <a:srgbClr val="464646"/>
          </a:solidFill>
          <a:latin typeface="+mn-lt"/>
          <a:ea typeface="+mn-ea"/>
          <a:cs typeface="+mn-cs"/>
        </a:defRPr>
      </a:lvl1pPr>
      <a:lvl2pPr marL="742950" indent="-285750" algn="l" rtl="0" eaLnBrk="1" fontAlgn="base" hangingPunct="1">
        <a:spcBef>
          <a:spcPct val="20000"/>
        </a:spcBef>
        <a:spcAft>
          <a:spcPct val="0"/>
        </a:spcAft>
        <a:buChar char="–"/>
        <a:defRPr sz="2400">
          <a:solidFill>
            <a:srgbClr val="464646"/>
          </a:solidFill>
          <a:latin typeface="+mn-lt"/>
          <a:ea typeface="+mn-ea"/>
        </a:defRPr>
      </a:lvl2pPr>
      <a:lvl3pPr marL="1143000" indent="-228600" algn="l" rtl="0" eaLnBrk="1" fontAlgn="base" hangingPunct="1">
        <a:spcBef>
          <a:spcPct val="20000"/>
        </a:spcBef>
        <a:spcAft>
          <a:spcPct val="0"/>
        </a:spcAft>
        <a:buChar char="•"/>
        <a:defRPr sz="2400">
          <a:solidFill>
            <a:srgbClr val="464646"/>
          </a:solidFill>
          <a:latin typeface="+mn-lt"/>
          <a:ea typeface="+mn-ea"/>
        </a:defRPr>
      </a:lvl3pPr>
      <a:lvl4pPr marL="1600200" indent="-228600" algn="l" rtl="0" eaLnBrk="1" fontAlgn="base" hangingPunct="1">
        <a:spcBef>
          <a:spcPct val="20000"/>
        </a:spcBef>
        <a:spcAft>
          <a:spcPct val="0"/>
        </a:spcAft>
        <a:buChar char="–"/>
        <a:defRPr sz="2000">
          <a:solidFill>
            <a:srgbClr val="464646"/>
          </a:solidFill>
          <a:latin typeface="+mn-lt"/>
          <a:ea typeface="+mn-ea"/>
        </a:defRPr>
      </a:lvl4pPr>
      <a:lvl5pPr marL="2057400" indent="-228600" algn="l" rtl="0" eaLnBrk="1" fontAlgn="base" hangingPunct="1">
        <a:spcBef>
          <a:spcPct val="20000"/>
        </a:spcBef>
        <a:spcAft>
          <a:spcPct val="0"/>
        </a:spcAft>
        <a:buChar char="»"/>
        <a:defRPr sz="2000">
          <a:solidFill>
            <a:srgbClr val="464646"/>
          </a:solidFill>
          <a:latin typeface="+mn-lt"/>
          <a:ea typeface="+mn-ea"/>
        </a:defRPr>
      </a:lvl5pPr>
      <a:lvl6pPr marL="2514600" indent="-228600" algn="l" rtl="0" eaLnBrk="1" fontAlgn="base" hangingPunct="1">
        <a:spcBef>
          <a:spcPct val="20000"/>
        </a:spcBef>
        <a:spcAft>
          <a:spcPct val="0"/>
        </a:spcAft>
        <a:buChar char="»"/>
        <a:defRPr sz="2000">
          <a:solidFill>
            <a:srgbClr val="464646"/>
          </a:solidFill>
          <a:latin typeface="+mn-lt"/>
          <a:ea typeface="+mn-ea"/>
        </a:defRPr>
      </a:lvl6pPr>
      <a:lvl7pPr marL="2971800" indent="-228600" algn="l" rtl="0" eaLnBrk="1" fontAlgn="base" hangingPunct="1">
        <a:spcBef>
          <a:spcPct val="20000"/>
        </a:spcBef>
        <a:spcAft>
          <a:spcPct val="0"/>
        </a:spcAft>
        <a:buChar char="»"/>
        <a:defRPr sz="2000">
          <a:solidFill>
            <a:srgbClr val="464646"/>
          </a:solidFill>
          <a:latin typeface="+mn-lt"/>
          <a:ea typeface="+mn-ea"/>
        </a:defRPr>
      </a:lvl7pPr>
      <a:lvl8pPr marL="3429000" indent="-228600" algn="l" rtl="0" eaLnBrk="1" fontAlgn="base" hangingPunct="1">
        <a:spcBef>
          <a:spcPct val="20000"/>
        </a:spcBef>
        <a:spcAft>
          <a:spcPct val="0"/>
        </a:spcAft>
        <a:buChar char="»"/>
        <a:defRPr sz="2000">
          <a:solidFill>
            <a:srgbClr val="464646"/>
          </a:solidFill>
          <a:latin typeface="+mn-lt"/>
          <a:ea typeface="+mn-ea"/>
        </a:defRPr>
      </a:lvl8pPr>
      <a:lvl9pPr marL="3886200" indent="-228600" algn="l" rtl="0" eaLnBrk="1" fontAlgn="base" hangingPunct="1">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tmp"/><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tmp"/><Relationship Id="rId5" Type="http://schemas.openxmlformats.org/officeDocument/2006/relationships/image" Target="../media/image7.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152400" y="800100"/>
            <a:ext cx="8839200" cy="723900"/>
          </a:xfrm>
        </p:spPr>
        <p:txBody>
          <a:bodyPr/>
          <a:lstStyle/>
          <a:p>
            <a:pPr algn="ctr"/>
            <a:r>
              <a:rPr lang="en-CA" dirty="0">
                <a:solidFill>
                  <a:srgbClr val="660033"/>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Major cranberry diseases in NB</a:t>
            </a:r>
            <a:br>
              <a:rPr lang="en-CA" sz="3600" b="1" dirty="0">
                <a:solidFill>
                  <a:srgbClr val="00549F"/>
                </a:solidFill>
                <a:effectLst>
                  <a:outerShdw blurRad="38100" dist="38100" dir="2700000" algn="tl">
                    <a:srgbClr val="000000">
                      <a:alpha val="43137"/>
                    </a:srgbClr>
                  </a:outerShdw>
                </a:effectLst>
              </a:rPr>
            </a:br>
            <a:endParaRPr lang="en-CA" dirty="0">
              <a:solidFill>
                <a:srgbClr val="660033"/>
              </a:solidFill>
              <a:effectLst>
                <a:outerShdw blurRad="38100" dist="38100" dir="2700000" algn="tl">
                  <a:srgbClr val="000000">
                    <a:alpha val="43137"/>
                  </a:srgbClr>
                </a:outerShdw>
              </a:effectLst>
            </a:endParaRPr>
          </a:p>
        </p:txBody>
      </p:sp>
      <p:sp>
        <p:nvSpPr>
          <p:cNvPr id="14339" name="Text Box 5"/>
          <p:cNvSpPr txBox="1">
            <a:spLocks noChangeArrowheads="1"/>
          </p:cNvSpPr>
          <p:nvPr/>
        </p:nvSpPr>
        <p:spPr bwMode="auto">
          <a:xfrm>
            <a:off x="4343400" y="5410200"/>
            <a:ext cx="4419600" cy="366713"/>
          </a:xfrm>
          <a:prstGeom prst="rect">
            <a:avLst/>
          </a:prstGeom>
          <a:noFill/>
          <a:ln w="9525">
            <a:noFill/>
            <a:miter lim="800000"/>
            <a:headEnd/>
            <a:tailEnd/>
          </a:ln>
        </p:spPr>
        <p:txBody>
          <a:bodyPr>
            <a:spAutoFit/>
          </a:bodyPr>
          <a:lstStyle/>
          <a:p>
            <a:pPr algn="l" eaLnBrk="1" hangingPunct="1">
              <a:spcBef>
                <a:spcPct val="50000"/>
              </a:spcBef>
            </a:pPr>
            <a:endParaRPr lang="en-CA" sz="1800">
              <a:latin typeface="Arial" charset="0"/>
            </a:endParaRPr>
          </a:p>
        </p:txBody>
      </p:sp>
      <p:sp>
        <p:nvSpPr>
          <p:cNvPr id="4" name="TextBox 3"/>
          <p:cNvSpPr txBox="1"/>
          <p:nvPr/>
        </p:nvSpPr>
        <p:spPr>
          <a:xfrm>
            <a:off x="158262" y="2310908"/>
            <a:ext cx="8839200" cy="1569660"/>
          </a:xfrm>
          <a:prstGeom prst="rect">
            <a:avLst/>
          </a:prstGeom>
          <a:noFill/>
        </p:spPr>
        <p:txBody>
          <a:bodyPr wrap="square">
            <a:spAutoFit/>
          </a:bodyPr>
          <a:lstStyle/>
          <a:p>
            <a:pPr algn="ctr">
              <a:defRPr/>
            </a:pPr>
            <a:r>
              <a:rPr lang="en-US" b="1" dirty="0">
                <a:solidFill>
                  <a:srgbClr val="00549F"/>
                </a:solidFill>
                <a:effectLst>
                  <a:outerShdw blurRad="38100" dist="38100" dir="2700000" algn="tl">
                    <a:srgbClr val="000000">
                      <a:alpha val="43137"/>
                    </a:srgbClr>
                  </a:outerShdw>
                </a:effectLst>
                <a:latin typeface="+mj-lt"/>
              </a:rPr>
              <a:t>NB </a:t>
            </a:r>
            <a:r>
              <a:rPr lang="en-US" b="1" dirty="0" err="1">
                <a:solidFill>
                  <a:srgbClr val="00549F"/>
                </a:solidFill>
                <a:effectLst>
                  <a:outerShdw blurRad="38100" dist="38100" dir="2700000" algn="tl">
                    <a:srgbClr val="000000">
                      <a:alpha val="43137"/>
                    </a:srgbClr>
                  </a:outerShdw>
                </a:effectLst>
                <a:latin typeface="+mj-lt"/>
              </a:rPr>
              <a:t>Hort</a:t>
            </a:r>
            <a:r>
              <a:rPr lang="en-US" b="1" dirty="0">
                <a:solidFill>
                  <a:srgbClr val="00549F"/>
                </a:solidFill>
                <a:effectLst>
                  <a:outerShdw blurRad="38100" dist="38100" dir="2700000" algn="tl">
                    <a:srgbClr val="000000">
                      <a:alpha val="43137"/>
                    </a:srgbClr>
                  </a:outerShdw>
                </a:effectLst>
                <a:latin typeface="+mj-lt"/>
              </a:rPr>
              <a:t> Congress, 2023</a:t>
            </a:r>
          </a:p>
          <a:p>
            <a:pPr algn="ctr">
              <a:defRPr/>
            </a:pPr>
            <a:endParaRPr lang="en-US" b="1" dirty="0">
              <a:solidFill>
                <a:srgbClr val="660033"/>
              </a:solidFill>
              <a:effectLst>
                <a:outerShdw blurRad="38100" dist="38100" dir="2700000" algn="tl">
                  <a:srgbClr val="000000">
                    <a:alpha val="43137"/>
                  </a:srgbClr>
                </a:outerShdw>
              </a:effectLst>
              <a:latin typeface="+mj-lt"/>
            </a:endParaRPr>
          </a:p>
          <a:p>
            <a:pPr algn="ctr">
              <a:defRPr/>
            </a:pPr>
            <a:r>
              <a:rPr lang="en-US" b="1" dirty="0">
                <a:solidFill>
                  <a:srgbClr val="00549F"/>
                </a:solidFill>
                <a:effectLst>
                  <a:outerShdw blurRad="38100" dist="38100" dir="2700000" algn="tl">
                    <a:srgbClr val="000000">
                      <a:alpha val="43137"/>
                    </a:srgbClr>
                  </a:outerShdw>
                </a:effectLst>
                <a:latin typeface="+mj-lt"/>
              </a:rPr>
              <a:t>Michael Tesfaendrias and Jennifer McDonald</a:t>
            </a:r>
          </a:p>
          <a:p>
            <a:pPr algn="ctr">
              <a:defRPr/>
            </a:pPr>
            <a:r>
              <a:rPr lang="en-US" b="1" dirty="0">
                <a:solidFill>
                  <a:srgbClr val="00549F"/>
                </a:solidFill>
                <a:effectLst>
                  <a:outerShdw blurRad="38100" dist="38100" dir="2700000" algn="tl">
                    <a:srgbClr val="000000">
                      <a:alpha val="43137"/>
                    </a:srgbClr>
                  </a:outerShdw>
                </a:effectLst>
                <a:latin typeface="+mj-lt"/>
              </a:rPr>
              <a:t>NB Department of Agriculture, Aquaculture and Fisheries</a:t>
            </a:r>
          </a:p>
        </p:txBody>
      </p:sp>
      <p:sp>
        <p:nvSpPr>
          <p:cNvPr id="5" name="TextBox 3">
            <a:extLst>
              <a:ext uri="{FF2B5EF4-FFF2-40B4-BE49-F238E27FC236}">
                <a16:creationId xmlns:a16="http://schemas.microsoft.com/office/drawing/2014/main" id="{929BECFE-5EE1-4FB8-B5CE-C5709F0A2EF3}"/>
              </a:ext>
            </a:extLst>
          </p:cNvPr>
          <p:cNvSpPr txBox="1"/>
          <p:nvPr/>
        </p:nvSpPr>
        <p:spPr>
          <a:xfrm>
            <a:off x="609600" y="4343400"/>
            <a:ext cx="7696200" cy="1631216"/>
          </a:xfrm>
          <a:prstGeom prst="rect">
            <a:avLst/>
          </a:prstGeom>
          <a:noFill/>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a:lstStyle>
          <a:p>
            <a:pPr algn="ctr">
              <a:defRPr/>
            </a:pPr>
            <a:endParaRPr lang="en-US" sz="2000" b="1" dirty="0">
              <a:solidFill>
                <a:srgbClr val="00549F"/>
              </a:solidFill>
              <a:effectLst>
                <a:outerShdw blurRad="38100" dist="38100" dir="2700000" algn="tl">
                  <a:srgbClr val="000000">
                    <a:alpha val="43137"/>
                  </a:srgbClr>
                </a:outerShdw>
              </a:effectLst>
              <a:latin typeface="+mj-lt"/>
            </a:endParaRPr>
          </a:p>
          <a:p>
            <a:pPr algn="ctr">
              <a:defRPr/>
            </a:pPr>
            <a:r>
              <a:rPr lang="en-US" sz="2000" b="1" dirty="0">
                <a:solidFill>
                  <a:srgbClr val="00549F"/>
                </a:solidFill>
                <a:effectLst>
                  <a:outerShdw blurRad="38100" dist="38100" dir="2700000" algn="tl">
                    <a:srgbClr val="000000">
                      <a:alpha val="43137"/>
                    </a:srgbClr>
                  </a:outerShdw>
                </a:effectLst>
                <a:latin typeface="+mj-lt"/>
              </a:rPr>
              <a:t>Michael Tesfaendrias , Ph.D., P. Ag.</a:t>
            </a:r>
            <a:r>
              <a:rPr lang="en-CA" sz="2000" b="1" dirty="0">
                <a:solidFill>
                  <a:srgbClr val="00549F"/>
                </a:solidFill>
                <a:effectLst>
                  <a:outerShdw blurRad="38100" dist="38100" dir="2700000" algn="tl">
                    <a:srgbClr val="000000">
                      <a:alpha val="43137"/>
                    </a:srgbClr>
                  </a:outerShdw>
                </a:effectLst>
              </a:rPr>
              <a:t> </a:t>
            </a:r>
          </a:p>
          <a:p>
            <a:pPr algn="ctr">
              <a:defRPr/>
            </a:pPr>
            <a:r>
              <a:rPr lang="en-US" sz="2000" b="1" dirty="0">
                <a:solidFill>
                  <a:srgbClr val="00549F"/>
                </a:solidFill>
                <a:effectLst>
                  <a:outerShdw blurRad="38100" dist="38100" dir="2700000" algn="tl">
                    <a:srgbClr val="000000">
                      <a:alpha val="43137"/>
                    </a:srgbClr>
                  </a:outerShdw>
                </a:effectLst>
                <a:latin typeface="+mj-lt"/>
              </a:rPr>
              <a:t>IPM Specialist (Plant Pathologist)</a:t>
            </a:r>
          </a:p>
          <a:p>
            <a:pPr algn="ctr">
              <a:defRPr/>
            </a:pPr>
            <a:r>
              <a:rPr lang="en-US" sz="2000" b="1" dirty="0">
                <a:solidFill>
                  <a:srgbClr val="00549F"/>
                </a:solidFill>
                <a:effectLst>
                  <a:outerShdw blurRad="38100" dist="38100" dir="2700000" algn="tl">
                    <a:srgbClr val="000000">
                      <a:alpha val="43137"/>
                    </a:srgbClr>
                  </a:outerShdw>
                </a:effectLst>
                <a:latin typeface="+mj-lt"/>
              </a:rPr>
              <a:t>(506) 453 3478</a:t>
            </a:r>
          </a:p>
          <a:p>
            <a:pPr algn="ctr">
              <a:defRPr/>
            </a:pPr>
            <a:r>
              <a:rPr lang="en-US" sz="2000" b="1" dirty="0">
                <a:solidFill>
                  <a:srgbClr val="00549F"/>
                </a:solidFill>
                <a:effectLst>
                  <a:outerShdw blurRad="38100" dist="38100" dir="2700000" algn="tl">
                    <a:srgbClr val="000000">
                      <a:alpha val="43137"/>
                    </a:srgbClr>
                  </a:outerShdw>
                </a:effectLst>
                <a:latin typeface="+mj-lt"/>
              </a:rPr>
              <a:t>Michael.tesfaendrias@gnb.ca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C50E-DC4C-457B-A8BF-B1FAB72D7154}"/>
              </a:ext>
            </a:extLst>
          </p:cNvPr>
          <p:cNvSpPr>
            <a:spLocks noGrp="1"/>
          </p:cNvSpPr>
          <p:nvPr>
            <p:ph type="title"/>
          </p:nvPr>
        </p:nvSpPr>
        <p:spPr>
          <a:xfrm>
            <a:off x="417513" y="252413"/>
            <a:ext cx="8116887" cy="814387"/>
          </a:xfrm>
        </p:spPr>
        <p:txBody>
          <a:bodyPr/>
          <a:lstStyle/>
          <a:p>
            <a:pPr algn="ctr"/>
            <a:r>
              <a:rPr lang="en-US" sz="3000" dirty="0">
                <a:effectLst>
                  <a:outerShdw blurRad="38100" dist="38100" dir="2700000" algn="tl">
                    <a:srgbClr val="000000">
                      <a:alpha val="43137"/>
                    </a:srgbClr>
                  </a:outerShdw>
                </a:effectLst>
              </a:rPr>
              <a:t>Cottonball management</a:t>
            </a:r>
            <a:endParaRPr lang="en-CA" sz="3000" dirty="0"/>
          </a:p>
        </p:txBody>
      </p:sp>
      <p:sp>
        <p:nvSpPr>
          <p:cNvPr id="3" name="Content Placeholder 2">
            <a:extLst>
              <a:ext uri="{FF2B5EF4-FFF2-40B4-BE49-F238E27FC236}">
                <a16:creationId xmlns:a16="http://schemas.microsoft.com/office/drawing/2014/main" id="{A65C355D-1DE7-4487-B4E4-F418465C6B84}"/>
              </a:ext>
            </a:extLst>
          </p:cNvPr>
          <p:cNvSpPr>
            <a:spLocks noGrp="1"/>
          </p:cNvSpPr>
          <p:nvPr>
            <p:ph idx="1"/>
          </p:nvPr>
        </p:nvSpPr>
        <p:spPr>
          <a:xfrm>
            <a:off x="152400" y="914400"/>
            <a:ext cx="8686800" cy="4724400"/>
          </a:xfrm>
        </p:spPr>
        <p:txBody>
          <a:bodyPr/>
          <a:lstStyle/>
          <a:p>
            <a:r>
              <a:rPr lang="en-US" dirty="0"/>
              <a:t>Plant pathogen-free vines</a:t>
            </a:r>
          </a:p>
          <a:p>
            <a:r>
              <a:rPr lang="en-US" dirty="0"/>
              <a:t>Resistant cultivars (</a:t>
            </a:r>
            <a:r>
              <a:rPr lang="en-US" dirty="0" err="1"/>
              <a:t>e.g</a:t>
            </a:r>
            <a:r>
              <a:rPr lang="en-US" dirty="0"/>
              <a:t> Stevens and McFarlin)</a:t>
            </a:r>
          </a:p>
          <a:p>
            <a:r>
              <a:rPr lang="en-US" dirty="0"/>
              <a:t>Remove floating debris at harvest.</a:t>
            </a:r>
          </a:p>
          <a:p>
            <a:r>
              <a:rPr lang="en-US" dirty="0"/>
              <a:t>Reflooding beds, along with removal of floating plant debris, also reduces inoculum.</a:t>
            </a:r>
          </a:p>
          <a:p>
            <a:r>
              <a:rPr lang="en-US" dirty="0"/>
              <a:t>Good drainage (avoid having areas of saturated  sand in the spring), moss control</a:t>
            </a:r>
          </a:p>
          <a:p>
            <a:r>
              <a:rPr lang="en-US" dirty="0"/>
              <a:t>Fungicide application</a:t>
            </a:r>
          </a:p>
          <a:p>
            <a:pPr lvl="1"/>
            <a:r>
              <a:rPr lang="en-US" dirty="0"/>
              <a:t>Spray when buds break dormancy and again 1 to 2 weeks later and again during bloom. </a:t>
            </a:r>
          </a:p>
          <a:p>
            <a:pPr lvl="1"/>
            <a:r>
              <a:rPr lang="en-US" dirty="0"/>
              <a:t>Under low disease pressure: bloom sprays may be sufficient alone</a:t>
            </a:r>
            <a:endParaRPr lang="en-CA" dirty="0"/>
          </a:p>
        </p:txBody>
      </p:sp>
    </p:spTree>
    <p:extLst>
      <p:ext uri="{BB962C8B-B14F-4D97-AF65-F5344CB8AC3E}">
        <p14:creationId xmlns:p14="http://schemas.microsoft.com/office/powerpoint/2010/main" val="377818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3EC3-4325-4FCB-9DA6-2B2954499E1D}"/>
              </a:ext>
            </a:extLst>
          </p:cNvPr>
          <p:cNvSpPr>
            <a:spLocks noGrp="1"/>
          </p:cNvSpPr>
          <p:nvPr>
            <p:ph type="title"/>
          </p:nvPr>
        </p:nvSpPr>
        <p:spPr>
          <a:xfrm>
            <a:off x="417513" y="0"/>
            <a:ext cx="8116887" cy="585787"/>
          </a:xfrm>
        </p:spPr>
        <p:txBody>
          <a:bodyPr/>
          <a:lstStyle/>
          <a:p>
            <a:pPr algn="ctr"/>
            <a:r>
              <a:rPr lang="en-US" sz="3000" dirty="0">
                <a:effectLst>
                  <a:outerShdw blurRad="38100" dist="38100" dir="2700000" algn="tl">
                    <a:srgbClr val="000000">
                      <a:alpha val="43137"/>
                    </a:srgbClr>
                  </a:outerShdw>
                </a:effectLst>
              </a:rPr>
              <a:t>Fruit Rots</a:t>
            </a:r>
            <a:endParaRPr lang="en-CA" sz="3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84DA2FF-E91F-40AA-8A06-576BDE5334EE}"/>
              </a:ext>
            </a:extLst>
          </p:cNvPr>
          <p:cNvSpPr>
            <a:spLocks noGrp="1"/>
          </p:cNvSpPr>
          <p:nvPr>
            <p:ph idx="1"/>
          </p:nvPr>
        </p:nvSpPr>
        <p:spPr>
          <a:xfrm>
            <a:off x="457200" y="533400"/>
            <a:ext cx="8229600" cy="5638800"/>
          </a:xfrm>
        </p:spPr>
        <p:txBody>
          <a:bodyPr/>
          <a:lstStyle/>
          <a:p>
            <a:r>
              <a:rPr lang="en-US" dirty="0"/>
              <a:t>Caused by at least 15 fungal pathogens</a:t>
            </a:r>
          </a:p>
          <a:p>
            <a:r>
              <a:rPr lang="en-US" dirty="0"/>
              <a:t>Most attack the fruit, causing them to rot</a:t>
            </a:r>
          </a:p>
          <a:p>
            <a:r>
              <a:rPr lang="en-US" dirty="0"/>
              <a:t>Some also infect the flowers, stems and leaves. </a:t>
            </a:r>
          </a:p>
          <a:p>
            <a:pPr marL="0" indent="0">
              <a:buNone/>
            </a:pPr>
            <a:r>
              <a:rPr lang="en-US" dirty="0"/>
              <a:t>		</a:t>
            </a:r>
          </a:p>
          <a:p>
            <a:pPr marL="0" indent="0" algn="ctr">
              <a:buNone/>
            </a:pPr>
            <a:r>
              <a:rPr lang="en-US" u="sng" dirty="0"/>
              <a:t>Most common fruit rots</a:t>
            </a:r>
          </a:p>
          <a:p>
            <a:r>
              <a:rPr lang="en-US" dirty="0">
                <a:effectLst>
                  <a:outerShdw blurRad="38100" dist="38100" dir="2700000" algn="tl">
                    <a:srgbClr val="000000">
                      <a:alpha val="43137"/>
                    </a:srgbClr>
                  </a:outerShdw>
                </a:effectLst>
              </a:rPr>
              <a:t>Early rot (</a:t>
            </a:r>
            <a:r>
              <a:rPr lang="en-US" i="1" dirty="0" err="1">
                <a:effectLst>
                  <a:outerShdw blurRad="38100" dist="38100" dir="2700000" algn="tl">
                    <a:srgbClr val="000000">
                      <a:alpha val="43137"/>
                    </a:srgbClr>
                  </a:outerShdw>
                </a:effectLst>
              </a:rPr>
              <a:t>Phyllosticta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vaccinii</a:t>
            </a:r>
            <a:r>
              <a:rPr lang="en-US" i="1" dirty="0">
                <a:effectLst>
                  <a:outerShdw blurRad="38100" dist="38100" dir="2700000" algn="tl">
                    <a:srgbClr val="000000">
                      <a:alpha val="43137"/>
                    </a:srgbClr>
                  </a:outerShdw>
                </a:effectLst>
              </a:rPr>
              <a:t>)</a:t>
            </a:r>
          </a:p>
          <a:p>
            <a:pPr lvl="1"/>
            <a:r>
              <a:rPr lang="en-US" dirty="0"/>
              <a:t>Infects the flowers, stems, leaves and fruit.</a:t>
            </a:r>
          </a:p>
          <a:p>
            <a:pPr lvl="1"/>
            <a:r>
              <a:rPr lang="en-US" dirty="0"/>
              <a:t>Causes leaf spots, premature leaf drop, and fruit rot</a:t>
            </a:r>
          </a:p>
          <a:p>
            <a:pPr lvl="1"/>
            <a:r>
              <a:rPr lang="en-US" dirty="0"/>
              <a:t>Damage to fruit in storage is economically important</a:t>
            </a:r>
          </a:p>
          <a:p>
            <a:pPr lvl="1"/>
            <a:r>
              <a:rPr lang="en-US" dirty="0"/>
              <a:t>The pathogen grows at high temperatures (~28⁰C) </a:t>
            </a:r>
          </a:p>
          <a:p>
            <a:pPr lvl="1"/>
            <a:endParaRPr lang="en-US" dirty="0"/>
          </a:p>
          <a:p>
            <a:pPr marL="457200" lvl="1" indent="0">
              <a:buNone/>
            </a:pPr>
            <a:endParaRPr lang="en-US" dirty="0"/>
          </a:p>
        </p:txBody>
      </p:sp>
      <p:pic>
        <p:nvPicPr>
          <p:cNvPr id="4" name="Picture 3" descr="A picture containing accessory&#10;&#10;Description automatically generated">
            <a:extLst>
              <a:ext uri="{FF2B5EF4-FFF2-40B4-BE49-F238E27FC236}">
                <a16:creationId xmlns:a16="http://schemas.microsoft.com/office/drawing/2014/main" id="{1D3455F9-2C7D-47F8-B055-A72DFF544110}"/>
              </a:ext>
            </a:extLst>
          </p:cNvPr>
          <p:cNvPicPr>
            <a:picLocks noChangeAspect="1"/>
          </p:cNvPicPr>
          <p:nvPr/>
        </p:nvPicPr>
        <p:blipFill rotWithShape="1">
          <a:blip r:embed="rId2">
            <a:extLst>
              <a:ext uri="{28A0092B-C50C-407E-A947-70E740481C1C}">
                <a14:useLocalDpi xmlns:a14="http://schemas.microsoft.com/office/drawing/2010/main" val="0"/>
              </a:ext>
            </a:extLst>
          </a:blip>
          <a:srcRect l="5526" t="8001" r="3285" b="4000"/>
          <a:stretch/>
        </p:blipFill>
        <p:spPr>
          <a:xfrm>
            <a:off x="3193836" y="5435601"/>
            <a:ext cx="2133600" cy="1422399"/>
          </a:xfrm>
          <a:prstGeom prst="rect">
            <a:avLst/>
          </a:prstGeom>
        </p:spPr>
      </p:pic>
      <p:sp>
        <p:nvSpPr>
          <p:cNvPr id="5" name="Rectangle 4">
            <a:extLst>
              <a:ext uri="{FF2B5EF4-FFF2-40B4-BE49-F238E27FC236}">
                <a16:creationId xmlns:a16="http://schemas.microsoft.com/office/drawing/2014/main" id="{16B1195D-FB69-48E8-AC3E-E2C3F5B4DC8A}"/>
              </a:ext>
            </a:extLst>
          </p:cNvPr>
          <p:cNvSpPr/>
          <p:nvPr/>
        </p:nvSpPr>
        <p:spPr>
          <a:xfrm>
            <a:off x="3111072" y="6535579"/>
            <a:ext cx="2451528" cy="246221"/>
          </a:xfrm>
          <a:prstGeom prst="rect">
            <a:avLst/>
          </a:prstGeom>
        </p:spPr>
        <p:txBody>
          <a:bodyPr wrap="square">
            <a:spAutoFit/>
          </a:bodyPr>
          <a:lstStyle/>
          <a:p>
            <a:r>
              <a:rPr lang="en-US" sz="1000" dirty="0">
                <a:solidFill>
                  <a:schemeClr val="bg1"/>
                </a:solidFill>
              </a:rPr>
              <a:t>Eastern Canada cranberry IPM manual</a:t>
            </a:r>
            <a:endParaRPr lang="en-CA" sz="1000" dirty="0">
              <a:solidFill>
                <a:schemeClr val="bg1"/>
              </a:solidFill>
            </a:endParaRPr>
          </a:p>
        </p:txBody>
      </p:sp>
    </p:spTree>
    <p:extLst>
      <p:ext uri="{BB962C8B-B14F-4D97-AF65-F5344CB8AC3E}">
        <p14:creationId xmlns:p14="http://schemas.microsoft.com/office/powerpoint/2010/main" val="228709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AE25D2-401D-48C1-87D1-EC1397A739CB}"/>
              </a:ext>
            </a:extLst>
          </p:cNvPr>
          <p:cNvSpPr>
            <a:spLocks noGrp="1"/>
          </p:cNvSpPr>
          <p:nvPr>
            <p:ph idx="1"/>
          </p:nvPr>
        </p:nvSpPr>
        <p:spPr>
          <a:xfrm>
            <a:off x="76200" y="457200"/>
            <a:ext cx="9067800" cy="4724400"/>
          </a:xfrm>
        </p:spPr>
        <p:txBody>
          <a:bodyPr/>
          <a:lstStyle/>
          <a:p>
            <a:r>
              <a:rPr lang="en-US" dirty="0"/>
              <a:t>Early rot management</a:t>
            </a:r>
          </a:p>
          <a:p>
            <a:pPr lvl="1"/>
            <a:r>
              <a:rPr lang="en-US" dirty="0"/>
              <a:t>Sanding, good drainage, remove floating debris at harvest, refrigerate stored fruit</a:t>
            </a:r>
          </a:p>
          <a:p>
            <a:pPr lvl="1"/>
            <a:r>
              <a:rPr lang="en-US" dirty="0"/>
              <a:t>Refrigerate harvested cranberries</a:t>
            </a:r>
          </a:p>
          <a:p>
            <a:pPr marL="457200" lvl="1" indent="0">
              <a:buNone/>
            </a:pPr>
            <a:endParaRPr lang="en-US" dirty="0"/>
          </a:p>
          <a:p>
            <a:r>
              <a:rPr lang="en-US" dirty="0">
                <a:effectLst>
                  <a:outerShdw blurRad="38100" dist="38100" dir="2700000" algn="tl">
                    <a:srgbClr val="000000">
                      <a:alpha val="43137"/>
                    </a:srgbClr>
                  </a:outerShdw>
                </a:effectLst>
              </a:rPr>
              <a:t>End rot (</a:t>
            </a:r>
            <a:r>
              <a:rPr lang="en-US" i="1" dirty="0" err="1">
                <a:effectLst>
                  <a:outerShdw blurRad="38100" dist="38100" dir="2700000" algn="tl">
                    <a:srgbClr val="000000">
                      <a:alpha val="43137"/>
                    </a:srgbClr>
                  </a:outerShdw>
                </a:effectLst>
              </a:rPr>
              <a:t>Godronia</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cassandrae</a:t>
            </a:r>
            <a:r>
              <a:rPr lang="en-US" i="1" dirty="0">
                <a:effectLst>
                  <a:outerShdw blurRad="38100" dist="38100" dir="2700000" algn="tl">
                    <a:srgbClr val="000000">
                      <a:alpha val="43137"/>
                    </a:srgbClr>
                  </a:outerShdw>
                </a:effectLst>
              </a:rPr>
              <a:t> f. </a:t>
            </a:r>
            <a:r>
              <a:rPr lang="en-US" i="1" dirty="0" err="1">
                <a:effectLst>
                  <a:outerShdw blurRad="38100" dist="38100" dir="2700000" algn="tl">
                    <a:srgbClr val="000000">
                      <a:alpha val="43137"/>
                    </a:srgbClr>
                  </a:outerShdw>
                </a:effectLst>
              </a:rPr>
              <a:t>vaccinii</a:t>
            </a:r>
            <a:r>
              <a:rPr lang="en-US" i="1" dirty="0">
                <a:effectLst>
                  <a:outerShdw blurRad="38100" dist="38100" dir="2700000" algn="tl">
                    <a:srgbClr val="000000">
                      <a:alpha val="43137"/>
                    </a:srgbClr>
                  </a:outerShdw>
                </a:effectLst>
              </a:rPr>
              <a:t>)</a:t>
            </a:r>
          </a:p>
          <a:p>
            <a:pPr lvl="1"/>
            <a:r>
              <a:rPr lang="en-US" dirty="0"/>
              <a:t>Can cause twig blight, leaf spot and fruit rot</a:t>
            </a:r>
          </a:p>
          <a:p>
            <a:pPr lvl="1"/>
            <a:r>
              <a:rPr lang="en-US" dirty="0"/>
              <a:t>Fruit rot is economically important.</a:t>
            </a:r>
          </a:p>
          <a:p>
            <a:r>
              <a:rPr lang="en-US" dirty="0"/>
              <a:t>End rot management</a:t>
            </a:r>
          </a:p>
          <a:p>
            <a:pPr lvl="1"/>
            <a:r>
              <a:rPr lang="en-US" dirty="0"/>
              <a:t>Sanding, good drainage, remove floating debris at harvest, avoid excessive N fertilizer, avoid prolonged periods of flooding</a:t>
            </a:r>
          </a:p>
          <a:p>
            <a:pPr lvl="1"/>
            <a:endParaRPr lang="en-US" dirty="0"/>
          </a:p>
        </p:txBody>
      </p:sp>
      <p:sp>
        <p:nvSpPr>
          <p:cNvPr id="4" name="Title 1">
            <a:extLst>
              <a:ext uri="{FF2B5EF4-FFF2-40B4-BE49-F238E27FC236}">
                <a16:creationId xmlns:a16="http://schemas.microsoft.com/office/drawing/2014/main" id="{A524B10F-D4A6-43C6-BE49-A36CA0106890}"/>
              </a:ext>
            </a:extLst>
          </p:cNvPr>
          <p:cNvSpPr>
            <a:spLocks noGrp="1"/>
          </p:cNvSpPr>
          <p:nvPr>
            <p:ph type="title"/>
          </p:nvPr>
        </p:nvSpPr>
        <p:spPr>
          <a:xfrm>
            <a:off x="417513" y="1"/>
            <a:ext cx="8116887" cy="533400"/>
          </a:xfrm>
        </p:spPr>
        <p:txBody>
          <a:bodyPr/>
          <a:lstStyle/>
          <a:p>
            <a:pPr algn="ctr"/>
            <a:r>
              <a:rPr lang="en-US" sz="3200" dirty="0">
                <a:effectLst>
                  <a:outerShdw blurRad="38100" dist="38100" dir="2700000" algn="tl">
                    <a:srgbClr val="000000">
                      <a:alpha val="43137"/>
                    </a:srgbClr>
                  </a:outerShdw>
                </a:effectLst>
              </a:rPr>
              <a:t>Fruit Rots</a:t>
            </a:r>
            <a:endParaRPr lang="en-CA"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10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D124C-F834-4971-8CA8-9873544E3DC2}"/>
              </a:ext>
            </a:extLst>
          </p:cNvPr>
          <p:cNvSpPr>
            <a:spLocks noGrp="1"/>
          </p:cNvSpPr>
          <p:nvPr>
            <p:ph type="title"/>
          </p:nvPr>
        </p:nvSpPr>
        <p:spPr>
          <a:xfrm>
            <a:off x="417513" y="328613"/>
            <a:ext cx="8116887" cy="738187"/>
          </a:xfrm>
        </p:spPr>
        <p:txBody>
          <a:bodyPr/>
          <a:lstStyle/>
          <a:p>
            <a:pPr algn="ctr"/>
            <a:r>
              <a:rPr lang="en-US" sz="2800" dirty="0">
                <a:effectLst>
                  <a:outerShdw blurRad="38100" dist="38100" dir="2700000" algn="tl">
                    <a:srgbClr val="000000">
                      <a:alpha val="43137"/>
                    </a:srgbClr>
                  </a:outerShdw>
                </a:effectLst>
              </a:rPr>
              <a:t>Fruit Rots</a:t>
            </a:r>
            <a:endParaRPr lang="en-CA" sz="2800" dirty="0"/>
          </a:p>
        </p:txBody>
      </p:sp>
      <p:sp>
        <p:nvSpPr>
          <p:cNvPr id="3" name="Content Placeholder 2">
            <a:extLst>
              <a:ext uri="{FF2B5EF4-FFF2-40B4-BE49-F238E27FC236}">
                <a16:creationId xmlns:a16="http://schemas.microsoft.com/office/drawing/2014/main" id="{A6217218-695B-42D3-875B-5B92EEEA606B}"/>
              </a:ext>
            </a:extLst>
          </p:cNvPr>
          <p:cNvSpPr>
            <a:spLocks noGrp="1"/>
          </p:cNvSpPr>
          <p:nvPr>
            <p:ph idx="1"/>
          </p:nvPr>
        </p:nvSpPr>
        <p:spPr/>
        <p:txBody>
          <a:bodyPr/>
          <a:lstStyle/>
          <a:p>
            <a:r>
              <a:rPr lang="en-CA" dirty="0">
                <a:effectLst>
                  <a:outerShdw blurRad="38100" dist="38100" dir="2700000" algn="tl">
                    <a:srgbClr val="000000">
                      <a:alpha val="43137"/>
                    </a:srgbClr>
                  </a:outerShdw>
                </a:effectLst>
              </a:rPr>
              <a:t>Viscid Rot (</a:t>
            </a:r>
            <a:r>
              <a:rPr lang="en-CA" i="1" dirty="0">
                <a:effectLst>
                  <a:outerShdw blurRad="38100" dist="38100" dir="2700000" algn="tl">
                    <a:srgbClr val="000000">
                      <a:alpha val="43137"/>
                    </a:srgbClr>
                  </a:outerShdw>
                </a:effectLst>
              </a:rPr>
              <a:t>Phomopsis </a:t>
            </a:r>
            <a:r>
              <a:rPr lang="en-CA" i="1" dirty="0" err="1">
                <a:effectLst>
                  <a:outerShdw blurRad="38100" dist="38100" dir="2700000" algn="tl">
                    <a:srgbClr val="000000">
                      <a:alpha val="43137"/>
                    </a:srgbClr>
                  </a:outerShdw>
                </a:effectLst>
              </a:rPr>
              <a:t>vaccinii</a:t>
            </a:r>
            <a:r>
              <a:rPr lang="en-CA" i="1" dirty="0">
                <a:effectLst>
                  <a:outerShdw blurRad="38100" dist="38100" dir="2700000" algn="tl">
                    <a:srgbClr val="000000">
                      <a:alpha val="43137"/>
                    </a:srgbClr>
                  </a:outerShdw>
                </a:effectLst>
              </a:rPr>
              <a:t>)</a:t>
            </a:r>
          </a:p>
          <a:p>
            <a:pPr lvl="1"/>
            <a:r>
              <a:rPr lang="en-US" dirty="0"/>
              <a:t>A field rot, but most of the rotting occurs in storage.</a:t>
            </a:r>
          </a:p>
          <a:p>
            <a:pPr lvl="1"/>
            <a:r>
              <a:rPr lang="en-US" dirty="0"/>
              <a:t>Disease </a:t>
            </a:r>
            <a:r>
              <a:rPr lang="en-US" dirty="0" err="1"/>
              <a:t>favoured</a:t>
            </a:r>
            <a:r>
              <a:rPr lang="en-US" dirty="0"/>
              <a:t> by high temperatures and when vines are under stress. </a:t>
            </a:r>
            <a:endParaRPr lang="en-CA" dirty="0"/>
          </a:p>
          <a:p>
            <a:endParaRPr lang="en-CA" i="1" dirty="0"/>
          </a:p>
          <a:p>
            <a:endParaRPr lang="en-CA" i="1" dirty="0"/>
          </a:p>
          <a:p>
            <a:endParaRPr lang="en-CA" sz="1600" dirty="0"/>
          </a:p>
          <a:p>
            <a:r>
              <a:rPr lang="en-CA" dirty="0"/>
              <a:t>Viscid Rot management</a:t>
            </a:r>
          </a:p>
          <a:p>
            <a:pPr lvl="1"/>
            <a:r>
              <a:rPr lang="en-CA" dirty="0"/>
              <a:t>Promote plant growth, minimize heat and drought stress</a:t>
            </a:r>
          </a:p>
          <a:p>
            <a:pPr lvl="1"/>
            <a:endParaRPr lang="en-CA" dirty="0"/>
          </a:p>
          <a:p>
            <a:pPr lvl="1"/>
            <a:endParaRPr lang="en-CA" i="1" dirty="0"/>
          </a:p>
        </p:txBody>
      </p:sp>
      <p:pic>
        <p:nvPicPr>
          <p:cNvPr id="4" name="Content Placeholder 3" descr="A picture containing full&#10;&#10;Description automatically generated">
            <a:extLst>
              <a:ext uri="{FF2B5EF4-FFF2-40B4-BE49-F238E27FC236}">
                <a16:creationId xmlns:a16="http://schemas.microsoft.com/office/drawing/2014/main" id="{082922F4-62ED-451C-BF32-26CA6CDA1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126105" y="2909340"/>
            <a:ext cx="1800476" cy="1143160"/>
          </a:xfrm>
          <a:prstGeom prst="rect">
            <a:avLst/>
          </a:prstGeom>
          <a:noFill/>
          <a:ln w="9525">
            <a:noFill/>
            <a:miter lim="800000"/>
            <a:headEnd/>
            <a:tailEnd/>
          </a:ln>
        </p:spPr>
      </p:pic>
      <p:sp>
        <p:nvSpPr>
          <p:cNvPr id="5" name="Rectangle 4">
            <a:extLst>
              <a:ext uri="{FF2B5EF4-FFF2-40B4-BE49-F238E27FC236}">
                <a16:creationId xmlns:a16="http://schemas.microsoft.com/office/drawing/2014/main" id="{6F0E0C7C-B75D-412F-B0BC-483192144FBD}"/>
              </a:ext>
            </a:extLst>
          </p:cNvPr>
          <p:cNvSpPr/>
          <p:nvPr/>
        </p:nvSpPr>
        <p:spPr>
          <a:xfrm>
            <a:off x="4892038" y="4038600"/>
            <a:ext cx="3032762" cy="276999"/>
          </a:xfrm>
          <a:prstGeom prst="rect">
            <a:avLst/>
          </a:prstGeom>
        </p:spPr>
        <p:txBody>
          <a:bodyPr wrap="square">
            <a:spAutoFit/>
          </a:bodyPr>
          <a:lstStyle/>
          <a:p>
            <a:r>
              <a:rPr lang="en-US" sz="1200" dirty="0"/>
              <a:t>Eastern Canada cranberry IPM manual</a:t>
            </a:r>
            <a:endParaRPr lang="en-CA" sz="1200" dirty="0"/>
          </a:p>
        </p:txBody>
      </p:sp>
    </p:spTree>
    <p:extLst>
      <p:ext uri="{BB962C8B-B14F-4D97-AF65-F5344CB8AC3E}">
        <p14:creationId xmlns:p14="http://schemas.microsoft.com/office/powerpoint/2010/main" val="331542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3073-899B-41B2-B2A1-9B3A998F3C47}"/>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Fruit rot management</a:t>
            </a:r>
            <a:endParaRPr lang="en-C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C09708-5490-4028-A429-A4892470523E}"/>
              </a:ext>
            </a:extLst>
          </p:cNvPr>
          <p:cNvSpPr>
            <a:spLocks noGrp="1"/>
          </p:cNvSpPr>
          <p:nvPr>
            <p:ph idx="1"/>
          </p:nvPr>
        </p:nvSpPr>
        <p:spPr/>
        <p:txBody>
          <a:bodyPr/>
          <a:lstStyle/>
          <a:p>
            <a:r>
              <a:rPr lang="en-US" dirty="0"/>
              <a:t>Promote vigorous plant growth: Adequate fertilization and irrigation</a:t>
            </a:r>
          </a:p>
          <a:p>
            <a:r>
              <a:rPr lang="en-US" dirty="0"/>
              <a:t>Good drainage</a:t>
            </a:r>
          </a:p>
          <a:p>
            <a:r>
              <a:rPr lang="en-US" dirty="0"/>
              <a:t>Sanitation (remove debris floating in the water after harvest)</a:t>
            </a:r>
          </a:p>
          <a:p>
            <a:r>
              <a:rPr lang="en-US" dirty="0"/>
              <a:t>Minimize heat and drought stress</a:t>
            </a:r>
          </a:p>
          <a:p>
            <a:r>
              <a:rPr lang="en-US" dirty="0"/>
              <a:t>Sanding: to promote vigorous vine growth and  reduce plant pathogens</a:t>
            </a:r>
          </a:p>
          <a:p>
            <a:r>
              <a:rPr lang="en-US" dirty="0"/>
              <a:t>Fungicide applications (Early rot and Viscid rot)</a:t>
            </a:r>
          </a:p>
          <a:p>
            <a:pPr marL="0" indent="0">
              <a:buNone/>
            </a:pPr>
            <a:endParaRPr lang="en-CA" dirty="0"/>
          </a:p>
        </p:txBody>
      </p:sp>
    </p:spTree>
    <p:extLst>
      <p:ext uri="{BB962C8B-B14F-4D97-AF65-F5344CB8AC3E}">
        <p14:creationId xmlns:p14="http://schemas.microsoft.com/office/powerpoint/2010/main" val="152829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timeline&#10;&#10;Description automatically generated">
            <a:extLst>
              <a:ext uri="{FF2B5EF4-FFF2-40B4-BE49-F238E27FC236}">
                <a16:creationId xmlns:a16="http://schemas.microsoft.com/office/drawing/2014/main" id="{03A78FC8-F47B-48A1-B521-74374F45A490}"/>
              </a:ext>
            </a:extLst>
          </p:cNvPr>
          <p:cNvPicPr>
            <a:picLocks noChangeAspect="1"/>
          </p:cNvPicPr>
          <p:nvPr/>
        </p:nvPicPr>
        <p:blipFill rotWithShape="1">
          <a:blip r:embed="rId2">
            <a:extLst>
              <a:ext uri="{28A0092B-C50C-407E-A947-70E740481C1C}">
                <a14:useLocalDpi xmlns:a14="http://schemas.microsoft.com/office/drawing/2010/main" val="0"/>
              </a:ext>
            </a:extLst>
          </a:blip>
          <a:srcRect t="53333"/>
          <a:stretch/>
        </p:blipFill>
        <p:spPr>
          <a:xfrm>
            <a:off x="0" y="2738890"/>
            <a:ext cx="9134443" cy="4119110"/>
          </a:xfrm>
          <a:prstGeom prst="rect">
            <a:avLst/>
          </a:prstGeom>
        </p:spPr>
      </p:pic>
      <p:pic>
        <p:nvPicPr>
          <p:cNvPr id="3" name="Picture 2" descr="Chart, timeline&#10;&#10;Description automatically generated">
            <a:extLst>
              <a:ext uri="{FF2B5EF4-FFF2-40B4-BE49-F238E27FC236}">
                <a16:creationId xmlns:a16="http://schemas.microsoft.com/office/drawing/2014/main" id="{1B7466D1-FF5D-4306-B7DA-7FB3565862F0}"/>
              </a:ext>
            </a:extLst>
          </p:cNvPr>
          <p:cNvPicPr>
            <a:picLocks noChangeAspect="1"/>
          </p:cNvPicPr>
          <p:nvPr/>
        </p:nvPicPr>
        <p:blipFill rotWithShape="1">
          <a:blip r:embed="rId2">
            <a:extLst>
              <a:ext uri="{28A0092B-C50C-407E-A947-70E740481C1C}">
                <a14:useLocalDpi xmlns:a14="http://schemas.microsoft.com/office/drawing/2010/main" val="0"/>
              </a:ext>
            </a:extLst>
          </a:blip>
          <a:srcRect b="74444"/>
          <a:stretch/>
        </p:blipFill>
        <p:spPr>
          <a:xfrm>
            <a:off x="0" y="483186"/>
            <a:ext cx="9134443" cy="2255703"/>
          </a:xfrm>
          <a:prstGeom prst="rect">
            <a:avLst/>
          </a:prstGeom>
        </p:spPr>
      </p:pic>
      <p:sp>
        <p:nvSpPr>
          <p:cNvPr id="4" name="Title 1">
            <a:extLst>
              <a:ext uri="{FF2B5EF4-FFF2-40B4-BE49-F238E27FC236}">
                <a16:creationId xmlns:a16="http://schemas.microsoft.com/office/drawing/2014/main" id="{329DE058-7CAD-81F4-26C8-9188CB39F136}"/>
              </a:ext>
            </a:extLst>
          </p:cNvPr>
          <p:cNvSpPr txBox="1">
            <a:spLocks/>
          </p:cNvSpPr>
          <p:nvPr/>
        </p:nvSpPr>
        <p:spPr>
          <a:xfrm>
            <a:off x="304800" y="-23446"/>
            <a:ext cx="8534400" cy="506631"/>
          </a:xfrm>
          <a:prstGeom prst="rect">
            <a:avLst/>
          </a:prstGeom>
        </p:spPr>
        <p:txBody>
          <a:bodyPr/>
          <a:lstStyle>
            <a:lvl1pPr algn="l" rtl="0" eaLnBrk="1" fontAlgn="base" hangingPunct="1">
              <a:spcBef>
                <a:spcPct val="0"/>
              </a:spcBef>
              <a:spcAft>
                <a:spcPct val="0"/>
              </a:spcAft>
              <a:defRPr sz="3600" b="1">
                <a:solidFill>
                  <a:srgbClr val="00549F"/>
                </a:solidFill>
                <a:latin typeface="+mj-lt"/>
                <a:ea typeface="+mj-ea"/>
                <a:cs typeface="+mj-cs"/>
              </a:defRPr>
            </a:lvl1pPr>
            <a:lvl2pPr algn="l" rtl="0" eaLnBrk="1" fontAlgn="base" hangingPunct="1">
              <a:spcBef>
                <a:spcPct val="0"/>
              </a:spcBef>
              <a:spcAft>
                <a:spcPct val="0"/>
              </a:spcAft>
              <a:defRPr sz="3600" b="1">
                <a:solidFill>
                  <a:srgbClr val="00549F"/>
                </a:solidFill>
                <a:latin typeface="Arial" charset="0"/>
                <a:ea typeface="ヒラギノ角ゴ Pro W3" pitchFamily="48" charset="-128"/>
              </a:defRPr>
            </a:lvl2pPr>
            <a:lvl3pPr algn="l" rtl="0" eaLnBrk="1" fontAlgn="base" hangingPunct="1">
              <a:spcBef>
                <a:spcPct val="0"/>
              </a:spcBef>
              <a:spcAft>
                <a:spcPct val="0"/>
              </a:spcAft>
              <a:defRPr sz="3600" b="1">
                <a:solidFill>
                  <a:srgbClr val="00549F"/>
                </a:solidFill>
                <a:latin typeface="Arial" charset="0"/>
                <a:ea typeface="ヒラギノ角ゴ Pro W3" pitchFamily="48" charset="-128"/>
              </a:defRPr>
            </a:lvl3pPr>
            <a:lvl4pPr algn="l" rtl="0" eaLnBrk="1" fontAlgn="base" hangingPunct="1">
              <a:spcBef>
                <a:spcPct val="0"/>
              </a:spcBef>
              <a:spcAft>
                <a:spcPct val="0"/>
              </a:spcAft>
              <a:defRPr sz="3600" b="1">
                <a:solidFill>
                  <a:srgbClr val="00549F"/>
                </a:solidFill>
                <a:latin typeface="Arial" charset="0"/>
                <a:ea typeface="ヒラギノ角ゴ Pro W3" pitchFamily="48" charset="-128"/>
              </a:defRPr>
            </a:lvl4pPr>
            <a:lvl5pPr algn="l" rtl="0" eaLnBrk="1" fontAlgn="base" hangingPunct="1">
              <a:spcBef>
                <a:spcPct val="0"/>
              </a:spcBef>
              <a:spcAft>
                <a:spcPct val="0"/>
              </a:spcAft>
              <a:defRPr sz="3600" b="1">
                <a:solidFill>
                  <a:srgbClr val="00549F"/>
                </a:solidFill>
                <a:latin typeface="Arial" charset="0"/>
                <a:ea typeface="ヒラギノ角ゴ Pro W3" pitchFamily="48" charset="-128"/>
              </a:defRPr>
            </a:lvl5pPr>
            <a:lvl6pPr marL="457200" algn="l" rtl="0" eaLnBrk="1" fontAlgn="base" hangingPunct="1">
              <a:spcBef>
                <a:spcPct val="0"/>
              </a:spcBef>
              <a:spcAft>
                <a:spcPct val="0"/>
              </a:spcAft>
              <a:defRPr sz="3600" b="1">
                <a:solidFill>
                  <a:srgbClr val="00549F"/>
                </a:solidFill>
                <a:latin typeface="Arial" charset="0"/>
                <a:ea typeface="ヒラギノ角ゴ Pro W3" pitchFamily="48" charset="-128"/>
              </a:defRPr>
            </a:lvl6pPr>
            <a:lvl7pPr marL="914400" algn="l" rtl="0" eaLnBrk="1" fontAlgn="base" hangingPunct="1">
              <a:spcBef>
                <a:spcPct val="0"/>
              </a:spcBef>
              <a:spcAft>
                <a:spcPct val="0"/>
              </a:spcAft>
              <a:defRPr sz="3600" b="1">
                <a:solidFill>
                  <a:srgbClr val="00549F"/>
                </a:solidFill>
                <a:latin typeface="Arial" charset="0"/>
                <a:ea typeface="ヒラギノ角ゴ Pro W3" pitchFamily="48" charset="-128"/>
              </a:defRPr>
            </a:lvl7pPr>
            <a:lvl8pPr marL="1371600" algn="l" rtl="0" eaLnBrk="1" fontAlgn="base" hangingPunct="1">
              <a:spcBef>
                <a:spcPct val="0"/>
              </a:spcBef>
              <a:spcAft>
                <a:spcPct val="0"/>
              </a:spcAft>
              <a:defRPr sz="3600" b="1">
                <a:solidFill>
                  <a:srgbClr val="00549F"/>
                </a:solidFill>
                <a:latin typeface="Arial" charset="0"/>
                <a:ea typeface="ヒラギノ角ゴ Pro W3" pitchFamily="48" charset="-128"/>
              </a:defRPr>
            </a:lvl8pPr>
            <a:lvl9pPr marL="1828800" algn="l" rtl="0" eaLnBrk="1" fontAlgn="base" hangingPunct="1">
              <a:spcBef>
                <a:spcPct val="0"/>
              </a:spcBef>
              <a:spcAft>
                <a:spcPct val="0"/>
              </a:spcAft>
              <a:defRPr sz="3600" b="1">
                <a:solidFill>
                  <a:srgbClr val="00549F"/>
                </a:solidFill>
                <a:latin typeface="Arial" charset="0"/>
                <a:ea typeface="ヒラギノ角ゴ Pro W3" pitchFamily="48" charset="-128"/>
              </a:defRPr>
            </a:lvl9pPr>
          </a:lstStyle>
          <a:p>
            <a:pPr algn="ctr"/>
            <a:r>
              <a:rPr lang="en-US" sz="2400" kern="0" dirty="0">
                <a:effectLst>
                  <a:outerShdw blurRad="38100" dist="38100" dir="2700000" algn="tl">
                    <a:srgbClr val="000000">
                      <a:alpha val="43137"/>
                    </a:srgbClr>
                  </a:outerShdw>
                </a:effectLst>
              </a:rPr>
              <a:t>Crop scouting calendar </a:t>
            </a:r>
            <a:r>
              <a:rPr lang="en-US" sz="2000" kern="0" dirty="0">
                <a:effectLst>
                  <a:outerShdw blurRad="38100" dist="38100" dir="2700000" algn="tl">
                    <a:srgbClr val="000000">
                      <a:alpha val="43137"/>
                    </a:srgbClr>
                  </a:outerShdw>
                </a:effectLst>
              </a:rPr>
              <a:t>(Southern NB)</a:t>
            </a:r>
            <a:endParaRPr lang="en-CA" sz="2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51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C3399C-B597-4CA7-8DDC-1A3385FD9A2B}"/>
              </a:ext>
            </a:extLst>
          </p:cNvPr>
          <p:cNvSpPr/>
          <p:nvPr/>
        </p:nvSpPr>
        <p:spPr>
          <a:xfrm>
            <a:off x="228600" y="1371600"/>
            <a:ext cx="8686800" cy="4154984"/>
          </a:xfrm>
          <a:prstGeom prst="rect">
            <a:avLst/>
          </a:prstGeom>
        </p:spPr>
        <p:txBody>
          <a:bodyPr wrap="square">
            <a:spAutoFit/>
          </a:bodyPr>
          <a:lstStyle/>
          <a:p>
            <a:r>
              <a:rPr lang="en-US" b="1" dirty="0">
                <a:solidFill>
                  <a:srgbClr val="333333"/>
                </a:solidFill>
                <a:latin typeface="Lato"/>
              </a:rPr>
              <a:t>Regulatory Decision for Chlorothalonil</a:t>
            </a:r>
          </a:p>
          <a:p>
            <a:r>
              <a:rPr lang="en-US" dirty="0">
                <a:solidFill>
                  <a:srgbClr val="333333"/>
                </a:solidFill>
                <a:latin typeface="Noto Sans"/>
              </a:rPr>
              <a:t>The PMRA has completed the re-evaluation of chlorothalonil. Under the authority of the Pest Control Products Act, </a:t>
            </a:r>
            <a:r>
              <a:rPr lang="en-US" dirty="0">
                <a:solidFill>
                  <a:srgbClr val="333333"/>
                </a:solidFill>
                <a:highlight>
                  <a:srgbClr val="00FF00"/>
                </a:highlight>
                <a:latin typeface="Noto Sans"/>
              </a:rPr>
              <a:t>the PMRA has determined that</a:t>
            </a:r>
            <a:r>
              <a:rPr lang="en-US" u="sng" dirty="0">
                <a:solidFill>
                  <a:srgbClr val="333333"/>
                </a:solidFill>
                <a:highlight>
                  <a:srgbClr val="00FF00"/>
                </a:highlight>
                <a:latin typeface="Noto Sans"/>
              </a:rPr>
              <a:t> continued registration of products containing chlorothalonil is acceptable.</a:t>
            </a:r>
            <a:r>
              <a:rPr lang="en-US" dirty="0">
                <a:solidFill>
                  <a:srgbClr val="333333"/>
                </a:solidFill>
                <a:highlight>
                  <a:srgbClr val="00FF00"/>
                </a:highlight>
                <a:latin typeface="Noto Sans"/>
              </a:rPr>
              <a:t> </a:t>
            </a:r>
            <a:r>
              <a:rPr lang="en-US" dirty="0">
                <a:solidFill>
                  <a:srgbClr val="333333"/>
                </a:solidFill>
                <a:latin typeface="Noto Sans"/>
              </a:rPr>
              <a:t>An evaluation of available scientific information found that most uses of chlorothalonil products meet current standards for protection of human health or the environment when used according to the conditions of registration, which include required amendments to label directions. </a:t>
            </a:r>
            <a:endParaRPr lang="en-US" b="0" i="0" dirty="0">
              <a:solidFill>
                <a:srgbClr val="333333"/>
              </a:solidFill>
              <a:effectLst/>
              <a:latin typeface="Noto Sans"/>
            </a:endParaRPr>
          </a:p>
        </p:txBody>
      </p:sp>
      <p:sp>
        <p:nvSpPr>
          <p:cNvPr id="3" name="Rectangle 2">
            <a:extLst>
              <a:ext uri="{FF2B5EF4-FFF2-40B4-BE49-F238E27FC236}">
                <a16:creationId xmlns:a16="http://schemas.microsoft.com/office/drawing/2014/main" id="{578F01FB-A0C3-441F-AF6A-CC3226893CBB}"/>
              </a:ext>
            </a:extLst>
          </p:cNvPr>
          <p:cNvSpPr/>
          <p:nvPr/>
        </p:nvSpPr>
        <p:spPr>
          <a:xfrm>
            <a:off x="152400" y="211753"/>
            <a:ext cx="8686800" cy="1015663"/>
          </a:xfrm>
          <a:prstGeom prst="rect">
            <a:avLst/>
          </a:prstGeom>
        </p:spPr>
        <p:txBody>
          <a:bodyPr wrap="square">
            <a:spAutoFit/>
          </a:bodyPr>
          <a:lstStyle/>
          <a:p>
            <a:r>
              <a:rPr lang="en-CA" sz="2000" b="1" dirty="0">
                <a:solidFill>
                  <a:srgbClr val="333333"/>
                </a:solidFill>
                <a:latin typeface="Lato"/>
              </a:rPr>
              <a:t>Re-evaluation Decision RVD2018-11, Chlorothalonil and Its Associated End-use Products for Agricultural and Turf Uses</a:t>
            </a:r>
          </a:p>
          <a:p>
            <a:r>
              <a:rPr lang="en-CA" sz="2000" dirty="0">
                <a:solidFill>
                  <a:srgbClr val="333333"/>
                </a:solidFill>
                <a:latin typeface="Noto Sans"/>
              </a:rPr>
              <a:t>Pest Management Regulatory Agency, 10 May 2018</a:t>
            </a:r>
            <a:endParaRPr lang="en-CA" sz="2000" b="0" i="0" dirty="0">
              <a:solidFill>
                <a:srgbClr val="333333"/>
              </a:solidFill>
              <a:effectLst/>
              <a:latin typeface="Noto Sans"/>
            </a:endParaRPr>
          </a:p>
        </p:txBody>
      </p:sp>
    </p:spTree>
    <p:extLst>
      <p:ext uri="{BB962C8B-B14F-4D97-AF65-F5344CB8AC3E}">
        <p14:creationId xmlns:p14="http://schemas.microsoft.com/office/powerpoint/2010/main" val="3803278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07A0F-8BD6-407B-BECB-7B8C9E10111E}"/>
              </a:ext>
            </a:extLst>
          </p:cNvPr>
          <p:cNvSpPr/>
          <p:nvPr/>
        </p:nvSpPr>
        <p:spPr>
          <a:xfrm>
            <a:off x="0" y="140777"/>
            <a:ext cx="9144000" cy="6717223"/>
          </a:xfrm>
          <a:prstGeom prst="rect">
            <a:avLst/>
          </a:prstGeom>
          <a:solidFill>
            <a:schemeClr val="bg1"/>
          </a:solidFill>
        </p:spPr>
        <p:txBody>
          <a:bodyPr wrap="square">
            <a:spAutoFit/>
          </a:bodyPr>
          <a:lstStyle/>
          <a:p>
            <a:r>
              <a:rPr lang="en-US" sz="2000" b="1" i="1" u="sng" dirty="0"/>
              <a:t>Latest: </a:t>
            </a:r>
            <a:r>
              <a:rPr lang="en-US" sz="2000" b="1" dirty="0"/>
              <a:t>Consultation on the special review of </a:t>
            </a:r>
            <a:r>
              <a:rPr lang="en-US" sz="2000" b="1" u="sng" dirty="0"/>
              <a:t>Chlorothalonil</a:t>
            </a:r>
            <a:r>
              <a:rPr lang="en-US" sz="2000" b="1" dirty="0"/>
              <a:t> and its associated end-use products, Proposed Special Review Decision PSRD2022-01   (</a:t>
            </a:r>
            <a:r>
              <a:rPr lang="en-CA" sz="1600" b="0" i="0" dirty="0">
                <a:effectLst>
                  <a:outerShdw blurRad="38100" dist="38100" dir="2700000" algn="tl">
                    <a:srgbClr val="000000">
                      <a:alpha val="43137"/>
                    </a:srgbClr>
                  </a:outerShdw>
                </a:effectLst>
                <a:latin typeface="Noto Sans" panose="020B0502040504020204" pitchFamily="34" charset="0"/>
              </a:rPr>
              <a:t>10 February 2022)</a:t>
            </a:r>
            <a:endParaRPr lang="en-US" sz="2000" b="1" dirty="0">
              <a:effectLst>
                <a:outerShdw blurRad="38100" dist="38100" dir="2700000" algn="tl">
                  <a:srgbClr val="000000">
                    <a:alpha val="43137"/>
                  </a:srgbClr>
                </a:outerShdw>
              </a:effectLst>
            </a:endParaRPr>
          </a:p>
          <a:p>
            <a:endParaRPr lang="en-US" sz="1050" dirty="0"/>
          </a:p>
          <a:p>
            <a:r>
              <a:rPr lang="en-US" sz="2000" dirty="0"/>
              <a:t>Consultation period is closed now.</a:t>
            </a:r>
            <a:endParaRPr lang="en-US" u="sng" dirty="0"/>
          </a:p>
          <a:p>
            <a:endParaRPr lang="en-US" sz="600" u="sng" dirty="0"/>
          </a:p>
          <a:p>
            <a:r>
              <a:rPr lang="en-US" dirty="0"/>
              <a:t>Aspects of concern considered in this special review are:</a:t>
            </a:r>
          </a:p>
          <a:p>
            <a:pPr marL="342900" indent="-342900">
              <a:buFont typeface="Arial" panose="020B0604020202020204" pitchFamily="34" charset="0"/>
              <a:buChar char="•"/>
            </a:pPr>
            <a:r>
              <a:rPr lang="en-US" dirty="0"/>
              <a:t>Human Health</a:t>
            </a:r>
          </a:p>
          <a:p>
            <a:pPr marL="342900" indent="-342900">
              <a:buFont typeface="Arial" panose="020B0604020202020204" pitchFamily="34" charset="0"/>
              <a:buChar char="•"/>
            </a:pPr>
            <a:r>
              <a:rPr lang="en-US" dirty="0"/>
              <a:t>Environment</a:t>
            </a:r>
          </a:p>
          <a:p>
            <a:endParaRPr lang="en-US" sz="800" u="sng" dirty="0"/>
          </a:p>
          <a:p>
            <a:r>
              <a:rPr lang="en-US" b="1" dirty="0"/>
              <a:t>Proposed special review decision for chlorothalonil</a:t>
            </a:r>
          </a:p>
          <a:p>
            <a:r>
              <a:rPr lang="en-US" dirty="0"/>
              <a:t>Health Canada is proposing:</a:t>
            </a:r>
          </a:p>
          <a:p>
            <a:r>
              <a:rPr lang="en-US" dirty="0"/>
              <a:t>-Continued registration of greenhouse ornamental uses.</a:t>
            </a:r>
          </a:p>
          <a:p>
            <a:r>
              <a:rPr lang="en-US" dirty="0"/>
              <a:t>-All other uses of </a:t>
            </a:r>
            <a:r>
              <a:rPr lang="en-US" u="sng" dirty="0"/>
              <a:t>chlorothalonil are proposed for cancellation</a:t>
            </a:r>
            <a:r>
              <a:rPr lang="en-US" dirty="0"/>
              <a:t>.</a:t>
            </a:r>
            <a:endParaRPr lang="en-US" b="1" dirty="0">
              <a:solidFill>
                <a:srgbClr val="333333"/>
              </a:solidFill>
              <a:latin typeface="Lato"/>
            </a:endParaRPr>
          </a:p>
          <a:p>
            <a:endParaRPr lang="en-US" sz="1400" b="1" i="0" dirty="0">
              <a:solidFill>
                <a:srgbClr val="333333"/>
              </a:solidFill>
              <a:effectLst/>
              <a:latin typeface="Lato"/>
            </a:endParaRPr>
          </a:p>
          <a:p>
            <a:pPr algn="l"/>
            <a:r>
              <a:rPr lang="en-US" b="1" i="0" dirty="0">
                <a:solidFill>
                  <a:srgbClr val="333333"/>
                </a:solidFill>
                <a:effectLst/>
                <a:latin typeface="Lato" panose="020F0502020204030203" pitchFamily="34" charset="0"/>
              </a:rPr>
              <a:t>Next steps: </a:t>
            </a:r>
            <a:r>
              <a:rPr lang="en-US" b="1" dirty="0">
                <a:solidFill>
                  <a:srgbClr val="333333"/>
                </a:solidFill>
                <a:latin typeface="Lato" panose="020F0502020204030203" pitchFamily="34" charset="0"/>
              </a:rPr>
              <a:t>-</a:t>
            </a:r>
            <a:r>
              <a:rPr lang="en-US" b="0" i="0" dirty="0">
                <a:effectLst/>
                <a:latin typeface="Noto Sans" panose="020B0502040504020204" pitchFamily="34" charset="0"/>
              </a:rPr>
              <a:t>Health Canada will consider all comments received from the public. </a:t>
            </a:r>
          </a:p>
          <a:p>
            <a:pPr marL="342900" indent="-342900" algn="l">
              <a:buFontTx/>
              <a:buChar char="-"/>
            </a:pPr>
            <a:r>
              <a:rPr lang="en-US" b="0" i="0" dirty="0">
                <a:effectLst/>
                <a:latin typeface="Noto Sans" panose="020B0502040504020204" pitchFamily="34" charset="0"/>
              </a:rPr>
              <a:t>A science-based approach will be applied in making a final decision on chlorothalonil. </a:t>
            </a:r>
          </a:p>
          <a:p>
            <a:pPr marL="342900" indent="-342900" algn="l">
              <a:buFontTx/>
              <a:buChar char="-"/>
            </a:pPr>
            <a:r>
              <a:rPr lang="en-US" b="0" i="0" dirty="0">
                <a:effectLst/>
                <a:latin typeface="Noto Sans" panose="020B0502040504020204" pitchFamily="34" charset="0"/>
              </a:rPr>
              <a:t>Health Canada will then publish a special review decision document.</a:t>
            </a:r>
            <a:endParaRPr lang="en-US" b="1" i="0" dirty="0">
              <a:effectLst/>
              <a:latin typeface="Lato"/>
            </a:endParaRPr>
          </a:p>
        </p:txBody>
      </p:sp>
    </p:spTree>
    <p:extLst>
      <p:ext uri="{BB962C8B-B14F-4D97-AF65-F5344CB8AC3E}">
        <p14:creationId xmlns:p14="http://schemas.microsoft.com/office/powerpoint/2010/main" val="396887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fruit, vegetable&#10;&#10;Description automatically generated">
            <a:extLst>
              <a:ext uri="{FF2B5EF4-FFF2-40B4-BE49-F238E27FC236}">
                <a16:creationId xmlns:a16="http://schemas.microsoft.com/office/drawing/2014/main" id="{6669D30C-5810-40E5-B273-213A77D50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056" y="3531577"/>
            <a:ext cx="2680755" cy="2910441"/>
          </a:xfrm>
          <a:prstGeom prst="rect">
            <a:avLst/>
          </a:prstGeom>
        </p:spPr>
      </p:pic>
      <p:sp>
        <p:nvSpPr>
          <p:cNvPr id="5" name="Rectangle 4">
            <a:extLst>
              <a:ext uri="{FF2B5EF4-FFF2-40B4-BE49-F238E27FC236}">
                <a16:creationId xmlns:a16="http://schemas.microsoft.com/office/drawing/2014/main" id="{98793C06-B2DD-4C78-9852-B13690471561}"/>
              </a:ext>
            </a:extLst>
          </p:cNvPr>
          <p:cNvSpPr/>
          <p:nvPr/>
        </p:nvSpPr>
        <p:spPr>
          <a:xfrm>
            <a:off x="838200" y="3429001"/>
            <a:ext cx="1905000" cy="276999"/>
          </a:xfrm>
          <a:prstGeom prst="rect">
            <a:avLst/>
          </a:prstGeom>
        </p:spPr>
        <p:txBody>
          <a:bodyPr wrap="square">
            <a:spAutoFit/>
          </a:bodyPr>
          <a:lstStyle/>
          <a:p>
            <a:r>
              <a:rPr lang="en-CA" sz="1200" dirty="0"/>
              <a:t>https://www.perennia.ca </a:t>
            </a:r>
          </a:p>
        </p:txBody>
      </p:sp>
      <p:sp>
        <p:nvSpPr>
          <p:cNvPr id="7" name="Rectangle 6">
            <a:extLst>
              <a:ext uri="{FF2B5EF4-FFF2-40B4-BE49-F238E27FC236}">
                <a16:creationId xmlns:a16="http://schemas.microsoft.com/office/drawing/2014/main" id="{D32C2C65-9371-4B58-A8C8-96D6E8E1DD58}"/>
              </a:ext>
            </a:extLst>
          </p:cNvPr>
          <p:cNvSpPr/>
          <p:nvPr/>
        </p:nvSpPr>
        <p:spPr>
          <a:xfrm>
            <a:off x="2819400" y="3581400"/>
            <a:ext cx="6324600" cy="1938992"/>
          </a:xfrm>
          <a:prstGeom prst="rect">
            <a:avLst/>
          </a:prstGeom>
        </p:spPr>
        <p:txBody>
          <a:bodyPr wrap="square">
            <a:spAutoFit/>
          </a:bodyPr>
          <a:lstStyle/>
          <a:p>
            <a:pPr marL="342900" indent="-342900">
              <a:buFont typeface="Arial" panose="020B0604020202020204" pitchFamily="34" charset="0"/>
              <a:buChar char="•"/>
            </a:pPr>
            <a:r>
              <a:rPr lang="en-US" dirty="0"/>
              <a:t>Always read the label carefully before using a pesticide. </a:t>
            </a:r>
          </a:p>
          <a:p>
            <a:pPr marL="342900" indent="-342900">
              <a:buFont typeface="Arial" panose="020B0604020202020204" pitchFamily="34" charset="0"/>
              <a:buChar char="•"/>
            </a:pPr>
            <a:r>
              <a:rPr lang="en-US" dirty="0"/>
              <a:t>Always check with your processor or buyer to see what products are allowed for their markets.</a:t>
            </a:r>
            <a:endParaRPr lang="en-CA" dirty="0"/>
          </a:p>
        </p:txBody>
      </p:sp>
      <p:sp>
        <p:nvSpPr>
          <p:cNvPr id="8" name="Rectangle 7">
            <a:extLst>
              <a:ext uri="{FF2B5EF4-FFF2-40B4-BE49-F238E27FC236}">
                <a16:creationId xmlns:a16="http://schemas.microsoft.com/office/drawing/2014/main" id="{5B9CA1FA-739F-4304-9597-1341FF651E35}"/>
              </a:ext>
            </a:extLst>
          </p:cNvPr>
          <p:cNvSpPr/>
          <p:nvPr/>
        </p:nvSpPr>
        <p:spPr>
          <a:xfrm>
            <a:off x="3782786" y="28826"/>
            <a:ext cx="1760418" cy="461665"/>
          </a:xfrm>
          <a:prstGeom prst="rect">
            <a:avLst/>
          </a:prstGeom>
        </p:spPr>
        <p:txBody>
          <a:bodyPr wrap="none">
            <a:spAutoFit/>
          </a:bodyPr>
          <a:lstStyle/>
          <a:p>
            <a:r>
              <a:rPr lang="en-US" b="1" dirty="0">
                <a:solidFill>
                  <a:schemeClr val="accent2"/>
                </a:solidFill>
                <a:effectLst>
                  <a:outerShdw blurRad="38100" dist="38100" dir="2700000" algn="tl">
                    <a:srgbClr val="000000">
                      <a:alpha val="43137"/>
                    </a:srgbClr>
                  </a:outerShdw>
                </a:effectLst>
              </a:rPr>
              <a:t>Resources</a:t>
            </a:r>
            <a:endParaRPr lang="en-CA" b="1" dirty="0">
              <a:solidFill>
                <a:schemeClr val="accent2"/>
              </a:solidFill>
              <a:effectLst>
                <a:outerShdw blurRad="38100" dist="38100" dir="2700000" algn="tl">
                  <a:srgbClr val="000000">
                    <a:alpha val="43137"/>
                  </a:srgbClr>
                </a:outerShdw>
              </a:effectLst>
            </a:endParaRPr>
          </a:p>
        </p:txBody>
      </p:sp>
      <p:pic>
        <p:nvPicPr>
          <p:cNvPr id="11" name="Picture 10">
            <a:extLst>
              <a:ext uri="{FF2B5EF4-FFF2-40B4-BE49-F238E27FC236}">
                <a16:creationId xmlns:a16="http://schemas.microsoft.com/office/drawing/2014/main" id="{1E28770A-0D5C-42D1-A2C0-6D896BB1A1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868"/>
          <a:stretch/>
        </p:blipFill>
        <p:spPr>
          <a:xfrm>
            <a:off x="3352800" y="519799"/>
            <a:ext cx="2309065" cy="2503885"/>
          </a:xfrm>
          <a:prstGeom prst="rect">
            <a:avLst/>
          </a:prstGeom>
        </p:spPr>
      </p:pic>
      <p:grpSp>
        <p:nvGrpSpPr>
          <p:cNvPr id="6" name="Group 5">
            <a:extLst>
              <a:ext uri="{FF2B5EF4-FFF2-40B4-BE49-F238E27FC236}">
                <a16:creationId xmlns:a16="http://schemas.microsoft.com/office/drawing/2014/main" id="{BFF88282-B771-9487-A965-C34D37CEC0CA}"/>
              </a:ext>
            </a:extLst>
          </p:cNvPr>
          <p:cNvGrpSpPr/>
          <p:nvPr/>
        </p:nvGrpSpPr>
        <p:grpSpPr>
          <a:xfrm>
            <a:off x="5691173" y="490491"/>
            <a:ext cx="3228856" cy="2718527"/>
            <a:chOff x="5691173" y="490491"/>
            <a:chExt cx="3228856" cy="2718527"/>
          </a:xfrm>
        </p:grpSpPr>
        <p:pic>
          <p:nvPicPr>
            <p:cNvPr id="3" name="Picture 2">
              <a:extLst>
                <a:ext uri="{FF2B5EF4-FFF2-40B4-BE49-F238E27FC236}">
                  <a16:creationId xmlns:a16="http://schemas.microsoft.com/office/drawing/2014/main" id="{642A143F-9891-F883-85B3-6ED5A9AC80FC}"/>
                </a:ext>
              </a:extLst>
            </p:cNvPr>
            <p:cNvPicPr>
              <a:picLocks noChangeAspect="1"/>
            </p:cNvPicPr>
            <p:nvPr/>
          </p:nvPicPr>
          <p:blipFill>
            <a:blip r:embed="rId5"/>
            <a:stretch>
              <a:fillRect/>
            </a:stretch>
          </p:blipFill>
          <p:spPr>
            <a:xfrm>
              <a:off x="5691173" y="595183"/>
              <a:ext cx="3228856" cy="2613835"/>
            </a:xfrm>
            <a:prstGeom prst="rect">
              <a:avLst/>
            </a:prstGeom>
          </p:spPr>
        </p:pic>
        <p:sp>
          <p:nvSpPr>
            <p:cNvPr id="4" name="Rectangle 3">
              <a:extLst>
                <a:ext uri="{FF2B5EF4-FFF2-40B4-BE49-F238E27FC236}">
                  <a16:creationId xmlns:a16="http://schemas.microsoft.com/office/drawing/2014/main" id="{BAE8431A-BDFC-9B1D-6AB4-00794D0DEC9C}"/>
                </a:ext>
              </a:extLst>
            </p:cNvPr>
            <p:cNvSpPr/>
            <p:nvPr/>
          </p:nvSpPr>
          <p:spPr>
            <a:xfrm>
              <a:off x="6553200" y="490491"/>
              <a:ext cx="2031325" cy="253916"/>
            </a:xfrm>
            <a:prstGeom prst="rect">
              <a:avLst/>
            </a:prstGeom>
          </p:spPr>
          <p:txBody>
            <a:bodyPr wrap="none">
              <a:spAutoFit/>
            </a:bodyPr>
            <a:lstStyle/>
            <a:p>
              <a:r>
                <a:rPr lang="en-CA" sz="1050" dirty="0"/>
                <a:t> http://hc-sc.gc.ca/cps-spc/pest</a:t>
              </a:r>
            </a:p>
          </p:txBody>
        </p:sp>
      </p:grpSp>
      <p:pic>
        <p:nvPicPr>
          <p:cNvPr id="12" name="Picture 11">
            <a:extLst>
              <a:ext uri="{FF2B5EF4-FFF2-40B4-BE49-F238E27FC236}">
                <a16:creationId xmlns:a16="http://schemas.microsoft.com/office/drawing/2014/main" id="{9FE4426E-875C-DEE2-618D-1EC533C25AF7}"/>
              </a:ext>
            </a:extLst>
          </p:cNvPr>
          <p:cNvPicPr>
            <a:picLocks noChangeAspect="1"/>
          </p:cNvPicPr>
          <p:nvPr/>
        </p:nvPicPr>
        <p:blipFill>
          <a:blip r:embed="rId6"/>
          <a:stretch>
            <a:fillRect/>
          </a:stretch>
        </p:blipFill>
        <p:spPr>
          <a:xfrm>
            <a:off x="89848" y="67196"/>
            <a:ext cx="2500953" cy="3141822"/>
          </a:xfrm>
          <a:prstGeom prst="rect">
            <a:avLst/>
          </a:prstGeom>
        </p:spPr>
      </p:pic>
    </p:spTree>
    <p:extLst>
      <p:ext uri="{BB962C8B-B14F-4D97-AF65-F5344CB8AC3E}">
        <p14:creationId xmlns:p14="http://schemas.microsoft.com/office/powerpoint/2010/main" val="325376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sky&#10;&#10;Description automatically generated">
            <a:extLst>
              <a:ext uri="{FF2B5EF4-FFF2-40B4-BE49-F238E27FC236}">
                <a16:creationId xmlns:a16="http://schemas.microsoft.com/office/drawing/2014/main" id="{8CF61E14-A1A1-4E78-8DB3-6006591EA2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624" r="26667"/>
          <a:stretch/>
        </p:blipFill>
        <p:spPr>
          <a:xfrm>
            <a:off x="-5862" y="-3997"/>
            <a:ext cx="9144000" cy="6861997"/>
          </a:xfrm>
          <a:prstGeom prst="rect">
            <a:avLst/>
          </a:prstGeom>
        </p:spPr>
      </p:pic>
      <p:sp>
        <p:nvSpPr>
          <p:cNvPr id="2" name="Rectangle 1"/>
          <p:cNvSpPr/>
          <p:nvPr/>
        </p:nvSpPr>
        <p:spPr>
          <a:xfrm>
            <a:off x="1371601" y="0"/>
            <a:ext cx="5943599" cy="1754326"/>
          </a:xfrm>
          <a:prstGeom prst="rect">
            <a:avLst/>
          </a:prstGeom>
          <a:noFill/>
          <a:ln w="28575">
            <a:noFill/>
          </a:ln>
        </p:spPr>
        <p:txBody>
          <a:bodyPr wrap="squar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660033"/>
                </a:solidFill>
                <a:effectLst>
                  <a:outerShdw blurRad="38100" dist="38100" dir="2700000" algn="tl">
                    <a:srgbClr val="000000">
                      <a:alpha val="43137"/>
                    </a:srgbClr>
                  </a:outerShdw>
                </a:effectLst>
              </a:rPr>
              <a:t>Thank You </a:t>
            </a:r>
          </a:p>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660033"/>
                </a:solidFill>
                <a:effectLst>
                  <a:outerShdw blurRad="38100" dist="38100" dir="2700000" algn="tl">
                    <a:srgbClr val="000000">
                      <a:alpha val="43137"/>
                    </a:srgbClr>
                  </a:outerShdw>
                </a:effectLst>
              </a:rPr>
              <a:t> Merci</a:t>
            </a:r>
          </a:p>
        </p:txBody>
      </p:sp>
    </p:spTree>
    <p:extLst>
      <p:ext uri="{BB962C8B-B14F-4D97-AF65-F5344CB8AC3E}">
        <p14:creationId xmlns:p14="http://schemas.microsoft.com/office/powerpoint/2010/main" val="355759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accessory&#10;&#10;Description automatically generated">
            <a:extLst>
              <a:ext uri="{FF2B5EF4-FFF2-40B4-BE49-F238E27FC236}">
                <a16:creationId xmlns:a16="http://schemas.microsoft.com/office/drawing/2014/main" id="{04789F68-41D0-4CCF-BFD5-36190E203329}"/>
              </a:ext>
            </a:extLst>
          </p:cNvPr>
          <p:cNvPicPr>
            <a:picLocks noChangeAspect="1"/>
          </p:cNvPicPr>
          <p:nvPr/>
        </p:nvPicPr>
        <p:blipFill rotWithShape="1">
          <a:blip r:embed="rId2">
            <a:extLst>
              <a:ext uri="{28A0092B-C50C-407E-A947-70E740481C1C}">
                <a14:useLocalDpi xmlns:a14="http://schemas.microsoft.com/office/drawing/2010/main" val="0"/>
              </a:ext>
            </a:extLst>
          </a:blip>
          <a:srcRect l="13816" t="24000" r="6048" b="28000"/>
          <a:stretch/>
        </p:blipFill>
        <p:spPr>
          <a:xfrm>
            <a:off x="1778907" y="1329955"/>
            <a:ext cx="2209801" cy="914400"/>
          </a:xfrm>
          <a:prstGeom prst="rect">
            <a:avLst/>
          </a:prstGeom>
        </p:spPr>
      </p:pic>
      <p:sp>
        <p:nvSpPr>
          <p:cNvPr id="15" name="Title 1"/>
          <p:cNvSpPr txBox="1">
            <a:spLocks/>
          </p:cNvSpPr>
          <p:nvPr/>
        </p:nvSpPr>
        <p:spPr>
          <a:xfrm>
            <a:off x="-76199" y="76200"/>
            <a:ext cx="8686800" cy="814387"/>
          </a:xfrm>
          <a:prstGeom prst="rect">
            <a:avLst/>
          </a:prstGeom>
        </p:spPr>
        <p:txBody>
          <a:bodyPr/>
          <a:lstStyle>
            <a:lvl1pPr algn="l" rtl="0" eaLnBrk="1" fontAlgn="base" hangingPunct="1">
              <a:spcBef>
                <a:spcPct val="0"/>
              </a:spcBef>
              <a:spcAft>
                <a:spcPct val="0"/>
              </a:spcAft>
              <a:defRPr sz="3600" b="1">
                <a:solidFill>
                  <a:srgbClr val="00549F"/>
                </a:solidFill>
                <a:latin typeface="+mj-lt"/>
                <a:ea typeface="+mj-ea"/>
                <a:cs typeface="+mj-cs"/>
              </a:defRPr>
            </a:lvl1pPr>
            <a:lvl2pPr algn="l" rtl="0" eaLnBrk="1" fontAlgn="base" hangingPunct="1">
              <a:spcBef>
                <a:spcPct val="0"/>
              </a:spcBef>
              <a:spcAft>
                <a:spcPct val="0"/>
              </a:spcAft>
              <a:defRPr sz="3600" b="1">
                <a:solidFill>
                  <a:srgbClr val="00549F"/>
                </a:solidFill>
                <a:latin typeface="Arial" charset="0"/>
                <a:ea typeface="ヒラギノ角ゴ Pro W3" pitchFamily="48" charset="-128"/>
              </a:defRPr>
            </a:lvl2pPr>
            <a:lvl3pPr algn="l" rtl="0" eaLnBrk="1" fontAlgn="base" hangingPunct="1">
              <a:spcBef>
                <a:spcPct val="0"/>
              </a:spcBef>
              <a:spcAft>
                <a:spcPct val="0"/>
              </a:spcAft>
              <a:defRPr sz="3600" b="1">
                <a:solidFill>
                  <a:srgbClr val="00549F"/>
                </a:solidFill>
                <a:latin typeface="Arial" charset="0"/>
                <a:ea typeface="ヒラギノ角ゴ Pro W3" pitchFamily="48" charset="-128"/>
              </a:defRPr>
            </a:lvl3pPr>
            <a:lvl4pPr algn="l" rtl="0" eaLnBrk="1" fontAlgn="base" hangingPunct="1">
              <a:spcBef>
                <a:spcPct val="0"/>
              </a:spcBef>
              <a:spcAft>
                <a:spcPct val="0"/>
              </a:spcAft>
              <a:defRPr sz="3600" b="1">
                <a:solidFill>
                  <a:srgbClr val="00549F"/>
                </a:solidFill>
                <a:latin typeface="Arial" charset="0"/>
                <a:ea typeface="ヒラギノ角ゴ Pro W3" pitchFamily="48" charset="-128"/>
              </a:defRPr>
            </a:lvl4pPr>
            <a:lvl5pPr algn="l" rtl="0" eaLnBrk="1" fontAlgn="base" hangingPunct="1">
              <a:spcBef>
                <a:spcPct val="0"/>
              </a:spcBef>
              <a:spcAft>
                <a:spcPct val="0"/>
              </a:spcAft>
              <a:defRPr sz="3600" b="1">
                <a:solidFill>
                  <a:srgbClr val="00549F"/>
                </a:solidFill>
                <a:latin typeface="Arial" charset="0"/>
                <a:ea typeface="ヒラギノ角ゴ Pro W3" pitchFamily="48" charset="-128"/>
              </a:defRPr>
            </a:lvl5pPr>
            <a:lvl6pPr marL="457200" algn="l" rtl="0" eaLnBrk="1" fontAlgn="base" hangingPunct="1">
              <a:spcBef>
                <a:spcPct val="0"/>
              </a:spcBef>
              <a:spcAft>
                <a:spcPct val="0"/>
              </a:spcAft>
              <a:defRPr sz="3600" b="1">
                <a:solidFill>
                  <a:srgbClr val="00549F"/>
                </a:solidFill>
                <a:latin typeface="Arial" charset="0"/>
                <a:ea typeface="ヒラギノ角ゴ Pro W3" pitchFamily="48" charset="-128"/>
              </a:defRPr>
            </a:lvl6pPr>
            <a:lvl7pPr marL="914400" algn="l" rtl="0" eaLnBrk="1" fontAlgn="base" hangingPunct="1">
              <a:spcBef>
                <a:spcPct val="0"/>
              </a:spcBef>
              <a:spcAft>
                <a:spcPct val="0"/>
              </a:spcAft>
              <a:defRPr sz="3600" b="1">
                <a:solidFill>
                  <a:srgbClr val="00549F"/>
                </a:solidFill>
                <a:latin typeface="Arial" charset="0"/>
                <a:ea typeface="ヒラギノ角ゴ Pro W3" pitchFamily="48" charset="-128"/>
              </a:defRPr>
            </a:lvl7pPr>
            <a:lvl8pPr marL="1371600" algn="l" rtl="0" eaLnBrk="1" fontAlgn="base" hangingPunct="1">
              <a:spcBef>
                <a:spcPct val="0"/>
              </a:spcBef>
              <a:spcAft>
                <a:spcPct val="0"/>
              </a:spcAft>
              <a:defRPr sz="3600" b="1">
                <a:solidFill>
                  <a:srgbClr val="00549F"/>
                </a:solidFill>
                <a:latin typeface="Arial" charset="0"/>
                <a:ea typeface="ヒラギノ角ゴ Pro W3" pitchFamily="48" charset="-128"/>
              </a:defRPr>
            </a:lvl8pPr>
            <a:lvl9pPr marL="1828800" algn="l" rtl="0" eaLnBrk="1" fontAlgn="base" hangingPunct="1">
              <a:spcBef>
                <a:spcPct val="0"/>
              </a:spcBef>
              <a:spcAft>
                <a:spcPct val="0"/>
              </a:spcAft>
              <a:defRPr sz="3600" b="1">
                <a:solidFill>
                  <a:srgbClr val="00549F"/>
                </a:solidFill>
                <a:latin typeface="Arial" charset="0"/>
                <a:ea typeface="ヒラギノ角ゴ Pro W3" pitchFamily="48" charset="-128"/>
              </a:defRPr>
            </a:lvl9pPr>
          </a:lstStyle>
          <a:p>
            <a:pPr algn="ctr"/>
            <a:r>
              <a:rPr lang="en-CA" sz="2800" kern="0" dirty="0">
                <a:effectLst>
                  <a:outerShdw blurRad="38100" dist="38100" dir="2700000" algn="tl">
                    <a:srgbClr val="000000">
                      <a:alpha val="43137"/>
                    </a:srgbClr>
                  </a:outerShdw>
                </a:effectLst>
              </a:rPr>
              <a:t>Major cranberry diseases in NB</a:t>
            </a:r>
          </a:p>
        </p:txBody>
      </p:sp>
      <p:pic>
        <p:nvPicPr>
          <p:cNvPr id="1026" name="Picture 2">
            <a:extLst>
              <a:ext uri="{FF2B5EF4-FFF2-40B4-BE49-F238E27FC236}">
                <a16:creationId xmlns:a16="http://schemas.microsoft.com/office/drawing/2014/main" id="{B9DB87B9-4C61-4874-8820-EAEB205902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0" t="30557"/>
          <a:stretch/>
        </p:blipFill>
        <p:spPr bwMode="auto">
          <a:xfrm>
            <a:off x="152400" y="1300537"/>
            <a:ext cx="1828800" cy="10186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1E32422-D06C-45C3-B34B-383FB1CBD0C6}"/>
              </a:ext>
            </a:extLst>
          </p:cNvPr>
          <p:cNvSpPr/>
          <p:nvPr/>
        </p:nvSpPr>
        <p:spPr>
          <a:xfrm>
            <a:off x="1143000" y="833735"/>
            <a:ext cx="1666855" cy="461665"/>
          </a:xfrm>
          <a:prstGeom prst="rect">
            <a:avLst/>
          </a:prstGeom>
        </p:spPr>
        <p:txBody>
          <a:bodyPr wrap="square">
            <a:spAutoFit/>
          </a:bodyPr>
          <a:lstStyle/>
          <a:p>
            <a:r>
              <a:rPr lang="en-US" dirty="0">
                <a:solidFill>
                  <a:srgbClr val="000000"/>
                </a:solidFill>
                <a:latin typeface="Arial" panose="020B0604020202020204" pitchFamily="34" charset="0"/>
              </a:rPr>
              <a:t>Fruit rots </a:t>
            </a:r>
            <a:endParaRPr lang="en-CA" dirty="0"/>
          </a:p>
        </p:txBody>
      </p:sp>
      <p:pic>
        <p:nvPicPr>
          <p:cNvPr id="1028" name="Picture 4" descr="Cranberry - Cottonball/Canneberge - Pourriture sclérotique">
            <a:extLst>
              <a:ext uri="{FF2B5EF4-FFF2-40B4-BE49-F238E27FC236}">
                <a16:creationId xmlns:a16="http://schemas.microsoft.com/office/drawing/2014/main" id="{CD7562FA-DA3A-4282-B81C-13F9C5040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53000" y="1111789"/>
            <a:ext cx="2830694"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34C4203-AEA8-45C4-AF23-9B6FA2227795}"/>
              </a:ext>
            </a:extLst>
          </p:cNvPr>
          <p:cNvSpPr/>
          <p:nvPr/>
        </p:nvSpPr>
        <p:spPr>
          <a:xfrm>
            <a:off x="4195741" y="2971800"/>
            <a:ext cx="4338659" cy="461665"/>
          </a:xfrm>
          <a:prstGeom prst="rect">
            <a:avLst/>
          </a:prstGeom>
        </p:spPr>
        <p:txBody>
          <a:bodyPr wrap="square">
            <a:spAutoFit/>
          </a:bodyPr>
          <a:lstStyle/>
          <a:p>
            <a:r>
              <a:rPr lang="en-US" dirty="0">
                <a:solidFill>
                  <a:srgbClr val="000000"/>
                </a:solidFill>
                <a:latin typeface="Arial" panose="020B0604020202020204" pitchFamily="34" charset="0"/>
              </a:rPr>
              <a:t>Cottonball (</a:t>
            </a:r>
            <a:r>
              <a:rPr lang="en-US" i="1" dirty="0" err="1">
                <a:solidFill>
                  <a:srgbClr val="000000"/>
                </a:solidFill>
                <a:latin typeface="Arial" panose="020B0604020202020204" pitchFamily="34" charset="0"/>
              </a:rPr>
              <a:t>Monilinia</a:t>
            </a:r>
            <a:r>
              <a:rPr lang="en-US" i="1" dirty="0">
                <a:solidFill>
                  <a:srgbClr val="000000"/>
                </a:solidFill>
                <a:latin typeface="Arial" panose="020B0604020202020204" pitchFamily="34" charset="0"/>
              </a:rPr>
              <a:t> </a:t>
            </a:r>
            <a:r>
              <a:rPr lang="en-US" i="1" dirty="0" err="1">
                <a:solidFill>
                  <a:srgbClr val="000000"/>
                </a:solidFill>
                <a:latin typeface="Arial" panose="020B0604020202020204" pitchFamily="34" charset="0"/>
              </a:rPr>
              <a:t>oxycocci</a:t>
            </a:r>
            <a:r>
              <a:rPr lang="en-US" i="1" dirty="0">
                <a:solidFill>
                  <a:srgbClr val="000000"/>
                </a:solidFill>
                <a:latin typeface="Arial" panose="020B0604020202020204" pitchFamily="34" charset="0"/>
              </a:rPr>
              <a:t>)</a:t>
            </a:r>
            <a:endParaRPr lang="en-CA" dirty="0"/>
          </a:p>
        </p:txBody>
      </p:sp>
      <p:pic>
        <p:nvPicPr>
          <p:cNvPr id="1034" name="Picture 10">
            <a:extLst>
              <a:ext uri="{FF2B5EF4-FFF2-40B4-BE49-F238E27FC236}">
                <a16:creationId xmlns:a16="http://schemas.microsoft.com/office/drawing/2014/main" id="{2F21FADA-EEE5-4021-88CE-90D942EAD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199" y="3374590"/>
            <a:ext cx="286466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D28CF50-DE68-400E-93A8-490C6225BB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1" y="3747473"/>
            <a:ext cx="19050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ranberry - Upright Dieback /Canneberge - Dépérissement">
            <a:extLst>
              <a:ext uri="{FF2B5EF4-FFF2-40B4-BE49-F238E27FC236}">
                <a16:creationId xmlns:a16="http://schemas.microsoft.com/office/drawing/2014/main" id="{CD2A0312-359C-4E5F-985A-6EAEB9E3DF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5042" y="3052148"/>
            <a:ext cx="1042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37FB369-EA4D-4D51-B216-B9F6A61B28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9255" y="4837893"/>
            <a:ext cx="11715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ECFC395-1941-4FAB-BEE2-44B1741AF961}"/>
              </a:ext>
            </a:extLst>
          </p:cNvPr>
          <p:cNvSpPr/>
          <p:nvPr/>
        </p:nvSpPr>
        <p:spPr>
          <a:xfrm>
            <a:off x="2514600" y="5638800"/>
            <a:ext cx="6248400" cy="461665"/>
          </a:xfrm>
          <a:prstGeom prst="rect">
            <a:avLst/>
          </a:prstGeom>
        </p:spPr>
        <p:txBody>
          <a:bodyPr wrap="square">
            <a:spAutoFit/>
          </a:bodyPr>
          <a:lstStyle/>
          <a:p>
            <a:r>
              <a:rPr lang="en-CA" dirty="0">
                <a:solidFill>
                  <a:srgbClr val="000000"/>
                </a:solidFill>
                <a:latin typeface="Arial" panose="020B0604020202020204" pitchFamily="34" charset="0"/>
              </a:rPr>
              <a:t> Upright Dieback (</a:t>
            </a:r>
            <a:r>
              <a:rPr lang="en-CA" i="1" dirty="0">
                <a:solidFill>
                  <a:srgbClr val="000000"/>
                </a:solidFill>
                <a:latin typeface="Arial" panose="020B0604020202020204" pitchFamily="34" charset="0"/>
              </a:rPr>
              <a:t>Phomopsis </a:t>
            </a:r>
            <a:r>
              <a:rPr lang="en-CA" i="1" dirty="0" err="1">
                <a:solidFill>
                  <a:srgbClr val="000000"/>
                </a:solidFill>
                <a:latin typeface="Arial" panose="020B0604020202020204" pitchFamily="34" charset="0"/>
              </a:rPr>
              <a:t>vaccinii</a:t>
            </a:r>
            <a:r>
              <a:rPr lang="en-CA" i="1" dirty="0">
                <a:solidFill>
                  <a:srgbClr val="000000"/>
                </a:solidFill>
                <a:latin typeface="Arial" panose="020B0604020202020204" pitchFamily="34" charset="0"/>
              </a:rPr>
              <a:t>)</a:t>
            </a:r>
            <a:r>
              <a:rPr lang="en-CA" dirty="0">
                <a:solidFill>
                  <a:srgbClr val="000000"/>
                </a:solidFill>
                <a:latin typeface="Arial" panose="020B0604020202020204" pitchFamily="34" charset="0"/>
              </a:rPr>
              <a:t> </a:t>
            </a:r>
            <a:endParaRPr lang="en-CA" dirty="0"/>
          </a:p>
        </p:txBody>
      </p:sp>
      <p:pic>
        <p:nvPicPr>
          <p:cNvPr id="13" name="Picture 12" descr="A picture containing full&#10;&#10;Description automatically generated">
            <a:extLst>
              <a:ext uri="{FF2B5EF4-FFF2-40B4-BE49-F238E27FC236}">
                <a16:creationId xmlns:a16="http://schemas.microsoft.com/office/drawing/2014/main" id="{4F024D90-7878-415C-A65B-9D740F65C8A7}"/>
              </a:ext>
            </a:extLst>
          </p:cNvPr>
          <p:cNvPicPr>
            <a:picLocks noChangeAspect="1"/>
          </p:cNvPicPr>
          <p:nvPr/>
        </p:nvPicPr>
        <p:blipFill rotWithShape="1">
          <a:blip r:embed="rId9">
            <a:extLst>
              <a:ext uri="{28A0092B-C50C-407E-A947-70E740481C1C}">
                <a14:useLocalDpi xmlns:a14="http://schemas.microsoft.com/office/drawing/2010/main" val="0"/>
              </a:ext>
            </a:extLst>
          </a:blip>
          <a:srcRect l="19842" t="18750" r="8729"/>
          <a:stretch/>
        </p:blipFill>
        <p:spPr>
          <a:xfrm>
            <a:off x="1075194" y="2213257"/>
            <a:ext cx="1371600" cy="990600"/>
          </a:xfrm>
          <a:prstGeom prst="rect">
            <a:avLst/>
          </a:prstGeom>
        </p:spPr>
      </p:pic>
    </p:spTree>
    <p:extLst>
      <p:ext uri="{BB962C8B-B14F-4D97-AF65-F5344CB8AC3E}">
        <p14:creationId xmlns:p14="http://schemas.microsoft.com/office/powerpoint/2010/main" val="96724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effectLst>
                  <a:outerShdw blurRad="38100" dist="38100" dir="2700000" algn="tl">
                    <a:srgbClr val="000000">
                      <a:alpha val="43137"/>
                    </a:srgbClr>
                  </a:outerShdw>
                </a:effectLst>
              </a:rPr>
              <a:t>Cranberry diseases</a:t>
            </a:r>
          </a:p>
        </p:txBody>
      </p:sp>
      <p:sp>
        <p:nvSpPr>
          <p:cNvPr id="3" name="Content Placeholder 2"/>
          <p:cNvSpPr>
            <a:spLocks noGrp="1"/>
          </p:cNvSpPr>
          <p:nvPr>
            <p:ph idx="1"/>
          </p:nvPr>
        </p:nvSpPr>
        <p:spPr>
          <a:xfrm>
            <a:off x="152400" y="1371600"/>
            <a:ext cx="9601200" cy="4724400"/>
          </a:xfrm>
        </p:spPr>
        <p:txBody>
          <a:bodyPr/>
          <a:lstStyle/>
          <a:p>
            <a:r>
              <a:rPr lang="en-CA" dirty="0"/>
              <a:t>Cranberry diseases a</a:t>
            </a:r>
            <a:r>
              <a:rPr lang="en-US" dirty="0"/>
              <a:t> limiting factor in production</a:t>
            </a:r>
            <a:endParaRPr lang="en-CA" dirty="0"/>
          </a:p>
          <a:p>
            <a:r>
              <a:rPr lang="en-CA" dirty="0"/>
              <a:t>Cause leaf discolouration and leaf drop, stem/twig infection</a:t>
            </a:r>
          </a:p>
          <a:p>
            <a:r>
              <a:rPr lang="en-CA" dirty="0"/>
              <a:t>Reduced fruit bud production</a:t>
            </a:r>
          </a:p>
          <a:p>
            <a:r>
              <a:rPr lang="en-CA" dirty="0"/>
              <a:t>Infect fruit - fruit rots</a:t>
            </a:r>
          </a:p>
          <a:p>
            <a:r>
              <a:rPr lang="en-CA" dirty="0"/>
              <a:t>Lower yield</a:t>
            </a:r>
          </a:p>
          <a:p>
            <a:endParaRPr lang="en-CA" dirty="0"/>
          </a:p>
        </p:txBody>
      </p:sp>
    </p:spTree>
    <p:extLst>
      <p:ext uri="{BB962C8B-B14F-4D97-AF65-F5344CB8AC3E}">
        <p14:creationId xmlns:p14="http://schemas.microsoft.com/office/powerpoint/2010/main" val="370699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176213"/>
            <a:ext cx="8116887" cy="814387"/>
          </a:xfrm>
        </p:spPr>
        <p:txBody>
          <a:bodyPr/>
          <a:lstStyle/>
          <a:p>
            <a:pPr algn="ctr"/>
            <a:r>
              <a:rPr lang="en-CA" sz="3000" dirty="0">
                <a:effectLst>
                  <a:outerShdw blurRad="38100" dist="38100" dir="2700000" algn="tl">
                    <a:srgbClr val="000000">
                      <a:alpha val="43137"/>
                    </a:srgbClr>
                  </a:outerShdw>
                </a:effectLst>
              </a:rPr>
              <a:t>Plant disease development</a:t>
            </a:r>
          </a:p>
        </p:txBody>
      </p:sp>
      <p:pic>
        <p:nvPicPr>
          <p:cNvPr id="1028" name="Picture 4" descr="http://www.apsnet.org/edcenter/instcomm/TeachingArticles/PublishingImages/Triangl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147483647"/>
            <a:ext cx="2381250" cy="21145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3228731" y="838200"/>
            <a:ext cx="2008835" cy="315013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ea typeface="ヒラギノ角ゴ Pro W3" pitchFamily="48" charset="-128"/>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Arial" charset="0"/>
                <a:ea typeface="ヒラギノ角ゴ Pro W3" pitchFamily="48" charset="-128"/>
              </a:rPr>
              <a:t>    </a:t>
            </a:r>
          </a:p>
          <a:p>
            <a:pPr marL="0" marR="0" indent="0" algn="l" defTabSz="914400" rtl="0" eaLnBrk="0" fontAlgn="base" latinLnBrk="0" hangingPunct="0">
              <a:lnSpc>
                <a:spcPct val="100000"/>
              </a:lnSpc>
              <a:spcBef>
                <a:spcPct val="0"/>
              </a:spcBef>
              <a:spcAft>
                <a:spcPct val="0"/>
              </a:spcAft>
              <a:buClrTx/>
              <a:buSzTx/>
              <a:buFontTx/>
              <a:buNone/>
              <a:tabLst/>
            </a:pPr>
            <a:r>
              <a:rPr lang="en-CA" dirty="0"/>
              <a:t>  </a:t>
            </a:r>
            <a:endParaRPr kumimoji="0" lang="en-CA" sz="2400" b="0" i="0" u="none" strike="noStrike" cap="none" normalizeH="0" baseline="0" dirty="0">
              <a:ln>
                <a:noFill/>
              </a:ln>
              <a:solidFill>
                <a:srgbClr val="002060"/>
              </a:solidFill>
              <a:effectLst/>
              <a:latin typeface="Arial" charset="0"/>
              <a:ea typeface="ヒラギノ角ゴ Pro W3" pitchFamily="48" charset="-128"/>
            </a:endParaRPr>
          </a:p>
        </p:txBody>
      </p:sp>
      <p:sp>
        <p:nvSpPr>
          <p:cNvPr id="10" name="Oval 9"/>
          <p:cNvSpPr/>
          <p:nvPr/>
        </p:nvSpPr>
        <p:spPr bwMode="auto">
          <a:xfrm rot="2398135">
            <a:off x="3437104" y="3113338"/>
            <a:ext cx="3360489" cy="1809925"/>
          </a:xfrm>
          <a:prstGeom prst="ellipse">
            <a:avLst/>
          </a:prstGeom>
          <a:solidFill>
            <a:srgbClr val="C0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a:ln>
                <a:noFill/>
              </a:ln>
              <a:solidFill>
                <a:schemeClr val="tx1"/>
              </a:solidFill>
              <a:effectLst/>
              <a:latin typeface="Arial" charset="0"/>
              <a:ea typeface="ヒラギノ角ゴ Pro W3"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CA" dirty="0"/>
              <a:t>                  </a:t>
            </a:r>
          </a:p>
          <a:p>
            <a:r>
              <a:rPr lang="en-CA" sz="2000" dirty="0"/>
              <a:t>                                                                         </a:t>
            </a:r>
          </a:p>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0" i="0" u="none" strike="noStrike" cap="none" normalizeH="0" baseline="0" dirty="0">
              <a:ln>
                <a:noFill/>
              </a:ln>
              <a:solidFill>
                <a:schemeClr val="tx1"/>
              </a:solidFill>
              <a:effectLst/>
              <a:latin typeface="Arial" charset="0"/>
              <a:ea typeface="ヒラギノ角ゴ Pro W3" pitchFamily="48" charset="-128"/>
            </a:endParaRPr>
          </a:p>
          <a:p>
            <a:pPr marL="0" marR="0" indent="0" algn="l" defTabSz="914400" rtl="0" eaLnBrk="0" fontAlgn="base" latinLnBrk="0" hangingPunct="0">
              <a:lnSpc>
                <a:spcPct val="100000"/>
              </a:lnSpc>
              <a:spcBef>
                <a:spcPct val="0"/>
              </a:spcBef>
              <a:spcAft>
                <a:spcPct val="0"/>
              </a:spcAft>
              <a:buClrTx/>
              <a:buSzTx/>
              <a:buFontTx/>
              <a:buNone/>
              <a:tabLst/>
            </a:pPr>
            <a:r>
              <a:rPr lang="en-CA" sz="2000" dirty="0"/>
              <a:t>            </a:t>
            </a:r>
            <a:endParaRPr kumimoji="0" lang="en-CA" sz="2400" b="0" i="0" u="none" strike="noStrike" cap="none" normalizeH="0" baseline="0" dirty="0">
              <a:ln>
                <a:noFill/>
              </a:ln>
              <a:solidFill>
                <a:schemeClr val="tx1"/>
              </a:solidFill>
              <a:effectLst/>
              <a:latin typeface="Arial" charset="0"/>
              <a:ea typeface="ヒラギノ角ゴ Pro W3" pitchFamily="48" charset="-128"/>
            </a:endParaRPr>
          </a:p>
        </p:txBody>
      </p:sp>
      <p:sp>
        <p:nvSpPr>
          <p:cNvPr id="11" name="Oval 10"/>
          <p:cNvSpPr/>
          <p:nvPr/>
        </p:nvSpPr>
        <p:spPr bwMode="auto">
          <a:xfrm rot="19428119">
            <a:off x="1673445" y="3101646"/>
            <a:ext cx="3478766" cy="1752600"/>
          </a:xfrm>
          <a:prstGeom prst="ellipse">
            <a:avLst/>
          </a:prstGeom>
          <a:solidFill>
            <a:srgbClr val="92D050">
              <a:alpha val="4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dirty="0"/>
              <a:t>                                                                                 </a:t>
            </a:r>
          </a:p>
        </p:txBody>
      </p:sp>
      <p:sp>
        <p:nvSpPr>
          <p:cNvPr id="8" name="TextBox 7"/>
          <p:cNvSpPr txBox="1"/>
          <p:nvPr/>
        </p:nvSpPr>
        <p:spPr>
          <a:xfrm>
            <a:off x="1981200" y="4031273"/>
            <a:ext cx="1992706" cy="830997"/>
          </a:xfrm>
          <a:prstGeom prst="rect">
            <a:avLst/>
          </a:prstGeom>
          <a:noFill/>
        </p:spPr>
        <p:txBody>
          <a:bodyPr wrap="square" rtlCol="0">
            <a:spAutoFit/>
          </a:bodyPr>
          <a:lstStyle/>
          <a:p>
            <a:pPr algn="ctr"/>
            <a:r>
              <a:rPr lang="en-CA" dirty="0"/>
              <a:t>Susceptible        Host</a:t>
            </a:r>
          </a:p>
        </p:txBody>
      </p:sp>
      <p:sp>
        <p:nvSpPr>
          <p:cNvPr id="14" name="TextBox 13"/>
          <p:cNvSpPr txBox="1"/>
          <p:nvPr/>
        </p:nvSpPr>
        <p:spPr>
          <a:xfrm>
            <a:off x="4800600" y="4038600"/>
            <a:ext cx="1503938" cy="461665"/>
          </a:xfrm>
          <a:prstGeom prst="rect">
            <a:avLst/>
          </a:prstGeom>
          <a:noFill/>
        </p:spPr>
        <p:txBody>
          <a:bodyPr wrap="none" rtlCol="0">
            <a:spAutoFit/>
          </a:bodyPr>
          <a:lstStyle/>
          <a:p>
            <a:r>
              <a:rPr lang="en-CA" dirty="0"/>
              <a:t>Pathogen</a:t>
            </a:r>
          </a:p>
        </p:txBody>
      </p:sp>
      <p:sp>
        <p:nvSpPr>
          <p:cNvPr id="15" name="TextBox 14"/>
          <p:cNvSpPr txBox="1"/>
          <p:nvPr/>
        </p:nvSpPr>
        <p:spPr>
          <a:xfrm>
            <a:off x="3303025" y="1676400"/>
            <a:ext cx="1933874" cy="830997"/>
          </a:xfrm>
          <a:prstGeom prst="rect">
            <a:avLst/>
          </a:prstGeom>
          <a:noFill/>
        </p:spPr>
        <p:txBody>
          <a:bodyPr wrap="square" rtlCol="0">
            <a:spAutoFit/>
          </a:bodyPr>
          <a:lstStyle/>
          <a:p>
            <a:pPr algn="ctr"/>
            <a:r>
              <a:rPr lang="en-CA" dirty="0"/>
              <a:t>Conducive Environment</a:t>
            </a:r>
          </a:p>
        </p:txBody>
      </p:sp>
      <p:sp>
        <p:nvSpPr>
          <p:cNvPr id="3" name="Rectangle 2"/>
          <p:cNvSpPr/>
          <p:nvPr/>
        </p:nvSpPr>
        <p:spPr>
          <a:xfrm>
            <a:off x="3657600" y="3119735"/>
            <a:ext cx="1350050" cy="461665"/>
          </a:xfrm>
          <a:prstGeom prst="rect">
            <a:avLst/>
          </a:prstGeom>
        </p:spPr>
        <p:txBody>
          <a:bodyPr wrap="none">
            <a:spAutoFit/>
          </a:bodyPr>
          <a:lstStyle/>
          <a:p>
            <a:r>
              <a:rPr lang="en-CA" b="1" dirty="0">
                <a:solidFill>
                  <a:srgbClr val="C00000"/>
                </a:solidFill>
              </a:rPr>
              <a:t>Disease</a:t>
            </a:r>
          </a:p>
        </p:txBody>
      </p:sp>
      <p:sp>
        <p:nvSpPr>
          <p:cNvPr id="4" name="Rectangle 3">
            <a:extLst>
              <a:ext uri="{FF2B5EF4-FFF2-40B4-BE49-F238E27FC236}">
                <a16:creationId xmlns:a16="http://schemas.microsoft.com/office/drawing/2014/main" id="{12736C2F-DDB5-4A14-8D45-750B672B1ACB}"/>
              </a:ext>
            </a:extLst>
          </p:cNvPr>
          <p:cNvSpPr/>
          <p:nvPr/>
        </p:nvSpPr>
        <p:spPr>
          <a:xfrm>
            <a:off x="5867400" y="2364855"/>
            <a:ext cx="3108608" cy="369332"/>
          </a:xfrm>
          <a:prstGeom prst="rect">
            <a:avLst/>
          </a:prstGeom>
        </p:spPr>
        <p:txBody>
          <a:bodyPr wrap="none">
            <a:spAutoFit/>
          </a:bodyPr>
          <a:lstStyle/>
          <a:p>
            <a:r>
              <a:rPr lang="en-CA" sz="1800" b="1" dirty="0">
                <a:solidFill>
                  <a:srgbClr val="054D6C"/>
                </a:solidFill>
                <a:latin typeface="+mn-lt"/>
              </a:rPr>
              <a:t>The Plant Disease Triangle</a:t>
            </a:r>
          </a:p>
        </p:txBody>
      </p:sp>
    </p:spTree>
    <p:extLst>
      <p:ext uri="{BB962C8B-B14F-4D97-AF65-F5344CB8AC3E}">
        <p14:creationId xmlns:p14="http://schemas.microsoft.com/office/powerpoint/2010/main" val="265320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256C-B487-4320-AA94-A8EC71735899}"/>
              </a:ext>
            </a:extLst>
          </p:cNvPr>
          <p:cNvSpPr>
            <a:spLocks noGrp="1"/>
          </p:cNvSpPr>
          <p:nvPr>
            <p:ph type="title"/>
          </p:nvPr>
        </p:nvSpPr>
        <p:spPr>
          <a:xfrm>
            <a:off x="417513" y="0"/>
            <a:ext cx="8116887" cy="533400"/>
          </a:xfrm>
        </p:spPr>
        <p:txBody>
          <a:bodyPr/>
          <a:lstStyle/>
          <a:p>
            <a:pPr algn="ctr"/>
            <a:r>
              <a:rPr lang="en-US" sz="3200" dirty="0">
                <a:effectLst>
                  <a:outerShdw blurRad="38100" dist="38100" dir="2700000" algn="tl">
                    <a:srgbClr val="000000">
                      <a:alpha val="43137"/>
                    </a:srgbClr>
                  </a:outerShdw>
                </a:effectLst>
              </a:rPr>
              <a:t>Upright dieback</a:t>
            </a:r>
            <a:endParaRPr lang="en-CA"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473BB82-70FD-4277-B623-D6FACCEE4A79}"/>
              </a:ext>
            </a:extLst>
          </p:cNvPr>
          <p:cNvSpPr>
            <a:spLocks noGrp="1"/>
          </p:cNvSpPr>
          <p:nvPr>
            <p:ph idx="1"/>
          </p:nvPr>
        </p:nvSpPr>
        <p:spPr>
          <a:xfrm>
            <a:off x="0" y="533400"/>
            <a:ext cx="8991600" cy="4724400"/>
          </a:xfrm>
        </p:spPr>
        <p:txBody>
          <a:bodyPr/>
          <a:lstStyle/>
          <a:p>
            <a:pPr algn="just"/>
            <a:r>
              <a:rPr lang="en-CA" dirty="0"/>
              <a:t>A disease complex: Caused by a combination of different fungi and environmental conditions </a:t>
            </a:r>
          </a:p>
          <a:p>
            <a:pPr algn="just"/>
            <a:r>
              <a:rPr lang="en-CA" dirty="0"/>
              <a:t>The main pathogen is </a:t>
            </a:r>
            <a:r>
              <a:rPr lang="en-CA" i="1" dirty="0"/>
              <a:t>Phomopsis </a:t>
            </a:r>
            <a:r>
              <a:rPr lang="en-CA" i="1" dirty="0" err="1"/>
              <a:t>vaccinii</a:t>
            </a:r>
            <a:r>
              <a:rPr lang="en-CA" dirty="0"/>
              <a:t>/</a:t>
            </a:r>
            <a:r>
              <a:rPr lang="en-CA" i="1" dirty="0" err="1"/>
              <a:t>Diaporthe</a:t>
            </a:r>
            <a:r>
              <a:rPr lang="en-CA" i="1" dirty="0"/>
              <a:t> </a:t>
            </a:r>
            <a:r>
              <a:rPr lang="en-CA" i="1" dirty="0" err="1"/>
              <a:t>vaccinii</a:t>
            </a:r>
            <a:r>
              <a:rPr lang="en-CA" dirty="0"/>
              <a:t> </a:t>
            </a:r>
          </a:p>
          <a:p>
            <a:pPr algn="just"/>
            <a:r>
              <a:rPr lang="en-CA" i="1" dirty="0"/>
              <a:t>P. </a:t>
            </a:r>
            <a:r>
              <a:rPr lang="en-CA" i="1" dirty="0" err="1"/>
              <a:t>vaccinii</a:t>
            </a:r>
            <a:r>
              <a:rPr lang="en-CA" dirty="0"/>
              <a:t> also causes viscid rot (mostly a post harvest disease)</a:t>
            </a:r>
          </a:p>
          <a:p>
            <a:pPr algn="just"/>
            <a:r>
              <a:rPr lang="en-CA" dirty="0"/>
              <a:t>Uprights are infected as they resume growth in the spring </a:t>
            </a:r>
          </a:p>
          <a:p>
            <a:pPr algn="just"/>
            <a:r>
              <a:rPr lang="en-CA" dirty="0"/>
              <a:t>Fruit are infected during bloom</a:t>
            </a:r>
          </a:p>
          <a:p>
            <a:pPr algn="just"/>
            <a:r>
              <a:rPr lang="en-CA" dirty="0"/>
              <a:t>Symptoms usually appear in late summer.</a:t>
            </a:r>
          </a:p>
          <a:p>
            <a:pPr algn="just"/>
            <a:r>
              <a:rPr lang="en-CA" dirty="0"/>
              <a:t>High incidence when vines are under stress due to periods of hot and dry weather.</a:t>
            </a:r>
          </a:p>
          <a:p>
            <a:pPr algn="just"/>
            <a:endParaRPr lang="en-CA" dirty="0"/>
          </a:p>
        </p:txBody>
      </p:sp>
    </p:spTree>
    <p:extLst>
      <p:ext uri="{BB962C8B-B14F-4D97-AF65-F5344CB8AC3E}">
        <p14:creationId xmlns:p14="http://schemas.microsoft.com/office/powerpoint/2010/main" val="368964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9145ECB7-F149-4668-8519-DB59D68B4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7" y="609600"/>
            <a:ext cx="4339868"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0">
            <a:extLst>
              <a:ext uri="{FF2B5EF4-FFF2-40B4-BE49-F238E27FC236}">
                <a16:creationId xmlns:a16="http://schemas.microsoft.com/office/drawing/2014/main" id="{860EE9DA-433C-4EC3-B5BB-DA0FE9850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56701"/>
            <a:ext cx="1775443" cy="2886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Cranberry - Upright Dieback /Canneberge - Dépérissement">
            <a:extLst>
              <a:ext uri="{FF2B5EF4-FFF2-40B4-BE49-F238E27FC236}">
                <a16:creationId xmlns:a16="http://schemas.microsoft.com/office/drawing/2014/main" id="{1A5B6765-DF30-4FD1-B5C9-CC52967766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3723" y="1905000"/>
            <a:ext cx="1775443" cy="3633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D131A43-01BA-4080-A9AA-DD3DE8C90F37}"/>
              </a:ext>
            </a:extLst>
          </p:cNvPr>
          <p:cNvSpPr txBox="1">
            <a:spLocks/>
          </p:cNvSpPr>
          <p:nvPr/>
        </p:nvSpPr>
        <p:spPr>
          <a:xfrm>
            <a:off x="417513" y="0"/>
            <a:ext cx="8116887" cy="533400"/>
          </a:xfrm>
          <a:prstGeom prst="rect">
            <a:avLst/>
          </a:prstGeom>
        </p:spPr>
        <p:txBody>
          <a:bodyPr/>
          <a:lstStyle>
            <a:lvl1pPr algn="l" rtl="0" eaLnBrk="1" fontAlgn="base" hangingPunct="1">
              <a:spcBef>
                <a:spcPct val="0"/>
              </a:spcBef>
              <a:spcAft>
                <a:spcPct val="0"/>
              </a:spcAft>
              <a:defRPr sz="3600" b="1">
                <a:solidFill>
                  <a:srgbClr val="00549F"/>
                </a:solidFill>
                <a:latin typeface="+mj-lt"/>
                <a:ea typeface="+mj-ea"/>
                <a:cs typeface="+mj-cs"/>
              </a:defRPr>
            </a:lvl1pPr>
            <a:lvl2pPr algn="l" rtl="0" eaLnBrk="1" fontAlgn="base" hangingPunct="1">
              <a:spcBef>
                <a:spcPct val="0"/>
              </a:spcBef>
              <a:spcAft>
                <a:spcPct val="0"/>
              </a:spcAft>
              <a:defRPr sz="3600" b="1">
                <a:solidFill>
                  <a:srgbClr val="00549F"/>
                </a:solidFill>
                <a:latin typeface="Arial" charset="0"/>
                <a:ea typeface="ヒラギノ角ゴ Pro W3" pitchFamily="48" charset="-128"/>
              </a:defRPr>
            </a:lvl2pPr>
            <a:lvl3pPr algn="l" rtl="0" eaLnBrk="1" fontAlgn="base" hangingPunct="1">
              <a:spcBef>
                <a:spcPct val="0"/>
              </a:spcBef>
              <a:spcAft>
                <a:spcPct val="0"/>
              </a:spcAft>
              <a:defRPr sz="3600" b="1">
                <a:solidFill>
                  <a:srgbClr val="00549F"/>
                </a:solidFill>
                <a:latin typeface="Arial" charset="0"/>
                <a:ea typeface="ヒラギノ角ゴ Pro W3" pitchFamily="48" charset="-128"/>
              </a:defRPr>
            </a:lvl3pPr>
            <a:lvl4pPr algn="l" rtl="0" eaLnBrk="1" fontAlgn="base" hangingPunct="1">
              <a:spcBef>
                <a:spcPct val="0"/>
              </a:spcBef>
              <a:spcAft>
                <a:spcPct val="0"/>
              </a:spcAft>
              <a:defRPr sz="3600" b="1">
                <a:solidFill>
                  <a:srgbClr val="00549F"/>
                </a:solidFill>
                <a:latin typeface="Arial" charset="0"/>
                <a:ea typeface="ヒラギノ角ゴ Pro W3" pitchFamily="48" charset="-128"/>
              </a:defRPr>
            </a:lvl4pPr>
            <a:lvl5pPr algn="l" rtl="0" eaLnBrk="1" fontAlgn="base" hangingPunct="1">
              <a:spcBef>
                <a:spcPct val="0"/>
              </a:spcBef>
              <a:spcAft>
                <a:spcPct val="0"/>
              </a:spcAft>
              <a:defRPr sz="3600" b="1">
                <a:solidFill>
                  <a:srgbClr val="00549F"/>
                </a:solidFill>
                <a:latin typeface="Arial" charset="0"/>
                <a:ea typeface="ヒラギノ角ゴ Pro W3" pitchFamily="48" charset="-128"/>
              </a:defRPr>
            </a:lvl5pPr>
            <a:lvl6pPr marL="457200" algn="l" rtl="0" eaLnBrk="1" fontAlgn="base" hangingPunct="1">
              <a:spcBef>
                <a:spcPct val="0"/>
              </a:spcBef>
              <a:spcAft>
                <a:spcPct val="0"/>
              </a:spcAft>
              <a:defRPr sz="3600" b="1">
                <a:solidFill>
                  <a:srgbClr val="00549F"/>
                </a:solidFill>
                <a:latin typeface="Arial" charset="0"/>
                <a:ea typeface="ヒラギノ角ゴ Pro W3" pitchFamily="48" charset="-128"/>
              </a:defRPr>
            </a:lvl6pPr>
            <a:lvl7pPr marL="914400" algn="l" rtl="0" eaLnBrk="1" fontAlgn="base" hangingPunct="1">
              <a:spcBef>
                <a:spcPct val="0"/>
              </a:spcBef>
              <a:spcAft>
                <a:spcPct val="0"/>
              </a:spcAft>
              <a:defRPr sz="3600" b="1">
                <a:solidFill>
                  <a:srgbClr val="00549F"/>
                </a:solidFill>
                <a:latin typeface="Arial" charset="0"/>
                <a:ea typeface="ヒラギノ角ゴ Pro W3" pitchFamily="48" charset="-128"/>
              </a:defRPr>
            </a:lvl7pPr>
            <a:lvl8pPr marL="1371600" algn="l" rtl="0" eaLnBrk="1" fontAlgn="base" hangingPunct="1">
              <a:spcBef>
                <a:spcPct val="0"/>
              </a:spcBef>
              <a:spcAft>
                <a:spcPct val="0"/>
              </a:spcAft>
              <a:defRPr sz="3600" b="1">
                <a:solidFill>
                  <a:srgbClr val="00549F"/>
                </a:solidFill>
                <a:latin typeface="Arial" charset="0"/>
                <a:ea typeface="ヒラギノ角ゴ Pro W3" pitchFamily="48" charset="-128"/>
              </a:defRPr>
            </a:lvl8pPr>
            <a:lvl9pPr marL="1828800" algn="l" rtl="0" eaLnBrk="1" fontAlgn="base" hangingPunct="1">
              <a:spcBef>
                <a:spcPct val="0"/>
              </a:spcBef>
              <a:spcAft>
                <a:spcPct val="0"/>
              </a:spcAft>
              <a:defRPr sz="3600" b="1">
                <a:solidFill>
                  <a:srgbClr val="00549F"/>
                </a:solidFill>
                <a:latin typeface="Arial" charset="0"/>
                <a:ea typeface="ヒラギノ角ゴ Pro W3" pitchFamily="48" charset="-128"/>
              </a:defRPr>
            </a:lvl9pPr>
          </a:lstStyle>
          <a:p>
            <a:pPr algn="ctr"/>
            <a:r>
              <a:rPr lang="en-US" sz="3200" kern="0">
                <a:effectLst>
                  <a:outerShdw blurRad="38100" dist="38100" dir="2700000" algn="tl">
                    <a:srgbClr val="000000">
                      <a:alpha val="43137"/>
                    </a:srgbClr>
                  </a:outerShdw>
                </a:effectLst>
              </a:rPr>
              <a:t>Upright dieback</a:t>
            </a:r>
            <a:endParaRPr lang="en-CA" sz="3200" kern="0" dirty="0">
              <a:effectLst>
                <a:outerShdw blurRad="38100" dist="38100" dir="2700000" algn="tl">
                  <a:srgbClr val="000000">
                    <a:alpha val="43137"/>
                  </a:srgbClr>
                </a:outerShdw>
              </a:effectLst>
            </a:endParaRPr>
          </a:p>
        </p:txBody>
      </p:sp>
      <p:pic>
        <p:nvPicPr>
          <p:cNvPr id="6" name="Picture 5" descr="A picture containing full&#10;&#10;Description automatically generated">
            <a:extLst>
              <a:ext uri="{FF2B5EF4-FFF2-40B4-BE49-F238E27FC236}">
                <a16:creationId xmlns:a16="http://schemas.microsoft.com/office/drawing/2014/main" id="{0721D8C7-8F4F-45DA-A8BD-319751E214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313" y="4823886"/>
            <a:ext cx="1800476" cy="1143160"/>
          </a:xfrm>
          <a:prstGeom prst="rect">
            <a:avLst/>
          </a:prstGeom>
        </p:spPr>
      </p:pic>
      <p:sp>
        <p:nvSpPr>
          <p:cNvPr id="7" name="Rectangle 6">
            <a:extLst>
              <a:ext uri="{FF2B5EF4-FFF2-40B4-BE49-F238E27FC236}">
                <a16:creationId xmlns:a16="http://schemas.microsoft.com/office/drawing/2014/main" id="{3A3A70EF-23B1-4223-86E6-D91DB254F447}"/>
              </a:ext>
            </a:extLst>
          </p:cNvPr>
          <p:cNvSpPr/>
          <p:nvPr/>
        </p:nvSpPr>
        <p:spPr>
          <a:xfrm>
            <a:off x="609600" y="5943600"/>
            <a:ext cx="2451528" cy="246221"/>
          </a:xfrm>
          <a:prstGeom prst="rect">
            <a:avLst/>
          </a:prstGeom>
        </p:spPr>
        <p:txBody>
          <a:bodyPr wrap="square">
            <a:spAutoFit/>
          </a:bodyPr>
          <a:lstStyle/>
          <a:p>
            <a:r>
              <a:rPr lang="en-US" sz="1000" dirty="0"/>
              <a:t>Eastern Canada cranberry IPM manual</a:t>
            </a:r>
            <a:endParaRPr lang="en-CA" sz="1000" dirty="0"/>
          </a:p>
        </p:txBody>
      </p:sp>
      <p:sp>
        <p:nvSpPr>
          <p:cNvPr id="8" name="Rectangle 7">
            <a:extLst>
              <a:ext uri="{FF2B5EF4-FFF2-40B4-BE49-F238E27FC236}">
                <a16:creationId xmlns:a16="http://schemas.microsoft.com/office/drawing/2014/main" id="{48736D9C-462D-4685-A4BE-0C87EED2C4BB}"/>
              </a:ext>
            </a:extLst>
          </p:cNvPr>
          <p:cNvSpPr/>
          <p:nvPr/>
        </p:nvSpPr>
        <p:spPr>
          <a:xfrm>
            <a:off x="78056" y="3472190"/>
            <a:ext cx="704039" cy="246221"/>
          </a:xfrm>
          <a:prstGeom prst="rect">
            <a:avLst/>
          </a:prstGeom>
        </p:spPr>
        <p:txBody>
          <a:bodyPr wrap="none">
            <a:spAutoFit/>
          </a:bodyPr>
          <a:lstStyle/>
          <a:p>
            <a:r>
              <a:rPr lang="en-US" sz="1000" dirty="0"/>
              <a:t>NBDAAF</a:t>
            </a:r>
            <a:endParaRPr lang="en-CA" sz="1000" dirty="0"/>
          </a:p>
        </p:txBody>
      </p:sp>
      <p:sp>
        <p:nvSpPr>
          <p:cNvPr id="9" name="Rectangle 8">
            <a:extLst>
              <a:ext uri="{FF2B5EF4-FFF2-40B4-BE49-F238E27FC236}">
                <a16:creationId xmlns:a16="http://schemas.microsoft.com/office/drawing/2014/main" id="{68AA1E84-6A69-493D-952C-F6EFFB5C73D9}"/>
              </a:ext>
            </a:extLst>
          </p:cNvPr>
          <p:cNvSpPr/>
          <p:nvPr/>
        </p:nvSpPr>
        <p:spPr>
          <a:xfrm>
            <a:off x="8002856" y="5715000"/>
            <a:ext cx="760144" cy="246221"/>
          </a:xfrm>
          <a:prstGeom prst="rect">
            <a:avLst/>
          </a:prstGeom>
        </p:spPr>
        <p:txBody>
          <a:bodyPr wrap="square">
            <a:spAutoFit/>
          </a:bodyPr>
          <a:lstStyle/>
          <a:p>
            <a:r>
              <a:rPr lang="en-US" sz="1000" dirty="0"/>
              <a:t>NBDAAF</a:t>
            </a:r>
            <a:endParaRPr lang="en-CA" sz="1000" dirty="0"/>
          </a:p>
        </p:txBody>
      </p:sp>
      <p:sp>
        <p:nvSpPr>
          <p:cNvPr id="10" name="Rectangle 9">
            <a:extLst>
              <a:ext uri="{FF2B5EF4-FFF2-40B4-BE49-F238E27FC236}">
                <a16:creationId xmlns:a16="http://schemas.microsoft.com/office/drawing/2014/main" id="{ADC75A54-460C-4416-A159-2E3C2023A57F}"/>
              </a:ext>
            </a:extLst>
          </p:cNvPr>
          <p:cNvSpPr/>
          <p:nvPr/>
        </p:nvSpPr>
        <p:spPr>
          <a:xfrm>
            <a:off x="5564456" y="5300990"/>
            <a:ext cx="704039" cy="246221"/>
          </a:xfrm>
          <a:prstGeom prst="rect">
            <a:avLst/>
          </a:prstGeom>
        </p:spPr>
        <p:txBody>
          <a:bodyPr wrap="none">
            <a:spAutoFit/>
          </a:bodyPr>
          <a:lstStyle/>
          <a:p>
            <a:r>
              <a:rPr lang="en-US" sz="1000" dirty="0"/>
              <a:t>NBDAAF</a:t>
            </a:r>
            <a:endParaRPr lang="en-CA" sz="1000" dirty="0"/>
          </a:p>
        </p:txBody>
      </p:sp>
    </p:spTree>
    <p:extLst>
      <p:ext uri="{BB962C8B-B14F-4D97-AF65-F5344CB8AC3E}">
        <p14:creationId xmlns:p14="http://schemas.microsoft.com/office/powerpoint/2010/main" val="93393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7128-0092-4D54-B6B6-C2FD9645BF37}"/>
              </a:ext>
            </a:extLst>
          </p:cNvPr>
          <p:cNvSpPr>
            <a:spLocks noGrp="1"/>
          </p:cNvSpPr>
          <p:nvPr>
            <p:ph type="title"/>
          </p:nvPr>
        </p:nvSpPr>
        <p:spPr>
          <a:xfrm>
            <a:off x="417513" y="152400"/>
            <a:ext cx="8116887" cy="814387"/>
          </a:xfrm>
        </p:spPr>
        <p:txBody>
          <a:bodyPr/>
          <a:lstStyle/>
          <a:p>
            <a:pPr algn="ctr"/>
            <a:r>
              <a:rPr lang="en-US" dirty="0">
                <a:effectLst>
                  <a:outerShdw blurRad="38100" dist="38100" dir="2700000" algn="tl">
                    <a:srgbClr val="000000">
                      <a:alpha val="43137"/>
                    </a:srgbClr>
                  </a:outerShdw>
                </a:effectLst>
              </a:rPr>
              <a:t>Upright dieback management</a:t>
            </a:r>
            <a:endParaRPr lang="en-CA" dirty="0"/>
          </a:p>
        </p:txBody>
      </p:sp>
      <p:sp>
        <p:nvSpPr>
          <p:cNvPr id="3" name="Content Placeholder 2">
            <a:extLst>
              <a:ext uri="{FF2B5EF4-FFF2-40B4-BE49-F238E27FC236}">
                <a16:creationId xmlns:a16="http://schemas.microsoft.com/office/drawing/2014/main" id="{B373DBF6-3792-4787-87C9-AB1463F92369}"/>
              </a:ext>
            </a:extLst>
          </p:cNvPr>
          <p:cNvSpPr>
            <a:spLocks noGrp="1"/>
          </p:cNvSpPr>
          <p:nvPr>
            <p:ph idx="1"/>
          </p:nvPr>
        </p:nvSpPr>
        <p:spPr>
          <a:xfrm>
            <a:off x="76200" y="762000"/>
            <a:ext cx="8991600" cy="4724400"/>
          </a:xfrm>
        </p:spPr>
        <p:txBody>
          <a:bodyPr/>
          <a:lstStyle/>
          <a:p>
            <a:r>
              <a:rPr lang="en-CA" dirty="0"/>
              <a:t>Proper irrigation/minimize heat and drought stress</a:t>
            </a:r>
          </a:p>
          <a:p>
            <a:r>
              <a:rPr lang="en-CA" dirty="0"/>
              <a:t>Encourage plant vigour (sanding and flooding)</a:t>
            </a:r>
          </a:p>
          <a:p>
            <a:r>
              <a:rPr lang="en-CA" dirty="0"/>
              <a:t>Reduce picking damage</a:t>
            </a:r>
          </a:p>
          <a:p>
            <a:r>
              <a:rPr lang="en-CA" dirty="0"/>
              <a:t>For new planting, use vines from a source with little or no history of upright dieback or viscid rot.</a:t>
            </a:r>
          </a:p>
          <a:p>
            <a:r>
              <a:rPr lang="en-CA" dirty="0"/>
              <a:t>Fungicide: Apply in the spring between bud break and bud elongation (when shoots have 1cm of new growth).</a:t>
            </a:r>
          </a:p>
          <a:p>
            <a:endParaRPr lang="en-CA" dirty="0"/>
          </a:p>
        </p:txBody>
      </p:sp>
      <p:pic>
        <p:nvPicPr>
          <p:cNvPr id="4" name="Picture 12">
            <a:extLst>
              <a:ext uri="{FF2B5EF4-FFF2-40B4-BE49-F238E27FC236}">
                <a16:creationId xmlns:a16="http://schemas.microsoft.com/office/drawing/2014/main" id="{E64161B0-1094-4894-9DD3-2674847BD8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44" b="10402"/>
          <a:stretch/>
        </p:blipFill>
        <p:spPr bwMode="auto">
          <a:xfrm>
            <a:off x="-32238" y="4992472"/>
            <a:ext cx="341865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a:extLst>
              <a:ext uri="{FF2B5EF4-FFF2-40B4-BE49-F238E27FC236}">
                <a16:creationId xmlns:a16="http://schemas.microsoft.com/office/drawing/2014/main" id="{D2D62490-29BE-45B7-A37D-43721EF27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805" y="5007126"/>
            <a:ext cx="1056600" cy="17180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30A3CF-413C-4059-BBAD-45AA51CFA748}"/>
              </a:ext>
            </a:extLst>
          </p:cNvPr>
          <p:cNvSpPr/>
          <p:nvPr/>
        </p:nvSpPr>
        <p:spPr>
          <a:xfrm>
            <a:off x="3791761" y="6477000"/>
            <a:ext cx="704039" cy="246221"/>
          </a:xfrm>
          <a:prstGeom prst="rect">
            <a:avLst/>
          </a:prstGeom>
        </p:spPr>
        <p:txBody>
          <a:bodyPr wrap="none">
            <a:spAutoFit/>
          </a:bodyPr>
          <a:lstStyle/>
          <a:p>
            <a:r>
              <a:rPr lang="en-US" sz="1000" dirty="0"/>
              <a:t>NBDAAF</a:t>
            </a:r>
            <a:endParaRPr lang="en-CA" sz="1000" dirty="0"/>
          </a:p>
        </p:txBody>
      </p:sp>
      <p:sp>
        <p:nvSpPr>
          <p:cNvPr id="8" name="Rectangle 7">
            <a:extLst>
              <a:ext uri="{FF2B5EF4-FFF2-40B4-BE49-F238E27FC236}">
                <a16:creationId xmlns:a16="http://schemas.microsoft.com/office/drawing/2014/main" id="{791675AE-523C-470F-873E-A7939584BA0E}"/>
              </a:ext>
            </a:extLst>
          </p:cNvPr>
          <p:cNvSpPr/>
          <p:nvPr/>
        </p:nvSpPr>
        <p:spPr>
          <a:xfrm>
            <a:off x="152400" y="6553200"/>
            <a:ext cx="704039" cy="246221"/>
          </a:xfrm>
          <a:prstGeom prst="rect">
            <a:avLst/>
          </a:prstGeom>
        </p:spPr>
        <p:txBody>
          <a:bodyPr wrap="none">
            <a:spAutoFit/>
          </a:bodyPr>
          <a:lstStyle/>
          <a:p>
            <a:r>
              <a:rPr lang="en-US" sz="1000" dirty="0"/>
              <a:t>NBDAAF</a:t>
            </a:r>
            <a:endParaRPr lang="en-CA" sz="1000" dirty="0"/>
          </a:p>
        </p:txBody>
      </p:sp>
    </p:spTree>
    <p:extLst>
      <p:ext uri="{BB962C8B-B14F-4D97-AF65-F5344CB8AC3E}">
        <p14:creationId xmlns:p14="http://schemas.microsoft.com/office/powerpoint/2010/main" val="358102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076-859D-4AC5-A2F2-53327B57861C}"/>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Cottonball</a:t>
            </a:r>
            <a:endParaRPr lang="en-CA"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EA8A4F-A7DF-4C90-A7CE-06A7CC2DD4A8}"/>
              </a:ext>
            </a:extLst>
          </p:cNvPr>
          <p:cNvSpPr>
            <a:spLocks noGrp="1"/>
          </p:cNvSpPr>
          <p:nvPr>
            <p:ph idx="1"/>
          </p:nvPr>
        </p:nvSpPr>
        <p:spPr/>
        <p:txBody>
          <a:bodyPr/>
          <a:lstStyle/>
          <a:p>
            <a:r>
              <a:rPr lang="en-CA" dirty="0"/>
              <a:t>Caused by the fungus </a:t>
            </a:r>
            <a:r>
              <a:rPr lang="en-CA" i="1" dirty="0" err="1"/>
              <a:t>Monilinia</a:t>
            </a:r>
            <a:r>
              <a:rPr lang="en-CA" i="1" dirty="0"/>
              <a:t> </a:t>
            </a:r>
            <a:r>
              <a:rPr lang="en-CA" i="1" dirty="0" err="1"/>
              <a:t>oxycocci</a:t>
            </a:r>
            <a:r>
              <a:rPr lang="en-CA" dirty="0"/>
              <a:t> </a:t>
            </a:r>
          </a:p>
          <a:p>
            <a:r>
              <a:rPr lang="en-CA" dirty="0"/>
              <a:t>Two stages of the diseases</a:t>
            </a:r>
          </a:p>
          <a:p>
            <a:pPr lvl="1"/>
            <a:r>
              <a:rPr lang="en-CA" dirty="0"/>
              <a:t> Primary infection (tip blight)</a:t>
            </a:r>
          </a:p>
          <a:p>
            <a:pPr lvl="1"/>
            <a:r>
              <a:rPr lang="en-CA" dirty="0"/>
              <a:t>secondary infection (fruit rot)</a:t>
            </a:r>
          </a:p>
        </p:txBody>
      </p:sp>
      <p:pic>
        <p:nvPicPr>
          <p:cNvPr id="6" name="Picture 4" descr="Cranberry - Cottonball/Canneberge - Pourriture sclérotique">
            <a:extLst>
              <a:ext uri="{FF2B5EF4-FFF2-40B4-BE49-F238E27FC236}">
                <a16:creationId xmlns:a16="http://schemas.microsoft.com/office/drawing/2014/main" id="{040170E0-0695-4DFE-8AEC-C1A76B8F54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87925" y="3986823"/>
            <a:ext cx="2973658"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C37F53-A976-4BDC-9123-B89198E19484}"/>
              </a:ext>
            </a:extLst>
          </p:cNvPr>
          <p:cNvCxnSpPr/>
          <p:nvPr/>
        </p:nvCxnSpPr>
        <p:spPr bwMode="auto">
          <a:xfrm>
            <a:off x="7620000" y="4419600"/>
            <a:ext cx="0" cy="609600"/>
          </a:xfrm>
          <a:prstGeom prst="straightConnector1">
            <a:avLst/>
          </a:prstGeom>
          <a:solidFill>
            <a:schemeClr val="accent1"/>
          </a:solidFill>
          <a:ln w="47625" cap="flat" cmpd="sng" algn="ctr">
            <a:solidFill>
              <a:srgbClr val="FFFF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659A73F2-CF1B-4636-86B7-CA534A346EEA}"/>
              </a:ext>
            </a:extLst>
          </p:cNvPr>
          <p:cNvCxnSpPr/>
          <p:nvPr/>
        </p:nvCxnSpPr>
        <p:spPr bwMode="auto">
          <a:xfrm>
            <a:off x="6248400" y="4114800"/>
            <a:ext cx="0" cy="609600"/>
          </a:xfrm>
          <a:prstGeom prst="straightConnector1">
            <a:avLst/>
          </a:prstGeom>
          <a:solidFill>
            <a:schemeClr val="accent1"/>
          </a:solidFill>
          <a:ln w="47625" cap="flat" cmpd="sng" algn="ctr">
            <a:solidFill>
              <a:srgbClr val="FFFF00"/>
            </a:solidFill>
            <a:prstDash val="solid"/>
            <a:round/>
            <a:headEnd type="none" w="med" len="med"/>
            <a:tailEnd type="triangle"/>
          </a:ln>
          <a:effectLst/>
        </p:spPr>
      </p:cxnSp>
      <p:pic>
        <p:nvPicPr>
          <p:cNvPr id="10" name="Picture 2" descr="Cranberry - Cottonball/Canneberge - Pourriture sclérotique">
            <a:extLst>
              <a:ext uri="{FF2B5EF4-FFF2-40B4-BE49-F238E27FC236}">
                <a16:creationId xmlns:a16="http://schemas.microsoft.com/office/drawing/2014/main" id="{5A50A6CD-8A73-49C4-96D4-E5B01F61CA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86" t="-1" r="43552" b="-4838"/>
          <a:stretch/>
        </p:blipFill>
        <p:spPr bwMode="auto">
          <a:xfrm>
            <a:off x="3780422" y="3505200"/>
            <a:ext cx="1583156" cy="3118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FB42EED8-4DE4-4D10-95D0-2E6D37771A8F}"/>
              </a:ext>
            </a:extLst>
          </p:cNvPr>
          <p:cNvCxnSpPr/>
          <p:nvPr/>
        </p:nvCxnSpPr>
        <p:spPr bwMode="auto">
          <a:xfrm>
            <a:off x="4953000" y="4114800"/>
            <a:ext cx="0" cy="609600"/>
          </a:xfrm>
          <a:prstGeom prst="straightConnector1">
            <a:avLst/>
          </a:prstGeom>
          <a:solidFill>
            <a:schemeClr val="accent1"/>
          </a:solidFill>
          <a:ln w="47625" cap="flat" cmpd="sng" algn="ctr">
            <a:solidFill>
              <a:srgbClr val="FFFF00"/>
            </a:solidFill>
            <a:prstDash val="solid"/>
            <a:round/>
            <a:headEnd type="none" w="med" len="med"/>
            <a:tailEnd type="triangle"/>
          </a:ln>
          <a:effectLst/>
        </p:spPr>
      </p:cxnSp>
      <p:pic>
        <p:nvPicPr>
          <p:cNvPr id="12" name="Picture 2" descr="Cranberry (Vaccinium macrocarpon)-Cottonball | Pacific Northwest Pest  Management Handbooks">
            <a:extLst>
              <a:ext uri="{FF2B5EF4-FFF2-40B4-BE49-F238E27FC236}">
                <a16:creationId xmlns:a16="http://schemas.microsoft.com/office/drawing/2014/main" id="{BC7940D2-C326-44D5-BE9E-C10EC0A385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44" r="48347" b="72214"/>
          <a:stretch/>
        </p:blipFill>
        <p:spPr bwMode="auto">
          <a:xfrm>
            <a:off x="72357" y="3962400"/>
            <a:ext cx="2213644" cy="20466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DE6289-0346-4E52-A4E8-9179166C3752}"/>
              </a:ext>
            </a:extLst>
          </p:cNvPr>
          <p:cNvSpPr/>
          <p:nvPr/>
        </p:nvSpPr>
        <p:spPr>
          <a:xfrm>
            <a:off x="457200" y="3576935"/>
            <a:ext cx="1423595" cy="461665"/>
          </a:xfrm>
          <a:prstGeom prst="rect">
            <a:avLst/>
          </a:prstGeom>
        </p:spPr>
        <p:txBody>
          <a:bodyPr wrap="none">
            <a:spAutoFit/>
          </a:bodyPr>
          <a:lstStyle/>
          <a:p>
            <a:pPr lvl="0" eaLnBrk="1" fontAlgn="auto" hangingPunct="1">
              <a:spcBef>
                <a:spcPts val="0"/>
              </a:spcBef>
              <a:spcAft>
                <a:spcPts val="0"/>
              </a:spcAft>
              <a:defRPr/>
            </a:pPr>
            <a:r>
              <a:rPr lang="en-CA" dirty="0"/>
              <a:t>Tip blight</a:t>
            </a:r>
          </a:p>
        </p:txBody>
      </p:sp>
      <p:sp>
        <p:nvSpPr>
          <p:cNvPr id="7" name="Rectangle 6">
            <a:extLst>
              <a:ext uri="{FF2B5EF4-FFF2-40B4-BE49-F238E27FC236}">
                <a16:creationId xmlns:a16="http://schemas.microsoft.com/office/drawing/2014/main" id="{55224662-960C-493F-98F6-A3591F87BE69}"/>
              </a:ext>
            </a:extLst>
          </p:cNvPr>
          <p:cNvSpPr/>
          <p:nvPr/>
        </p:nvSpPr>
        <p:spPr>
          <a:xfrm>
            <a:off x="5307005" y="3505200"/>
            <a:ext cx="2922595" cy="461665"/>
          </a:xfrm>
          <a:prstGeom prst="rect">
            <a:avLst/>
          </a:prstGeom>
        </p:spPr>
        <p:txBody>
          <a:bodyPr wrap="none">
            <a:spAutoFit/>
          </a:bodyPr>
          <a:lstStyle/>
          <a:p>
            <a:r>
              <a:rPr lang="en-CA" dirty="0" err="1"/>
              <a:t>Cottonball</a:t>
            </a:r>
            <a:r>
              <a:rPr lang="en-CA" dirty="0"/>
              <a:t> (Fruit rot)</a:t>
            </a:r>
          </a:p>
        </p:txBody>
      </p:sp>
      <p:sp>
        <p:nvSpPr>
          <p:cNvPr id="13" name="Rectangle 12">
            <a:extLst>
              <a:ext uri="{FF2B5EF4-FFF2-40B4-BE49-F238E27FC236}">
                <a16:creationId xmlns:a16="http://schemas.microsoft.com/office/drawing/2014/main" id="{11A25F93-6974-4F86-B22C-2FFEA839BE0E}"/>
              </a:ext>
            </a:extLst>
          </p:cNvPr>
          <p:cNvSpPr/>
          <p:nvPr/>
        </p:nvSpPr>
        <p:spPr>
          <a:xfrm>
            <a:off x="76200" y="5943600"/>
            <a:ext cx="2451528" cy="246221"/>
          </a:xfrm>
          <a:prstGeom prst="rect">
            <a:avLst/>
          </a:prstGeom>
        </p:spPr>
        <p:txBody>
          <a:bodyPr wrap="square">
            <a:spAutoFit/>
          </a:bodyPr>
          <a:lstStyle/>
          <a:p>
            <a:r>
              <a:rPr lang="en-US" sz="1000" dirty="0"/>
              <a:t>Eastern Canada cranberry IPM manual</a:t>
            </a:r>
            <a:endParaRPr lang="en-CA" sz="1000" dirty="0"/>
          </a:p>
        </p:txBody>
      </p:sp>
      <p:sp>
        <p:nvSpPr>
          <p:cNvPr id="15" name="Rectangle 14">
            <a:extLst>
              <a:ext uri="{FF2B5EF4-FFF2-40B4-BE49-F238E27FC236}">
                <a16:creationId xmlns:a16="http://schemas.microsoft.com/office/drawing/2014/main" id="{A2A16CE9-C56D-41BE-A7BC-A5E5C85CE5CB}"/>
              </a:ext>
            </a:extLst>
          </p:cNvPr>
          <p:cNvSpPr/>
          <p:nvPr/>
        </p:nvSpPr>
        <p:spPr>
          <a:xfrm>
            <a:off x="3867961" y="6154579"/>
            <a:ext cx="704039" cy="246221"/>
          </a:xfrm>
          <a:prstGeom prst="rect">
            <a:avLst/>
          </a:prstGeom>
        </p:spPr>
        <p:txBody>
          <a:bodyPr wrap="none">
            <a:spAutoFit/>
          </a:bodyPr>
          <a:lstStyle/>
          <a:p>
            <a:r>
              <a:rPr lang="en-US" sz="1000" dirty="0">
                <a:solidFill>
                  <a:schemeClr val="bg1"/>
                </a:solidFill>
              </a:rPr>
              <a:t>NBDAAF</a:t>
            </a:r>
            <a:endParaRPr lang="en-CA" sz="1000" dirty="0">
              <a:solidFill>
                <a:schemeClr val="bg1"/>
              </a:solidFill>
            </a:endParaRPr>
          </a:p>
        </p:txBody>
      </p:sp>
    </p:spTree>
    <p:extLst>
      <p:ext uri="{BB962C8B-B14F-4D97-AF65-F5344CB8AC3E}">
        <p14:creationId xmlns:p14="http://schemas.microsoft.com/office/powerpoint/2010/main" val="229192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anberry (Vaccinium macrocarpon)-Cottonball | Pacific Northwest Pest  Management Handbooks">
            <a:extLst>
              <a:ext uri="{FF2B5EF4-FFF2-40B4-BE49-F238E27FC236}">
                <a16:creationId xmlns:a16="http://schemas.microsoft.com/office/drawing/2014/main" id="{D029907D-17DC-40D3-B9DA-101C97C82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0637"/>
            <a:ext cx="5458358" cy="5831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C842E72-911C-45C2-893C-50C77A829D54}"/>
              </a:ext>
            </a:extLst>
          </p:cNvPr>
          <p:cNvSpPr/>
          <p:nvPr/>
        </p:nvSpPr>
        <p:spPr>
          <a:xfrm>
            <a:off x="2808150" y="-76200"/>
            <a:ext cx="3592650" cy="461665"/>
          </a:xfrm>
          <a:prstGeom prst="rect">
            <a:avLst/>
          </a:prstGeom>
        </p:spPr>
        <p:txBody>
          <a:bodyPr wrap="none">
            <a:spAutoFit/>
          </a:bodyPr>
          <a:lstStyle/>
          <a:p>
            <a:r>
              <a:rPr lang="en-US" dirty="0">
                <a:solidFill>
                  <a:srgbClr val="00549F"/>
                </a:solidFill>
                <a:effectLst>
                  <a:outerShdw blurRad="38100" dist="38100" dir="2700000" algn="tl">
                    <a:srgbClr val="000000">
                      <a:alpha val="43137"/>
                    </a:srgbClr>
                  </a:outerShdw>
                </a:effectLst>
              </a:rPr>
              <a:t>Cottonball disease cycle</a:t>
            </a:r>
            <a:endParaRPr lang="en-CA" dirty="0">
              <a:solidFill>
                <a:srgbClr val="00549F"/>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E176EF61-20BA-4DFA-BD33-510AE2777ED3}"/>
              </a:ext>
            </a:extLst>
          </p:cNvPr>
          <p:cNvSpPr/>
          <p:nvPr/>
        </p:nvSpPr>
        <p:spPr>
          <a:xfrm>
            <a:off x="1307103" y="609600"/>
            <a:ext cx="1055097" cy="400110"/>
          </a:xfrm>
          <a:prstGeom prst="rect">
            <a:avLst/>
          </a:prstGeom>
        </p:spPr>
        <p:txBody>
          <a:bodyPr wrap="none">
            <a:spAutoFit/>
          </a:bodyPr>
          <a:lstStyle/>
          <a:p>
            <a:r>
              <a:rPr lang="en-US" sz="2000" dirty="0"/>
              <a:t>Healthy</a:t>
            </a:r>
            <a:endParaRPr lang="en-CA" sz="2000" dirty="0"/>
          </a:p>
        </p:txBody>
      </p:sp>
      <p:sp>
        <p:nvSpPr>
          <p:cNvPr id="6" name="Rectangle 5">
            <a:extLst>
              <a:ext uri="{FF2B5EF4-FFF2-40B4-BE49-F238E27FC236}">
                <a16:creationId xmlns:a16="http://schemas.microsoft.com/office/drawing/2014/main" id="{9555A10F-8B00-401F-9E3C-78B8118B2AE3}"/>
              </a:ext>
            </a:extLst>
          </p:cNvPr>
          <p:cNvSpPr/>
          <p:nvPr/>
        </p:nvSpPr>
        <p:spPr>
          <a:xfrm>
            <a:off x="2621340" y="504083"/>
            <a:ext cx="1569660" cy="400110"/>
          </a:xfrm>
          <a:prstGeom prst="rect">
            <a:avLst/>
          </a:prstGeom>
        </p:spPr>
        <p:txBody>
          <a:bodyPr wrap="none">
            <a:spAutoFit/>
          </a:bodyPr>
          <a:lstStyle/>
          <a:p>
            <a:r>
              <a:rPr lang="en-US" sz="2000" dirty="0"/>
              <a:t>1</a:t>
            </a:r>
            <a:r>
              <a:rPr lang="en-US" sz="2000" baseline="30000" dirty="0"/>
              <a:t>st</a:t>
            </a:r>
            <a:r>
              <a:rPr lang="en-US" sz="2000" dirty="0"/>
              <a:t> symptom</a:t>
            </a:r>
            <a:endParaRPr lang="en-CA" sz="2000" dirty="0"/>
          </a:p>
        </p:txBody>
      </p:sp>
      <p:sp>
        <p:nvSpPr>
          <p:cNvPr id="5" name="Rectangle 4">
            <a:extLst>
              <a:ext uri="{FF2B5EF4-FFF2-40B4-BE49-F238E27FC236}">
                <a16:creationId xmlns:a16="http://schemas.microsoft.com/office/drawing/2014/main" id="{B2996619-E5C7-4DDB-BAAD-6D7E1FED5FEE}"/>
              </a:ext>
            </a:extLst>
          </p:cNvPr>
          <p:cNvSpPr/>
          <p:nvPr/>
        </p:nvSpPr>
        <p:spPr>
          <a:xfrm>
            <a:off x="3392557" y="1676400"/>
            <a:ext cx="2093843" cy="400110"/>
          </a:xfrm>
          <a:prstGeom prst="rect">
            <a:avLst/>
          </a:prstGeom>
        </p:spPr>
        <p:txBody>
          <a:bodyPr wrap="none">
            <a:spAutoFit/>
          </a:bodyPr>
          <a:lstStyle/>
          <a:p>
            <a:r>
              <a:rPr lang="en-US" sz="2000" dirty="0"/>
              <a:t>Primary infection</a:t>
            </a:r>
            <a:endParaRPr lang="en-CA" sz="2000" dirty="0"/>
          </a:p>
        </p:txBody>
      </p:sp>
      <p:sp>
        <p:nvSpPr>
          <p:cNvPr id="9" name="Rectangle 8">
            <a:extLst>
              <a:ext uri="{FF2B5EF4-FFF2-40B4-BE49-F238E27FC236}">
                <a16:creationId xmlns:a16="http://schemas.microsoft.com/office/drawing/2014/main" id="{61F4443B-9E64-442D-9593-CE27B45BED42}"/>
              </a:ext>
            </a:extLst>
          </p:cNvPr>
          <p:cNvSpPr/>
          <p:nvPr/>
        </p:nvSpPr>
        <p:spPr>
          <a:xfrm>
            <a:off x="5816125" y="1876455"/>
            <a:ext cx="2393604" cy="400110"/>
          </a:xfrm>
          <a:prstGeom prst="rect">
            <a:avLst/>
          </a:prstGeom>
        </p:spPr>
        <p:txBody>
          <a:bodyPr wrap="none">
            <a:spAutoFit/>
          </a:bodyPr>
          <a:lstStyle/>
          <a:p>
            <a:r>
              <a:rPr lang="en-US" sz="2000" dirty="0"/>
              <a:t>secondary infection</a:t>
            </a:r>
            <a:endParaRPr lang="en-CA" sz="2000" dirty="0"/>
          </a:p>
        </p:txBody>
      </p:sp>
      <p:sp>
        <p:nvSpPr>
          <p:cNvPr id="8" name="Rectangle 7">
            <a:extLst>
              <a:ext uri="{FF2B5EF4-FFF2-40B4-BE49-F238E27FC236}">
                <a16:creationId xmlns:a16="http://schemas.microsoft.com/office/drawing/2014/main" id="{5DEB5000-3FD9-421F-AE7C-1A8206D428BA}"/>
              </a:ext>
            </a:extLst>
          </p:cNvPr>
          <p:cNvSpPr/>
          <p:nvPr/>
        </p:nvSpPr>
        <p:spPr>
          <a:xfrm>
            <a:off x="4122897" y="3962400"/>
            <a:ext cx="1592103" cy="400110"/>
          </a:xfrm>
          <a:prstGeom prst="rect">
            <a:avLst/>
          </a:prstGeom>
        </p:spPr>
        <p:txBody>
          <a:bodyPr wrap="none">
            <a:spAutoFit/>
          </a:bodyPr>
          <a:lstStyle/>
          <a:p>
            <a:r>
              <a:rPr lang="en-US" sz="2000" dirty="0"/>
              <a:t>Infected fruit</a:t>
            </a:r>
            <a:endParaRPr lang="en-CA" sz="2000" dirty="0"/>
          </a:p>
        </p:txBody>
      </p:sp>
      <p:sp>
        <p:nvSpPr>
          <p:cNvPr id="11" name="Rectangle 10">
            <a:extLst>
              <a:ext uri="{FF2B5EF4-FFF2-40B4-BE49-F238E27FC236}">
                <a16:creationId xmlns:a16="http://schemas.microsoft.com/office/drawing/2014/main" id="{5072BAA0-FCAC-488E-8835-499EC855CD8B}"/>
              </a:ext>
            </a:extLst>
          </p:cNvPr>
          <p:cNvSpPr/>
          <p:nvPr/>
        </p:nvSpPr>
        <p:spPr>
          <a:xfrm>
            <a:off x="6408897" y="3886200"/>
            <a:ext cx="1552028" cy="400110"/>
          </a:xfrm>
          <a:prstGeom prst="rect">
            <a:avLst/>
          </a:prstGeom>
        </p:spPr>
        <p:txBody>
          <a:bodyPr wrap="none">
            <a:spAutoFit/>
          </a:bodyPr>
          <a:lstStyle/>
          <a:p>
            <a:r>
              <a:rPr lang="en-US" sz="2000" dirty="0"/>
              <a:t>Healthy fruit</a:t>
            </a:r>
            <a:endParaRPr lang="en-CA" sz="2000" dirty="0"/>
          </a:p>
        </p:txBody>
      </p:sp>
      <p:sp>
        <p:nvSpPr>
          <p:cNvPr id="12" name="Rectangle 11">
            <a:extLst>
              <a:ext uri="{FF2B5EF4-FFF2-40B4-BE49-F238E27FC236}">
                <a16:creationId xmlns:a16="http://schemas.microsoft.com/office/drawing/2014/main" id="{0B44AE87-116A-48D1-A25A-BF90603F0630}"/>
              </a:ext>
            </a:extLst>
          </p:cNvPr>
          <p:cNvSpPr/>
          <p:nvPr/>
        </p:nvSpPr>
        <p:spPr>
          <a:xfrm>
            <a:off x="838200" y="5334000"/>
            <a:ext cx="2462534" cy="707886"/>
          </a:xfrm>
          <a:prstGeom prst="rect">
            <a:avLst/>
          </a:prstGeom>
        </p:spPr>
        <p:txBody>
          <a:bodyPr wrap="none">
            <a:spAutoFit/>
          </a:bodyPr>
          <a:lstStyle/>
          <a:p>
            <a:pPr algn="ctr"/>
            <a:r>
              <a:rPr lang="en-US" sz="2000" dirty="0"/>
              <a:t>Sclerotia </a:t>
            </a:r>
          </a:p>
          <a:p>
            <a:r>
              <a:rPr lang="en-US" sz="2000" dirty="0"/>
              <a:t>(Mummified berries)</a:t>
            </a:r>
            <a:endParaRPr lang="en-CA" sz="2000" dirty="0"/>
          </a:p>
        </p:txBody>
      </p:sp>
      <p:sp>
        <p:nvSpPr>
          <p:cNvPr id="13" name="Rectangle 12">
            <a:extLst>
              <a:ext uri="{FF2B5EF4-FFF2-40B4-BE49-F238E27FC236}">
                <a16:creationId xmlns:a16="http://schemas.microsoft.com/office/drawing/2014/main" id="{5BD18434-7E76-4316-B7A2-241A5211D26E}"/>
              </a:ext>
            </a:extLst>
          </p:cNvPr>
          <p:cNvSpPr/>
          <p:nvPr/>
        </p:nvSpPr>
        <p:spPr>
          <a:xfrm>
            <a:off x="3219212" y="2275246"/>
            <a:ext cx="1539204" cy="400110"/>
          </a:xfrm>
          <a:prstGeom prst="rect">
            <a:avLst/>
          </a:prstGeom>
        </p:spPr>
        <p:txBody>
          <a:bodyPr wrap="none">
            <a:spAutoFit/>
          </a:bodyPr>
          <a:lstStyle/>
          <a:p>
            <a:r>
              <a:rPr lang="en-US" sz="2000" dirty="0"/>
              <a:t>Early spring</a:t>
            </a:r>
            <a:endParaRPr lang="en-CA" sz="2000" dirty="0"/>
          </a:p>
        </p:txBody>
      </p:sp>
      <p:sp>
        <p:nvSpPr>
          <p:cNvPr id="14" name="Rectangle 13">
            <a:extLst>
              <a:ext uri="{FF2B5EF4-FFF2-40B4-BE49-F238E27FC236}">
                <a16:creationId xmlns:a16="http://schemas.microsoft.com/office/drawing/2014/main" id="{C17746BE-4B7D-4258-84FC-569D617AB5BB}"/>
              </a:ext>
            </a:extLst>
          </p:cNvPr>
          <p:cNvSpPr/>
          <p:nvPr/>
        </p:nvSpPr>
        <p:spPr>
          <a:xfrm>
            <a:off x="1891872" y="6306979"/>
            <a:ext cx="2451528" cy="246221"/>
          </a:xfrm>
          <a:prstGeom prst="rect">
            <a:avLst/>
          </a:prstGeom>
        </p:spPr>
        <p:txBody>
          <a:bodyPr wrap="square">
            <a:spAutoFit/>
          </a:bodyPr>
          <a:lstStyle/>
          <a:p>
            <a:r>
              <a:rPr lang="en-US" sz="1000" dirty="0"/>
              <a:t>Eastern Canada cranberry IPM manual</a:t>
            </a:r>
            <a:endParaRPr lang="en-CA" sz="1000" dirty="0"/>
          </a:p>
        </p:txBody>
      </p:sp>
    </p:spTree>
    <p:extLst>
      <p:ext uri="{BB962C8B-B14F-4D97-AF65-F5344CB8AC3E}">
        <p14:creationId xmlns:p14="http://schemas.microsoft.com/office/powerpoint/2010/main" val="588019589"/>
      </p:ext>
    </p:extLst>
  </p:cSld>
  <p:clrMapOvr>
    <a:masterClrMapping/>
  </p:clrMapOvr>
</p:sld>
</file>

<file path=ppt/theme/theme1.xml><?xml version="1.0" encoding="utf-8"?>
<a:theme xmlns:a="http://schemas.openxmlformats.org/drawingml/2006/main" name="Powerpoint Template - Colou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 Colour</Template>
  <TotalTime>15040</TotalTime>
  <Words>973</Words>
  <Application>Microsoft Office PowerPoint</Application>
  <PresentationFormat>On-screen Show (4:3)</PresentationFormat>
  <Paragraphs>165</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Lato</vt:lpstr>
      <vt:lpstr>Noto Sans</vt:lpstr>
      <vt:lpstr>Powerpoint Template - Colour</vt:lpstr>
      <vt:lpstr> Major cranberry diseases in NB </vt:lpstr>
      <vt:lpstr>PowerPoint Presentation</vt:lpstr>
      <vt:lpstr>Cranberry diseases</vt:lpstr>
      <vt:lpstr>Plant disease development</vt:lpstr>
      <vt:lpstr>Upright dieback</vt:lpstr>
      <vt:lpstr>PowerPoint Presentation</vt:lpstr>
      <vt:lpstr>Upright dieback management</vt:lpstr>
      <vt:lpstr>Cottonball</vt:lpstr>
      <vt:lpstr>PowerPoint Presentation</vt:lpstr>
      <vt:lpstr>Cottonball management</vt:lpstr>
      <vt:lpstr>Fruit Rots</vt:lpstr>
      <vt:lpstr>Fruit Rots</vt:lpstr>
      <vt:lpstr>Fruit Rots</vt:lpstr>
      <vt:lpstr>Fruit rot management</vt:lpstr>
      <vt:lpstr>PowerPoint Presentation</vt:lpstr>
      <vt:lpstr>PowerPoint Presentation</vt:lpstr>
      <vt:lpstr>PowerPoint Presentation</vt:lpstr>
      <vt:lpstr>PowerPoint Presentation</vt:lpstr>
      <vt:lpstr>PowerPoint Presentation</vt:lpstr>
    </vt:vector>
  </TitlesOfParts>
  <Company>DAA/MAA - DOF/MDP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Brunswick Horticulture  Update</dc:title>
  <dc:creator>GNB User</dc:creator>
  <cp:lastModifiedBy>Tesfaendrias, Michael (DAAF/MAAP)</cp:lastModifiedBy>
  <cp:revision>485</cp:revision>
  <cp:lastPrinted>2022-04-28T18:21:35Z</cp:lastPrinted>
  <dcterms:created xsi:type="dcterms:W3CDTF">2013-02-14T17:16:53Z</dcterms:created>
  <dcterms:modified xsi:type="dcterms:W3CDTF">2023-02-27T19:55:03Z</dcterms:modified>
</cp:coreProperties>
</file>