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6858000" cx="9144000"/>
  <p:notesSz cx="7010400" cy="9296400"/>
  <p:embeddedFontLst>
    <p:embeddedFont>
      <p:font typeface="Arial Narrow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69" roundtripDataSignature="AMtx7mgOocXOP7WVts9e4Odejozr4ndL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7BADF19-21C6-4FD9-A2AB-64DB90275710}">
  <a:tblStyle styleId="{37BADF19-21C6-4FD9-A2AB-64DB9027571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3F9FA"/>
          </a:solidFill>
        </a:fill>
      </a:tcStyle>
    </a:wholeTbl>
    <a:band1H>
      <a:tcTxStyle/>
      <a:tcStyle>
        <a:fill>
          <a:solidFill>
            <a:srgbClr val="E7F3F4"/>
          </a:solidFill>
        </a:fill>
      </a:tcStyle>
    </a:band1H>
    <a:band2H>
      <a:tcTxStyle/>
    </a:band2H>
    <a:band1V>
      <a:tcTxStyle/>
      <a:tcStyle>
        <a:fill>
          <a:solidFill>
            <a:srgbClr val="E7F3F4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ArialNarrow-bold.fntdata"/><Relationship Id="rId21" Type="http://schemas.openxmlformats.org/officeDocument/2006/relationships/slide" Target="slides/slide15.xml"/><Relationship Id="rId65" Type="http://schemas.openxmlformats.org/officeDocument/2006/relationships/font" Target="fonts/ArialNarrow-regular.fntdata"/><Relationship Id="rId24" Type="http://schemas.openxmlformats.org/officeDocument/2006/relationships/slide" Target="slides/slide18.xml"/><Relationship Id="rId68" Type="http://schemas.openxmlformats.org/officeDocument/2006/relationships/font" Target="fonts/ArialNarrow-boldItalic.fntdata"/><Relationship Id="rId23" Type="http://schemas.openxmlformats.org/officeDocument/2006/relationships/slide" Target="slides/slide17.xml"/><Relationship Id="rId67" Type="http://schemas.openxmlformats.org/officeDocument/2006/relationships/font" Target="fonts/ArialNarrow-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customschemas.google.com/relationships/presentationmetadata" Target="meta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C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7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4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17" name="Google Shape;17;p60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9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9"/>
          <p:cNvSpPr txBox="1"/>
          <p:nvPr>
            <p:ph idx="1" type="body"/>
          </p:nvPr>
        </p:nvSpPr>
        <p:spPr>
          <a:xfrm rot="5400000">
            <a:off x="2133600" y="-304800"/>
            <a:ext cx="4724400" cy="80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6" name="Google Shape;56;p69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0"/>
          <p:cNvSpPr txBox="1"/>
          <p:nvPr>
            <p:ph type="title"/>
          </p:nvPr>
        </p:nvSpPr>
        <p:spPr>
          <a:xfrm rot="5400000">
            <a:off x="4636294" y="2197894"/>
            <a:ext cx="5767387" cy="202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0"/>
          <p:cNvSpPr txBox="1"/>
          <p:nvPr>
            <p:ph idx="1" type="body"/>
          </p:nvPr>
        </p:nvSpPr>
        <p:spPr>
          <a:xfrm rot="5400000">
            <a:off x="501651" y="244476"/>
            <a:ext cx="5767387" cy="593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0" name="Google Shape;60;p70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1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1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1" name="Google Shape;21;p61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2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2"/>
          <p:cNvSpPr txBox="1"/>
          <p:nvPr>
            <p:ph idx="1" type="body"/>
          </p:nvPr>
        </p:nvSpPr>
        <p:spPr>
          <a:xfrm>
            <a:off x="4572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5" name="Google Shape;25;p62"/>
          <p:cNvSpPr txBox="1"/>
          <p:nvPr>
            <p:ph idx="2" type="body"/>
          </p:nvPr>
        </p:nvSpPr>
        <p:spPr>
          <a:xfrm>
            <a:off x="45720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6" name="Google Shape;26;p62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3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3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4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5" name="Google Shape;35;p65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9" name="Google Shape;39;p6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0" name="Google Shape;40;p6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1" name="Google Shape;41;p6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2" name="Google Shape;42;p66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6" name="Google Shape;46;p6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464646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47" name="Google Shape;47;p67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6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464646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2" name="Google Shape;52;p68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9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9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9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descr="Branded-Footer-Design3.jpg" id="13" name="Google Shape;13;p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5019675"/>
            <a:ext cx="9144000" cy="18383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10.jpg"/><Relationship Id="rId8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6" Type="http://schemas.openxmlformats.org/officeDocument/2006/relationships/image" Target="../media/image37.png"/><Relationship Id="rId7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Relationship Id="rId4" Type="http://schemas.openxmlformats.org/officeDocument/2006/relationships/image" Target="../media/image3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image" Target="../media/image4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jpg"/><Relationship Id="rId4" Type="http://schemas.openxmlformats.org/officeDocument/2006/relationships/image" Target="../media/image6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/>
          <p:nvPr>
            <p:ph type="ctrTitle"/>
          </p:nvPr>
        </p:nvSpPr>
        <p:spPr>
          <a:xfrm>
            <a:off x="311988" y="3266236"/>
            <a:ext cx="8333116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Building Knowledge in NB Greenhouse Vegetable Production</a:t>
            </a:r>
            <a:endParaRPr/>
          </a:p>
        </p:txBody>
      </p:sp>
      <p:sp>
        <p:nvSpPr>
          <p:cNvPr id="66" name="Google Shape;66;p1"/>
          <p:cNvSpPr txBox="1"/>
          <p:nvPr>
            <p:ph idx="1" type="subTitle"/>
          </p:nvPr>
        </p:nvSpPr>
        <p:spPr>
          <a:xfrm>
            <a:off x="307675" y="4518803"/>
            <a:ext cx="5034952" cy="103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fr-CA" sz="2400"/>
              <a:t>Presented by: Pauline Richard &amp; Venessa Allain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rPr lang="fr-CA" sz="2000"/>
              <a:t>NB DAAF</a:t>
            </a:r>
            <a:endParaRPr/>
          </a:p>
        </p:txBody>
      </p:sp>
      <p:pic>
        <p:nvPicPr>
          <p:cNvPr descr="A picture containing grass, outdoor, sky, building&#10;&#10;Description automatically generated" id="67" name="Google Shape;67;p1"/>
          <p:cNvPicPr preferRelativeResize="0"/>
          <p:nvPr/>
        </p:nvPicPr>
        <p:blipFill rotWithShape="1">
          <a:blip r:embed="rId3">
            <a:alphaModFix/>
          </a:blip>
          <a:srcRect b="18490" l="56" r="85" t="127"/>
          <a:stretch/>
        </p:blipFill>
        <p:spPr>
          <a:xfrm>
            <a:off x="110957" y="-2407309"/>
            <a:ext cx="9156849" cy="310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 b="24444" l="-557" r="0" t="14445"/>
          <a:stretch/>
        </p:blipFill>
        <p:spPr>
          <a:xfrm>
            <a:off x="304800" y="1219199"/>
            <a:ext cx="5191125" cy="420643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 txBox="1"/>
          <p:nvPr>
            <p:ph type="ctrTitle"/>
          </p:nvPr>
        </p:nvSpPr>
        <p:spPr>
          <a:xfrm>
            <a:off x="5639214" y="1988916"/>
            <a:ext cx="3209925" cy="26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accent6"/>
                </a:solidFill>
              </a:rPr>
              <a:t>What do those yields look like?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/>
          <p:nvPr>
            <p:ph idx="1" type="body"/>
          </p:nvPr>
        </p:nvSpPr>
        <p:spPr>
          <a:xfrm>
            <a:off x="342900" y="1066800"/>
            <a:ext cx="84582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Cold Greenhouse – production from 3</a:t>
            </a:r>
            <a:r>
              <a:rPr baseline="30000" lang="fr-CA" sz="2400"/>
              <a:t>rd</a:t>
            </a:r>
            <a:r>
              <a:rPr lang="fr-CA" sz="2400"/>
              <a:t> week of July to the end of September (11 weeks)</a:t>
            </a:r>
            <a:endParaRPr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Average size of an unheated greenhouse in NB is 30ft x 100ft = </a:t>
            </a:r>
            <a:endParaRPr/>
          </a:p>
          <a:p>
            <a:pPr indent="0" lvl="1" marL="45720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</a:pPr>
            <a:r>
              <a:rPr lang="fr-CA" sz="1800"/>
              <a:t>	3000ft</a:t>
            </a:r>
            <a:r>
              <a:rPr baseline="30000" lang="fr-CA" sz="1800"/>
              <a:t>2 </a:t>
            </a:r>
            <a:r>
              <a:rPr lang="fr-CA" sz="1800"/>
              <a:t> =</a:t>
            </a:r>
            <a:r>
              <a:rPr baseline="30000" lang="fr-CA" sz="1800"/>
              <a:t> </a:t>
            </a:r>
            <a:r>
              <a:rPr lang="fr-CA" sz="1800"/>
              <a:t>278.7 m</a:t>
            </a:r>
            <a:r>
              <a:rPr baseline="30000" lang="fr-CA" sz="1800"/>
              <a:t>2</a:t>
            </a:r>
            <a:r>
              <a:rPr lang="fr-CA" sz="1800"/>
              <a:t> </a:t>
            </a:r>
            <a:endParaRPr/>
          </a:p>
          <a:p>
            <a:pPr indent="0" lvl="1" marL="45720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</a:pPr>
            <a:r>
              <a:rPr lang="fr-CA" sz="1800"/>
              <a:t>	Possible yield range = 20kg/m</a:t>
            </a:r>
            <a:r>
              <a:rPr baseline="30000" lang="fr-CA" sz="1800"/>
              <a:t>2</a:t>
            </a:r>
            <a:r>
              <a:rPr lang="fr-CA" sz="1800"/>
              <a:t> of beef tomatoes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rPr lang="fr-CA" sz="2000"/>
              <a:t>	5,574 kg = 12,288 lbs</a:t>
            </a:r>
            <a:endParaRPr sz="20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Practical calculation for mixed vegetable growers: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rPr lang="fr-CA" sz="2000"/>
              <a:t>	100 ft bed, </a:t>
            </a:r>
            <a:r>
              <a:rPr b="1" lang="fr-CA" sz="2000"/>
              <a:t>90 ft </a:t>
            </a:r>
            <a:r>
              <a:rPr lang="fr-CA" sz="2000"/>
              <a:t>actually in production. 	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rPr lang="fr-CA" sz="2000"/>
              <a:t>	Assuming 160cm wide bed = 43.89 m</a:t>
            </a:r>
            <a:r>
              <a:rPr baseline="30000" lang="fr-CA" sz="2000"/>
              <a:t>2</a:t>
            </a:r>
            <a:endParaRPr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b="1" lang="fr-CA"/>
              <a:t>	878 kg </a:t>
            </a:r>
            <a:r>
              <a:rPr lang="fr-CA"/>
              <a:t>= </a:t>
            </a:r>
            <a:r>
              <a:rPr b="1" lang="fr-CA"/>
              <a:t>1936 lbs</a:t>
            </a:r>
            <a:endParaRPr b="1"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b="1" lang="fr-CA"/>
              <a:t>	</a:t>
            </a:r>
            <a:r>
              <a:rPr lang="fr-CA"/>
              <a:t>weekly production = </a:t>
            </a:r>
            <a:r>
              <a:rPr b="1" lang="fr-CA"/>
              <a:t>79.8 kg/week </a:t>
            </a:r>
            <a:r>
              <a:rPr lang="fr-CA"/>
              <a:t>or </a:t>
            </a:r>
            <a:r>
              <a:rPr b="1" lang="fr-CA"/>
              <a:t>176 lbs/week</a:t>
            </a:r>
            <a:endParaRPr/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sh 506 Container Tomato - Tasteful Garden" id="142" name="Google Shape;142;p12"/>
          <p:cNvPicPr preferRelativeResize="0"/>
          <p:nvPr/>
        </p:nvPicPr>
        <p:blipFill rotWithShape="1">
          <a:blip r:embed="rId3">
            <a:alphaModFix/>
          </a:blip>
          <a:srcRect b="16113" l="4966" r="8126" t="9187"/>
          <a:stretch/>
        </p:blipFill>
        <p:spPr>
          <a:xfrm>
            <a:off x="6415108" y="3520768"/>
            <a:ext cx="2182816" cy="1407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/>
          <p:nvPr>
            <p:ph type="ctrTitle"/>
          </p:nvPr>
        </p:nvSpPr>
        <p:spPr>
          <a:xfrm>
            <a:off x="685800" y="5334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Where do you stand?</a:t>
            </a:r>
            <a:endParaRPr/>
          </a:p>
        </p:txBody>
      </p:sp>
      <p:pic>
        <p:nvPicPr>
          <p:cNvPr descr="Royalty Free Tomato Pictures, Images and Stock Photos - iStock" id="144" name="Google Shape;14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936" y="1825028"/>
            <a:ext cx="3322843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2 Fresh Tomato global market overview today - Tridge" id="145" name="Google Shape;145;p12"/>
          <p:cNvPicPr preferRelativeResize="0"/>
          <p:nvPr/>
        </p:nvPicPr>
        <p:blipFill rotWithShape="1">
          <a:blip r:embed="rId5">
            <a:alphaModFix/>
          </a:blip>
          <a:srcRect b="12833" l="10000" r="14000" t="10000"/>
          <a:stretch/>
        </p:blipFill>
        <p:spPr>
          <a:xfrm>
            <a:off x="6127234" y="1339877"/>
            <a:ext cx="1184957" cy="1203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mato cracking: Is it preventable? | Times-Sentinel Newspapers" id="146" name="Google Shape;146;p12"/>
          <p:cNvPicPr preferRelativeResize="0"/>
          <p:nvPr/>
        </p:nvPicPr>
        <p:blipFill rotWithShape="1">
          <a:blip r:embed="rId6">
            <a:alphaModFix/>
          </a:blip>
          <a:srcRect b="0" l="23334" r="23333" t="0"/>
          <a:stretch/>
        </p:blipFill>
        <p:spPr>
          <a:xfrm>
            <a:off x="7589643" y="1733718"/>
            <a:ext cx="1247323" cy="1309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tter Boy Tomato - Tasteful Garden" id="147" name="Google Shape;147;p12"/>
          <p:cNvPicPr preferRelativeResize="0"/>
          <p:nvPr/>
        </p:nvPicPr>
        <p:blipFill rotWithShape="1">
          <a:blip r:embed="rId7">
            <a:alphaModFix/>
          </a:blip>
          <a:srcRect b="11168" l="0" r="6252" t="0"/>
          <a:stretch/>
        </p:blipFill>
        <p:spPr>
          <a:xfrm>
            <a:off x="5445476" y="2507513"/>
            <a:ext cx="1461669" cy="117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2"/>
          <p:cNvSpPr/>
          <p:nvPr/>
        </p:nvSpPr>
        <p:spPr>
          <a:xfrm>
            <a:off x="3895445" y="2507513"/>
            <a:ext cx="1550031" cy="75948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202064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strike="noStrike">
              <a:solidFill>
                <a:srgbClr val="A2A2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nfused Farmer Stock Illustrations – 38 Confused Farmer Stock  Illustrations, Vectors &amp; Clipart - Dreamstime" id="149" name="Google Shape;149;p12"/>
          <p:cNvPicPr preferRelativeResize="0"/>
          <p:nvPr/>
        </p:nvPicPr>
        <p:blipFill rotWithShape="1">
          <a:blip r:embed="rId8">
            <a:alphaModFix/>
          </a:blip>
          <a:srcRect b="14777" l="22668" r="26293" t="13801"/>
          <a:stretch/>
        </p:blipFill>
        <p:spPr>
          <a:xfrm>
            <a:off x="3962400" y="3823005"/>
            <a:ext cx="16764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2"/>
          <p:cNvSpPr/>
          <p:nvPr/>
        </p:nvSpPr>
        <p:spPr>
          <a:xfrm>
            <a:off x="1295400" y="4495800"/>
            <a:ext cx="2286000" cy="1371600"/>
          </a:xfrm>
          <a:prstGeom prst="cloudCallout">
            <a:avLst>
              <a:gd fmla="val 81903" name="adj1"/>
              <a:gd fmla="val -24836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fr-CA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my yields?</a:t>
            </a:r>
            <a:endParaRPr b="1" i="0" sz="18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Key Observations of Knowledge building project</a:t>
            </a:r>
            <a:endParaRPr/>
          </a:p>
        </p:txBody>
      </p:sp>
      <p:sp>
        <p:nvSpPr>
          <p:cNvPr id="156" name="Google Shape;156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rPr lang="fr-CA"/>
              <a:t>Some of the Ah ha moments!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/>
              <a:t>Planning – Variety Selection</a:t>
            </a:r>
            <a:endParaRPr/>
          </a:p>
        </p:txBody>
      </p:sp>
      <p:sp>
        <p:nvSpPr>
          <p:cNvPr id="162" name="Google Shape;162;p14"/>
          <p:cNvSpPr txBox="1"/>
          <p:nvPr>
            <p:ph idx="1" type="body"/>
          </p:nvPr>
        </p:nvSpPr>
        <p:spPr>
          <a:xfrm>
            <a:off x="457200" y="1371600"/>
            <a:ext cx="3886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Selecting varieties: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Noto Sans Symbols"/>
              <a:buChar char="❑"/>
            </a:pPr>
            <a:r>
              <a:rPr lang="fr-CA"/>
              <a:t>The obvious reasons: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Courier New"/>
              <a:buChar char="o"/>
            </a:pPr>
            <a:r>
              <a:rPr lang="fr-CA"/>
              <a:t>Flavour, 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Courier New"/>
              <a:buChar char="o"/>
            </a:pPr>
            <a:r>
              <a:rPr lang="fr-CA"/>
              <a:t>Shape &amp; Type, 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Courier New"/>
              <a:buChar char="o"/>
            </a:pPr>
            <a:r>
              <a:rPr lang="fr-CA"/>
              <a:t>Yield,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Noto Sans Symbols"/>
              <a:buChar char="❑"/>
            </a:pPr>
            <a:r>
              <a:rPr lang="fr-CA"/>
              <a:t>The sometimes overlooked: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Courier New"/>
              <a:buChar char="o"/>
            </a:pPr>
            <a:r>
              <a:rPr b="1" lang="fr-CA" u="sng"/>
              <a:t>Disease resistance </a:t>
            </a:r>
            <a:endParaRPr/>
          </a:p>
          <a:p>
            <a:pPr indent="-228600" lvl="3" marL="160020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Noto Sans Symbols"/>
              <a:buChar char="▪"/>
            </a:pPr>
            <a:r>
              <a:rPr lang="fr-CA"/>
              <a:t>(soil born &amp; foliar diseases)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63" name="Google Shape;1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371599"/>
            <a:ext cx="1850858" cy="1850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tomatoes&#10;&#10;Description automatically generated" id="164" name="Google Shape;1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7947" y="1371599"/>
            <a:ext cx="1840832" cy="184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3406941"/>
            <a:ext cx="1850858" cy="1850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tomatoes&#10;&#10;Description automatically generated" id="166" name="Google Shape;16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7946" y="3406941"/>
            <a:ext cx="1850858" cy="1840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/>
              <a:t>Variety selection - Disease Resistance</a:t>
            </a:r>
            <a:endParaRPr sz="3200"/>
          </a:p>
        </p:txBody>
      </p:sp>
      <p:sp>
        <p:nvSpPr>
          <p:cNvPr id="172" name="Google Shape;172;p15"/>
          <p:cNvSpPr txBox="1"/>
          <p:nvPr>
            <p:ph idx="1" type="body"/>
          </p:nvPr>
        </p:nvSpPr>
        <p:spPr>
          <a:xfrm>
            <a:off x="1524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b="1" lang="fr-CA" sz="2400"/>
              <a:t>Greenhouse Tomato varieties: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ToMV 0-2,  - Tomato mosaic virus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Ff: A-E (LM), - Leaf mold race A and E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Fol:1-2,  - Fussarium Crown and root rot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For – Fussarium wilt</a:t>
            </a:r>
            <a:endParaRPr sz="2000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3" name="Google Shape;173;p15"/>
          <p:cNvSpPr txBox="1"/>
          <p:nvPr>
            <p:ph idx="2" type="body"/>
          </p:nvPr>
        </p:nvSpPr>
        <p:spPr>
          <a:xfrm>
            <a:off x="4267200" y="1371600"/>
            <a:ext cx="44958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b="1" lang="fr-CA" sz="2400"/>
              <a:t>Greenhouse tomato rootstock: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ToMV:0-2 – Tomato mosaic virus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Fol:0,1 – Fussarium crown and root rot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For – Fussarium wilt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Pl (CRR) – Corky root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Vad - Verticilium a &amp; d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N ma/mi/mj – Nematodes (</a:t>
            </a:r>
            <a:r>
              <a:rPr i="1" lang="fr-CA" sz="2000"/>
              <a:t>Meloidogyne arenaria, incognita and javanica</a:t>
            </a:r>
            <a:endParaRPr sz="2000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af mold&#10;Image: OMAFRA" id="178" name="Google Shape;1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849" y="3519803"/>
            <a:ext cx="2076476" cy="155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6"/>
          <p:cNvPicPr preferRelativeResize="0"/>
          <p:nvPr/>
        </p:nvPicPr>
        <p:blipFill rotWithShape="1">
          <a:blip r:embed="rId4">
            <a:alphaModFix/>
          </a:blip>
          <a:srcRect b="1002" l="2817" r="2817" t="286"/>
          <a:stretch/>
        </p:blipFill>
        <p:spPr>
          <a:xfrm>
            <a:off x="3457617" y="881294"/>
            <a:ext cx="1997030" cy="161878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6"/>
          <p:cNvSpPr txBox="1"/>
          <p:nvPr/>
        </p:nvSpPr>
        <p:spPr>
          <a:xfrm>
            <a:off x="459206" y="263071"/>
            <a:ext cx="23023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Mold - top </a:t>
            </a:r>
            <a:r>
              <a:rPr lang="fr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leaf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6"/>
          <p:cNvSpPr txBox="1"/>
          <p:nvPr/>
        </p:nvSpPr>
        <p:spPr>
          <a:xfrm>
            <a:off x="406081" y="2452542"/>
            <a:ext cx="19960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OMAFRA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6"/>
          <p:cNvSpPr txBox="1"/>
          <p:nvPr/>
        </p:nvSpPr>
        <p:spPr>
          <a:xfrm>
            <a:off x="3400652" y="260065"/>
            <a:ext cx="21958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Fusarium Crown and Root Rot </a:t>
            </a:r>
            <a:endParaRPr/>
          </a:p>
        </p:txBody>
      </p:sp>
      <p:pic>
        <p:nvPicPr>
          <p:cNvPr descr="A picture containing beverage, plant&#10;&#10;Description automatically generated" id="183" name="Google Shape;18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3258" y="917001"/>
            <a:ext cx="2295263" cy="162477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 txBox="1"/>
          <p:nvPr/>
        </p:nvSpPr>
        <p:spPr>
          <a:xfrm>
            <a:off x="6235602" y="533094"/>
            <a:ext cx="21958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Verticilium Wilt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6"/>
          <p:cNvSpPr txBox="1"/>
          <p:nvPr/>
        </p:nvSpPr>
        <p:spPr>
          <a:xfrm>
            <a:off x="6235602" y="2541780"/>
            <a:ext cx="219581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OMAFRA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6"/>
          <p:cNvPicPr preferRelativeResize="0"/>
          <p:nvPr/>
        </p:nvPicPr>
        <p:blipFill rotWithShape="1">
          <a:blip r:embed="rId6">
            <a:alphaModFix/>
          </a:blip>
          <a:srcRect b="16469" l="0" r="574" t="0"/>
          <a:stretch/>
        </p:blipFill>
        <p:spPr>
          <a:xfrm>
            <a:off x="3404351" y="3426848"/>
            <a:ext cx="1718475" cy="19388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6"/>
          <p:cNvSpPr txBox="1"/>
          <p:nvPr/>
        </p:nvSpPr>
        <p:spPr>
          <a:xfrm>
            <a:off x="3283666" y="3085981"/>
            <a:ext cx="16707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Fusarium Wilt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6"/>
          <p:cNvSpPr txBox="1"/>
          <p:nvPr/>
        </p:nvSpPr>
        <p:spPr>
          <a:xfrm>
            <a:off x="3352800" y="5365709"/>
            <a:ext cx="19025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NC Sate extension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849" y="863161"/>
            <a:ext cx="2195813" cy="163691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6"/>
          <p:cNvSpPr txBox="1"/>
          <p:nvPr/>
        </p:nvSpPr>
        <p:spPr>
          <a:xfrm>
            <a:off x="400162" y="3057516"/>
            <a:ext cx="25716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Mold - underside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377212" y="5077160"/>
            <a:ext cx="228374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OMAFRA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6"/>
          <p:cNvSpPr/>
          <p:nvPr/>
        </p:nvSpPr>
        <p:spPr>
          <a:xfrm>
            <a:off x="5726666" y="3140116"/>
            <a:ext cx="3213683" cy="2075543"/>
          </a:xfrm>
          <a:prstGeom prst="roundRect">
            <a:avLst>
              <a:gd fmla="val 16667" name="adj"/>
            </a:avLst>
          </a:prstGeom>
          <a:solidFill>
            <a:srgbClr val="3A822E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DAAF diagnostic services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Samples can be either brought to your local DAAF office or mailed in directly</a:t>
            </a:r>
            <a:r>
              <a:rPr lang="fr-CA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Planning – Soil Fertility</a:t>
            </a:r>
            <a:endParaRPr/>
          </a:p>
        </p:txBody>
      </p:sp>
      <p:sp>
        <p:nvSpPr>
          <p:cNvPr id="199" name="Google Shape;199;p17"/>
          <p:cNvSpPr txBox="1"/>
          <p:nvPr>
            <p:ph idx="1" type="body"/>
          </p:nvPr>
        </p:nvSpPr>
        <p:spPr>
          <a:xfrm>
            <a:off x="457200" y="1143000"/>
            <a:ext cx="48768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Soil analysis: the season before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b="1" lang="fr-CA" sz="2000"/>
              <a:t>OM:</a:t>
            </a:r>
            <a:r>
              <a:rPr lang="fr-CA" sz="2000"/>
              <a:t> raise OM % if needed with compost or other OM additions.</a:t>
            </a:r>
            <a:endParaRPr/>
          </a:p>
          <a:p>
            <a:pPr indent="-228600" lvl="2" marL="114300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</a:pPr>
            <a:r>
              <a:rPr lang="fr-CA" sz="1800"/>
              <a:t>You </a:t>
            </a:r>
            <a:r>
              <a:rPr b="1" lang="fr-CA" sz="1800"/>
              <a:t>MUST</a:t>
            </a:r>
            <a:r>
              <a:rPr lang="fr-CA" sz="1800"/>
              <a:t> know your compost before adding large amounts.</a:t>
            </a:r>
            <a:endParaRPr/>
          </a:p>
          <a:p>
            <a:pPr indent="-1714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</a:pPr>
            <a:r>
              <a:t/>
            </a:r>
            <a:endParaRPr sz="18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b="1" lang="fr-CA" sz="2000"/>
              <a:t>pH: </a:t>
            </a:r>
            <a:r>
              <a:rPr lang="fr-CA" sz="2000"/>
              <a:t>adjust pH to desired level, </a:t>
            </a:r>
            <a:r>
              <a:rPr b="1" lang="fr-CA" sz="2000"/>
              <a:t>BUT</a:t>
            </a:r>
            <a:r>
              <a:rPr lang="fr-CA" sz="2000"/>
              <a:t> keep in mind that certain inputs (compost, crab meal) might affect pH.</a:t>
            </a:r>
            <a:endParaRPr sz="2000"/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b="1" lang="fr-CA" sz="2000"/>
              <a:t>Salinity: </a:t>
            </a:r>
            <a:r>
              <a:rPr lang="fr-CA" sz="2000"/>
              <a:t>without precipitations to leach out salts, </a:t>
            </a:r>
            <a:r>
              <a:rPr b="1" lang="fr-CA" sz="2000"/>
              <a:t>NEED </a:t>
            </a:r>
            <a:r>
              <a:rPr lang="fr-CA" sz="2000"/>
              <a:t>to watch the salt levels.</a:t>
            </a:r>
            <a:endParaRPr sz="2000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00" name="Google Shape;2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2735" y="1143000"/>
            <a:ext cx="3667483" cy="295820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 txBox="1"/>
          <p:nvPr/>
        </p:nvSpPr>
        <p:spPr>
          <a:xfrm>
            <a:off x="5856018" y="3962400"/>
            <a:ext cx="3124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DAAF website has factsheet on sampling if you’ve never done this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886" y="1295400"/>
            <a:ext cx="8802228" cy="393235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8"/>
          <p:cNvSpPr/>
          <p:nvPr/>
        </p:nvSpPr>
        <p:spPr>
          <a:xfrm>
            <a:off x="170886" y="4202592"/>
            <a:ext cx="1470413" cy="460094"/>
          </a:xfrm>
          <a:prstGeom prst="ellipse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8"/>
          <p:cNvSpPr/>
          <p:nvPr/>
        </p:nvSpPr>
        <p:spPr>
          <a:xfrm>
            <a:off x="170887" y="2638624"/>
            <a:ext cx="819714" cy="256976"/>
          </a:xfrm>
          <a:prstGeom prst="ellipse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3581399" y="2895600"/>
            <a:ext cx="4952993" cy="1306992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C:N ratio: under 20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 : should be close to neutral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Soluble Salts: &gt; 10ms/cm considered high, for GH we should be even more carefull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8"/>
          <p:cNvSpPr txBox="1"/>
          <p:nvPr/>
        </p:nvSpPr>
        <p:spPr>
          <a:xfrm>
            <a:off x="342900" y="238453"/>
            <a:ext cx="8458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Perennia’s Factsheet is a very usefull ressource on Compost analysis: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‘’How to Interpret a Compost Analysis Report’’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724400" y="4267200"/>
            <a:ext cx="457200" cy="190121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8"/>
          <p:cNvSpPr/>
          <p:nvPr/>
        </p:nvSpPr>
        <p:spPr>
          <a:xfrm>
            <a:off x="6391557" y="4267200"/>
            <a:ext cx="457200" cy="190121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8"/>
          <p:cNvSpPr txBox="1"/>
          <p:nvPr/>
        </p:nvSpPr>
        <p:spPr>
          <a:xfrm>
            <a:off x="723900" y="5431930"/>
            <a:ext cx="8077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PEI Lab Compost Analysis package: Ask for Soluble Salts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4" name="Google Shape;214;p18"/>
          <p:cNvCxnSpPr/>
          <p:nvPr/>
        </p:nvCxnSpPr>
        <p:spPr>
          <a:xfrm rot="10800000">
            <a:off x="5181600" y="4457322"/>
            <a:ext cx="1024078" cy="974608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5" name="Google Shape;215;p18"/>
          <p:cNvCxnSpPr/>
          <p:nvPr/>
        </p:nvCxnSpPr>
        <p:spPr>
          <a:xfrm rot="10800000">
            <a:off x="6391557" y="4432639"/>
            <a:ext cx="0" cy="999291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16" name="Google Shape;216;p18"/>
          <p:cNvSpPr/>
          <p:nvPr/>
        </p:nvSpPr>
        <p:spPr>
          <a:xfrm>
            <a:off x="2514600" y="1426070"/>
            <a:ext cx="6286500" cy="859930"/>
          </a:xfrm>
          <a:prstGeom prst="rect">
            <a:avLst/>
          </a:prstGeom>
          <a:solidFill>
            <a:srgbClr val="C0000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Planning the fertility program</a:t>
            </a:r>
            <a:endParaRPr/>
          </a:p>
        </p:txBody>
      </p:sp>
      <p:sp>
        <p:nvSpPr>
          <p:cNvPr id="222" name="Google Shape;222;p19"/>
          <p:cNvSpPr txBox="1"/>
          <p:nvPr>
            <p:ph idx="1" type="body"/>
          </p:nvPr>
        </p:nvSpPr>
        <p:spPr>
          <a:xfrm>
            <a:off x="4572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Fertilize based on kg of tomato expected not on per acre basis 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Field N recommendation: </a:t>
            </a:r>
            <a:r>
              <a:rPr b="1" lang="fr-CA" sz="1800"/>
              <a:t>135kgN/ha</a:t>
            </a:r>
            <a:r>
              <a:rPr lang="fr-CA" sz="1800"/>
              <a:t>, but in 3 season GH this could be as high as </a:t>
            </a:r>
            <a:r>
              <a:rPr b="1" lang="fr-CA" sz="1800"/>
              <a:t>600kgN/ha</a:t>
            </a:r>
            <a:endParaRPr/>
          </a:p>
          <a:p>
            <a:pPr indent="0" lvl="0" marL="0" rtl="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</a:pPr>
            <a:r>
              <a:t/>
            </a:r>
            <a:endParaRPr sz="900"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Very important to not limit N &amp; K as they will affect the yield and quality of the fruit.</a:t>
            </a:r>
            <a:endParaRPr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–"/>
            </a:pPr>
            <a:r>
              <a:rPr lang="fr-CA" sz="1600"/>
              <a:t>Split fertilizer applications</a:t>
            </a:r>
            <a:endParaRPr/>
          </a:p>
        </p:txBody>
      </p:sp>
      <p:pic>
        <p:nvPicPr>
          <p:cNvPr id="223" name="Google Shape;223;p19"/>
          <p:cNvPicPr preferRelativeResize="0"/>
          <p:nvPr/>
        </p:nvPicPr>
        <p:blipFill rotWithShape="1">
          <a:blip r:embed="rId3">
            <a:alphaModFix/>
          </a:blip>
          <a:srcRect b="0" l="8409" r="0" t="0"/>
          <a:stretch/>
        </p:blipFill>
        <p:spPr>
          <a:xfrm>
            <a:off x="5020403" y="1373372"/>
            <a:ext cx="3692978" cy="305004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/>
          <p:nvPr/>
        </p:nvSpPr>
        <p:spPr>
          <a:xfrm>
            <a:off x="5452793" y="4452035"/>
            <a:ext cx="2828197" cy="814387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White core: fertilizer can be among the causes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313" l="6604" r="6603" t="1"/>
          <a:stretch/>
        </p:blipFill>
        <p:spPr>
          <a:xfrm>
            <a:off x="990600" y="1462086"/>
            <a:ext cx="7010400" cy="455771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73" name="Google Shape;73;p2"/>
          <p:cNvSpPr txBox="1"/>
          <p:nvPr>
            <p:ph type="title"/>
          </p:nvPr>
        </p:nvSpPr>
        <p:spPr>
          <a:xfrm>
            <a:off x="304801" y="328613"/>
            <a:ext cx="8229600" cy="127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700"/>
              <a:t>New Brunswick Department of Agriculture, Aquaculture and Fisheries Action Plan : Improving Food Self-Sufficiency in New Brunswick</a:t>
            </a:r>
            <a:br>
              <a:rPr lang="fr-CA" sz="2400"/>
            </a:b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835" y="465367"/>
            <a:ext cx="2298219" cy="235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 txBox="1"/>
          <p:nvPr>
            <p:ph type="title"/>
          </p:nvPr>
        </p:nvSpPr>
        <p:spPr>
          <a:xfrm>
            <a:off x="2325767" y="199214"/>
            <a:ext cx="3436242" cy="972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Electrical Conductivity</a:t>
            </a:r>
            <a:endParaRPr/>
          </a:p>
        </p:txBody>
      </p:sp>
      <p:graphicFrame>
        <p:nvGraphicFramePr>
          <p:cNvPr id="231" name="Google Shape;231;p20"/>
          <p:cNvGraphicFramePr/>
          <p:nvPr/>
        </p:nvGraphicFramePr>
        <p:xfrm>
          <a:off x="38100" y="3429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{37BADF19-21C6-4FD9-A2AB-64DB90275710}</a:tableStyleId>
              </a:tblPr>
              <a:tblGrid>
                <a:gridCol w="1104900"/>
                <a:gridCol w="1066800"/>
                <a:gridCol w="1066800"/>
                <a:gridCol w="762000"/>
                <a:gridCol w="1219200"/>
                <a:gridCol w="1066800"/>
                <a:gridCol w="914400"/>
                <a:gridCol w="914400"/>
                <a:gridCol w="914400"/>
              </a:tblGrid>
              <a:tr h="811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>
                          <a:solidFill>
                            <a:srgbClr val="3F3F3F"/>
                          </a:solidFill>
                        </a:rPr>
                        <a:t>Crop</a:t>
                      </a:r>
                      <a:endParaRPr sz="1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200">
                          <a:solidFill>
                            <a:srgbClr val="3F3F3F"/>
                          </a:solidFill>
                        </a:rPr>
                        <a:t>Pre-emergence</a:t>
                      </a:r>
                      <a:endParaRPr sz="12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200">
                          <a:solidFill>
                            <a:srgbClr val="3F3F3F"/>
                          </a:solidFill>
                        </a:rPr>
                        <a:t>Post-emergence</a:t>
                      </a:r>
                      <a:endParaRPr sz="12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>
                          <a:solidFill>
                            <a:srgbClr val="3F3F3F"/>
                          </a:solidFill>
                        </a:rPr>
                        <a:t>In pot</a:t>
                      </a:r>
                      <a:endParaRPr sz="1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>
                          <a:solidFill>
                            <a:srgbClr val="3F3F3F"/>
                          </a:solidFill>
                        </a:rPr>
                        <a:t>Entering Greenhouse</a:t>
                      </a:r>
                      <a:endParaRPr sz="1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>
                          <a:solidFill>
                            <a:srgbClr val="3F3F3F"/>
                          </a:solidFill>
                        </a:rPr>
                        <a:t>At transplant</a:t>
                      </a:r>
                      <a:endParaRPr sz="1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>
                          <a:solidFill>
                            <a:srgbClr val="3F3F3F"/>
                          </a:solidFill>
                        </a:rPr>
                        <a:t>Mature Crop - Spring</a:t>
                      </a:r>
                      <a:endParaRPr sz="1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>
                          <a:solidFill>
                            <a:srgbClr val="3F3F3F"/>
                          </a:solidFill>
                        </a:rPr>
                        <a:t>Mature Crop - Summer</a:t>
                      </a:r>
                      <a:endParaRPr sz="1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>
                          <a:solidFill>
                            <a:srgbClr val="3F3F3F"/>
                          </a:solidFill>
                        </a:rPr>
                        <a:t>Mature Crop – Fall</a:t>
                      </a:r>
                      <a:endParaRPr sz="1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47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400"/>
                        <a:t>Tomato</a:t>
                      </a:r>
                      <a:endParaRPr b="1"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0.5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1 – 1.5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2.5 – 3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3.5 - 6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4.5 – 6.5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3.5 – 4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3.0 3.5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3.5 – 4</a:t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518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400"/>
                        <a:t>Cucumber</a:t>
                      </a:r>
                      <a:endParaRPr b="1"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0.5 - 1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1.5 – 1.8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 – 2.5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2.5 - 3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2.2 – 2.7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2.0 – 2.5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2.2 – 2.7</a:t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47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400"/>
                        <a:t>Peppers</a:t>
                      </a:r>
                      <a:endParaRPr b="1"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0.5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0.5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1 – 1.5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1.5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1.5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2.7 – 3.2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2.2 -2.7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400"/>
                        <a:t>2.7 – 3.2</a:t>
                      </a:r>
                      <a:endParaRPr sz="14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32" name="Google Shape;232;p20"/>
          <p:cNvSpPr txBox="1"/>
          <p:nvPr/>
        </p:nvSpPr>
        <p:spPr>
          <a:xfrm>
            <a:off x="59636" y="3090446"/>
            <a:ext cx="656548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Ideal EC levels by crop and growth stage (mS)</a:t>
            </a: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ound, outdoor, drink&#10;&#10;Description automatically generated" id="233" name="Google Shape;233;p20"/>
          <p:cNvPicPr preferRelativeResize="0"/>
          <p:nvPr/>
        </p:nvPicPr>
        <p:blipFill rotWithShape="1">
          <a:blip r:embed="rId4">
            <a:alphaModFix/>
          </a:blip>
          <a:srcRect b="0" l="-300" r="-104" t="0"/>
          <a:stretch/>
        </p:blipFill>
        <p:spPr>
          <a:xfrm>
            <a:off x="5495722" y="523614"/>
            <a:ext cx="3436242" cy="2566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Plan for your enemies</a:t>
            </a:r>
            <a:endParaRPr/>
          </a:p>
        </p:txBody>
      </p:sp>
      <p:sp>
        <p:nvSpPr>
          <p:cNvPr id="239" name="Google Shape;239;p21"/>
          <p:cNvSpPr txBox="1"/>
          <p:nvPr>
            <p:ph idx="1" type="body"/>
          </p:nvPr>
        </p:nvSpPr>
        <p:spPr>
          <a:xfrm>
            <a:off x="457199" y="1371600"/>
            <a:ext cx="4809541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Physical barriers such as Insect netting: </a:t>
            </a:r>
            <a:endParaRPr sz="2000"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A must if growing cucumbers</a:t>
            </a:r>
            <a:endParaRPr sz="1800"/>
          </a:p>
          <a:p>
            <a:pPr indent="-161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Biocontrols – introduction of beneficial insects</a:t>
            </a:r>
            <a:endParaRPr sz="2000"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Make a plan!  Contact your supplier ahead of the season</a:t>
            </a:r>
            <a:endParaRPr sz="1800"/>
          </a:p>
          <a:p>
            <a:pPr indent="-161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Have a strategy to deal with outbreaks</a:t>
            </a:r>
            <a:endParaRPr sz="2000"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Controls (have them on hand). </a:t>
            </a:r>
            <a:endParaRPr/>
          </a:p>
          <a:p>
            <a:pPr indent="-161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Have your pesticide applicator licence</a:t>
            </a:r>
            <a:endParaRPr sz="2000"/>
          </a:p>
        </p:txBody>
      </p:sp>
      <p:pic>
        <p:nvPicPr>
          <p:cNvPr descr="Cucumber beetles are highly attracted to cucurbit flowers. In at least... |  Download Scientific Diagram" id="240" name="Google Shape;240;p21"/>
          <p:cNvPicPr preferRelativeResize="0"/>
          <p:nvPr/>
        </p:nvPicPr>
        <p:blipFill rotWithShape="1">
          <a:blip r:embed="rId3">
            <a:alphaModFix/>
          </a:blip>
          <a:srcRect b="12155" l="0" r="-4" t="15645"/>
          <a:stretch/>
        </p:blipFill>
        <p:spPr>
          <a:xfrm>
            <a:off x="5328222" y="3161892"/>
            <a:ext cx="3815778" cy="3673071"/>
          </a:xfrm>
          <a:custGeom>
            <a:rect b="b" l="l" r="r" t="t"/>
            <a:pathLst>
              <a:path extrusionOk="0" h="4130271" w="429074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nsect netting on high tunnel" id="241" name="Google Shape;241;p21"/>
          <p:cNvPicPr preferRelativeResize="0"/>
          <p:nvPr/>
        </p:nvPicPr>
        <p:blipFill rotWithShape="1">
          <a:blip r:embed="rId4">
            <a:alphaModFix/>
          </a:blip>
          <a:srcRect b="-4" l="10312" r="1932" t="0"/>
          <a:stretch/>
        </p:blipFill>
        <p:spPr>
          <a:xfrm>
            <a:off x="5557059" y="-1772"/>
            <a:ext cx="3129742" cy="2674949"/>
          </a:xfrm>
          <a:custGeom>
            <a:rect b="b" l="l" r="r" t="t"/>
            <a:pathLst>
              <a:path extrusionOk="0" h="3007909" w="3519312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Planning the GH Space - Light</a:t>
            </a:r>
            <a:endParaRPr/>
          </a:p>
        </p:txBody>
      </p:sp>
      <p:sp>
        <p:nvSpPr>
          <p:cNvPr id="247" name="Google Shape;247;p22"/>
          <p:cNvSpPr txBox="1"/>
          <p:nvPr>
            <p:ph idx="1" type="body"/>
          </p:nvPr>
        </p:nvSpPr>
        <p:spPr>
          <a:xfrm>
            <a:off x="4180936" y="1285336"/>
            <a:ext cx="4836544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Even light distribution and adequate space to work 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Guidelines for plants/m</a:t>
            </a:r>
            <a:r>
              <a:rPr baseline="30000" lang="fr-CA"/>
              <a:t>2</a:t>
            </a:r>
            <a:r>
              <a:rPr lang="fr-CA"/>
              <a:t> are based on light distribution</a:t>
            </a:r>
            <a:endParaRPr/>
          </a:p>
          <a:p>
            <a: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Appropriate amount of light  helps keep plants in balance.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tree, person, outdoor&#10;&#10;Description automatically generated" id="248" name="Google Shape;24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51620" y="1849357"/>
            <a:ext cx="4580148" cy="3431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Planning the GH Space - Light</a:t>
            </a:r>
            <a:endParaRPr/>
          </a:p>
        </p:txBody>
      </p:sp>
      <p:sp>
        <p:nvSpPr>
          <p:cNvPr id="254" name="Google Shape;254;p23"/>
          <p:cNvSpPr txBox="1"/>
          <p:nvPr>
            <p:ph idx="1" type="body"/>
          </p:nvPr>
        </p:nvSpPr>
        <p:spPr>
          <a:xfrm>
            <a:off x="457200" y="1371600"/>
            <a:ext cx="8077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Need to consider the type of structure you have and the amount of light available.  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/>
              <a:t>Older plastic vs newer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/>
              <a:t>Condensation (anti-condensation film)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/>
              <a:t>Type of structure (rib spacing, size of ribs, wooden vs metal)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If light is limited, you should reduce the plants/m</a:t>
            </a:r>
            <a:r>
              <a:rPr baseline="30000" lang="fr-CA"/>
              <a:t>2 </a:t>
            </a:r>
            <a:r>
              <a:rPr lang="fr-CA"/>
              <a:t>a bit to reflect this limitation.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2400"/>
            <a:ext cx="6670658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4"/>
          <p:cNvSpPr/>
          <p:nvPr/>
        </p:nvSpPr>
        <p:spPr>
          <a:xfrm>
            <a:off x="6477000" y="4419600"/>
            <a:ext cx="762000" cy="38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4"/>
          <p:cNvSpPr txBox="1"/>
          <p:nvPr/>
        </p:nvSpPr>
        <p:spPr>
          <a:xfrm>
            <a:off x="7239000" y="3732937"/>
            <a:ext cx="16764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 reducing to 2.1 or less if light is limited in your GH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4"/>
          <p:cNvSpPr txBox="1"/>
          <p:nvPr/>
        </p:nvSpPr>
        <p:spPr>
          <a:xfrm>
            <a:off x="7011358" y="360931"/>
            <a:ext cx="210418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OMAFRA’s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publication 836 gives the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recommendation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2.4 -2.7 plants /m2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/>
              <a:t>Planning the GH Space - Configuration</a:t>
            </a:r>
            <a:endParaRPr sz="3200"/>
          </a:p>
        </p:txBody>
      </p:sp>
      <p:sp>
        <p:nvSpPr>
          <p:cNvPr id="268" name="Google Shape;268;p25"/>
          <p:cNvSpPr txBox="1"/>
          <p:nvPr>
            <p:ph idx="1" type="body"/>
          </p:nvPr>
        </p:nvSpPr>
        <p:spPr>
          <a:xfrm>
            <a:off x="457200" y="1135344"/>
            <a:ext cx="5510813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•"/>
            </a:pPr>
            <a:r>
              <a:rPr lang="fr-CA" sz="1600"/>
              <a:t>1 row configuration (either 1 or 2 heads per plant) allows you to place your ground cloth at base of plants</a:t>
            </a:r>
            <a:endParaRPr/>
          </a:p>
          <a:p>
            <a:pPr indent="-285750" lvl="0" marL="285750" rtl="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•"/>
            </a:pPr>
            <a:r>
              <a:rPr lang="fr-CA" sz="1600"/>
              <a:t>Space your wires accordingly</a:t>
            </a:r>
            <a:endParaRPr sz="1600"/>
          </a:p>
          <a:p>
            <a:pPr indent="-285750" lvl="0" marL="285750" rtl="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•"/>
            </a:pPr>
            <a:r>
              <a:rPr lang="fr-CA" sz="1600"/>
              <a:t>Spacing important for light to reach the plants</a:t>
            </a:r>
            <a:endParaRPr/>
          </a:p>
          <a:p>
            <a:pPr indent="-285750" lvl="0" marL="285750" rtl="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•"/>
            </a:pPr>
            <a:r>
              <a:rPr lang="fr-CA" sz="1600"/>
              <a:t>Don't be afraid to really give enough loose in the string to deepen the ‘’V’’</a:t>
            </a:r>
            <a:endParaRPr/>
          </a:p>
          <a:p>
            <a:pPr indent="-285750" lvl="1" marL="742950" rtl="0" algn="l">
              <a:spcBef>
                <a:spcPts val="240"/>
              </a:spcBef>
              <a:spcAft>
                <a:spcPts val="0"/>
              </a:spcAft>
              <a:buClr>
                <a:srgbClr val="464646"/>
              </a:buClr>
              <a:buSzPts val="1200"/>
              <a:buFont typeface="Arial"/>
              <a:buChar char="–"/>
            </a:pPr>
            <a:r>
              <a:rPr lang="fr-CA" sz="1200"/>
              <a:t>More of a “U” shape.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Diagram&#10;&#10;Description automatically generated" id="269" name="Google Shape;2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481" y="3124200"/>
            <a:ext cx="5614295" cy="28872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shape&#10;&#10;Description automatically generated" id="270" name="Google Shape;270;p25"/>
          <p:cNvPicPr preferRelativeResize="0"/>
          <p:nvPr/>
        </p:nvPicPr>
        <p:blipFill rotWithShape="1">
          <a:blip r:embed="rId4">
            <a:alphaModFix/>
          </a:blip>
          <a:srcRect b="373" l="7356" r="9339" t="6137"/>
          <a:stretch/>
        </p:blipFill>
        <p:spPr>
          <a:xfrm>
            <a:off x="6071495" y="1273216"/>
            <a:ext cx="2855794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5"/>
          <p:cNvSpPr/>
          <p:nvPr/>
        </p:nvSpPr>
        <p:spPr>
          <a:xfrm>
            <a:off x="353718" y="3348131"/>
            <a:ext cx="1157809" cy="509016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Vertical trellis</a:t>
            </a:r>
            <a:endParaRPr/>
          </a:p>
        </p:txBody>
      </p:sp>
      <p:sp>
        <p:nvSpPr>
          <p:cNvPr id="272" name="Google Shape;272;p25"/>
          <p:cNvSpPr/>
          <p:nvPr/>
        </p:nvSpPr>
        <p:spPr>
          <a:xfrm>
            <a:off x="2908047" y="3377609"/>
            <a:ext cx="1195157" cy="483416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Vertical trellis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5"/>
          <p:cNvSpPr/>
          <p:nvPr/>
        </p:nvSpPr>
        <p:spPr>
          <a:xfrm>
            <a:off x="127481" y="5623488"/>
            <a:ext cx="1597622" cy="472511"/>
          </a:xfrm>
          <a:prstGeom prst="rect">
            <a:avLst/>
          </a:prstGeom>
          <a:solidFill>
            <a:srgbClr val="0070C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row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heads/plant</a:t>
            </a:r>
            <a:endParaRPr/>
          </a:p>
        </p:txBody>
      </p:sp>
      <p:sp>
        <p:nvSpPr>
          <p:cNvPr id="274" name="Google Shape;274;p25"/>
          <p:cNvSpPr/>
          <p:nvPr/>
        </p:nvSpPr>
        <p:spPr>
          <a:xfrm>
            <a:off x="2790873" y="5642982"/>
            <a:ext cx="1429503" cy="472511"/>
          </a:xfrm>
          <a:prstGeom prst="rect">
            <a:avLst/>
          </a:prstGeom>
          <a:solidFill>
            <a:srgbClr val="0070C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row</a:t>
            </a:r>
            <a:br>
              <a:rPr lang="fr-CA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CA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head/plant</a:t>
            </a:r>
            <a:endParaRPr/>
          </a:p>
        </p:txBody>
      </p:sp>
      <p:sp>
        <p:nvSpPr>
          <p:cNvPr id="275" name="Google Shape;275;p25"/>
          <p:cNvSpPr txBox="1"/>
          <p:nvPr/>
        </p:nvSpPr>
        <p:spPr>
          <a:xfrm>
            <a:off x="5737078" y="5215452"/>
            <a:ext cx="309330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images taken from: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Guide de Production Poivron et Tomate Biologiques Sous Abris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280" name="Google Shape;28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8325" y="85545"/>
            <a:ext cx="6984520" cy="5249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6"/>
          <p:cNvSpPr/>
          <p:nvPr/>
        </p:nvSpPr>
        <p:spPr>
          <a:xfrm>
            <a:off x="632230" y="3574874"/>
            <a:ext cx="3005615" cy="271312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row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heads/plant 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configuration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Grow Strong Seedlings</a:t>
            </a:r>
            <a:endParaRPr/>
          </a:p>
        </p:txBody>
      </p:sp>
      <p:sp>
        <p:nvSpPr>
          <p:cNvPr id="287" name="Google Shape;287;p27"/>
          <p:cNvSpPr txBox="1"/>
          <p:nvPr>
            <p:ph idx="1" type="body"/>
          </p:nvPr>
        </p:nvSpPr>
        <p:spPr>
          <a:xfrm>
            <a:off x="513556" y="1132695"/>
            <a:ext cx="4479984" cy="5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A good strong seedling: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Healthy white roots,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Seedling can be lifted without breaking the plug,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Sturdy stem, not stretched (stocky),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Good foliage color,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First flower cluster open on 50% of plants or 8-10 true leaves</a:t>
            </a:r>
            <a:endParaRPr/>
          </a:p>
          <a:p>
            <a:pPr indent="-288925" lvl="0" marL="288925" rtl="0" algn="l">
              <a:spcBef>
                <a:spcPts val="440"/>
              </a:spcBef>
              <a:spcAft>
                <a:spcPts val="0"/>
              </a:spcAft>
              <a:buClr>
                <a:srgbClr val="464646"/>
              </a:buClr>
              <a:buSzPts val="2200"/>
              <a:buFont typeface="Arial"/>
              <a:buChar char="•"/>
            </a:pPr>
            <a:r>
              <a:rPr lang="fr-CA" sz="2200"/>
              <a:t>Hit the ground running: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Roots at the edge of the pot, ready to contact soil ASAP,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Enough fertility, 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</a:pPr>
            <a:r>
              <a:rPr lang="fr-CA" sz="1800"/>
              <a:t>If seedling not ready, might as well delay TP day.</a:t>
            </a:r>
            <a:endParaRPr/>
          </a:p>
        </p:txBody>
      </p:sp>
      <p:pic>
        <p:nvPicPr>
          <p:cNvPr descr="A picture containing person, outdoor, plant, vegetable&#10;&#10;Description automatically generated" id="288" name="Google Shape;28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7659" y="1127051"/>
            <a:ext cx="3401550" cy="454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 txBox="1"/>
          <p:nvPr/>
        </p:nvSpPr>
        <p:spPr>
          <a:xfrm>
            <a:off x="5157659" y="5561672"/>
            <a:ext cx="323616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credit: Climax Conseil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7"/>
          <p:cNvSpPr/>
          <p:nvPr/>
        </p:nvSpPr>
        <p:spPr>
          <a:xfrm>
            <a:off x="7234687" y="427009"/>
            <a:ext cx="1647644" cy="150386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A+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Grow Strong Seedlings</a:t>
            </a:r>
            <a:endParaRPr/>
          </a:p>
        </p:txBody>
      </p:sp>
      <p:sp>
        <p:nvSpPr>
          <p:cNvPr id="296" name="Google Shape;296;p28"/>
          <p:cNvSpPr txBox="1"/>
          <p:nvPr>
            <p:ph idx="1" type="body"/>
          </p:nvPr>
        </p:nvSpPr>
        <p:spPr>
          <a:xfrm>
            <a:off x="152400" y="1141563"/>
            <a:ext cx="5637361" cy="4954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Temperature</a:t>
            </a:r>
            <a:endParaRPr sz="2000"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Fertility</a:t>
            </a:r>
            <a:endParaRPr sz="2000"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Space 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Plants should not touch,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Seed in every two cells  (seedling trays).</a:t>
            </a:r>
            <a:endParaRPr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Light: If using grow lights, ensure enough light so plants don't stretch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The lights can be lowered. 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Have enough lights for sqft of seedlings</a:t>
            </a:r>
            <a:endParaRPr sz="2000"/>
          </a:p>
          <a:p>
            <a:pPr indent="-288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Water and air (for roots to expand and fill plug)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Water is important, but don’t overdo it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Lift the plug out of the cell to confirm watering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C:\Users\Gateway-STP\Documents\Dany\Climax\Club Pro-Serre\Réunion\2012-11-01\ProSerre Nov 2012\SJN\32- espacement et PLASTIQUE BLANC SUR TABLES.JPG" id="297" name="Google Shape;297;p28"/>
          <p:cNvPicPr preferRelativeResize="0"/>
          <p:nvPr/>
        </p:nvPicPr>
        <p:blipFill rotWithShape="1">
          <a:blip r:embed="rId3">
            <a:alphaModFix/>
          </a:blip>
          <a:srcRect b="0" l="37138" r="0" t="0"/>
          <a:stretch/>
        </p:blipFill>
        <p:spPr>
          <a:xfrm>
            <a:off x="5971872" y="2908189"/>
            <a:ext cx="2987829" cy="235542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8"/>
          <p:cNvSpPr txBox="1"/>
          <p:nvPr/>
        </p:nvSpPr>
        <p:spPr>
          <a:xfrm>
            <a:off x="5885736" y="5281767"/>
            <a:ext cx="32937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credit: Climax Conseil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4">
            <a:alphaModFix/>
          </a:blip>
          <a:srcRect b="8183" l="0" r="0" t="32306"/>
          <a:stretch/>
        </p:blipFill>
        <p:spPr>
          <a:xfrm>
            <a:off x="5975016" y="69135"/>
            <a:ext cx="2994918" cy="237357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/>
          <p:nvPr/>
        </p:nvSpPr>
        <p:spPr>
          <a:xfrm>
            <a:off x="7112480" y="1186659"/>
            <a:ext cx="1940443" cy="2525049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fr-CA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Too tight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lang="fr-C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Enough space to grow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Seedling Temperature Targets</a:t>
            </a:r>
            <a:endParaRPr/>
          </a:p>
        </p:txBody>
      </p:sp>
      <p:pic>
        <p:nvPicPr>
          <p:cNvPr id="306" name="Google Shape;30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014" y="1981200"/>
            <a:ext cx="8206386" cy="267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latin typeface="Arial"/>
                <a:ea typeface="Arial"/>
                <a:cs typeface="Arial"/>
                <a:sym typeface="Arial"/>
              </a:rPr>
              <a:t>NBDAAF – Self-Sufficiency Action Plan</a:t>
            </a:r>
            <a:endParaRPr sz="3200"/>
          </a:p>
        </p:txBody>
      </p:sp>
      <p:sp>
        <p:nvSpPr>
          <p:cNvPr id="79" name="Google Shape;79;p3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Goals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Double the Controlled Environment Agriculture area in five years (2021 to 2026)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Optimize growing conditions to maximize yields and profitability with current infrastructure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Build knowledge and leadership within producers and Department of Agriculture, Aquaculture and Fisheries staff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Preparing the GH for Transplanting</a:t>
            </a:r>
            <a:endParaRPr/>
          </a:p>
        </p:txBody>
      </p:sp>
      <p:sp>
        <p:nvSpPr>
          <p:cNvPr id="312" name="Google Shape;312;p30"/>
          <p:cNvSpPr txBox="1"/>
          <p:nvPr>
            <p:ph idx="1" type="body"/>
          </p:nvPr>
        </p:nvSpPr>
        <p:spPr>
          <a:xfrm>
            <a:off x="428446" y="1400354"/>
            <a:ext cx="4235569" cy="4695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Fertilize seedlings with 1tbsp </a:t>
            </a:r>
            <a:r>
              <a:rPr lang="fr-CA" sz="2400"/>
              <a:t>pelletized</a:t>
            </a:r>
            <a:r>
              <a:rPr lang="fr-CA" sz="2400"/>
              <a:t> chicken manure per pot 1 week before TP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Will provide fertility before plants make contact with soil.</a:t>
            </a:r>
            <a:endParaRPr sz="2000"/>
          </a:p>
          <a:p>
            <a:pPr indent="-238125" lvl="0" marL="288925" rtl="0" algn="l">
              <a:spcBef>
                <a:spcPts val="160"/>
              </a:spcBef>
              <a:spcAft>
                <a:spcPts val="0"/>
              </a:spcAft>
              <a:buClr>
                <a:srgbClr val="464646"/>
              </a:buClr>
              <a:buSzPts val="800"/>
              <a:buFont typeface="Arial"/>
              <a:buNone/>
            </a:pPr>
            <a:r>
              <a:t/>
            </a:r>
            <a:endParaRPr sz="8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Fertilise soil the week before the transplants go in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Elements should be available when the roots get there.</a:t>
            </a:r>
            <a:endParaRPr sz="2000"/>
          </a:p>
          <a:p>
            <a:pPr indent="-161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313" name="Google Shape;313;p30"/>
          <p:cNvPicPr preferRelativeResize="0"/>
          <p:nvPr/>
        </p:nvPicPr>
        <p:blipFill rotWithShape="1">
          <a:blip r:embed="rId3">
            <a:alphaModFix/>
          </a:blip>
          <a:srcRect b="17135" l="0" r="0" t="0"/>
          <a:stretch/>
        </p:blipFill>
        <p:spPr>
          <a:xfrm>
            <a:off x="5169675" y="1405270"/>
            <a:ext cx="3536618" cy="3902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Preparing the GH for Transplanting</a:t>
            </a:r>
            <a:endParaRPr/>
          </a:p>
        </p:txBody>
      </p:sp>
      <p:sp>
        <p:nvSpPr>
          <p:cNvPr id="319" name="Google Shape;319;p31"/>
          <p:cNvSpPr txBox="1"/>
          <p:nvPr>
            <p:ph idx="1" type="body"/>
          </p:nvPr>
        </p:nvSpPr>
        <p:spPr>
          <a:xfrm>
            <a:off x="428446" y="1155940"/>
            <a:ext cx="3991154" cy="494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81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800"/>
              <a:buFont typeface="Arial"/>
              <a:buNone/>
            </a:pPr>
            <a:r>
              <a:t/>
            </a:r>
            <a:endParaRPr sz="8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Get the soil moist in order to start mineralisation.  </a:t>
            </a:r>
            <a:endParaRPr sz="2400"/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Place drip tape and soil covers   </a:t>
            </a:r>
            <a:endParaRPr sz="2400"/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Strings and hooks can be placed ahead of time</a:t>
            </a:r>
            <a:endParaRPr/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On TP day, all you have to do is TP!</a:t>
            </a:r>
            <a:endParaRPr/>
          </a:p>
        </p:txBody>
      </p:sp>
      <p:pic>
        <p:nvPicPr>
          <p:cNvPr id="320" name="Google Shape;320;p31"/>
          <p:cNvPicPr preferRelativeResize="0"/>
          <p:nvPr/>
        </p:nvPicPr>
        <p:blipFill rotWithShape="1">
          <a:blip r:embed="rId3">
            <a:alphaModFix/>
          </a:blip>
          <a:srcRect b="17135" l="0" r="0" t="0"/>
          <a:stretch/>
        </p:blipFill>
        <p:spPr>
          <a:xfrm>
            <a:off x="5169675" y="1405270"/>
            <a:ext cx="3536618" cy="3902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2"/>
          <p:cNvPicPr preferRelativeResize="0"/>
          <p:nvPr/>
        </p:nvPicPr>
        <p:blipFill rotWithShape="1">
          <a:blip r:embed="rId3">
            <a:alphaModFix/>
          </a:blip>
          <a:srcRect b="16585" l="32683" r="-433" t="36748"/>
          <a:stretch/>
        </p:blipFill>
        <p:spPr>
          <a:xfrm>
            <a:off x="733789" y="1009292"/>
            <a:ext cx="4510755" cy="4134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2"/>
          <p:cNvSpPr/>
          <p:nvPr/>
        </p:nvSpPr>
        <p:spPr>
          <a:xfrm>
            <a:off x="3348487" y="1209136"/>
            <a:ext cx="2286000" cy="2209800"/>
          </a:xfrm>
          <a:prstGeom prst="ellipse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6324600" y="1193557"/>
            <a:ext cx="2487283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Notice the mound in middle of tray?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Space between plants was probably not adequate!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8" name="Google Shape;328;p32"/>
          <p:cNvCxnSpPr/>
          <p:nvPr/>
        </p:nvCxnSpPr>
        <p:spPr>
          <a:xfrm flipH="1">
            <a:off x="4825042" y="1981200"/>
            <a:ext cx="1956758" cy="464389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 txBox="1"/>
          <p:nvPr>
            <p:ph type="title"/>
          </p:nvPr>
        </p:nvSpPr>
        <p:spPr>
          <a:xfrm>
            <a:off x="791324" y="328613"/>
            <a:ext cx="7556171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Irrigation Management – Timing and Amounts</a:t>
            </a:r>
            <a:endParaRPr/>
          </a:p>
        </p:txBody>
      </p:sp>
      <p:sp>
        <p:nvSpPr>
          <p:cNvPr id="334" name="Google Shape;334;p33"/>
          <p:cNvSpPr txBox="1"/>
          <p:nvPr>
            <p:ph idx="1" type="body"/>
          </p:nvPr>
        </p:nvSpPr>
        <p:spPr>
          <a:xfrm>
            <a:off x="457200" y="1889185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Treat irrigation like the plants are in a marathon</a:t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Watering cycles start 3 hours after sunrise and end 6 hours before sunset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Let the soil dry to ensure proper oxygenation</a:t>
            </a:r>
            <a:endParaRPr sz="20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Irrigation amounts according to sun 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If it’s a cloudy day, the plants will need less water than if it’s a sunny day</a:t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Soil type determines how many intervals and their length</a:t>
            </a:r>
            <a:endParaRPr/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/>
              <a:t>Irrigation Intervals Based on soil texture and sunlight amounts</a:t>
            </a:r>
            <a:endParaRPr sz="3200"/>
          </a:p>
        </p:txBody>
      </p:sp>
      <p:graphicFrame>
        <p:nvGraphicFramePr>
          <p:cNvPr id="340" name="Google Shape;340;p34"/>
          <p:cNvGraphicFramePr/>
          <p:nvPr/>
        </p:nvGraphicFramePr>
        <p:xfrm>
          <a:off x="447420" y="152975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{37BADF19-21C6-4FD9-A2AB-64DB90275710}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40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>
                          <a:solidFill>
                            <a:srgbClr val="3F3F3F"/>
                          </a:solidFill>
                        </a:rPr>
                        <a:t>Soil Texture</a:t>
                      </a:r>
                      <a:endParaRPr sz="20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>
                          <a:solidFill>
                            <a:srgbClr val="3F3F3F"/>
                          </a:solidFill>
                        </a:rPr>
                        <a:t>Sunny</a:t>
                      </a:r>
                      <a:endParaRPr sz="20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>
                          <a:solidFill>
                            <a:srgbClr val="3F3F3F"/>
                          </a:solidFill>
                        </a:rPr>
                        <a:t>Partly Cloudy</a:t>
                      </a:r>
                      <a:endParaRPr sz="20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>
                          <a:solidFill>
                            <a:srgbClr val="3F3F3F"/>
                          </a:solidFill>
                        </a:rPr>
                        <a:t>Cloudy</a:t>
                      </a:r>
                      <a:endParaRPr sz="20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40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Sand</a:t>
                      </a:r>
                      <a:endParaRPr sz="2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8-12 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6-8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4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40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Loam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4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2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40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Clay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4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2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/>
                        <a:t>0-1</a:t>
                      </a:r>
                      <a:endParaRPr sz="20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41" name="Google Shape;341;p34"/>
          <p:cNvSpPr txBox="1"/>
          <p:nvPr>
            <p:ph idx="1" type="body"/>
          </p:nvPr>
        </p:nvSpPr>
        <p:spPr>
          <a:xfrm>
            <a:off x="516431" y="3429000"/>
            <a:ext cx="8120331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Volume of water depends on the amount of sun and the size of the plant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0.67 x Solar Radiation x plastic type coefficient x crop type coefficient / 251 Joules/cm</a:t>
            </a:r>
            <a:r>
              <a:rPr baseline="30000" lang="fr-CA" sz="2400"/>
              <a:t>3</a:t>
            </a:r>
            <a:r>
              <a:rPr lang="fr-CA" sz="2400"/>
              <a:t> </a:t>
            </a:r>
            <a:endParaRPr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Getting a feel for it</a:t>
            </a:r>
            <a:endParaRPr/>
          </a:p>
        </p:txBody>
      </p:sp>
      <p:sp>
        <p:nvSpPr>
          <p:cNvPr id="347" name="Google Shape;347;p35"/>
          <p:cNvSpPr txBox="1"/>
          <p:nvPr>
            <p:ph idx="1" type="body"/>
          </p:nvPr>
        </p:nvSpPr>
        <p:spPr>
          <a:xfrm>
            <a:off x="513557" y="1143000"/>
            <a:ext cx="5029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lang="fr-CA">
                <a:solidFill>
                  <a:srgbClr val="262626"/>
                </a:solidFill>
              </a:rPr>
              <a:t>Feel the soil every morning before the first irrigation</a:t>
            </a:r>
            <a:endParaRPr>
              <a:solidFill>
                <a:srgbClr val="262626"/>
              </a:solidFill>
            </a:endParaRPr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lang="fr-CA">
                <a:solidFill>
                  <a:srgbClr val="262626"/>
                </a:solidFill>
              </a:rPr>
              <a:t>Touch the leaf to see if it’s cool</a:t>
            </a:r>
            <a:endParaRPr/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</p:txBody>
      </p:sp>
      <p:graphicFrame>
        <p:nvGraphicFramePr>
          <p:cNvPr id="348" name="Google Shape;348;p35"/>
          <p:cNvGraphicFramePr/>
          <p:nvPr/>
        </p:nvGraphicFramePr>
        <p:xfrm>
          <a:off x="629085" y="29718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{37BADF19-21C6-4FD9-A2AB-64DB90275710}</a:tableStyleId>
              </a:tblPr>
              <a:tblGrid>
                <a:gridCol w="3832875"/>
                <a:gridCol w="4072425"/>
              </a:tblGrid>
              <a:tr h="42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400">
                          <a:solidFill>
                            <a:srgbClr val="3F3F3F"/>
                          </a:solidFill>
                        </a:rPr>
                        <a:t>Time of day</a:t>
                      </a:r>
                      <a:endParaRPr sz="2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400">
                          <a:solidFill>
                            <a:srgbClr val="3F3F3F"/>
                          </a:solidFill>
                        </a:rPr>
                        <a:t>Hand Feel</a:t>
                      </a:r>
                      <a:endParaRPr sz="24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76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400"/>
                        <a:t>Before first watering</a:t>
                      </a:r>
                      <a:endParaRPr sz="2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400"/>
                        <a:t>Humid, but does not dirty hand</a:t>
                      </a:r>
                      <a:endParaRPr sz="2400"/>
                    </a:p>
                  </a:txBody>
                  <a:tcPr marT="45725" marB="45725" marR="91450" marL="91450"/>
                </a:tc>
              </a:tr>
              <a:tr h="541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400"/>
                        <a:t>Wetting</a:t>
                      </a:r>
                      <a:endParaRPr sz="2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400"/>
                        <a:t>Humid, leaves hand dirty</a:t>
                      </a:r>
                      <a:endParaRPr sz="2400"/>
                    </a:p>
                  </a:txBody>
                  <a:tcPr marT="45725" marB="45725" marR="91450" marL="91450"/>
                </a:tc>
              </a:tr>
              <a:tr h="789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400"/>
                        <a:t>Maintenance (between 11h and 16h)</a:t>
                      </a:r>
                      <a:endParaRPr sz="2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400"/>
                        <a:t>Drops of water form when squeezing a ball of soil</a:t>
                      </a:r>
                      <a:endParaRPr sz="24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A picture containing person, vegetable&#10;&#10;Description automatically generated" id="349" name="Google Shape;349;p35"/>
          <p:cNvPicPr preferRelativeResize="0"/>
          <p:nvPr/>
        </p:nvPicPr>
        <p:blipFill rotWithShape="1">
          <a:blip r:embed="rId3">
            <a:alphaModFix/>
          </a:blip>
          <a:srcRect b="-370" l="33655" r="27777" t="39631"/>
          <a:stretch/>
        </p:blipFill>
        <p:spPr>
          <a:xfrm rot="5400000">
            <a:off x="5860913" y="104784"/>
            <a:ext cx="2451374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Irrigation Management</a:t>
            </a:r>
            <a:endParaRPr/>
          </a:p>
        </p:txBody>
      </p:sp>
      <p:sp>
        <p:nvSpPr>
          <p:cNvPr id="355" name="Google Shape;355;p36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 sz="2800"/>
              <a:t>Mineralization only happens in a humid soil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hand&#10;&#10;Description automatically generated" id="356" name="Google Shape;35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00" y="2057400"/>
            <a:ext cx="495300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Irrigation Management</a:t>
            </a:r>
            <a:endParaRPr/>
          </a:p>
        </p:txBody>
      </p:sp>
      <p:sp>
        <p:nvSpPr>
          <p:cNvPr id="362" name="Google Shape;362;p37"/>
          <p:cNvSpPr txBox="1"/>
          <p:nvPr>
            <p:ph idx="1" type="body"/>
          </p:nvPr>
        </p:nvSpPr>
        <p:spPr>
          <a:xfrm>
            <a:off x="473765" y="1524000"/>
            <a:ext cx="5531954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When transplanting, placing drip lines over plug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Remember dry soil acts like a sponge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Use new drip tape! The risk of loss in production outweighs the cost of new drip tape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Plastic cover to keep humidity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nature&#10;&#10;Description automatically generated" id="363" name="Google Shape;363;p37"/>
          <p:cNvPicPr preferRelativeResize="0"/>
          <p:nvPr/>
        </p:nvPicPr>
        <p:blipFill rotWithShape="1">
          <a:blip r:embed="rId3">
            <a:alphaModFix/>
          </a:blip>
          <a:srcRect b="0" l="0" r="0" t="10595"/>
          <a:stretch/>
        </p:blipFill>
        <p:spPr>
          <a:xfrm rot="5400000">
            <a:off x="5357329" y="1774825"/>
            <a:ext cx="38354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8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Soil Covers</a:t>
            </a:r>
            <a:endParaRPr/>
          </a:p>
        </p:txBody>
      </p:sp>
      <p:sp>
        <p:nvSpPr>
          <p:cNvPr id="369" name="Google Shape;369;p38"/>
          <p:cNvSpPr txBox="1"/>
          <p:nvPr>
            <p:ph idx="1" type="body"/>
          </p:nvPr>
        </p:nvSpPr>
        <p:spPr>
          <a:xfrm>
            <a:off x="4572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Soil Covers: </a:t>
            </a:r>
            <a:r>
              <a:rPr lang="fr-CA" sz="2400"/>
              <a:t>ideally</a:t>
            </a:r>
            <a:r>
              <a:rPr lang="fr-CA" sz="2400"/>
              <a:t> white on black non-woven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Keep soil moist</a:t>
            </a:r>
            <a:endParaRPr sz="2000"/>
          </a:p>
          <a:p>
            <a:pPr indent="-228600" lvl="2" marL="114300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</a:pPr>
            <a:r>
              <a:rPr lang="fr-CA" sz="1800"/>
              <a:t>Less evaporation (especially with non-woven)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Help mineralize fertilizer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Minimize the need for weeding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Allows for easier cleaning of the space</a:t>
            </a:r>
            <a:endParaRPr sz="2000"/>
          </a:p>
          <a:p>
            <a:pPr indent="-228600" lvl="2" marL="114300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</a:pPr>
            <a:r>
              <a:rPr lang="fr-CA" sz="1800"/>
              <a:t>reduce the spread of disease</a:t>
            </a:r>
            <a:endParaRPr sz="1800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70" name="Google Shape;370;p38"/>
          <p:cNvPicPr preferRelativeResize="0"/>
          <p:nvPr/>
        </p:nvPicPr>
        <p:blipFill rotWithShape="1">
          <a:blip r:embed="rId3">
            <a:alphaModFix/>
          </a:blip>
          <a:srcRect b="0" l="27136" r="1" t="21961"/>
          <a:stretch/>
        </p:blipFill>
        <p:spPr>
          <a:xfrm>
            <a:off x="6751560" y="3429000"/>
            <a:ext cx="2392440" cy="344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1560" y="0"/>
            <a:ext cx="2392440" cy="318611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8"/>
          <p:cNvSpPr/>
          <p:nvPr/>
        </p:nvSpPr>
        <p:spPr>
          <a:xfrm>
            <a:off x="4724402" y="3886200"/>
            <a:ext cx="1371600" cy="18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1163" y="63869"/>
                </a:moveTo>
                <a:lnTo>
                  <a:pt x="333534" y="117846"/>
                </a:lnTo>
              </a:path>
            </a:pathLst>
          </a:custGeom>
          <a:solidFill>
            <a:srgbClr val="0070C0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fr-CA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Better!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fr-CA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White on black non-woven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8"/>
          <p:cNvSpPr/>
          <p:nvPr/>
        </p:nvSpPr>
        <p:spPr>
          <a:xfrm>
            <a:off x="4572000" y="1143000"/>
            <a:ext cx="1859042" cy="187742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1163" y="63869"/>
                </a:moveTo>
                <a:lnTo>
                  <a:pt x="207560" y="72702"/>
                </a:lnTo>
              </a:path>
            </a:pathLst>
          </a:custGeom>
          <a:solidFill>
            <a:srgbClr val="0070C0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fr-CA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OK!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fr-CA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Black woven.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fr-C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Keep clean, sweep debris!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ruit, tomato, vegetable, fresh&#10;&#10;Description automatically generated" id="378" name="Google Shape;37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534" y="1293244"/>
            <a:ext cx="4770407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outdoor&#10;&#10;Description automatically generated" id="379" name="Google Shape;37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019137" y="1219200"/>
            <a:ext cx="4160807" cy="314576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9"/>
          <p:cNvSpPr/>
          <p:nvPr/>
        </p:nvSpPr>
        <p:spPr>
          <a:xfrm>
            <a:off x="2987420" y="394781"/>
            <a:ext cx="3365050" cy="1907991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Easier to lift plastic to fertilize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/>
              <a:t>NB Greenhouse Vegetable and Fruit production Overview – Pre FVID program</a:t>
            </a:r>
            <a:endParaRPr sz="2800"/>
          </a:p>
        </p:txBody>
      </p:sp>
      <p:sp>
        <p:nvSpPr>
          <p:cNvPr id="85" name="Google Shape;85;p4"/>
          <p:cNvSpPr txBox="1"/>
          <p:nvPr>
            <p:ph idx="1" type="body"/>
          </p:nvPr>
        </p:nvSpPr>
        <p:spPr>
          <a:xfrm>
            <a:off x="457200" y="1371600"/>
            <a:ext cx="4419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</a:pPr>
            <a:r>
              <a:rPr lang="fr-CA" sz="1800"/>
              <a:t>Roughly 49 vegetable greenhouse operators in the province</a:t>
            </a:r>
            <a:endParaRPr sz="1800"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Courier New"/>
              <a:buChar char="o"/>
            </a:pPr>
            <a:r>
              <a:rPr lang="fr-CA" sz="1600"/>
              <a:t>Mostly diversified growers with smaller GH operations</a:t>
            </a:r>
            <a:endParaRPr sz="160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</a:pPr>
            <a:r>
              <a:t/>
            </a:r>
            <a:endParaRPr sz="180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</a:pPr>
            <a:r>
              <a:rPr lang="fr-CA" sz="1800"/>
              <a:t>Average size of NB greenhouse for vegetable production is 3,600sqft (range from 1,200sqft to 18,200sqft).</a:t>
            </a:r>
            <a:endParaRPr sz="1800"/>
          </a:p>
          <a:p>
            <a:pPr indent="-174625" lvl="0" marL="288925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</a:pPr>
            <a:r>
              <a:t/>
            </a:r>
            <a:endParaRPr sz="180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</a:pPr>
            <a:r>
              <a:rPr lang="fr-CA" sz="1800"/>
              <a:t>100% of greenhouse/warehouse vegetable growers sell directly to consumers </a:t>
            </a:r>
            <a:endParaRPr sz="1800"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Courier New"/>
              <a:buChar char="o"/>
            </a:pPr>
            <a:r>
              <a:rPr lang="fr-CA" sz="1600"/>
              <a:t>41% of these also sell into the local retail grocer market (direct to stores, no brokers).</a:t>
            </a:r>
            <a:endParaRPr sz="1600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Chart, bar chart&#10;&#10;Description automatically generated" id="86" name="Google Shape;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0" y="1303422"/>
            <a:ext cx="3865692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"/>
          <p:cNvSpPr/>
          <p:nvPr/>
        </p:nvSpPr>
        <p:spPr>
          <a:xfrm>
            <a:off x="5334001" y="1905000"/>
            <a:ext cx="1447800" cy="23622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"/>
          <p:cNvSpPr txBox="1"/>
          <p:nvPr/>
        </p:nvSpPr>
        <p:spPr>
          <a:xfrm>
            <a:off x="7210927" y="2133600"/>
            <a:ext cx="1447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78%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&lt;4,000 sqft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Temperature</a:t>
            </a:r>
            <a:endParaRPr/>
          </a:p>
        </p:txBody>
      </p:sp>
      <p:sp>
        <p:nvSpPr>
          <p:cNvPr id="386" name="Google Shape;386;p40"/>
          <p:cNvSpPr txBox="1"/>
          <p:nvPr>
            <p:ph idx="1" type="body"/>
          </p:nvPr>
        </p:nvSpPr>
        <p:spPr>
          <a:xfrm>
            <a:off x="437356" y="1261586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CA" sz="2400">
                <a:solidFill>
                  <a:srgbClr val="3F3F3F"/>
                </a:solidFill>
              </a:rPr>
              <a:t>Relationship between light and temperature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fr-CA">
                <a:solidFill>
                  <a:srgbClr val="3F3F3F"/>
                </a:solidFill>
              </a:rPr>
              <a:t>“</a:t>
            </a:r>
            <a:r>
              <a:rPr i="1" lang="fr-CA">
                <a:solidFill>
                  <a:srgbClr val="3F3F3F"/>
                </a:solidFill>
              </a:rPr>
              <a:t>Il fait beau, il fait chaud. Il fait laite, il fait frête</a:t>
            </a:r>
            <a:r>
              <a:rPr lang="fr-CA">
                <a:solidFill>
                  <a:srgbClr val="3F3F3F"/>
                </a:solidFill>
              </a:rPr>
              <a:t>.”</a:t>
            </a:r>
            <a:endParaRPr>
              <a:solidFill>
                <a:srgbClr val="3F3F3F"/>
              </a:solidFill>
            </a:endParaRPr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161925" lvl="0" marL="2889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descr="A close-up of some berries&#10;&#10;Description automatically generated with low confidence" id="387" name="Google Shape;387;p40"/>
          <p:cNvPicPr preferRelativeResize="0"/>
          <p:nvPr/>
        </p:nvPicPr>
        <p:blipFill rotWithShape="1">
          <a:blip r:embed="rId3">
            <a:alphaModFix/>
          </a:blip>
          <a:srcRect b="19080" l="0" r="32000" t="0"/>
          <a:stretch/>
        </p:blipFill>
        <p:spPr>
          <a:xfrm>
            <a:off x="397635" y="2378923"/>
            <a:ext cx="4615000" cy="321749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0"/>
          <p:cNvSpPr txBox="1"/>
          <p:nvPr/>
        </p:nvSpPr>
        <p:spPr>
          <a:xfrm>
            <a:off x="5512432" y="2464174"/>
            <a:ext cx="3031314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fr-CA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If the plants are too hot, the stomates will close, preventing photosynthesis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Temperature - Night</a:t>
            </a:r>
            <a:endParaRPr/>
          </a:p>
        </p:txBody>
      </p:sp>
      <p:sp>
        <p:nvSpPr>
          <p:cNvPr id="394" name="Google Shape;394;p41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Nighttime needs heat for the sugars produced during the day to be translocated to where they are needed 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If not, there is no room for new sugars to be formed in the leaves</a:t>
            </a:r>
            <a:endParaRPr sz="20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Day and night differential affect plant growth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0 </a:t>
            </a:r>
            <a:r>
              <a:rPr baseline="30000" lang="fr-CA" sz="2000"/>
              <a:t>o</a:t>
            </a:r>
            <a:r>
              <a:rPr lang="fr-CA" sz="2000"/>
              <a:t>C = vegetative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2 - 3 </a:t>
            </a:r>
            <a:r>
              <a:rPr baseline="30000" lang="fr-CA" sz="2000"/>
              <a:t>o</a:t>
            </a:r>
            <a:r>
              <a:rPr lang="fr-CA" sz="2000"/>
              <a:t>C = balanced 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4 - 6 </a:t>
            </a:r>
            <a:r>
              <a:rPr baseline="30000" lang="fr-CA" sz="2000"/>
              <a:t>o</a:t>
            </a:r>
            <a:r>
              <a:rPr lang="fr-CA" sz="2000"/>
              <a:t>C = generative</a:t>
            </a:r>
            <a:endParaRPr sz="2000"/>
          </a:p>
          <a:p>
            <a:pPr indent="-85725" lvl="0" marL="288925" rtl="0" algn="l">
              <a:spcBef>
                <a:spcPts val="64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Arial"/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Temperature</a:t>
            </a:r>
            <a:endParaRPr/>
          </a:p>
        </p:txBody>
      </p:sp>
      <p:sp>
        <p:nvSpPr>
          <p:cNvPr id="400" name="Google Shape;400;p42"/>
          <p:cNvSpPr txBox="1"/>
          <p:nvPr>
            <p:ph idx="1" type="body"/>
          </p:nvPr>
        </p:nvSpPr>
        <p:spPr>
          <a:xfrm>
            <a:off x="152400" y="1148501"/>
            <a:ext cx="5492150" cy="4738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Observations this summer: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fr-CA">
                <a:solidFill>
                  <a:srgbClr val="3F3F3F"/>
                </a:solidFill>
              </a:rPr>
              <a:t>Overall leaf density in the greenhouse is your first tool to reduce temperature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Hot and dry nurseries, dries up transplants too quickly (wet the floor)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fr-CA" sz="2400">
                <a:solidFill>
                  <a:srgbClr val="3F3F3F"/>
                </a:solidFill>
              </a:rPr>
              <a:t>If your plants are long and reaching for the light, reduce the heat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fr-CA" sz="2400">
                <a:solidFill>
                  <a:srgbClr val="3F3F3F"/>
                </a:solidFill>
              </a:rPr>
              <a:t>If they are purple, increase the heat</a:t>
            </a:r>
            <a:endParaRPr/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outdoor, plant&#10;&#10;Description automatically generated" id="401" name="Google Shape;401;p42"/>
          <p:cNvPicPr preferRelativeResize="0"/>
          <p:nvPr/>
        </p:nvPicPr>
        <p:blipFill rotWithShape="1">
          <a:blip r:embed="rId3">
            <a:alphaModFix/>
          </a:blip>
          <a:srcRect b="13333" l="30434" r="38731" t="0"/>
          <a:stretch/>
        </p:blipFill>
        <p:spPr>
          <a:xfrm>
            <a:off x="5715000" y="328613"/>
            <a:ext cx="28194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Humidity Control</a:t>
            </a:r>
            <a:endParaRPr/>
          </a:p>
        </p:txBody>
      </p:sp>
      <p:sp>
        <p:nvSpPr>
          <p:cNvPr id="407" name="Google Shape;407;p43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Calibri"/>
              <a:buChar char="•"/>
            </a:pPr>
            <a:r>
              <a:rPr lang="fr-CA">
                <a:latin typeface="Calibri"/>
                <a:ea typeface="Calibri"/>
                <a:cs typeface="Calibri"/>
                <a:sym typeface="Calibri"/>
              </a:rPr>
              <a:t>Humidity in the morning – make sure it’s not too high so that plant can transpire (if not, no photosynthesis)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Calibri"/>
              <a:buChar char="•"/>
            </a:pPr>
            <a:r>
              <a:rPr lang="fr-CA">
                <a:latin typeface="Calibri"/>
                <a:ea typeface="Calibri"/>
                <a:cs typeface="Calibri"/>
                <a:sym typeface="Calibri"/>
              </a:rPr>
              <a:t>Disease prevention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4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The Right Conditions</a:t>
            </a:r>
            <a:endParaRPr/>
          </a:p>
        </p:txBody>
      </p:sp>
      <p:sp>
        <p:nvSpPr>
          <p:cNvPr id="413" name="Google Shape;413;p44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Temperature, (heat and ventilation),  humidity level </a:t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Should you heat your GH?</a:t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Lots of things to consider before adding heat.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Know your yields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Have you mastered the production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Cost of heating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Price you can obtain if you do produce in shoulder season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If you are going to heat, hit the temperature targets, otherwise you might as well delay.  Go Big or Go Home!!</a:t>
            </a:r>
            <a:endParaRPr sz="24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Climate control system might be good investment if heat will be added.</a:t>
            </a:r>
            <a:endParaRPr sz="2400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5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Climate Control Technologies</a:t>
            </a:r>
            <a:endParaRPr/>
          </a:p>
        </p:txBody>
      </p:sp>
      <p:sp>
        <p:nvSpPr>
          <p:cNvPr id="419" name="Google Shape;419;p45"/>
          <p:cNvSpPr txBox="1"/>
          <p:nvPr>
            <p:ph idx="1" type="body"/>
          </p:nvPr>
        </p:nvSpPr>
        <p:spPr>
          <a:xfrm>
            <a:off x="414069" y="1400355"/>
            <a:ext cx="5503652" cy="4695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Climate control technologies 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Many suppliers available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Might be more accessible than you think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Potential to control irrigation, heat, ventilation, roll ups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DAAF programs to help with costs (?)</a:t>
            </a:r>
            <a:endParaRPr sz="2000"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With optimal conditions, potential for higher and earlier yields. 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Can technology help? </a:t>
            </a:r>
            <a:endParaRPr sz="2000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text&#10;&#10;Description automatically generated" id="420" name="Google Shape;42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2778" y="3674728"/>
            <a:ext cx="2886973" cy="31891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421" name="Google Shape;42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4022" y="1041500"/>
            <a:ext cx="2944483" cy="2618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Leaves – Source of Energy</a:t>
            </a:r>
            <a:endParaRPr/>
          </a:p>
        </p:txBody>
      </p:sp>
      <p:sp>
        <p:nvSpPr>
          <p:cNvPr id="427" name="Google Shape;427;p46"/>
          <p:cNvSpPr txBox="1"/>
          <p:nvPr>
            <p:ph idx="1" type="body"/>
          </p:nvPr>
        </p:nvSpPr>
        <p:spPr>
          <a:xfrm>
            <a:off x="475129" y="11430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Leaf surface is the plant’s source of energy</a:t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Ideal number of leaves can be calculated based on leaf area related to the amount of sun available</a:t>
            </a:r>
            <a:endParaRPr sz="24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Rough estimation in tomatoes: 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Beef tomatoes should have 20 leaves, 45 cm long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Cherry Tomatoes should have 17 leaves, 45 cm long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Before plant maturity, consider 2.5 leaves / cluster</a:t>
            </a:r>
            <a:endParaRPr sz="20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>
                <a:latin typeface="Arial"/>
                <a:ea typeface="Arial"/>
                <a:cs typeface="Arial"/>
                <a:sym typeface="Arial"/>
              </a:rPr>
              <a:t>If there are too many leaves, these act as an energy sink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>
                <a:latin typeface="Arial"/>
                <a:ea typeface="Arial"/>
                <a:cs typeface="Arial"/>
                <a:sym typeface="Arial"/>
              </a:rPr>
              <a:t>In tomato production - A common occurrence was not enough leaf surface – solution: Flag leaf</a:t>
            </a:r>
            <a:r>
              <a:rPr lang="fr-CA">
                <a:latin typeface="Calibri"/>
                <a:ea typeface="Calibri"/>
                <a:cs typeface="Calibri"/>
                <a:sym typeface="Calibri"/>
              </a:rPr>
              <a:t> 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Pruning Flowers</a:t>
            </a:r>
            <a:endParaRPr/>
          </a:p>
        </p:txBody>
      </p:sp>
      <p:sp>
        <p:nvSpPr>
          <p:cNvPr id="433" name="Google Shape;433;p47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Cherry tomatoes – prune to 16 flowers until fruit production starts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Larger tomatoes – depends on the desired size, 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/>
              <a:t>Keep upcoming heat waves in mind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English cucumbers – prune first 6-8 flowers, then every 2nd flower – this prevents waves of fruit abortion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</a:pPr>
            <a:r>
              <a:rPr lang="fr-CA"/>
              <a:t>Peppers – prune all flowers below the 3rd node (V)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8"/>
          <p:cNvSpPr/>
          <p:nvPr/>
        </p:nvSpPr>
        <p:spPr>
          <a:xfrm>
            <a:off x="2950235" y="4495801"/>
            <a:ext cx="2294625" cy="1058173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Irrigation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8"/>
          <p:cNvSpPr/>
          <p:nvPr/>
        </p:nvSpPr>
        <p:spPr>
          <a:xfrm>
            <a:off x="5523781" y="455762"/>
            <a:ext cx="1963946" cy="1000663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Fertility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8"/>
          <p:cNvSpPr/>
          <p:nvPr/>
        </p:nvSpPr>
        <p:spPr>
          <a:xfrm>
            <a:off x="6918384" y="2224177"/>
            <a:ext cx="1633267" cy="928777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Yield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8"/>
          <p:cNvSpPr/>
          <p:nvPr/>
        </p:nvSpPr>
        <p:spPr>
          <a:xfrm>
            <a:off x="5926347" y="4021348"/>
            <a:ext cx="1963945" cy="971909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Flavour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8"/>
          <p:cNvSpPr/>
          <p:nvPr/>
        </p:nvSpPr>
        <p:spPr>
          <a:xfrm>
            <a:off x="189780" y="1102742"/>
            <a:ext cx="2912851" cy="1273833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8"/>
          <p:cNvSpPr/>
          <p:nvPr/>
        </p:nvSpPr>
        <p:spPr>
          <a:xfrm>
            <a:off x="3410309" y="96328"/>
            <a:ext cx="1547003" cy="1187569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8"/>
          <p:cNvSpPr/>
          <p:nvPr/>
        </p:nvSpPr>
        <p:spPr>
          <a:xfrm>
            <a:off x="808007" y="3244970"/>
            <a:ext cx="1963946" cy="1000663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Balance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Google Shape;445;p48"/>
          <p:cNvCxnSpPr/>
          <p:nvPr/>
        </p:nvCxnSpPr>
        <p:spPr>
          <a:xfrm flipH="1" rot="10800000">
            <a:off x="4744707" y="1367466"/>
            <a:ext cx="1316965" cy="3226279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6" name="Google Shape;446;p48"/>
          <p:cNvCxnSpPr/>
          <p:nvPr/>
        </p:nvCxnSpPr>
        <p:spPr>
          <a:xfrm flipH="1" rot="10800000">
            <a:off x="4888480" y="2905842"/>
            <a:ext cx="2193983" cy="1831676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7" name="Google Shape;447;p48"/>
          <p:cNvCxnSpPr/>
          <p:nvPr/>
        </p:nvCxnSpPr>
        <p:spPr>
          <a:xfrm>
            <a:off x="6426858" y="1445104"/>
            <a:ext cx="51757" cy="2783455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8" name="Google Shape;448;p48"/>
          <p:cNvCxnSpPr/>
          <p:nvPr/>
        </p:nvCxnSpPr>
        <p:spPr>
          <a:xfrm>
            <a:off x="6757537" y="1473859"/>
            <a:ext cx="526209" cy="943153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9" name="Google Shape;449;p48"/>
          <p:cNvCxnSpPr/>
          <p:nvPr/>
        </p:nvCxnSpPr>
        <p:spPr>
          <a:xfrm flipH="1">
            <a:off x="2452955" y="1243821"/>
            <a:ext cx="1601639" cy="2208361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0" name="Google Shape;450;p48"/>
          <p:cNvCxnSpPr/>
          <p:nvPr/>
        </p:nvCxnSpPr>
        <p:spPr>
          <a:xfrm flipH="1" rot="10800000">
            <a:off x="2703122" y="2704559"/>
            <a:ext cx="4293077" cy="1026543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1" name="Google Shape;451;p48"/>
          <p:cNvCxnSpPr/>
          <p:nvPr/>
        </p:nvCxnSpPr>
        <p:spPr>
          <a:xfrm>
            <a:off x="2904405" y="2020198"/>
            <a:ext cx="4206812" cy="554965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2" name="Google Shape;452;p48"/>
          <p:cNvCxnSpPr/>
          <p:nvPr/>
        </p:nvCxnSpPr>
        <p:spPr>
          <a:xfrm flipH="1" rot="10800000">
            <a:off x="3120064" y="1252444"/>
            <a:ext cx="2567796" cy="350811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3" name="Google Shape;453;p48"/>
          <p:cNvCxnSpPr/>
          <p:nvPr/>
        </p:nvCxnSpPr>
        <p:spPr>
          <a:xfrm>
            <a:off x="2458706" y="2250235"/>
            <a:ext cx="1316965" cy="2294623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4" name="Google Shape;454;p48"/>
          <p:cNvCxnSpPr/>
          <p:nvPr/>
        </p:nvCxnSpPr>
        <p:spPr>
          <a:xfrm flipH="1">
            <a:off x="2841142" y="1013783"/>
            <a:ext cx="796507" cy="382433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5" name="Google Shape;455;p48"/>
          <p:cNvCxnSpPr/>
          <p:nvPr/>
        </p:nvCxnSpPr>
        <p:spPr>
          <a:xfrm flipH="1">
            <a:off x="4106349" y="1200688"/>
            <a:ext cx="163903" cy="3301038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6" name="Google Shape;456;p48"/>
          <p:cNvCxnSpPr/>
          <p:nvPr/>
        </p:nvCxnSpPr>
        <p:spPr>
          <a:xfrm flipH="1" rot="10800000">
            <a:off x="5247912" y="4717385"/>
            <a:ext cx="856889" cy="293303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7" name="Google Shape;457;p48"/>
          <p:cNvCxnSpPr/>
          <p:nvPr/>
        </p:nvCxnSpPr>
        <p:spPr>
          <a:xfrm>
            <a:off x="1509800" y="2307743"/>
            <a:ext cx="209909" cy="943153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8" name="Google Shape;458;p48"/>
          <p:cNvCxnSpPr/>
          <p:nvPr/>
        </p:nvCxnSpPr>
        <p:spPr>
          <a:xfrm flipH="1">
            <a:off x="2654238" y="1330084"/>
            <a:ext cx="3183147" cy="2193982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9" name="Google Shape;459;p48"/>
          <p:cNvCxnSpPr/>
          <p:nvPr/>
        </p:nvCxnSpPr>
        <p:spPr>
          <a:xfrm>
            <a:off x="4744705" y="1071291"/>
            <a:ext cx="1547002" cy="3056623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0" name="Google Shape;460;p48"/>
          <p:cNvCxnSpPr/>
          <p:nvPr/>
        </p:nvCxnSpPr>
        <p:spPr>
          <a:xfrm>
            <a:off x="2559348" y="4004272"/>
            <a:ext cx="713116" cy="655606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9"/>
          <p:cNvSpPr/>
          <p:nvPr/>
        </p:nvSpPr>
        <p:spPr>
          <a:xfrm>
            <a:off x="2993367" y="4495801"/>
            <a:ext cx="2294625" cy="1058173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Irrigation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9"/>
          <p:cNvSpPr/>
          <p:nvPr/>
        </p:nvSpPr>
        <p:spPr>
          <a:xfrm>
            <a:off x="5523781" y="455762"/>
            <a:ext cx="1963946" cy="1000663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Fertility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9"/>
          <p:cNvSpPr/>
          <p:nvPr/>
        </p:nvSpPr>
        <p:spPr>
          <a:xfrm>
            <a:off x="6918384" y="2224177"/>
            <a:ext cx="1633267" cy="928777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Yield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9"/>
          <p:cNvSpPr/>
          <p:nvPr/>
        </p:nvSpPr>
        <p:spPr>
          <a:xfrm>
            <a:off x="5926347" y="4021348"/>
            <a:ext cx="1963945" cy="971909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Flavour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9"/>
          <p:cNvSpPr/>
          <p:nvPr/>
        </p:nvSpPr>
        <p:spPr>
          <a:xfrm>
            <a:off x="189780" y="1102742"/>
            <a:ext cx="2912851" cy="1273833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9"/>
          <p:cNvSpPr/>
          <p:nvPr/>
        </p:nvSpPr>
        <p:spPr>
          <a:xfrm>
            <a:off x="3410309" y="96328"/>
            <a:ext cx="1547003" cy="1187569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9"/>
          <p:cNvSpPr/>
          <p:nvPr/>
        </p:nvSpPr>
        <p:spPr>
          <a:xfrm>
            <a:off x="808007" y="3244970"/>
            <a:ext cx="1963946" cy="1000663"/>
          </a:xfrm>
          <a:prstGeom prst="ellipse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Balance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9"/>
          <p:cNvSpPr/>
          <p:nvPr/>
        </p:nvSpPr>
        <p:spPr>
          <a:xfrm>
            <a:off x="1295940" y="-5211"/>
            <a:ext cx="6535944" cy="5673304"/>
          </a:xfrm>
          <a:prstGeom prst="irregularSeal1">
            <a:avLst/>
          </a:prstGeom>
          <a:solidFill>
            <a:srgbClr val="ED7D3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It's All 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Connected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/>
              <a:t>FVID Program impact on GH industry in NB</a:t>
            </a:r>
            <a:endParaRPr sz="2800"/>
          </a:p>
        </p:txBody>
      </p:sp>
      <p:sp>
        <p:nvSpPr>
          <p:cNvPr id="94" name="Google Shape;94;p5"/>
          <p:cNvSpPr txBox="1"/>
          <p:nvPr>
            <p:ph idx="1" type="body"/>
          </p:nvPr>
        </p:nvSpPr>
        <p:spPr>
          <a:xfrm>
            <a:off x="457200" y="1371600"/>
            <a:ext cx="38100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From 2020 – 2023: </a:t>
            </a:r>
            <a:endParaRPr/>
          </a:p>
          <a:p>
            <a:pPr indent="-285750" lvl="1" marL="73977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138,040 sqft of new Greenhouse area in NB</a:t>
            </a:r>
            <a:endParaRPr/>
          </a:p>
          <a:p>
            <a:pPr indent="-133350" lvl="0" marL="2857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285750" lvl="0" marL="2857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2020: 164,000 sqft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fr-CA" sz="2400"/>
              <a:t>	</a:t>
            </a:r>
            <a:r>
              <a:rPr lang="fr-CA" sz="2000"/>
              <a:t>3.8 acres</a:t>
            </a:r>
            <a:endParaRPr/>
          </a:p>
          <a:p>
            <a:pPr indent="0" lvl="1" marL="454025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285750" lvl="0" marL="2857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2023: 302,040 sqft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fr-CA" sz="2400"/>
              <a:t>	 7 acres</a:t>
            </a:r>
            <a:endParaRPr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5" name="Google Shape;95;p5"/>
          <p:cNvSpPr/>
          <p:nvPr/>
        </p:nvSpPr>
        <p:spPr>
          <a:xfrm>
            <a:off x="1676400" y="3864006"/>
            <a:ext cx="838200" cy="108899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2525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art, bar chart&#10;&#10;Description automatically generated" id="96" name="Google Shape;9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4800" y="1371600"/>
            <a:ext cx="4815440" cy="3352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5"/>
          <p:cNvCxnSpPr/>
          <p:nvPr/>
        </p:nvCxnSpPr>
        <p:spPr>
          <a:xfrm flipH="1" rot="10800000">
            <a:off x="4876802" y="2971800"/>
            <a:ext cx="3200398" cy="892206"/>
          </a:xfrm>
          <a:prstGeom prst="straightConnector1">
            <a:avLst/>
          </a:prstGeom>
          <a:noFill/>
          <a:ln cap="flat" cmpd="sng" w="762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98" name="Google Shape;98;p5"/>
          <p:cNvSpPr txBox="1"/>
          <p:nvPr/>
        </p:nvSpPr>
        <p:spPr>
          <a:xfrm>
            <a:off x="5257800" y="4953000"/>
            <a:ext cx="25908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84% increase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plant, vegetable, fresh&#10;&#10;Description automatically generated" id="477" name="Google Shape;47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0023" y="438863"/>
            <a:ext cx="3950898" cy="474382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0"/>
          <p:cNvSpPr txBox="1"/>
          <p:nvPr>
            <p:ph type="title"/>
          </p:nvPr>
        </p:nvSpPr>
        <p:spPr>
          <a:xfrm>
            <a:off x="340550" y="446787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Balanced Growth</a:t>
            </a:r>
            <a:endParaRPr/>
          </a:p>
        </p:txBody>
      </p:sp>
      <p:sp>
        <p:nvSpPr>
          <p:cNvPr id="479" name="Google Shape;479;p50"/>
          <p:cNvSpPr txBox="1"/>
          <p:nvPr>
            <p:ph idx="1" type="body"/>
          </p:nvPr>
        </p:nvSpPr>
        <p:spPr>
          <a:xfrm>
            <a:off x="451287" y="1325701"/>
            <a:ext cx="3598843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>
                <a:latin typeface="Calibri"/>
                <a:ea typeface="Calibri"/>
                <a:cs typeface="Calibri"/>
                <a:sym typeface="Calibri"/>
              </a:rPr>
              <a:t>Balanced growth distribution of energy between head, fruit and flower 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>
                <a:latin typeface="Calibri"/>
                <a:ea typeface="Calibri"/>
                <a:cs typeface="Calibri"/>
                <a:sym typeface="Calibri"/>
              </a:rPr>
              <a:t>Spend time in the greenhouse reading your plants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484" y="735806"/>
            <a:ext cx="8859922" cy="433489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1"/>
          <p:cNvSpPr txBox="1"/>
          <p:nvPr/>
        </p:nvSpPr>
        <p:spPr>
          <a:xfrm>
            <a:off x="1752600" y="5070703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Tables found in “Managing Crop Balance” 2021-2022 Educational Presentation on GNB CEA Webpage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2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Available Resources and Programs</a:t>
            </a:r>
            <a:endParaRPr/>
          </a:p>
        </p:txBody>
      </p:sp>
      <p:sp>
        <p:nvSpPr>
          <p:cNvPr id="491" name="Google Shape;491;p52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DAAF staff to help you plan out your next greenhouse project</a:t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Hire consultants to help plan out projects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</a:pPr>
            <a:r>
              <a:rPr lang="fr-CA" sz="2000"/>
              <a:t>DAAF programs to help with costs (?)</a:t>
            </a:r>
            <a:endParaRPr sz="20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Don't be afraid to ask for help!!</a:t>
            </a:r>
            <a:endParaRPr sz="2400"/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DAAF CEA Resources page</a:t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Guide de Production Poivrons et Tomates Biologiques Sous Abris</a:t>
            </a:r>
            <a:endParaRPr/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OMAFRA Publication 836: Growing Greenhouse Vegetables in Ontario</a:t>
            </a:r>
            <a:endParaRPr sz="2400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3"/>
          <p:cNvPicPr preferRelativeResize="0"/>
          <p:nvPr/>
        </p:nvPicPr>
        <p:blipFill rotWithShape="1">
          <a:blip r:embed="rId3">
            <a:alphaModFix/>
          </a:blip>
          <a:srcRect b="1360" l="0" r="0" t="0"/>
          <a:stretch/>
        </p:blipFill>
        <p:spPr>
          <a:xfrm>
            <a:off x="1535329" y="116339"/>
            <a:ext cx="6330927" cy="5522461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3"/>
          <p:cNvSpPr/>
          <p:nvPr/>
        </p:nvSpPr>
        <p:spPr>
          <a:xfrm>
            <a:off x="1535329" y="3124200"/>
            <a:ext cx="2808071" cy="1524000"/>
          </a:xfrm>
          <a:prstGeom prst="ellipse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109" y="152400"/>
            <a:ext cx="7427781" cy="5643562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4"/>
          <p:cNvSpPr/>
          <p:nvPr/>
        </p:nvSpPr>
        <p:spPr>
          <a:xfrm>
            <a:off x="3352800" y="1371600"/>
            <a:ext cx="2789081" cy="1752600"/>
          </a:xfrm>
          <a:prstGeom prst="ellipse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160330"/>
            <a:ext cx="5181600" cy="5959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284" y="1071562"/>
            <a:ext cx="5905500" cy="47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6"/>
          <p:cNvSpPr/>
          <p:nvPr/>
        </p:nvSpPr>
        <p:spPr>
          <a:xfrm>
            <a:off x="5638800" y="1828800"/>
            <a:ext cx="3281916" cy="2590800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fr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Educational Sessions: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Lot’s of very valuable information here.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Climax Conseil webinars are all available. 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Good end of winter viewing!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6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DAAF CEA Ressources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Continuing the Knowledge Building</a:t>
            </a:r>
            <a:endParaRPr/>
          </a:p>
        </p:txBody>
      </p:sp>
      <p:sp>
        <p:nvSpPr>
          <p:cNvPr id="521" name="Google Shape;521;p57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Continue knowledge building to bring NB greenhouse production to optimal levels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Climax Conseil project for 2023-2024 season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</a:pPr>
            <a:r>
              <a:rPr lang="fr-CA"/>
              <a:t>Still lots to learn for everyone!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some berries&#10;&#10;Description automatically generated with low confidence" id="526" name="Google Shape;52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473200" y="-393700"/>
            <a:ext cx="120904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9678" l="0" r="0" t="17186"/>
          <a:stretch/>
        </p:blipFill>
        <p:spPr>
          <a:xfrm>
            <a:off x="762000" y="2514600"/>
            <a:ext cx="3282216" cy="320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"/>
          <p:cNvPicPr preferRelativeResize="0"/>
          <p:nvPr/>
        </p:nvPicPr>
        <p:blipFill rotWithShape="1">
          <a:blip r:embed="rId4">
            <a:alphaModFix/>
          </a:blip>
          <a:srcRect b="27739" l="6113" r="9527" t="4197"/>
          <a:stretch/>
        </p:blipFill>
        <p:spPr>
          <a:xfrm>
            <a:off x="4329724" y="2895600"/>
            <a:ext cx="4341394" cy="264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6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0801" y="379316"/>
            <a:ext cx="3845808" cy="3009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556" y="694565"/>
            <a:ext cx="4288690" cy="3358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"/>
          <p:cNvSpPr txBox="1"/>
          <p:nvPr>
            <p:ph idx="2" type="body"/>
          </p:nvPr>
        </p:nvSpPr>
        <p:spPr>
          <a:xfrm>
            <a:off x="4802246" y="1257382"/>
            <a:ext cx="4116447" cy="3866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2021/2022</a:t>
            </a:r>
            <a:endParaRPr/>
          </a:p>
          <a:p>
            <a:pPr indent="-228600" lvl="1" marL="8001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15 farms </a:t>
            </a:r>
            <a:endParaRPr sz="2000"/>
          </a:p>
          <a:p>
            <a:pPr indent="-228600" lvl="1" marL="8001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4 Webinars presentations</a:t>
            </a:r>
            <a:endParaRPr sz="2000"/>
          </a:p>
          <a:p>
            <a:pPr indent="-228600" lvl="1" marL="8001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1 field day</a:t>
            </a:r>
            <a:endParaRPr sz="2000"/>
          </a:p>
          <a:p>
            <a:pPr indent="-76200" lvl="0" marL="3429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228600" lvl="0" marL="3429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</a:pPr>
            <a:r>
              <a:rPr lang="fr-CA" sz="2400"/>
              <a:t>2022/2023 </a:t>
            </a:r>
            <a:endParaRPr sz="2400"/>
          </a:p>
          <a:p>
            <a:pPr indent="-228600" lvl="1" marL="8001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24 farms 4 times throughout the season </a:t>
            </a:r>
            <a:endParaRPr sz="2000"/>
          </a:p>
          <a:p>
            <a:pPr indent="-228600" lvl="1" marL="8001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2 webinars presentations</a:t>
            </a:r>
            <a:endParaRPr sz="2000"/>
          </a:p>
          <a:p>
            <a:pPr indent="-228600" lvl="1" marL="80010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</a:pPr>
            <a:r>
              <a:rPr lang="fr-CA" sz="2000"/>
              <a:t>1 field day</a:t>
            </a:r>
            <a:endParaRPr sz="2000"/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4495140"/>
            <a:ext cx="4116446" cy="1105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in a factory&#10;&#10;Description automatically generated with low confidence" id="117" name="Google Shape;1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1309" y="1719781"/>
            <a:ext cx="49784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-22225" y="1331772"/>
            <a:ext cx="505460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8"/>
          <p:cNvSpPr txBox="1"/>
          <p:nvPr/>
        </p:nvSpPr>
        <p:spPr>
          <a:xfrm>
            <a:off x="4565838" y="695394"/>
            <a:ext cx="377889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Learning!</a:t>
            </a:r>
            <a:endParaRPr b="0" i="0" sz="5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02060"/>
                </a:solidFill>
              </a:rPr>
              <a:t>Potential Yields</a:t>
            </a:r>
            <a:endParaRPr>
              <a:solidFill>
                <a:srgbClr val="002060"/>
              </a:solidFill>
            </a:endParaRPr>
          </a:p>
        </p:txBody>
      </p:sp>
      <p:graphicFrame>
        <p:nvGraphicFramePr>
          <p:cNvPr id="125" name="Google Shape;125;p9"/>
          <p:cNvGraphicFramePr/>
          <p:nvPr/>
        </p:nvGraphicFramePr>
        <p:xfrm>
          <a:off x="188555" y="10363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{37BADF19-21C6-4FD9-A2AB-64DB90275710}</a:tableStyleId>
              </a:tblPr>
              <a:tblGrid>
                <a:gridCol w="2153625"/>
                <a:gridCol w="2153625"/>
                <a:gridCol w="2153625"/>
                <a:gridCol w="2153625"/>
              </a:tblGrid>
              <a:tr h="336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 u="none" cap="none" strike="noStrike">
                          <a:solidFill>
                            <a:srgbClr val="3F3F3F"/>
                          </a:solidFill>
                        </a:rPr>
                        <a:t>Vegetable</a:t>
                      </a:r>
                      <a:endParaRPr sz="18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>
                          <a:solidFill>
                            <a:srgbClr val="3F3F3F"/>
                          </a:solidFill>
                        </a:rPr>
                        <a:t>Structure Type</a:t>
                      </a:r>
                      <a:endParaRPr sz="18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>
                          <a:solidFill>
                            <a:srgbClr val="3F3F3F"/>
                          </a:solidFill>
                        </a:rPr>
                        <a:t>Yield</a:t>
                      </a:r>
                      <a:endParaRPr sz="18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>
                          <a:solidFill>
                            <a:srgbClr val="3F3F3F"/>
                          </a:solidFill>
                        </a:rPr>
                        <a:t>Harvest Period</a:t>
                      </a:r>
                      <a:endParaRPr sz="1800">
                        <a:solidFill>
                          <a:srgbClr val="3F3F3F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589050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Beef Tomato – Indeterminant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Caterpillar tunnel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8-15 </a:t>
                      </a:r>
                      <a:r>
                        <a:rPr b="0" i="0" lang="fr-CA" sz="18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kg/</a:t>
                      </a:r>
                      <a:r>
                        <a:rPr lang="fr-CA" sz="1800"/>
                        <a:t>m</a:t>
                      </a:r>
                      <a:r>
                        <a:rPr baseline="30000" lang="fr-CA" sz="1800"/>
                        <a:t>2</a:t>
                      </a:r>
                      <a:endParaRPr b="0" i="0" sz="18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Late July to late September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890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Tunnel or cold greenhouse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10-20 kg/m</a:t>
                      </a:r>
                      <a:r>
                        <a:rPr baseline="30000" lang="fr-CA" sz="1800"/>
                        <a:t>2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3</a:t>
                      </a:r>
                      <a:r>
                        <a:rPr baseline="30000" lang="fr-CA" sz="1800"/>
                        <a:t>rd</a:t>
                      </a:r>
                      <a:r>
                        <a:rPr lang="fr-CA" sz="1800"/>
                        <a:t> week of July to late September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890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3-Season greenhouse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20-30 kg/m</a:t>
                      </a:r>
                      <a:r>
                        <a:rPr baseline="30000" lang="fr-CA" sz="1800"/>
                        <a:t>2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Early June to early November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89050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Colored Peppers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Caterpillar tunnel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4.8-6 kg/m</a:t>
                      </a:r>
                      <a:r>
                        <a:rPr baseline="30000" lang="fr-CA" sz="1800"/>
                        <a:t>2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Mid-August to early October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890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Tunnel and cold greenhouse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5.5-6.8 kg/m</a:t>
                      </a:r>
                      <a:r>
                        <a:rPr baseline="30000" lang="fr-CA" sz="1800"/>
                        <a:t>2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Early August to early October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890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3-Season greenhouse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7-10 kg/m</a:t>
                      </a:r>
                      <a:r>
                        <a:rPr baseline="30000" lang="fr-CA" sz="1800"/>
                        <a:t>2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800"/>
                        <a:t>3</a:t>
                      </a:r>
                      <a:r>
                        <a:rPr baseline="30000" lang="fr-CA" sz="1800"/>
                        <a:t>rd</a:t>
                      </a:r>
                      <a:r>
                        <a:rPr lang="fr-CA" sz="1800"/>
                        <a:t> week of June to early November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26" name="Google Shape;126;p9"/>
          <p:cNvSpPr txBox="1"/>
          <p:nvPr/>
        </p:nvSpPr>
        <p:spPr>
          <a:xfrm>
            <a:off x="188555" y="5458220"/>
            <a:ext cx="65932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Translated from Guide de production – Poivron et tomate biologiques sous abris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werpoint Template - Colou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2013-02-14T17:16:53Z</dcterms:created>
  <dc:creator>GNB User</dc:creator>
</cp:coreProperties>
</file>