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2" r:id="rId3"/>
    <p:sldId id="274" r:id="rId4"/>
    <p:sldId id="273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CA8A9-EFFA-5A1E-C0A6-58B905607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ADD82-7195-49D3-87CE-826EA648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36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C1CA-C482-B6A4-C3F8-0D3584C9C5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6B7CD-63BA-4A7E-8587-2F5A4DBEA2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99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74101" y="328614"/>
            <a:ext cx="2705100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684" y="328614"/>
            <a:ext cx="7914216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2970-DFA6-4FF4-9133-83B890B0A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1D7E0-3DD8-4572-BF79-9B98ADDC9D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660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274D9E-670A-CE7B-A46C-B6AD189F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1D2A09-24F4-E8C6-C18F-BEC8BCFD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32817F-39FD-AC9C-3D8C-881734C8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3B653-D5F8-4642-ADF9-119C4E8AEC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61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FE335-8FE8-3F9D-C885-96C100D27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4D728-1892-4A24-A57A-18654BA720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46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F58E-173B-C7E1-7328-466904627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DCDEE-E12B-45FB-9410-97DD8A5658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67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283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71600"/>
            <a:ext cx="5283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3C3D82C-30D8-6FC4-420F-F119E6969C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ED15-1103-4356-92DC-E311895BB7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9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FF34C2D-17AC-140D-21A6-E8102F2D01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5021A-6309-4A4D-BE96-E7ECCAADE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67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F2A346C-131B-CF38-4A70-87846A8D9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B41A-ABDE-4240-A37A-99BA68A57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36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C6A19B3-EC79-439F-B86B-658528F33C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91891-67A5-4EF6-94A8-2B53766CA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63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028090A-E278-25B5-DEED-8833C95DE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0D20C-0B6B-42A1-BEEA-D90A90BD1C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6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BD01460-479C-FB4E-6D61-67A301605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C5513-7B65-484D-97A7-0B1A33C88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24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ECB817-7D88-5F4E-69CB-A2A92EE00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6685" y="328614"/>
            <a:ext cx="10822516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1C8227-4C7E-C223-DE77-09FC36249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76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3CD343F-F831-6654-B8B3-1B69059CB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77000"/>
            <a:ext cx="28448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492216-CD89-4363-800A-86B5EEE7F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9">
            <a:extLst>
              <a:ext uri="{FF2B5EF4-FFF2-40B4-BE49-F238E27FC236}">
                <a16:creationId xmlns:a16="http://schemas.microsoft.com/office/drawing/2014/main" id="{F8F3800D-AB68-31F7-B4F6-EF2C184FD4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676"/>
            <a:ext cx="12192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32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.maund@gnb.c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72F5750-C316-CC2D-483A-0D034BC91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264" y="255462"/>
            <a:ext cx="9948672" cy="3877626"/>
          </a:xfrm>
        </p:spPr>
        <p:txBody>
          <a:bodyPr/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Common and Emerging Pests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Vegetables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insects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New Brunswick Hort Congress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March 15-16, 2023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Fredericton, NB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sz="2400" b="0" dirty="0">
                <a:solidFill>
                  <a:schemeClr val="tx1"/>
                </a:solidFill>
              </a:rPr>
              <a:t>Chris Maund</a:t>
            </a:r>
            <a:br>
              <a:rPr lang="en-CA" altLang="en-US" sz="2400" b="0" dirty="0">
                <a:solidFill>
                  <a:schemeClr val="tx1"/>
                </a:solidFill>
              </a:rPr>
            </a:br>
            <a:r>
              <a:rPr lang="en-CA" altLang="en-US" sz="2400" b="0" dirty="0">
                <a:solidFill>
                  <a:schemeClr val="tx1"/>
                </a:solidFill>
                <a:hlinkClick r:id="rId2"/>
              </a:rPr>
              <a:t>chris.maund@gnb.ca</a:t>
            </a:r>
            <a:r>
              <a:rPr lang="en-CA" altLang="en-US" sz="2400" b="0" dirty="0">
                <a:solidFill>
                  <a:schemeClr val="tx1"/>
                </a:solidFill>
              </a:rPr>
              <a:t> </a:t>
            </a:r>
            <a:br>
              <a:rPr lang="en-CA" altLang="en-US" sz="2400" b="0" dirty="0">
                <a:solidFill>
                  <a:schemeClr val="tx1"/>
                </a:solidFill>
              </a:rPr>
            </a:br>
            <a:r>
              <a:rPr lang="en-CA" altLang="en-US" sz="2400" b="0" dirty="0">
                <a:solidFill>
                  <a:schemeClr val="tx1"/>
                </a:solidFill>
              </a:rPr>
              <a:t>506-453-3477 </a:t>
            </a:r>
            <a:br>
              <a:rPr lang="en-CA" altLang="en-US" sz="2400" b="0" dirty="0">
                <a:solidFill>
                  <a:schemeClr val="tx1"/>
                </a:solidFill>
              </a:rPr>
            </a:br>
            <a:r>
              <a:rPr lang="en-CA" altLang="en-US" sz="2400" b="0" dirty="0">
                <a:solidFill>
                  <a:schemeClr val="tx1"/>
                </a:solidFill>
              </a:rPr>
              <a:t>Integrated Pest Management Specialist</a:t>
            </a:r>
            <a:br>
              <a:rPr lang="en-CA" altLang="en-US" sz="2400" b="0" dirty="0">
                <a:solidFill>
                  <a:schemeClr val="tx1"/>
                </a:solidFill>
              </a:rPr>
            </a:br>
            <a:r>
              <a:rPr lang="en-CA" altLang="en-US" sz="2400" b="0" dirty="0">
                <a:solidFill>
                  <a:schemeClr val="tx1"/>
                </a:solidFill>
              </a:rPr>
              <a:t>(Entomologist) and Provincial Apiarist</a:t>
            </a:r>
            <a:br>
              <a:rPr lang="en-CA" altLang="en-US" sz="2400" b="0" dirty="0">
                <a:solidFill>
                  <a:schemeClr val="tx1"/>
                </a:solidFill>
              </a:rPr>
            </a:br>
            <a:r>
              <a:rPr lang="en-CA" altLang="en-US" sz="2400" b="0" dirty="0">
                <a:solidFill>
                  <a:schemeClr val="tx1"/>
                </a:solidFill>
              </a:rPr>
              <a:t>NB Department of Agriculture, Aquaculture and Fisheries </a:t>
            </a:r>
            <a:r>
              <a:rPr lang="en-US" altLang="en-US" sz="2400" b="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alt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3D553-21BA-DA81-76D0-6C429A10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Swede midge / c</a:t>
            </a:r>
            <a:r>
              <a:rPr lang="fr-CA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</a:t>
            </a:r>
            <a:r>
              <a:rPr lang="en-CA" dirty="0" err="1"/>
              <a:t>cidomyie</a:t>
            </a:r>
            <a:r>
              <a:rPr lang="en-CA" dirty="0"/>
              <a:t> du chou-fleur (1)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2E09-B635-8306-1D78-A75F1702B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0704"/>
            <a:ext cx="10769600" cy="579729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5050C-A701-CC23-6D7B-025823274EF5}"/>
              </a:ext>
            </a:extLst>
          </p:cNvPr>
          <p:cNvSpPr txBox="1"/>
          <p:nvPr/>
        </p:nvSpPr>
        <p:spPr>
          <a:xfrm>
            <a:off x="216408" y="830401"/>
            <a:ext cx="81686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Crops and weeds: broccoli, cabbage, cauliflower, Brussels sprouts, kale, collards, rutabaga, radish, horseradish, turnip, canola. Wild mustard, shepherd’s purse, stinkweed, field peppergrass, yellow rocket.  </a:t>
            </a:r>
          </a:p>
          <a:p>
            <a:endParaRPr lang="en-US" sz="2400" dirty="0"/>
          </a:p>
          <a:p>
            <a:r>
              <a:rPr lang="en-US" sz="2400" dirty="0"/>
              <a:t>Adults: 1.5 to 2 mm long</a:t>
            </a:r>
          </a:p>
          <a:p>
            <a:r>
              <a:rPr lang="en-US" sz="2400" dirty="0"/>
              <a:t>Larvae: pale yellowish white</a:t>
            </a:r>
          </a:p>
          <a:p>
            <a:endParaRPr lang="en-US" sz="2400" dirty="0"/>
          </a:p>
          <a:p>
            <a:r>
              <a:rPr lang="en-US" sz="2400" dirty="0"/>
              <a:t>Damage: seedlings twisted and or brown scarring damage</a:t>
            </a:r>
          </a:p>
          <a:p>
            <a:r>
              <a:rPr lang="en-US" sz="2400" dirty="0"/>
              <a:t>Older plant: distortion (often growing points)</a:t>
            </a:r>
          </a:p>
          <a:p>
            <a:r>
              <a:rPr lang="en-US" sz="2400" dirty="0"/>
              <a:t>Do not confuse with: plant bolting, genetic disorder, soil nutrient deficiency       </a:t>
            </a:r>
          </a:p>
          <a:p>
            <a:endParaRPr lang="en-US" sz="2400" dirty="0"/>
          </a:p>
          <a:p>
            <a:r>
              <a:rPr lang="en-US" sz="2400" dirty="0"/>
              <a:t>Monitoring: Inspect plants. Pheromone traps - adults. Rear larvae / adults from distorted plant in sealed plastic bag / container.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41A39-9460-5049-D9A2-5665882D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325" y="1051558"/>
            <a:ext cx="2857075" cy="3809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F5A88-3944-DB10-F971-ACEB37B295D4}"/>
              </a:ext>
            </a:extLst>
          </p:cNvPr>
          <p:cNvSpPr txBox="1"/>
          <p:nvPr/>
        </p:nvSpPr>
        <p:spPr>
          <a:xfrm>
            <a:off x="8827295" y="381583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 millimetres</a:t>
            </a:r>
          </a:p>
        </p:txBody>
      </p:sp>
    </p:spTree>
    <p:extLst>
      <p:ext uri="{BB962C8B-B14F-4D97-AF65-F5344CB8AC3E}">
        <p14:creationId xmlns:p14="http://schemas.microsoft.com/office/powerpoint/2010/main" val="360611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C552-EFCB-343D-2B5C-2E968212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Swede midge / c</a:t>
            </a:r>
            <a:r>
              <a:rPr lang="fr-CA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</a:t>
            </a:r>
            <a:r>
              <a:rPr lang="en-CA" dirty="0" err="1"/>
              <a:t>cidomyie</a:t>
            </a:r>
            <a:r>
              <a:rPr lang="en-CA" dirty="0"/>
              <a:t> du chou-fleur (2)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A6EFB-664B-8B10-E21E-B20D4CD2D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769600" cy="53949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Further notes:</a:t>
            </a:r>
          </a:p>
          <a:p>
            <a:pPr marL="0" indent="0">
              <a:buNone/>
            </a:pPr>
            <a:r>
              <a:rPr lang="en-US" dirty="0"/>
              <a:t>Generations: 4 – 5 / year (mid-May; mid-June, etc.)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Almost impossible to eradicate</a:t>
            </a:r>
          </a:p>
          <a:p>
            <a:r>
              <a:rPr lang="en-US" dirty="0"/>
              <a:t>Crop rotation:</a:t>
            </a:r>
          </a:p>
          <a:p>
            <a:pPr marL="0" indent="0">
              <a:buNone/>
            </a:pPr>
            <a:r>
              <a:rPr lang="en-US" dirty="0"/>
              <a:t>- non-crucifer crops; non crucifer weeds </a:t>
            </a:r>
          </a:p>
          <a:p>
            <a:pPr marL="0" indent="0">
              <a:buNone/>
            </a:pPr>
            <a:r>
              <a:rPr lang="en-US" dirty="0"/>
              <a:t> Pupae in soil for two years</a:t>
            </a:r>
          </a:p>
          <a:p>
            <a:pPr marL="0" indent="0">
              <a:buNone/>
            </a:pPr>
            <a:r>
              <a:rPr lang="en-US" dirty="0"/>
              <a:t>Wind: Adults - a few hundred metres.</a:t>
            </a:r>
          </a:p>
          <a:p>
            <a:pPr marL="0" indent="0">
              <a:buNone/>
            </a:pPr>
            <a:r>
              <a:rPr lang="en-US" dirty="0"/>
              <a:t>Physical controls: specific netting (non-infested area).</a:t>
            </a:r>
          </a:p>
          <a:p>
            <a:pPr marL="0" indent="0">
              <a:buNone/>
            </a:pPr>
            <a:r>
              <a:rPr lang="en-US" dirty="0"/>
              <a:t>Bury pupae below 50 mm (2 inches) for 2 years.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596B6-4A2F-D12E-706C-72C173D5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561" y="1234441"/>
            <a:ext cx="302997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6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8CE4-6BB9-F96E-F186-0B4F2E9F2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Swede midge / c</a:t>
            </a:r>
            <a:r>
              <a:rPr lang="fr-CA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</a:t>
            </a:r>
            <a:r>
              <a:rPr lang="en-CA" dirty="0" err="1"/>
              <a:t>cidomyie</a:t>
            </a:r>
            <a:r>
              <a:rPr lang="en-CA" dirty="0"/>
              <a:t> du chou-fleur (3)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AF214-8C95-6BEE-4F40-E5ACD696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47" y="1125282"/>
            <a:ext cx="8275196" cy="5404104"/>
          </a:xfrm>
        </p:spPr>
        <p:txBody>
          <a:bodyPr/>
          <a:lstStyle/>
          <a:p>
            <a:r>
              <a:rPr lang="en-US" dirty="0"/>
              <a:t>Pesticides:</a:t>
            </a:r>
          </a:p>
          <a:p>
            <a:pPr marL="0" indent="0">
              <a:buNone/>
            </a:pPr>
            <a:r>
              <a:rPr lang="en-US" dirty="0"/>
              <a:t>Ontario study: Cabbage crop and pheromone traps</a:t>
            </a:r>
          </a:p>
          <a:p>
            <a:pPr>
              <a:buFontTx/>
              <a:buChar char="-"/>
            </a:pPr>
            <a:r>
              <a:rPr lang="en-US" dirty="0"/>
              <a:t>Threshold: 5 males / trap / day </a:t>
            </a:r>
          </a:p>
          <a:p>
            <a:pPr marL="0" indent="0">
              <a:buNone/>
            </a:pPr>
            <a:r>
              <a:rPr lang="en-US" dirty="0"/>
              <a:t>and a minimum 7 day spray interval </a:t>
            </a:r>
          </a:p>
          <a:p>
            <a:pPr>
              <a:buFontTx/>
              <a:buChar char="-"/>
            </a:pPr>
            <a:r>
              <a:rPr lang="en-US" dirty="0"/>
              <a:t>Economic benefit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Need a trained person to identify adults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USA: greenhouse study: systemic neonicotinoids (seed treatment) controlled Swede midge for various weeks.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B2C1A-C5B3-487E-83C3-F704DB26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804" y="956857"/>
            <a:ext cx="2853175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8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C31A-F97A-E55F-8C8B-515FCB36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Cutworms / </a:t>
            </a:r>
            <a:r>
              <a:rPr lang="en-CA" dirty="0" err="1"/>
              <a:t>vers</a:t>
            </a:r>
            <a:r>
              <a:rPr lang="en-CA" dirty="0"/>
              <a:t>-gris (</a:t>
            </a:r>
            <a:r>
              <a:rPr lang="en-CA" dirty="0" err="1"/>
              <a:t>larves</a:t>
            </a:r>
            <a:r>
              <a:rPr lang="en-CA" dirty="0"/>
              <a:t> de </a:t>
            </a:r>
            <a:r>
              <a:rPr lang="en-CA" dirty="0" err="1"/>
              <a:t>Noctuelles</a:t>
            </a:r>
            <a:r>
              <a:rPr lang="en-CA" dirty="0"/>
              <a:t>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CE6C-10C2-0E88-0B2E-D39EC2CBB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932688"/>
            <a:ext cx="7920254" cy="579357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Numerous species on crops and weeds: numerous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Cutworm moths: Attracted to wetter / weedy areas / lush vegetation.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Cutworm: Large robust.  Shiny / greasy. Roll up. Active at night.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Monitor: Middle of day: plants wilted / fallen over. Inspect for damage.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Threshold: 5% damaged plants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B41DC-637C-6FE6-84E2-14AF6EA70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908" y="4126928"/>
            <a:ext cx="1755800" cy="1475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BF6E16-15EA-C8E5-A0C7-5FD31AEDB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036" y="1555878"/>
            <a:ext cx="3029975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4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157D-A985-CEA3-313C-857516C37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Leek moth / </a:t>
            </a:r>
            <a:r>
              <a:rPr lang="en-CA" dirty="0" err="1"/>
              <a:t>teigne</a:t>
            </a:r>
            <a:r>
              <a:rPr lang="en-CA" dirty="0"/>
              <a:t> du </a:t>
            </a:r>
            <a:r>
              <a:rPr lang="en-CA" dirty="0" err="1"/>
              <a:t>poireau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27899-2201-A434-815A-3DB47ADDA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7" y="886684"/>
            <a:ext cx="6978027" cy="5486400"/>
          </a:xfrm>
        </p:spPr>
        <p:txBody>
          <a:bodyPr/>
          <a:lstStyle/>
          <a:p>
            <a:r>
              <a:rPr lang="en-CA" dirty="0"/>
              <a:t>Crops: leek, garlic, chives, French shallot, dry onion, green onion</a:t>
            </a:r>
          </a:p>
          <a:p>
            <a:endParaRPr lang="en-CA" dirty="0"/>
          </a:p>
          <a:p>
            <a:r>
              <a:rPr lang="en-CA" dirty="0"/>
              <a:t>Adult: 9.5 </a:t>
            </a:r>
            <a:r>
              <a:rPr lang="en-CA" baseline="30000" dirty="0"/>
              <a:t>0</a:t>
            </a:r>
            <a:r>
              <a:rPr lang="en-CA" dirty="0"/>
              <a:t> C (southern QC) </a:t>
            </a:r>
          </a:p>
          <a:p>
            <a:pPr marL="0" indent="0">
              <a:buNone/>
            </a:pPr>
            <a:r>
              <a:rPr lang="en-CA" dirty="0"/>
              <a:t>1</a:t>
            </a:r>
            <a:r>
              <a:rPr lang="en-CA" baseline="30000" dirty="0"/>
              <a:t>st</a:t>
            </a:r>
            <a:r>
              <a:rPr lang="en-CA" dirty="0"/>
              <a:t> (May);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(late June - July) or later</a:t>
            </a:r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(early Aug - early Sep)</a:t>
            </a:r>
          </a:p>
          <a:p>
            <a:pPr marL="0" indent="0">
              <a:buNone/>
            </a:pPr>
            <a:r>
              <a:rPr lang="en-US" dirty="0"/>
              <a:t>Damage: “window-pane” (not completely chewed through) / tunnelling. </a:t>
            </a:r>
          </a:p>
          <a:p>
            <a:pPr marL="0" indent="0">
              <a:buNone/>
            </a:pPr>
            <a:r>
              <a:rPr lang="en-US" dirty="0"/>
              <a:t>Monitor: Pheromone traps</a:t>
            </a:r>
          </a:p>
          <a:p>
            <a:pPr marL="0" indent="0">
              <a:buNone/>
            </a:pPr>
            <a:r>
              <a:rPr lang="en-US" dirty="0"/>
              <a:t>(Insecticide 7 to 10 days after peak flight.)</a:t>
            </a:r>
          </a:p>
          <a:p>
            <a:pPr marL="0" indent="0">
              <a:buNone/>
            </a:pPr>
            <a:r>
              <a:rPr lang="en-US" dirty="0"/>
              <a:t>Threshold (QC): 5% damaged plants/25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4A4FB-C549-0FA0-F6BF-570A47A87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194" y="227596"/>
            <a:ext cx="2618458" cy="1643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5144E-78BE-05B9-4881-F6B17202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965" y="1986870"/>
            <a:ext cx="2475378" cy="1643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D97A4-BAF7-616C-693E-E752FD00F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427" y="1971628"/>
            <a:ext cx="2684449" cy="3127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4DAA4-8993-5804-10CE-89D467825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530" y="3629884"/>
            <a:ext cx="2933626" cy="219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8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55BF-9C49-82BF-8D5B-999B03E65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Leek moth / </a:t>
            </a:r>
            <a:r>
              <a:rPr lang="en-CA" dirty="0" err="1"/>
              <a:t>teigne</a:t>
            </a:r>
            <a:r>
              <a:rPr lang="en-CA" dirty="0"/>
              <a:t> du </a:t>
            </a:r>
            <a:r>
              <a:rPr lang="en-CA" dirty="0" err="1"/>
              <a:t>poireau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A9CE-D574-845D-E69A-ADA7B30A5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43" y="1143001"/>
            <a:ext cx="10769600" cy="5486400"/>
          </a:xfrm>
        </p:spPr>
        <p:txBody>
          <a:bodyPr/>
          <a:lstStyle/>
          <a:p>
            <a:r>
              <a:rPr lang="en-CA" dirty="0"/>
              <a:t>Cultural controls:</a:t>
            </a:r>
          </a:p>
          <a:p>
            <a:pPr>
              <a:buFontTx/>
              <a:buChar char="-"/>
            </a:pPr>
            <a:r>
              <a:rPr lang="en-CA" dirty="0"/>
              <a:t>Crop rotation; Delayed planting; Remove old, infested leaves</a:t>
            </a:r>
          </a:p>
          <a:p>
            <a:pPr>
              <a:buFontTx/>
              <a:buChar char="-"/>
            </a:pPr>
            <a:r>
              <a:rPr lang="en-US" dirty="0"/>
              <a:t>Destroy caterpillars / pupae</a:t>
            </a:r>
          </a:p>
          <a:p>
            <a:pPr>
              <a:buFontTx/>
              <a:buChar char="-"/>
            </a:pPr>
            <a:r>
              <a:rPr lang="en-US" dirty="0"/>
              <a:t>Early harvest</a:t>
            </a:r>
          </a:p>
          <a:p>
            <a:pPr>
              <a:buFontTx/>
              <a:buChar char="-"/>
            </a:pPr>
            <a:r>
              <a:rPr lang="en-US" dirty="0"/>
              <a:t>Place susceptible crop away from infested areas</a:t>
            </a:r>
          </a:p>
          <a:p>
            <a:pPr>
              <a:buFontTx/>
              <a:buChar char="-"/>
            </a:pPr>
            <a:r>
              <a:rPr lang="en-US" dirty="0"/>
              <a:t>Destroy plant debris after harvest</a:t>
            </a:r>
          </a:p>
          <a:p>
            <a:pPr marL="0" indent="0">
              <a:buNone/>
            </a:pPr>
            <a:r>
              <a:rPr lang="en-US" dirty="0"/>
              <a:t>Germany: cover leeks with netting prior to female moths.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ON: Lightweight floating row covers. Can be removed in day (weeding) and reassembled prior to dusk. (Moths fly at night.)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09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85D29-5E1F-05E6-FC6E-F84A2C7C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 / 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16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3160-3A64-0A6A-7506-75AEE45A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Insect pests / </a:t>
            </a:r>
            <a:r>
              <a:rPr lang="en-CA" dirty="0" err="1"/>
              <a:t>insectes</a:t>
            </a:r>
            <a:r>
              <a:rPr lang="en-CA" dirty="0"/>
              <a:t> </a:t>
            </a:r>
            <a:r>
              <a:rPr lang="en-CA" dirty="0" err="1"/>
              <a:t>nuisibles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4410E-C22B-FCA2-171C-5F630855D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45" y="1143001"/>
            <a:ext cx="10705055" cy="4937760"/>
          </a:xfrm>
        </p:spPr>
        <p:txBody>
          <a:bodyPr/>
          <a:lstStyle/>
          <a:p>
            <a:r>
              <a:rPr lang="en-CA" dirty="0"/>
              <a:t>Cabbage maggot / mouche du chou</a:t>
            </a:r>
          </a:p>
          <a:p>
            <a:r>
              <a:rPr lang="en-CA" dirty="0"/>
              <a:t>Cabbage looper / </a:t>
            </a:r>
            <a:r>
              <a:rPr lang="en-CA" dirty="0" err="1"/>
              <a:t>fausse</a:t>
            </a:r>
            <a:r>
              <a:rPr lang="en-CA" dirty="0"/>
              <a:t> </a:t>
            </a:r>
            <a:r>
              <a:rPr lang="en-CA" dirty="0" err="1"/>
              <a:t>arpenteuse</a:t>
            </a:r>
            <a:r>
              <a:rPr lang="en-CA" dirty="0"/>
              <a:t> du chou</a:t>
            </a:r>
          </a:p>
          <a:p>
            <a:r>
              <a:rPr lang="en-CA" dirty="0"/>
              <a:t>Imported cabbageworm / pi</a:t>
            </a:r>
            <a:r>
              <a:rPr lang="fr-CA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</a:t>
            </a:r>
            <a:r>
              <a:rPr lang="en-CA" dirty="0"/>
              <a:t>ride du chou</a:t>
            </a:r>
          </a:p>
          <a:p>
            <a:r>
              <a:rPr lang="en-CA" dirty="0"/>
              <a:t>Diamondback moth caterpillars / </a:t>
            </a:r>
            <a:r>
              <a:rPr lang="en-CA" dirty="0" err="1"/>
              <a:t>fausse</a:t>
            </a:r>
            <a:r>
              <a:rPr lang="en-CA" dirty="0"/>
              <a:t> </a:t>
            </a:r>
            <a:r>
              <a:rPr lang="en-CA" dirty="0" err="1"/>
              <a:t>teigne</a:t>
            </a:r>
            <a:r>
              <a:rPr lang="en-CA" dirty="0"/>
              <a:t> des </a:t>
            </a:r>
            <a:r>
              <a:rPr lang="en-CA" dirty="0" err="1"/>
              <a:t>crucif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ères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CA" dirty="0"/>
          </a:p>
          <a:p>
            <a:r>
              <a:rPr lang="en-CA" dirty="0"/>
              <a:t>Flea beetles / </a:t>
            </a:r>
            <a:r>
              <a:rPr lang="en-CA" dirty="0" err="1"/>
              <a:t>altises</a:t>
            </a:r>
            <a:endParaRPr lang="en-CA" dirty="0"/>
          </a:p>
          <a:p>
            <a:r>
              <a:rPr lang="en-CA" dirty="0"/>
              <a:t>Aphids / </a:t>
            </a:r>
            <a:r>
              <a:rPr lang="en-CA" dirty="0" err="1"/>
              <a:t>pucerons</a:t>
            </a:r>
            <a:endParaRPr lang="en-CA" dirty="0"/>
          </a:p>
          <a:p>
            <a:r>
              <a:rPr lang="en-CA" dirty="0"/>
              <a:t>Swede midge / c</a:t>
            </a:r>
            <a:r>
              <a:rPr lang="fr-CA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</a:t>
            </a:r>
            <a:r>
              <a:rPr lang="en-CA" dirty="0" err="1"/>
              <a:t>cidomyie</a:t>
            </a:r>
            <a:r>
              <a:rPr lang="en-CA" dirty="0"/>
              <a:t> du chou-fleur  </a:t>
            </a:r>
          </a:p>
          <a:p>
            <a:r>
              <a:rPr lang="en-CA" dirty="0"/>
              <a:t>Cutworms / </a:t>
            </a:r>
            <a:r>
              <a:rPr lang="en-CA" dirty="0" err="1"/>
              <a:t>vers</a:t>
            </a:r>
            <a:r>
              <a:rPr lang="en-CA" dirty="0"/>
              <a:t>-gris (</a:t>
            </a:r>
            <a:r>
              <a:rPr lang="en-CA" dirty="0" err="1"/>
              <a:t>larves</a:t>
            </a:r>
            <a:r>
              <a:rPr lang="en-CA" dirty="0"/>
              <a:t> de </a:t>
            </a:r>
            <a:r>
              <a:rPr lang="en-CA" dirty="0" err="1"/>
              <a:t>Noctuelles</a:t>
            </a:r>
            <a:r>
              <a:rPr lang="en-CA" dirty="0"/>
              <a:t>)  </a:t>
            </a:r>
          </a:p>
          <a:p>
            <a:r>
              <a:rPr lang="en-CA" dirty="0"/>
              <a:t>Leek moth / </a:t>
            </a:r>
            <a:r>
              <a:rPr lang="en-CA" dirty="0" err="1"/>
              <a:t>teigne</a:t>
            </a:r>
            <a:r>
              <a:rPr lang="en-CA" dirty="0"/>
              <a:t> du </a:t>
            </a:r>
            <a:r>
              <a:rPr lang="en-CA" dirty="0" err="1"/>
              <a:t>poireau</a:t>
            </a:r>
            <a:r>
              <a:rPr lang="en-CA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411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E870-D204-4DB8-E837-8D5B87D2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Scouting methods: 5 X 5 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DE97A-CB71-EA26-64BD-70A1E6618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Choose a V pattern in the field</a:t>
            </a:r>
          </a:p>
          <a:p>
            <a:r>
              <a:rPr lang="en-CA" dirty="0"/>
              <a:t>Pick 5 points and examine 5 plants at each point</a:t>
            </a:r>
          </a:p>
          <a:p>
            <a:r>
              <a:rPr lang="en-CA" dirty="0"/>
              <a:t>Change placement of V each time you scout the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3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841D-13D5-0DDC-A0BF-F774DC17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Cabbage maggot / mouche du chou</a:t>
            </a:r>
            <a:br>
              <a:rPr lang="en-CA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5F1E7-D6C5-D56E-FF07-C44F80595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4335" y="1116139"/>
            <a:ext cx="3685873" cy="2724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59475-E35A-3D7D-F56D-E5A12C20819A}"/>
              </a:ext>
            </a:extLst>
          </p:cNvPr>
          <p:cNvSpPr txBox="1"/>
          <p:nvPr/>
        </p:nvSpPr>
        <p:spPr>
          <a:xfrm>
            <a:off x="621792" y="879675"/>
            <a:ext cx="6272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/>
          </a:p>
          <a:p>
            <a:pPr marL="457200" indent="-457200">
              <a:buAutoNum type="arabicParenR"/>
            </a:pPr>
            <a:r>
              <a:rPr lang="en-CA" sz="2400" dirty="0"/>
              <a:t>Crops: cabbage, cauliflower, broccoli, turnip, rutabaga, radish, related crucifer crops. </a:t>
            </a:r>
          </a:p>
          <a:p>
            <a:pPr marL="457200" indent="-457200">
              <a:buAutoNum type="arabicParenR"/>
            </a:pPr>
            <a:r>
              <a:rPr lang="en-CA" sz="2400" dirty="0"/>
              <a:t>Monitoring: Seedlings most susceptible. 4 broods: Ap/Ma (yellow rocket); Ju/</a:t>
            </a:r>
            <a:r>
              <a:rPr lang="en-CA" sz="2400" dirty="0" err="1"/>
              <a:t>Jl</a:t>
            </a:r>
            <a:r>
              <a:rPr lang="en-CA" sz="2400" dirty="0"/>
              <a:t> (Daylily); Au (Canada Thistle); fall (New England Aster flowers) </a:t>
            </a:r>
          </a:p>
          <a:p>
            <a:pPr marL="457200" indent="-457200">
              <a:buAutoNum type="arabicParenR"/>
            </a:pPr>
            <a:r>
              <a:rPr lang="en-CA" sz="2400" dirty="0"/>
              <a:t>Control: Pesticide at planting (post planting to 2023). </a:t>
            </a:r>
          </a:p>
          <a:p>
            <a:r>
              <a:rPr lang="en-CA" sz="2400" dirty="0"/>
              <a:t>- After 2023: pesticide at planting. </a:t>
            </a:r>
          </a:p>
          <a:p>
            <a:r>
              <a:rPr lang="en-CA" sz="2400" dirty="0"/>
              <a:t>No present pesticide alternative for rutabaga. </a:t>
            </a:r>
          </a:p>
          <a:p>
            <a:r>
              <a:rPr lang="en-CA" sz="2400" dirty="0"/>
              <a:t>- Other options: Crop rotation; fences; nets.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05540-1014-124A-AB0F-9C81D3B42188}"/>
              </a:ext>
            </a:extLst>
          </p:cNvPr>
          <p:cNvSpPr txBox="1"/>
          <p:nvPr/>
        </p:nvSpPr>
        <p:spPr>
          <a:xfrm>
            <a:off x="8953856" y="3840480"/>
            <a:ext cx="79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8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8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1BB7-CD48-E321-6313-F473426A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Cabbage looper / </a:t>
            </a:r>
            <a:r>
              <a:rPr lang="en-CA" dirty="0" err="1"/>
              <a:t>fausse</a:t>
            </a:r>
            <a:r>
              <a:rPr lang="en-CA" dirty="0"/>
              <a:t> </a:t>
            </a:r>
            <a:r>
              <a:rPr lang="en-CA" dirty="0" err="1"/>
              <a:t>arpenteuse</a:t>
            </a:r>
            <a:r>
              <a:rPr lang="en-CA" dirty="0"/>
              <a:t> du chou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C6E3-8FAC-5819-D576-413953980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17080" cy="573328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Crops: broccoli, kale, cabbage, cauliflower. Also: turnip, radish, rutabaga, tomato. 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Adults: July / August  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Monitoring: holes in leaves.</a:t>
            </a:r>
          </a:p>
          <a:p>
            <a:r>
              <a:rPr lang="en-CA" dirty="0"/>
              <a:t> </a:t>
            </a:r>
            <a:r>
              <a:rPr lang="en-US" dirty="0"/>
              <a:t>Threshold: Cabbage: 0.3 larval units / plant;</a:t>
            </a:r>
          </a:p>
          <a:p>
            <a:r>
              <a:rPr lang="en-US" dirty="0"/>
              <a:t>Cauliflower or broccoli; 0.2 to 0.3 larval units / plant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B863F6-9720-EDA5-5403-2FCEAE39C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952" y="1260114"/>
            <a:ext cx="2121249" cy="1590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F1583-F74B-6E68-1057-389E92E2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130" y="1371600"/>
            <a:ext cx="445047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B75CE9-D8C3-0F46-83FE-6F571C96C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205" y="2962537"/>
            <a:ext cx="3944112" cy="2955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4F3975-709C-7C23-A94B-576B1F0B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128" y="2284702"/>
            <a:ext cx="2526968" cy="25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56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5508-7DF6-19DA-00C0-F2755DC8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Imported Cabbageworm / pi</a:t>
            </a:r>
            <a:r>
              <a:rPr lang="fr-CA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</a:t>
            </a:r>
            <a:r>
              <a:rPr lang="en-CA" dirty="0"/>
              <a:t>ride du chou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3C1E-B0E2-C246-108C-7911D91D7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85" y="969264"/>
            <a:ext cx="11067288" cy="5376672"/>
          </a:xfrm>
        </p:spPr>
        <p:txBody>
          <a:bodyPr/>
          <a:lstStyle/>
          <a:p>
            <a:r>
              <a:rPr lang="en-CA" dirty="0"/>
              <a:t>Crops: broccoli, Brussels sprouts, </a:t>
            </a:r>
          </a:p>
          <a:p>
            <a:pPr marL="0" indent="0">
              <a:buNone/>
            </a:pPr>
            <a:r>
              <a:rPr lang="en-CA" dirty="0"/>
              <a:t>kale, cabbage, cauliflower. Also: canola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Adults: May, onwards</a:t>
            </a:r>
          </a:p>
          <a:p>
            <a:endParaRPr lang="en-US" dirty="0"/>
          </a:p>
          <a:p>
            <a:r>
              <a:rPr lang="en-US" dirty="0"/>
              <a:t>Monitoring: 5 plants at each of 5 sites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Cabbage looper equivalents: Cabbage looper (1 unit); Imported cabbageworm (1/ unit); diamondback moth caterpillars (1/5 unit).</a:t>
            </a:r>
          </a:p>
          <a:p>
            <a:r>
              <a:rPr lang="en-US" dirty="0"/>
              <a:t>Threshold: Cabbage: 0.3 larval units / plant;</a:t>
            </a:r>
          </a:p>
          <a:p>
            <a:r>
              <a:rPr lang="en-US" dirty="0"/>
              <a:t>Cauliflower or broccoli; 0.2 to 0.3 larval units / plant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0485F-6B30-9E9E-112C-D42D8479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811" y="2118246"/>
            <a:ext cx="1963082" cy="1310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01C08-ADEB-293F-A35F-686D192A2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130" y="859280"/>
            <a:ext cx="3036071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0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DD29-122F-98AE-3199-4656633C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0" y="225218"/>
            <a:ext cx="10822516" cy="1263518"/>
          </a:xfrm>
        </p:spPr>
        <p:txBody>
          <a:bodyPr/>
          <a:lstStyle/>
          <a:p>
            <a:r>
              <a:rPr lang="en-CA" dirty="0"/>
              <a:t>Diamondback moth caterpillars / </a:t>
            </a:r>
            <a:br>
              <a:rPr lang="en-CA" dirty="0"/>
            </a:br>
            <a:r>
              <a:rPr lang="en-CA" dirty="0" err="1"/>
              <a:t>fausse</a:t>
            </a:r>
            <a:r>
              <a:rPr lang="en-CA" dirty="0"/>
              <a:t> </a:t>
            </a:r>
            <a:r>
              <a:rPr lang="en-CA" dirty="0" err="1"/>
              <a:t>teigne</a:t>
            </a:r>
            <a:r>
              <a:rPr lang="en-CA" dirty="0"/>
              <a:t> des </a:t>
            </a:r>
            <a:r>
              <a:rPr lang="en-CA" dirty="0" err="1"/>
              <a:t>crucif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ères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CA" dirty="0"/>
              <a:t> 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FBB840-0B49-6250-C69F-DF8FEAB47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9279" y="1660689"/>
            <a:ext cx="2438611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5C9BA-D0C3-392E-D9CB-4CC83833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590" y="2538914"/>
            <a:ext cx="2152075" cy="1615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B78D1-BDD8-8157-03D2-EC40B47DF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15"/>
          <a:stretch/>
        </p:blipFill>
        <p:spPr>
          <a:xfrm>
            <a:off x="6559633" y="1488736"/>
            <a:ext cx="2311321" cy="5331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B8003-F2A2-9CE9-7447-57EFAD78E5FF}"/>
              </a:ext>
            </a:extLst>
          </p:cNvPr>
          <p:cNvSpPr txBox="1"/>
          <p:nvPr/>
        </p:nvSpPr>
        <p:spPr>
          <a:xfrm>
            <a:off x="454110" y="1369803"/>
            <a:ext cx="59558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Crops: broccoli, canola, Brussels sprouts, kale, cabbage, cauliflower </a:t>
            </a:r>
          </a:p>
          <a:p>
            <a:endParaRPr lang="en-CA" sz="2800" dirty="0"/>
          </a:p>
          <a:p>
            <a:r>
              <a:rPr lang="en-CA" sz="2800" dirty="0"/>
              <a:t>Adults: May/June, 2 to 4 generations / year</a:t>
            </a:r>
          </a:p>
          <a:p>
            <a:endParaRPr lang="en-CA" sz="2800" dirty="0"/>
          </a:p>
          <a:p>
            <a:r>
              <a:rPr lang="en-CA" sz="2800" dirty="0"/>
              <a:t>Damage: “window-pane” chewing damage (Middle layer of leaf not chewed.)</a:t>
            </a:r>
          </a:p>
          <a:p>
            <a:endParaRPr lang="en-CA" sz="2800" dirty="0"/>
          </a:p>
          <a:p>
            <a:r>
              <a:rPr lang="en-CA" sz="2800" dirty="0"/>
              <a:t>Monitoring: 5 X 5 method.</a:t>
            </a:r>
          </a:p>
          <a:p>
            <a:r>
              <a:rPr lang="en-CA" sz="2800" dirty="0"/>
              <a:t>Cabbage looper equivalents (1/5).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71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E6ED-FA2E-6523-6FA2-1E31E88D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85" y="328614"/>
            <a:ext cx="7221094" cy="814387"/>
          </a:xfrm>
        </p:spPr>
        <p:txBody>
          <a:bodyPr/>
          <a:lstStyle/>
          <a:p>
            <a:r>
              <a:rPr lang="en-CA" dirty="0"/>
              <a:t>Flea beetles / </a:t>
            </a:r>
            <a:r>
              <a:rPr lang="en-CA" dirty="0" err="1"/>
              <a:t>altises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A2BB5A-24D2-9560-32F6-7A43D63FE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0258" y="654519"/>
            <a:ext cx="3097036" cy="1963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41B44E-ED2E-6775-9BE4-A1DAD1647DEF}"/>
              </a:ext>
            </a:extLst>
          </p:cNvPr>
          <p:cNvSpPr txBox="1"/>
          <p:nvPr/>
        </p:nvSpPr>
        <p:spPr>
          <a:xfrm>
            <a:off x="8487784" y="2624269"/>
            <a:ext cx="263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10%                    90%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6F096-8449-3A92-A7FA-317C9F02C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587"/>
          <a:stretch/>
        </p:blipFill>
        <p:spPr>
          <a:xfrm>
            <a:off x="8965008" y="2947042"/>
            <a:ext cx="3097036" cy="3826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E72C4-7D86-0D03-A97A-64BC112379F3}"/>
              </a:ext>
            </a:extLst>
          </p:cNvPr>
          <p:cNvSpPr txBox="1"/>
          <p:nvPr/>
        </p:nvSpPr>
        <p:spPr>
          <a:xfrm>
            <a:off x="210681" y="1164134"/>
            <a:ext cx="85630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Crops: cruciferous crops</a:t>
            </a:r>
          </a:p>
          <a:p>
            <a:endParaRPr lang="en-CA" sz="2800" dirty="0"/>
          </a:p>
          <a:p>
            <a:r>
              <a:rPr lang="en-CA" sz="2800" dirty="0"/>
              <a:t>Adults: Name: Flea beetles (JUMP)</a:t>
            </a:r>
          </a:p>
          <a:p>
            <a:r>
              <a:rPr lang="en-CA" sz="2800" dirty="0"/>
              <a:t>(2 to 3 mm long) mid-May </a:t>
            </a:r>
          </a:p>
          <a:p>
            <a:r>
              <a:rPr lang="en-CA" sz="2800" dirty="0"/>
              <a:t>Damage: </a:t>
            </a:r>
          </a:p>
          <a:p>
            <a:r>
              <a:rPr lang="en-CA" sz="2800" dirty="0"/>
              <a:t>Adults: Shot-hole feeding damage </a:t>
            </a:r>
          </a:p>
          <a:p>
            <a:r>
              <a:rPr lang="en-CA" sz="2800" dirty="0"/>
              <a:t>(1 to 5 mm holes) </a:t>
            </a:r>
          </a:p>
          <a:p>
            <a:r>
              <a:rPr lang="en-CA" sz="2800" b="1" dirty="0">
                <a:solidFill>
                  <a:srgbClr val="FF0000"/>
                </a:solidFill>
              </a:rPr>
              <a:t>adults on seedlings </a:t>
            </a:r>
            <a:r>
              <a:rPr lang="en-CA" sz="2800" dirty="0"/>
              <a:t>/ larvae in roots</a:t>
            </a:r>
          </a:p>
          <a:p>
            <a:endParaRPr lang="en-CA" sz="2800" dirty="0"/>
          </a:p>
          <a:p>
            <a:r>
              <a:rPr lang="en-CA" sz="2800" dirty="0"/>
              <a:t>Monitoring: 25 plants</a:t>
            </a:r>
          </a:p>
          <a:p>
            <a:r>
              <a:rPr lang="en-CA" sz="2800" dirty="0"/>
              <a:t>Threshold: 1 beetle / plant </a:t>
            </a:r>
            <a:r>
              <a:rPr lang="en-CA" sz="2800" b="1" dirty="0">
                <a:solidFill>
                  <a:srgbClr val="FF0000"/>
                </a:solidFill>
              </a:rPr>
              <a:t>(seedlings)</a:t>
            </a:r>
            <a:r>
              <a:rPr lang="en-CA" sz="2800" dirty="0"/>
              <a:t> to 6 leaf stage.</a:t>
            </a:r>
          </a:p>
          <a:p>
            <a:r>
              <a:rPr lang="en-CA" sz="2800" dirty="0"/>
              <a:t>Also: marketability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829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BAAF6-7E03-C9B5-5214-22A13BF8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Aphids / </a:t>
            </a:r>
            <a:r>
              <a:rPr lang="en-CA" dirty="0" err="1"/>
              <a:t>pucerons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D3BCF5-9EB5-EA77-4EB8-3B644C56D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05" r="21231" b="32736"/>
          <a:stretch/>
        </p:blipFill>
        <p:spPr>
          <a:xfrm>
            <a:off x="8606389" y="0"/>
            <a:ext cx="3585611" cy="3205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E9DF64-B9D7-9C18-F636-81445C5BC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400" y="2823873"/>
            <a:ext cx="3069244" cy="4034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8CD73-09E4-FA65-AC97-BBBB4924F74F}"/>
              </a:ext>
            </a:extLst>
          </p:cNvPr>
          <p:cNvSpPr txBox="1"/>
          <p:nvPr/>
        </p:nvSpPr>
        <p:spPr>
          <a:xfrm>
            <a:off x="463148" y="1143001"/>
            <a:ext cx="82367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Crops: Numerous         Aphids: winged or wingless</a:t>
            </a:r>
          </a:p>
          <a:p>
            <a:r>
              <a:rPr lang="en-CA" sz="2800" dirty="0"/>
              <a:t>Damage: suck sap on leaves: leaf stunting, yellowing.</a:t>
            </a:r>
          </a:p>
          <a:p>
            <a:r>
              <a:rPr lang="en-CA" sz="2800" dirty="0"/>
              <a:t>Aphids secrete fluid: honeydew and mould on plants. Aphids may transmit viruses / depends on crop.</a:t>
            </a:r>
          </a:p>
          <a:p>
            <a:endParaRPr lang="en-CA" sz="2800" dirty="0"/>
          </a:p>
          <a:p>
            <a:r>
              <a:rPr lang="en-CA" sz="2800" dirty="0"/>
              <a:t>Monitoring: 10 sets of 10 plants; inspect stems and undersides of leaves. </a:t>
            </a:r>
          </a:p>
          <a:p>
            <a:r>
              <a:rPr lang="en-CA" sz="2800" dirty="0"/>
              <a:t>Threshold: not determined on many crops</a:t>
            </a:r>
          </a:p>
          <a:p>
            <a:r>
              <a:rPr lang="en-CA" sz="2800" dirty="0"/>
              <a:t>Populations can increase rapidly.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1834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1104</Words>
  <Application>Microsoft Macintosh PowerPoint</Application>
  <PresentationFormat>Widescreen</PresentationFormat>
  <Paragraphs>141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Arial Narrow</vt:lpstr>
      <vt:lpstr>Blank Presentation</vt:lpstr>
      <vt:lpstr>Common and Emerging Pests  in Vegetables - insects  New Brunswick Hort Congress March 15-16, 2023 Fredericton, NB Chris Maund chris.maund@gnb.ca  506-453-3477  Integrated Pest Management Specialist (Entomologist) and Provincial Apiarist NB Department of Agriculture, Aquaculture and Fisheries  </vt:lpstr>
      <vt:lpstr>Insect pests / insectes nuisibles</vt:lpstr>
      <vt:lpstr>Scouting methods: 5 X 5 method</vt:lpstr>
      <vt:lpstr>Cabbage maggot / mouche du chou </vt:lpstr>
      <vt:lpstr>Cabbage looper / fausse arpenteuse du chou</vt:lpstr>
      <vt:lpstr>Imported Cabbageworm / piéride du chou </vt:lpstr>
      <vt:lpstr>Diamondback moth caterpillars /  fausse teigne des crucifères   </vt:lpstr>
      <vt:lpstr>Flea beetles / altises</vt:lpstr>
      <vt:lpstr>Aphids / pucerons</vt:lpstr>
      <vt:lpstr>Swede midge / cécidomyie du chou-fleur (1)  </vt:lpstr>
      <vt:lpstr>Swede midge / cécidomyie du chou-fleur (2) </vt:lpstr>
      <vt:lpstr>Swede midge / cécidomyie du chou-fleur (3) </vt:lpstr>
      <vt:lpstr>Cutworms / vers-gris (larves de Noctuelles) </vt:lpstr>
      <vt:lpstr>Leek moth / teigne du poireau</vt:lpstr>
      <vt:lpstr>Leek moth / teigne du poireau </vt:lpstr>
      <vt:lpstr>Thank you /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and Emerging Pests  in Vegetables - insects  New Brunswick Hort Congress March 15-16, 2023 Fredericton, NB Chris Maund Integrated Pest Management Specialist (Entomologist) and Provincial Apiarist NB Department of Agriculture, Aquaculture and Fisheries  </dc:title>
  <dc:creator>Maund, Chris (DAAF/MAAP)</dc:creator>
  <cp:lastModifiedBy>Carolina Correa</cp:lastModifiedBy>
  <cp:revision>16</cp:revision>
  <cp:lastPrinted>2023-03-13T12:04:00Z</cp:lastPrinted>
  <dcterms:created xsi:type="dcterms:W3CDTF">2023-03-10T13:44:47Z</dcterms:created>
  <dcterms:modified xsi:type="dcterms:W3CDTF">2023-03-13T13:27:09Z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-1549052865</vt:i4>
  </property>
  <property fmtid="{D5CDD505-2E9C-101B-9397-08002B2CF9AE}" pid="3" name="_NewReviewCycle">
    <vt:lpwstr/>
  </property>
  <property fmtid="{D5CDD505-2E9C-101B-9397-08002B2CF9AE}" pid="4" name="_EmailSubject">
    <vt:lpwstr>presentation: Common and emerging pests in vegetables - insects</vt:lpwstr>
  </property>
  <property fmtid="{D5CDD505-2E9C-101B-9397-08002B2CF9AE}" pid="5" name="_AuthorEmail">
    <vt:lpwstr>chris.maund@gnb.ca</vt:lpwstr>
  </property>
  <property fmtid="{D5CDD505-2E9C-101B-9397-08002B2CF9AE}" pid="6" name="_AuthorEmailDisplayName">
    <vt:lpwstr>Maund, Chris (DAAF/MAAP)</vt:lpwstr>
  </property>
</Properties>
</file>