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9144000"/>
  <p:notesSz cx="7010400" cy="9296400"/>
  <p:embeddedFontLst>
    <p:embeddedFont>
      <p:font typeface="Arial Narrow"/>
      <p:regular r:id="rId45"/>
      <p:bold r:id="rId46"/>
      <p:italic r:id="rId47"/>
      <p:boldItalic r:id="rId48"/>
    </p:embeddedFont>
    <p:embeddedFont>
      <p:font typeface="Open Sans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3" roundtripDataSignature="AMtx7mjxX3FOGJdrFRIxHeuuFuzyYDZ1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ArialNarrow-bold.fntdata"/><Relationship Id="rId45" Type="http://schemas.openxmlformats.org/officeDocument/2006/relationships/font" Target="fonts/ArialNarr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ArialNarrow-boldItalic.fntdata"/><Relationship Id="rId47" Type="http://schemas.openxmlformats.org/officeDocument/2006/relationships/font" Target="fonts/ArialNarrow-italic.fntdata"/><Relationship Id="rId49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italic.fntdata"/><Relationship Id="rId50" Type="http://schemas.openxmlformats.org/officeDocument/2006/relationships/font" Target="fonts/OpenSans-bold.fntdata"/><Relationship Id="rId53" Type="http://customschemas.google.com/relationships/presentationmetadata" Target="metadata"/><Relationship Id="rId52" Type="http://schemas.openxmlformats.org/officeDocument/2006/relationships/font" Target="fonts/Ope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0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Early blight</a:t>
            </a:r>
            <a:endParaRPr/>
          </a:p>
        </p:txBody>
      </p:sp>
      <p:sp>
        <p:nvSpPr>
          <p:cNvPr id="177" name="Google Shape;177;p1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5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6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7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8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OMAFRA</a:t>
            </a:r>
            <a:endParaRPr/>
          </a:p>
        </p:txBody>
      </p:sp>
      <p:sp>
        <p:nvSpPr>
          <p:cNvPr id="244" name="Google Shape;244;p1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2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0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4" name="Google Shape;284;p2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Bacterial rot</a:t>
            </a:r>
            <a:endParaRPr/>
          </a:p>
        </p:txBody>
      </p:sp>
      <p:sp>
        <p:nvSpPr>
          <p:cNvPr id="285" name="Google Shape;285;p22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2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Sour skin</a:t>
            </a:r>
            <a:endParaRPr/>
          </a:p>
        </p:txBody>
      </p:sp>
      <p:sp>
        <p:nvSpPr>
          <p:cNvPr id="305" name="Google Shape;305;p23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Crop rotation</a:t>
            </a:r>
            <a:endParaRPr/>
          </a:p>
        </p:txBody>
      </p:sp>
      <p:sp>
        <p:nvSpPr>
          <p:cNvPr id="318" name="Google Shape;318;p24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August 2014</a:t>
            </a:r>
            <a:endParaRPr/>
          </a:p>
        </p:txBody>
      </p:sp>
      <p:sp>
        <p:nvSpPr>
          <p:cNvPr id="334" name="Google Shape;334;p25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8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p2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Botrytis gray mould (</a:t>
            </a:r>
            <a:r>
              <a:rPr i="1" lang="en-CA"/>
              <a:t>Botrytis cinerea</a:t>
            </a:r>
            <a:r>
              <a:rPr lang="en-CA"/>
              <a:t>)</a:t>
            </a:r>
            <a:endParaRPr/>
          </a:p>
        </p:txBody>
      </p:sp>
      <p:sp>
        <p:nvSpPr>
          <p:cNvPr id="372" name="Google Shape;372;p2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3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0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0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0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1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3" name="Google Shape;393;p31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1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2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3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3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J. </a:t>
            </a:r>
            <a:endParaRPr/>
          </a:p>
        </p:txBody>
      </p:sp>
      <p:sp>
        <p:nvSpPr>
          <p:cNvPr id="437" name="Google Shape;437;p34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3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6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3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7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3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Resources</a:t>
            </a:r>
            <a:endParaRPr/>
          </a:p>
        </p:txBody>
      </p:sp>
      <p:sp>
        <p:nvSpPr>
          <p:cNvPr id="472" name="Google Shape;472;p38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anchorCtr="0" anchor="t" bIns="46575" lIns="93175" spcFirstLastPara="1" rIns="93175" wrap="square" tIns="46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/>
          <p:nvPr>
            <p:ph idx="2" type="sldImg"/>
          </p:nvPr>
        </p:nvSpPr>
        <p:spPr>
          <a:xfrm>
            <a:off x="1181100" y="696913"/>
            <a:ext cx="46482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9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75" spcFirstLastPara="1" rIns="93175" wrap="square" tIns="46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Late blight resistant tomato cultivars?</a:t>
            </a:r>
            <a:endParaRPr/>
          </a:p>
        </p:txBody>
      </p:sp>
      <p:sp>
        <p:nvSpPr>
          <p:cNvPr id="161" name="Google Shape;161;p9:notes"/>
          <p:cNvSpPr txBox="1"/>
          <p:nvPr>
            <p:ph idx="12" type="sldNum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1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0"/>
          <p:cNvSpPr txBox="1"/>
          <p:nvPr>
            <p:ph idx="1" type="body"/>
          </p:nvPr>
        </p:nvSpPr>
        <p:spPr>
          <a:xfrm rot="5400000">
            <a:off x="2133600" y="-304800"/>
            <a:ext cx="4724400" cy="80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/>
          <p:nvPr>
            <p:ph type="title"/>
          </p:nvPr>
        </p:nvSpPr>
        <p:spPr>
          <a:xfrm rot="5400000">
            <a:off x="4636294" y="2197894"/>
            <a:ext cx="5767387" cy="2028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1"/>
          <p:cNvSpPr txBox="1"/>
          <p:nvPr>
            <p:ph idx="1" type="body"/>
          </p:nvPr>
        </p:nvSpPr>
        <p:spPr>
          <a:xfrm rot="5400000">
            <a:off x="501651" y="244476"/>
            <a:ext cx="5767387" cy="593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0" name="Google Shape;60;p51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2"/>
          <p:cNvSpPr txBox="1"/>
          <p:nvPr>
            <p:ph idx="1" type="body"/>
          </p:nvPr>
        </p:nvSpPr>
        <p:spPr>
          <a:xfrm>
            <a:off x="4572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1" name="Google Shape;21;p42"/>
          <p:cNvSpPr txBox="1"/>
          <p:nvPr>
            <p:ph idx="2" type="body"/>
          </p:nvPr>
        </p:nvSpPr>
        <p:spPr>
          <a:xfrm>
            <a:off x="4572000" y="1371600"/>
            <a:ext cx="3962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2" name="Google Shape;22;p42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3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  <a:defRPr/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8" name="Google Shape;28;p44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2" name="Google Shape;32;p45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4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4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8" name="Google Shape;38;p4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464646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464646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9" name="Google Shape;39;p46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6" name="Google Shape;46;p4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47" name="Google Shape;47;p48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4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rgbClr val="464646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464646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rgbClr val="464646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2" name="Google Shape;52;p49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2" type="sldNum"/>
          </p:nvPr>
        </p:nvSpPr>
        <p:spPr>
          <a:xfrm>
            <a:off x="76200" y="6477000"/>
            <a:ext cx="2133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descr="Branded-Footer-Design3.jpg" id="13" name="Google Shape;13;p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5019675"/>
            <a:ext cx="9144000" cy="18383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9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49.jp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6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jpg"/><Relationship Id="rId1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jpg"/><Relationship Id="rId4" Type="http://schemas.openxmlformats.org/officeDocument/2006/relationships/image" Target="../media/image29.jpg"/><Relationship Id="rId9" Type="http://schemas.openxmlformats.org/officeDocument/2006/relationships/image" Target="../media/image50.jpg"/><Relationship Id="rId5" Type="http://schemas.openxmlformats.org/officeDocument/2006/relationships/image" Target="../media/image48.jpg"/><Relationship Id="rId6" Type="http://schemas.openxmlformats.org/officeDocument/2006/relationships/image" Target="../media/image34.jpg"/><Relationship Id="rId7" Type="http://schemas.openxmlformats.org/officeDocument/2006/relationships/image" Target="../media/image46.jpg"/><Relationship Id="rId8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52.jpg"/><Relationship Id="rId5" Type="http://schemas.openxmlformats.org/officeDocument/2006/relationships/image" Target="../media/image47.jpg"/><Relationship Id="rId6" Type="http://schemas.openxmlformats.org/officeDocument/2006/relationships/image" Target="../media/image51.png"/><Relationship Id="rId7" Type="http://schemas.openxmlformats.org/officeDocument/2006/relationships/image" Target="../media/image56.jpg"/><Relationship Id="rId8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5" Type="http://schemas.openxmlformats.org/officeDocument/2006/relationships/image" Target="../media/image55.jpg"/><Relationship Id="rId6" Type="http://schemas.openxmlformats.org/officeDocument/2006/relationships/image" Target="../media/image53.jpg"/><Relationship Id="rId7" Type="http://schemas.openxmlformats.org/officeDocument/2006/relationships/image" Target="../media/image59.jpg"/><Relationship Id="rId8" Type="http://schemas.openxmlformats.org/officeDocument/2006/relationships/image" Target="../media/image5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jpg"/><Relationship Id="rId4" Type="http://schemas.openxmlformats.org/officeDocument/2006/relationships/image" Target="../media/image74.jpg"/><Relationship Id="rId5" Type="http://schemas.openxmlformats.org/officeDocument/2006/relationships/image" Target="../media/image64.jpg"/><Relationship Id="rId6" Type="http://schemas.openxmlformats.org/officeDocument/2006/relationships/image" Target="../media/image57.jpg"/><Relationship Id="rId7" Type="http://schemas.openxmlformats.org/officeDocument/2006/relationships/image" Target="../media/image6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6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jpg"/><Relationship Id="rId4" Type="http://schemas.openxmlformats.org/officeDocument/2006/relationships/image" Target="../media/image69.jpg"/><Relationship Id="rId5" Type="http://schemas.openxmlformats.org/officeDocument/2006/relationships/image" Target="../media/image7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8.jpg"/><Relationship Id="rId4" Type="http://schemas.openxmlformats.org/officeDocument/2006/relationships/image" Target="../media/image68.jpg"/><Relationship Id="rId5" Type="http://schemas.openxmlformats.org/officeDocument/2006/relationships/image" Target="../media/image8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jpg"/><Relationship Id="rId4" Type="http://schemas.openxmlformats.org/officeDocument/2006/relationships/image" Target="../media/image72.jpg"/><Relationship Id="rId5" Type="http://schemas.openxmlformats.org/officeDocument/2006/relationships/image" Target="../media/image7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jpg"/><Relationship Id="rId4" Type="http://schemas.openxmlformats.org/officeDocument/2006/relationships/image" Target="../media/image103.jpg"/><Relationship Id="rId5" Type="http://schemas.openxmlformats.org/officeDocument/2006/relationships/image" Target="../media/image75.jpg"/><Relationship Id="rId6" Type="http://schemas.openxmlformats.org/officeDocument/2006/relationships/image" Target="../media/image80.jpg"/><Relationship Id="rId7" Type="http://schemas.openxmlformats.org/officeDocument/2006/relationships/image" Target="../media/image78.jpg"/><Relationship Id="rId8" Type="http://schemas.openxmlformats.org/officeDocument/2006/relationships/image" Target="../media/image90.jp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jpg"/><Relationship Id="rId10" Type="http://schemas.openxmlformats.org/officeDocument/2006/relationships/image" Target="../media/image13.jpg"/><Relationship Id="rId13" Type="http://schemas.openxmlformats.org/officeDocument/2006/relationships/image" Target="../media/image12.jp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26.jpg"/><Relationship Id="rId5" Type="http://schemas.openxmlformats.org/officeDocument/2006/relationships/image" Target="../media/image7.jpg"/><Relationship Id="rId6" Type="http://schemas.openxmlformats.org/officeDocument/2006/relationships/image" Target="../media/image17.png"/><Relationship Id="rId7" Type="http://schemas.openxmlformats.org/officeDocument/2006/relationships/image" Target="../media/image2.jpg"/><Relationship Id="rId8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2.jpg"/><Relationship Id="rId4" Type="http://schemas.openxmlformats.org/officeDocument/2006/relationships/image" Target="../media/image92.jpg"/><Relationship Id="rId5" Type="http://schemas.openxmlformats.org/officeDocument/2006/relationships/image" Target="../media/image83.jpg"/><Relationship Id="rId6" Type="http://schemas.openxmlformats.org/officeDocument/2006/relationships/image" Target="../media/image99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3.jpg"/><Relationship Id="rId10" Type="http://schemas.openxmlformats.org/officeDocument/2006/relationships/image" Target="../media/image81.jpg"/><Relationship Id="rId12" Type="http://schemas.openxmlformats.org/officeDocument/2006/relationships/image" Target="../media/image9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5.jpg"/><Relationship Id="rId4" Type="http://schemas.openxmlformats.org/officeDocument/2006/relationships/hyperlink" Target="https://www.google.ca/url?url=https://en.wikipedia.org/wiki/Sclerotinia_sclerotiorum&amp;rct=j&amp;frm=1&amp;q=&amp;esrc=s&amp;sa=U&amp;ved=0CBUQwW4wAGoVChMIuOesmPbxyAIVCWs-Ch3ESgTk&amp;usg=AFQjCNEwN2ggKw1VgB7JQkqfr79JYHYMYg" TargetMode="External"/><Relationship Id="rId9" Type="http://schemas.openxmlformats.org/officeDocument/2006/relationships/image" Target="../media/image83.jpg"/><Relationship Id="rId5" Type="http://schemas.openxmlformats.org/officeDocument/2006/relationships/image" Target="../media/image89.jpg"/><Relationship Id="rId6" Type="http://schemas.openxmlformats.org/officeDocument/2006/relationships/image" Target="../media/image79.jpg"/><Relationship Id="rId7" Type="http://schemas.openxmlformats.org/officeDocument/2006/relationships/image" Target="../media/image85.jpg"/><Relationship Id="rId8" Type="http://schemas.openxmlformats.org/officeDocument/2006/relationships/image" Target="../media/image8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4.jpg"/><Relationship Id="rId4" Type="http://schemas.openxmlformats.org/officeDocument/2006/relationships/image" Target="../media/image98.jpg"/><Relationship Id="rId5" Type="http://schemas.openxmlformats.org/officeDocument/2006/relationships/image" Target="../media/image107.jpg"/><Relationship Id="rId6" Type="http://schemas.openxmlformats.org/officeDocument/2006/relationships/image" Target="../media/image100.jpg"/><Relationship Id="rId7" Type="http://schemas.openxmlformats.org/officeDocument/2006/relationships/image" Target="../media/image10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9.jpg"/><Relationship Id="rId4" Type="http://schemas.openxmlformats.org/officeDocument/2006/relationships/image" Target="../media/image97.jpg"/><Relationship Id="rId5" Type="http://schemas.openxmlformats.org/officeDocument/2006/relationships/image" Target="../media/image101.jpg"/><Relationship Id="rId6" Type="http://schemas.openxmlformats.org/officeDocument/2006/relationships/image" Target="../media/image113.jpg"/><Relationship Id="rId7" Type="http://schemas.openxmlformats.org/officeDocument/2006/relationships/image" Target="../media/image9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1.jpg"/><Relationship Id="rId4" Type="http://schemas.openxmlformats.org/officeDocument/2006/relationships/image" Target="../media/image108.jpg"/><Relationship Id="rId5" Type="http://schemas.openxmlformats.org/officeDocument/2006/relationships/image" Target="../media/image102.png"/><Relationship Id="rId6" Type="http://schemas.openxmlformats.org/officeDocument/2006/relationships/image" Target="../media/image112.png"/><Relationship Id="rId7" Type="http://schemas.openxmlformats.org/officeDocument/2006/relationships/image" Target="../media/image1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6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8.jpg"/><Relationship Id="rId1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16.jpg"/><Relationship Id="rId5" Type="http://schemas.openxmlformats.org/officeDocument/2006/relationships/image" Target="../media/image3.jpg"/><Relationship Id="rId6" Type="http://schemas.openxmlformats.org/officeDocument/2006/relationships/image" Target="../media/image10.jpg"/><Relationship Id="rId7" Type="http://schemas.openxmlformats.org/officeDocument/2006/relationships/image" Target="../media/image4.png"/><Relationship Id="rId8" Type="http://schemas.openxmlformats.org/officeDocument/2006/relationships/image" Target="../media/image4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-152400" y="685800"/>
            <a:ext cx="94488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Common diseases of vegetable crops in New Brunswick</a:t>
            </a:r>
            <a:endParaRPr/>
          </a:p>
        </p:txBody>
      </p:sp>
      <p:sp>
        <p:nvSpPr>
          <p:cNvPr id="67" name="Google Shape;67;p1"/>
          <p:cNvSpPr txBox="1"/>
          <p:nvPr/>
        </p:nvSpPr>
        <p:spPr>
          <a:xfrm>
            <a:off x="4343400" y="5410200"/>
            <a:ext cx="4419600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762000" y="3124200"/>
            <a:ext cx="7696200" cy="25699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8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Michael Tesfaendrias, Ph.D., P. Ag.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900" u="none" cap="none" strike="noStrike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NBDAAF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IPM Specialist (Plant Pathologist)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(506) 453 3478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Michael.tesfaendrias@gnb.ca</a:t>
            </a:r>
            <a:endParaRPr/>
          </a:p>
        </p:txBody>
      </p:sp>
      <p:sp>
        <p:nvSpPr>
          <p:cNvPr id="69" name="Google Shape;69;p1"/>
          <p:cNvSpPr txBox="1"/>
          <p:nvPr/>
        </p:nvSpPr>
        <p:spPr>
          <a:xfrm>
            <a:off x="2286000" y="2510135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NB Hort Congress,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/>
          <p:nvPr>
            <p:ph idx="1" type="body"/>
          </p:nvPr>
        </p:nvSpPr>
        <p:spPr>
          <a:xfrm>
            <a:off x="0" y="1447800"/>
            <a:ext cx="8839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CA" sz="3000">
                <a:solidFill>
                  <a:schemeClr val="dk1"/>
                </a:solidFill>
              </a:rPr>
              <a:t>Infects leaves and fruit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CA" sz="3000">
                <a:solidFill>
                  <a:schemeClr val="dk1"/>
                </a:solidFill>
              </a:rPr>
              <a:t>Reduces plant vigor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CA" sz="3000">
                <a:solidFill>
                  <a:schemeClr val="dk1"/>
                </a:solidFill>
              </a:rPr>
              <a:t>Defoliated plants are subject to sunscald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CA" sz="3000">
                <a:solidFill>
                  <a:schemeClr val="dk1"/>
                </a:solidFill>
              </a:rPr>
              <a:t>Infection:17-24ºC and extended leaf wetness</a:t>
            </a:r>
            <a:endParaRPr/>
          </a:p>
          <a:p>
            <a:pPr indent="-285750" lvl="1" marL="7429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</a:pPr>
            <a:r>
              <a:rPr lang="en-CA" sz="3000">
                <a:solidFill>
                  <a:schemeClr val="dk1"/>
                </a:solidFill>
              </a:rPr>
              <a:t>Spore dispersal: water, wind, insects, and machinery</a:t>
            </a:r>
            <a:endParaRPr/>
          </a:p>
          <a:p>
            <a:pPr indent="0" lvl="1" marL="457200" rtl="0" algn="l">
              <a:spcBef>
                <a:spcPts val="1200"/>
              </a:spcBef>
              <a:spcAft>
                <a:spcPts val="0"/>
              </a:spcAft>
              <a:buClr>
                <a:srgbClr val="464646"/>
              </a:buClr>
              <a:buSzPts val="3000"/>
              <a:buFont typeface="Arial"/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3">
            <a:alphaModFix/>
          </a:blip>
          <a:srcRect b="-1" l="53623" r="5370" t="41645"/>
          <a:stretch/>
        </p:blipFill>
        <p:spPr>
          <a:xfrm rot="5400000">
            <a:off x="6618080" y="293481"/>
            <a:ext cx="2551878" cy="20427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" name="Google Shape;172;p10"/>
          <p:cNvCxnSpPr/>
          <p:nvPr/>
        </p:nvCxnSpPr>
        <p:spPr>
          <a:xfrm>
            <a:off x="6553200" y="342900"/>
            <a:ext cx="1168400" cy="685800"/>
          </a:xfrm>
          <a:prstGeom prst="straightConnector1">
            <a:avLst/>
          </a:prstGeom>
          <a:solidFill>
            <a:schemeClr val="accent1"/>
          </a:solidFill>
          <a:ln cap="flat" cmpd="sng" w="317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73" name="Google Shape;173;p10"/>
          <p:cNvSpPr txBox="1"/>
          <p:nvPr/>
        </p:nvSpPr>
        <p:spPr>
          <a:xfrm>
            <a:off x="381000" y="286048"/>
            <a:ext cx="66294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Early blight (</a:t>
            </a:r>
            <a:r>
              <a:rPr b="1" i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Alternaria solani</a:t>
            </a: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sz="32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lternaria solani on tomato foliage." id="179" name="Google Shape;17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14400"/>
            <a:ext cx="3556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/>
          <p:nvPr/>
        </p:nvSpPr>
        <p:spPr>
          <a:xfrm>
            <a:off x="152400" y="5879068"/>
            <a:ext cx="191365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Courtesy APS</a:t>
            </a: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3657600" y="304800"/>
            <a:ext cx="185820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Early blight</a:t>
            </a:r>
            <a:endParaRPr/>
          </a:p>
        </p:txBody>
      </p:sp>
      <p:pic>
        <p:nvPicPr>
          <p:cNvPr descr="C:\Users\mt5845\AppData\Local\Microsoft\Windows\Temporary Internet Files\Content.Outlook\HY61A1U5\DSCF4738.JPG" id="182" name="Google Shape;182;p11"/>
          <p:cNvPicPr preferRelativeResize="0"/>
          <p:nvPr/>
        </p:nvPicPr>
        <p:blipFill rotWithShape="1">
          <a:blip r:embed="rId4">
            <a:alphaModFix/>
          </a:blip>
          <a:srcRect b="23412" l="30781" r="29323" t="21898"/>
          <a:stretch/>
        </p:blipFill>
        <p:spPr>
          <a:xfrm>
            <a:off x="3740047" y="923364"/>
            <a:ext cx="5179519" cy="53250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" name="Google Shape;183;p11"/>
          <p:cNvCxnSpPr/>
          <p:nvPr/>
        </p:nvCxnSpPr>
        <p:spPr>
          <a:xfrm flipH="1" rot="10800000">
            <a:off x="7924800" y="4114800"/>
            <a:ext cx="190500" cy="1009650"/>
          </a:xfrm>
          <a:prstGeom prst="straightConnector1">
            <a:avLst/>
          </a:prstGeom>
          <a:solidFill>
            <a:schemeClr val="accent1"/>
          </a:solidFill>
          <a:ln cap="flat" cmpd="sng" w="317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84" name="Google Shape;184;p11"/>
          <p:cNvCxnSpPr/>
          <p:nvPr/>
        </p:nvCxnSpPr>
        <p:spPr>
          <a:xfrm flipH="1" rot="10800000">
            <a:off x="1143000" y="5054084"/>
            <a:ext cx="787400" cy="584716"/>
          </a:xfrm>
          <a:prstGeom prst="straightConnector1">
            <a:avLst/>
          </a:prstGeom>
          <a:solidFill>
            <a:schemeClr val="accent1"/>
          </a:solidFill>
          <a:ln cap="flat" cmpd="sng" w="317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85" name="Google Shape;185;p11"/>
          <p:cNvCxnSpPr/>
          <p:nvPr/>
        </p:nvCxnSpPr>
        <p:spPr>
          <a:xfrm rot="10800000">
            <a:off x="5976257" y="4696411"/>
            <a:ext cx="190500" cy="715345"/>
          </a:xfrm>
          <a:prstGeom prst="straightConnector1">
            <a:avLst/>
          </a:prstGeom>
          <a:solidFill>
            <a:schemeClr val="accent1"/>
          </a:solidFill>
          <a:ln cap="flat" cmpd="sng" w="317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/>
          <p:nvPr>
            <p:ph type="title"/>
          </p:nvPr>
        </p:nvSpPr>
        <p:spPr>
          <a:xfrm>
            <a:off x="417513" y="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Early blight management</a:t>
            </a:r>
            <a:endParaRPr/>
          </a:p>
        </p:txBody>
      </p:sp>
      <p:sp>
        <p:nvSpPr>
          <p:cNvPr id="192" name="Google Shape;192;p12"/>
          <p:cNvSpPr txBox="1"/>
          <p:nvPr>
            <p:ph idx="1" type="body"/>
          </p:nvPr>
        </p:nvSpPr>
        <p:spPr>
          <a:xfrm>
            <a:off x="457200" y="762000"/>
            <a:ext cx="8839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Remove and destroy crop residue or plow residue into the soil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Crop rotation (3-4 years)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Control volunteers and susceptible weeds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Good air circulation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Proper nutrient management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Minimize plant injury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Use resistant or tolerant varieties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Chemical/biological control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/>
          <p:nvPr/>
        </p:nvSpPr>
        <p:spPr>
          <a:xfrm>
            <a:off x="0" y="0"/>
            <a:ext cx="90678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Powdery mildew </a:t>
            </a:r>
            <a:r>
              <a:rPr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6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Oidium neolycopersici,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6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Erysiphe lycopersici, Leveillula taurica</a:t>
            </a:r>
            <a:r>
              <a:rPr i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933" y="990600"/>
            <a:ext cx="51816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/>
          <p:nvPr/>
        </p:nvSpPr>
        <p:spPr>
          <a:xfrm>
            <a:off x="-76200" y="5029200"/>
            <a:ext cx="8991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Infection: warm, humid and fields under water stress</a:t>
            </a:r>
            <a:endParaRPr/>
          </a:p>
          <a:p>
            <a:pPr indent="-288925" lvl="0" marL="288925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Most common in high tunnel than in field tomato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000945" y="1635122"/>
            <a:ext cx="3873176" cy="2584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 txBox="1"/>
          <p:nvPr>
            <p:ph type="title"/>
          </p:nvPr>
        </p:nvSpPr>
        <p:spPr>
          <a:xfrm>
            <a:off x="152400" y="100013"/>
            <a:ext cx="8040687" cy="433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Powdery mildew management </a:t>
            </a:r>
            <a:endParaRPr sz="2800"/>
          </a:p>
        </p:txBody>
      </p:sp>
      <p:sp>
        <p:nvSpPr>
          <p:cNvPr id="206" name="Google Shape;206;p14"/>
          <p:cNvSpPr txBox="1"/>
          <p:nvPr>
            <p:ph idx="1" type="body"/>
          </p:nvPr>
        </p:nvSpPr>
        <p:spPr>
          <a:xfrm>
            <a:off x="152400" y="838200"/>
            <a:ext cx="8991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The best management is prevention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Select resistant varieties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Fungicide/biocontrol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Timing: no later than the first sign of disease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good coverage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143892" y="4630304"/>
            <a:ext cx="2629159" cy="175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/>
          <p:cNvPicPr preferRelativeResize="0"/>
          <p:nvPr/>
        </p:nvPicPr>
        <p:blipFill rotWithShape="1">
          <a:blip r:embed="rId4">
            <a:alphaModFix/>
          </a:blip>
          <a:srcRect b="4657" l="8618" r="0" t="0"/>
          <a:stretch/>
        </p:blipFill>
        <p:spPr>
          <a:xfrm>
            <a:off x="5382689" y="4192795"/>
            <a:ext cx="3685111" cy="256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4"/>
          <p:cNvPicPr preferRelativeResize="0"/>
          <p:nvPr/>
        </p:nvPicPr>
        <p:blipFill rotWithShape="1">
          <a:blip r:embed="rId5">
            <a:alphaModFix/>
          </a:blip>
          <a:srcRect b="21570" l="18282" r="7408" t="2441"/>
          <a:stretch/>
        </p:blipFill>
        <p:spPr>
          <a:xfrm>
            <a:off x="76200" y="4183378"/>
            <a:ext cx="3428173" cy="262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t5845\Desktop\Vegetable diseases\Tomato diseases 2014\Tomato leaf mould 2014\IMG_1079.JPG" id="215" name="Google Shape;215;p15"/>
          <p:cNvPicPr preferRelativeResize="0"/>
          <p:nvPr/>
        </p:nvPicPr>
        <p:blipFill rotWithShape="1">
          <a:blip r:embed="rId3">
            <a:alphaModFix/>
          </a:blip>
          <a:srcRect b="0" l="31364" r="0" t="0"/>
          <a:stretch/>
        </p:blipFill>
        <p:spPr>
          <a:xfrm>
            <a:off x="4605196" y="2127151"/>
            <a:ext cx="3591208" cy="3488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Tomato diseases 2014\Tomato leaf mould 2014\DSCF4768 (2).JPG" id="216" name="Google Shape;216;p15"/>
          <p:cNvPicPr preferRelativeResize="0"/>
          <p:nvPr/>
        </p:nvPicPr>
        <p:blipFill rotWithShape="1">
          <a:blip r:embed="rId4">
            <a:alphaModFix/>
          </a:blip>
          <a:srcRect b="6969" l="0" r="16250" t="28231"/>
          <a:stretch/>
        </p:blipFill>
        <p:spPr>
          <a:xfrm rot="-5400000">
            <a:off x="-1411926" y="1517703"/>
            <a:ext cx="7091052" cy="41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/>
          <p:nvPr/>
        </p:nvSpPr>
        <p:spPr>
          <a:xfrm>
            <a:off x="4419600" y="1016193"/>
            <a:ext cx="47244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Leaf mold </a:t>
            </a:r>
            <a:r>
              <a:rPr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Fulvia fulva)</a:t>
            </a:r>
            <a:endParaRPr b="1" sz="24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15"/>
          <p:cNvCxnSpPr/>
          <p:nvPr/>
        </p:nvCxnSpPr>
        <p:spPr>
          <a:xfrm flipH="1">
            <a:off x="3305458" y="4495800"/>
            <a:ext cx="1418942" cy="1600200"/>
          </a:xfrm>
          <a:prstGeom prst="straightConnector1">
            <a:avLst/>
          </a:prstGeom>
          <a:solidFill>
            <a:schemeClr val="accent1"/>
          </a:solidFill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"/>
          <p:cNvSpPr txBox="1"/>
          <p:nvPr>
            <p:ph type="title"/>
          </p:nvPr>
        </p:nvSpPr>
        <p:spPr>
          <a:xfrm>
            <a:off x="152401" y="176213"/>
            <a:ext cx="8991600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Leaf mold (</a:t>
            </a:r>
            <a:r>
              <a:rPr b="0" i="1" lang="en-CA" sz="2800"/>
              <a:t>Fulvia fulva</a:t>
            </a:r>
            <a:r>
              <a:rPr lang="en-CA" sz="2800"/>
              <a:t>) </a:t>
            </a:r>
            <a:br>
              <a:rPr lang="en-CA" sz="2800"/>
            </a:br>
            <a:endParaRPr sz="2800"/>
          </a:p>
        </p:txBody>
      </p:sp>
      <p:sp>
        <p:nvSpPr>
          <p:cNvPr id="225" name="Google Shape;225;p16"/>
          <p:cNvSpPr txBox="1"/>
          <p:nvPr>
            <p:ph idx="1" type="body"/>
          </p:nvPr>
        </p:nvSpPr>
        <p:spPr>
          <a:xfrm>
            <a:off x="-152400" y="1143000"/>
            <a:ext cx="9296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CA" sz="2800">
                <a:solidFill>
                  <a:schemeClr val="dk1"/>
                </a:solidFill>
              </a:rPr>
              <a:t>Primarily a problem in greenhouses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CA" sz="2800">
                <a:solidFill>
                  <a:schemeClr val="dk1"/>
                </a:solidFill>
              </a:rPr>
              <a:t>Can affect field tomatoes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CA" sz="2800">
                <a:solidFill>
                  <a:schemeClr val="dk1"/>
                </a:solidFill>
              </a:rPr>
              <a:t> Most destructive (GH) during the fall, early winter, spring when relative humidity is high and heating is not continuous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CA" sz="2800">
                <a:solidFill>
                  <a:schemeClr val="dk1"/>
                </a:solidFill>
              </a:rPr>
              <a:t>High relative humidity: fungus develops rapidly</a:t>
            </a:r>
            <a:endParaRPr/>
          </a:p>
          <a:p>
            <a:pPr indent="-228600" lvl="2" marL="11430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</a:rPr>
              <a:t>(RH ≥ 85%; 4º - 34ºC)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CA" sz="2800">
                <a:solidFill>
                  <a:schemeClr val="dk1"/>
                </a:solidFill>
              </a:rPr>
              <a:t>If not controlled, results leaf death          yield loss</a:t>
            </a:r>
            <a:endParaRPr/>
          </a:p>
        </p:txBody>
      </p:sp>
      <p:sp>
        <p:nvSpPr>
          <p:cNvPr id="226" name="Google Shape;226;p16"/>
          <p:cNvSpPr/>
          <p:nvPr/>
        </p:nvSpPr>
        <p:spPr>
          <a:xfrm>
            <a:off x="6172200" y="4724400"/>
            <a:ext cx="685800" cy="20138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/>
          <p:nvPr>
            <p:ph type="title"/>
          </p:nvPr>
        </p:nvSpPr>
        <p:spPr>
          <a:xfrm>
            <a:off x="265113" y="238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Leaf mold management</a:t>
            </a:r>
            <a:endParaRPr/>
          </a:p>
        </p:txBody>
      </p:sp>
      <p:sp>
        <p:nvSpPr>
          <p:cNvPr id="233" name="Google Shape;233;p17"/>
          <p:cNvSpPr txBox="1"/>
          <p:nvPr>
            <p:ph idx="1" type="body"/>
          </p:nvPr>
        </p:nvSpPr>
        <p:spPr>
          <a:xfrm>
            <a:off x="0" y="914400"/>
            <a:ext cx="9296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Keep the RH &lt;85%, reduce leaf moisture period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Provide good air circulation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Warmer night temperatures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Avoid wetting the leaves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Maintain temperatures 16º to 18ºC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Adequate plant and row spacing (prevents excessive shading)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Select resistant cultivars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Reduce primary inoculum (e.g. sanitation)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Carefully remove all plant debris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, grass, tree, plant&#10;&#10;Description automatically generated" id="239" name="Google Shape;239;p18"/>
          <p:cNvPicPr preferRelativeResize="0"/>
          <p:nvPr/>
        </p:nvPicPr>
        <p:blipFill rotWithShape="1">
          <a:blip r:embed="rId3">
            <a:alphaModFix/>
          </a:blip>
          <a:srcRect b="0" l="13892" r="43919" t="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4860636" y="0"/>
            <a:ext cx="63407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Leaf mold </a:t>
            </a:r>
            <a:endParaRPr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/>
          <p:nvPr>
            <p:ph type="title"/>
          </p:nvPr>
        </p:nvSpPr>
        <p:spPr>
          <a:xfrm>
            <a:off x="381000" y="-76200"/>
            <a:ext cx="8382000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Pest alert: </a:t>
            </a:r>
            <a:r>
              <a:rPr i="0" lang="en-CA" sz="3200"/>
              <a:t>Tomato Brown Rugose Fruit Virus (ToBRFV),</a:t>
            </a:r>
            <a:r>
              <a:rPr lang="en-CA" sz="3200"/>
              <a:t> </a:t>
            </a:r>
            <a:endParaRPr sz="3200"/>
          </a:p>
        </p:txBody>
      </p:sp>
      <p:sp>
        <p:nvSpPr>
          <p:cNvPr id="247" name="Google Shape;247;p19"/>
          <p:cNvSpPr txBox="1"/>
          <p:nvPr>
            <p:ph idx="1" type="body"/>
          </p:nvPr>
        </p:nvSpPr>
        <p:spPr>
          <a:xfrm>
            <a:off x="-17124" y="914400"/>
            <a:ext cx="9161124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0" lang="en-CA">
                <a:solidFill>
                  <a:schemeClr val="dk1"/>
                </a:solidFill>
              </a:rPr>
              <a:t>A viral disease mainly impacts tomato plants and pepper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i="0" lang="en-CA">
                <a:solidFill>
                  <a:srgbClr val="222222"/>
                </a:solidFill>
              </a:rPr>
              <a:t>Spreads easily and</a:t>
            </a:r>
            <a:r>
              <a:rPr i="1" lang="en-CA">
                <a:solidFill>
                  <a:srgbClr val="222222"/>
                </a:solidFill>
              </a:rPr>
              <a:t> </a:t>
            </a:r>
            <a:r>
              <a:rPr i="0" lang="en-CA">
                <a:solidFill>
                  <a:srgbClr val="222222"/>
                </a:solidFill>
              </a:rPr>
              <a:t>persists in the environment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222222"/>
              </a:buClr>
              <a:buSzPts val="2800"/>
              <a:buFont typeface="Arial"/>
              <a:buChar char="•"/>
            </a:pPr>
            <a:r>
              <a:rPr lang="en-CA">
                <a:solidFill>
                  <a:srgbClr val="222222"/>
                </a:solidFill>
              </a:rPr>
              <a:t>Mainly affects greenhouse tomatoes and peppers</a:t>
            </a:r>
            <a:endParaRPr i="0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Infected fruit are unmarketable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48" name="Google Shape;248;p19"/>
          <p:cNvGrpSpPr/>
          <p:nvPr/>
        </p:nvGrpSpPr>
        <p:grpSpPr>
          <a:xfrm>
            <a:off x="63357" y="3581400"/>
            <a:ext cx="4495800" cy="3276600"/>
            <a:chOff x="228599" y="3276600"/>
            <a:chExt cx="4572001" cy="3291738"/>
          </a:xfrm>
        </p:grpSpPr>
        <p:pic>
          <p:nvPicPr>
            <p:cNvPr descr="ToBRFV fruit symptoms" id="249" name="Google Shape;249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8599" y="3276600"/>
              <a:ext cx="4337049" cy="3252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9"/>
            <p:cNvSpPr txBox="1"/>
            <p:nvPr/>
          </p:nvSpPr>
          <p:spPr>
            <a:xfrm>
              <a:off x="3313416" y="6199006"/>
              <a:ext cx="14871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OMAFRA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1" name="Google Shape;25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9436" y="3429000"/>
            <a:ext cx="4560949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Plant Disease</a:t>
            </a:r>
            <a:endParaRPr/>
          </a:p>
        </p:txBody>
      </p:sp>
      <p:sp>
        <p:nvSpPr>
          <p:cNvPr id="76" name="Google Shape;76;p2"/>
          <p:cNvSpPr txBox="1"/>
          <p:nvPr>
            <p:ph idx="1" type="body"/>
          </p:nvPr>
        </p:nvSpPr>
        <p:spPr>
          <a:xfrm>
            <a:off x="76200" y="1371600"/>
            <a:ext cx="4114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CA">
                <a:solidFill>
                  <a:schemeClr val="dk1"/>
                </a:solidFill>
              </a:rPr>
              <a:t>Infectious (biotic</a:t>
            </a:r>
            <a:r>
              <a:rPr lang="en-CA">
                <a:solidFill>
                  <a:schemeClr val="dk1"/>
                </a:solidFill>
              </a:rPr>
              <a:t>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Fungi (early blight)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Bacteria (soft rot)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Nematode (stem and bulb nematode)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Protozoa (club root)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Phytoplasma (aster yellows)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Virus (iris yellow spot)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" name="Google Shape;77;p2"/>
          <p:cNvSpPr txBox="1"/>
          <p:nvPr>
            <p:ph idx="2" type="body"/>
          </p:nvPr>
        </p:nvSpPr>
        <p:spPr>
          <a:xfrm>
            <a:off x="4419600" y="1371600"/>
            <a:ext cx="4572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lang="en-CA">
                <a:solidFill>
                  <a:schemeClr val="dk1"/>
                </a:solidFill>
              </a:rPr>
              <a:t>Non-infectious (abiotic)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Too low or too high Temp.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Drought or excessive moisture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Lack or excess light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Air pollution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Nutrient deficiency, mineral toxicity, soil pH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Pesticide toxicity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Improper cultural practices</a:t>
            </a:r>
            <a:endParaRPr/>
          </a:p>
        </p:txBody>
      </p:sp>
      <p:cxnSp>
        <p:nvCxnSpPr>
          <p:cNvPr id="78" name="Google Shape;78;p2"/>
          <p:cNvCxnSpPr/>
          <p:nvPr/>
        </p:nvCxnSpPr>
        <p:spPr>
          <a:xfrm flipH="1" rot="10800000">
            <a:off x="2819400" y="914400"/>
            <a:ext cx="1447800" cy="457200"/>
          </a:xfrm>
          <a:prstGeom prst="straightConnector1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2"/>
          <p:cNvCxnSpPr/>
          <p:nvPr/>
        </p:nvCxnSpPr>
        <p:spPr>
          <a:xfrm rot="10800000">
            <a:off x="4267200" y="914400"/>
            <a:ext cx="1600200" cy="457200"/>
          </a:xfrm>
          <a:prstGeom prst="straightConnector1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0"/>
          <p:cNvSpPr txBox="1"/>
          <p:nvPr>
            <p:ph type="title"/>
          </p:nvPr>
        </p:nvSpPr>
        <p:spPr>
          <a:xfrm>
            <a:off x="417513" y="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Arial"/>
                <a:ea typeface="Arial"/>
                <a:cs typeface="Arial"/>
                <a:sym typeface="Arial"/>
              </a:rPr>
              <a:t>Carrot Diseases</a:t>
            </a:r>
            <a:br>
              <a:rPr lang="en-CA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58" name="Google Shape;258;p20"/>
          <p:cNvSpPr txBox="1"/>
          <p:nvPr>
            <p:ph idx="1" type="body"/>
          </p:nvPr>
        </p:nvSpPr>
        <p:spPr>
          <a:xfrm>
            <a:off x="457200" y="609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CA" sz="2400">
                <a:solidFill>
                  <a:schemeClr val="dk1"/>
                </a:solidFill>
              </a:rPr>
              <a:t>Cavity spot and pythium root dieback</a:t>
            </a:r>
            <a:r>
              <a:rPr lang="en-CA" sz="2400">
                <a:solidFill>
                  <a:schemeClr val="dk1"/>
                </a:solidFill>
              </a:rPr>
              <a:t>(</a:t>
            </a:r>
            <a:r>
              <a:rPr i="1" lang="en-CA" sz="2400">
                <a:solidFill>
                  <a:schemeClr val="dk1"/>
                </a:solidFill>
              </a:rPr>
              <a:t>Pythium</a:t>
            </a:r>
            <a:r>
              <a:rPr lang="en-CA" sz="2400">
                <a:solidFill>
                  <a:schemeClr val="dk1"/>
                </a:solidFill>
              </a:rPr>
              <a:t> spp.)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38125" lvl="0" marL="288925" rtl="0" algn="l">
              <a:spcBef>
                <a:spcPts val="160"/>
              </a:spcBef>
              <a:spcAft>
                <a:spcPts val="0"/>
              </a:spcAft>
              <a:buClr>
                <a:srgbClr val="464646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CA" sz="2400">
                <a:solidFill>
                  <a:schemeClr val="dk1"/>
                </a:solidFill>
              </a:rPr>
              <a:t>Sclerotinia rot </a:t>
            </a:r>
            <a:r>
              <a:rPr lang="en-CA" sz="2400">
                <a:solidFill>
                  <a:schemeClr val="dk1"/>
                </a:solidFill>
              </a:rPr>
              <a:t>(</a:t>
            </a:r>
            <a:r>
              <a:rPr i="1" lang="en-CA" sz="2400">
                <a:solidFill>
                  <a:schemeClr val="dk1"/>
                </a:solidFill>
              </a:rPr>
              <a:t>Sclerotinia sclerotiorum</a:t>
            </a:r>
            <a:r>
              <a:rPr lang="en-CA">
                <a:solidFill>
                  <a:schemeClr val="dk1"/>
                </a:solidFill>
              </a:rPr>
              <a:t>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CA" sz="2400">
                <a:solidFill>
                  <a:schemeClr val="dk1"/>
                </a:solidFill>
              </a:rPr>
              <a:t>Crater rot; Crown rot </a:t>
            </a:r>
            <a:r>
              <a:rPr lang="en-CA" sz="2400">
                <a:solidFill>
                  <a:schemeClr val="dk1"/>
                </a:solidFill>
              </a:rPr>
              <a:t>(</a:t>
            </a:r>
            <a:r>
              <a:rPr i="1" lang="en-CA" sz="2400">
                <a:solidFill>
                  <a:schemeClr val="dk1"/>
                </a:solidFill>
              </a:rPr>
              <a:t>Rhizoctonia</a:t>
            </a:r>
            <a:r>
              <a:rPr lang="en-CA" sz="2400">
                <a:solidFill>
                  <a:schemeClr val="dk1"/>
                </a:solidFill>
              </a:rPr>
              <a:t>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cavity spot.JPG" id="259" name="Google Shape;259;p20"/>
          <p:cNvPicPr preferRelativeResize="0"/>
          <p:nvPr/>
        </p:nvPicPr>
        <p:blipFill rotWithShape="1">
          <a:blip r:embed="rId3">
            <a:alphaModFix/>
          </a:blip>
          <a:srcRect b="3613" l="29858" r="15209" t="3613"/>
          <a:stretch/>
        </p:blipFill>
        <p:spPr>
          <a:xfrm>
            <a:off x="1219200" y="1298432"/>
            <a:ext cx="1184275" cy="15001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Users\mt5845\Desktop\Vegetable diseases\Carrot diseases 2014\Carrot Crater rot crown rot and cavity spot 2014\IMG_2423.JPG" id="260" name="Google Shape;260;p20"/>
          <p:cNvPicPr preferRelativeResize="0"/>
          <p:nvPr/>
        </p:nvPicPr>
        <p:blipFill rotWithShape="1">
          <a:blip r:embed="rId4">
            <a:alphaModFix/>
          </a:blip>
          <a:srcRect b="21363" l="0" r="0" t="30567"/>
          <a:stretch/>
        </p:blipFill>
        <p:spPr>
          <a:xfrm rot="10800000">
            <a:off x="2514600" y="1295401"/>
            <a:ext cx="2834968" cy="90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0"/>
          <p:cNvPicPr preferRelativeResize="0"/>
          <p:nvPr/>
        </p:nvPicPr>
        <p:blipFill rotWithShape="1">
          <a:blip r:embed="rId5">
            <a:alphaModFix/>
          </a:blip>
          <a:srcRect b="19733" l="15660" r="8678" t="48272"/>
          <a:stretch/>
        </p:blipFill>
        <p:spPr>
          <a:xfrm>
            <a:off x="887973" y="3451632"/>
            <a:ext cx="1268114" cy="6132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Users\mt5845\Desktop\Vegetable diseases\Carrot diseases 2014\Carrot Crater rot crown rot and cavity spot 2014\IMG_2429.JPG" id="262" name="Google Shape;262;p20"/>
          <p:cNvPicPr preferRelativeResize="0"/>
          <p:nvPr/>
        </p:nvPicPr>
        <p:blipFill rotWithShape="1">
          <a:blip r:embed="rId6">
            <a:alphaModFix/>
          </a:blip>
          <a:srcRect b="24431" l="0" r="4432" t="30738"/>
          <a:stretch/>
        </p:blipFill>
        <p:spPr>
          <a:xfrm>
            <a:off x="2301568" y="3352800"/>
            <a:ext cx="3048000" cy="953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Carrot Crater rot crown rot and cavity spot 2014\Crown rot sclerotinia sclerotiorum\IMG_2493.JPG" id="263" name="Google Shape;263;p20"/>
          <p:cNvPicPr preferRelativeResize="0"/>
          <p:nvPr/>
        </p:nvPicPr>
        <p:blipFill rotWithShape="1">
          <a:blip r:embed="rId7">
            <a:alphaModFix/>
          </a:blip>
          <a:srcRect b="17068" l="9711" r="9544" t="43864"/>
          <a:stretch/>
        </p:blipFill>
        <p:spPr>
          <a:xfrm>
            <a:off x="5562600" y="3431499"/>
            <a:ext cx="2590800" cy="835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Carrot Crater rot crown rot and cavity spot 2014\Crown rot sclerotinia sclerotiorum\D137 Crown rot (Rhizoctonia solani).JPG" id="264" name="Google Shape;264;p20"/>
          <p:cNvPicPr preferRelativeResize="0"/>
          <p:nvPr/>
        </p:nvPicPr>
        <p:blipFill rotWithShape="1">
          <a:blip r:embed="rId8">
            <a:alphaModFix/>
          </a:blip>
          <a:srcRect b="0" l="19808" r="47628" t="0"/>
          <a:stretch/>
        </p:blipFill>
        <p:spPr>
          <a:xfrm rot="-5400000">
            <a:off x="6024565" y="3853472"/>
            <a:ext cx="1897358" cy="3884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Carrot Crater rot crown rot and cavity spot 2014\IMG_2433.JPG" id="265" name="Google Shape;265;p20"/>
          <p:cNvPicPr preferRelativeResize="0"/>
          <p:nvPr/>
        </p:nvPicPr>
        <p:blipFill rotWithShape="1">
          <a:blip r:embed="rId9">
            <a:alphaModFix/>
          </a:blip>
          <a:srcRect b="0" l="40568" r="23181" t="3466"/>
          <a:stretch/>
        </p:blipFill>
        <p:spPr>
          <a:xfrm>
            <a:off x="1083496" y="4876800"/>
            <a:ext cx="1055127" cy="18732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Carrot Crater rot crown rot and cavity spot 2014\Crown rot sclerotinia sclerotiorum\D137 Rhizoctonia solani (1).JPG" id="266" name="Google Shape;266;p20"/>
          <p:cNvPicPr preferRelativeResize="0"/>
          <p:nvPr/>
        </p:nvPicPr>
        <p:blipFill rotWithShape="1">
          <a:blip r:embed="rId10">
            <a:alphaModFix/>
          </a:blip>
          <a:srcRect b="0" l="7159" r="20682" t="0"/>
          <a:stretch/>
        </p:blipFill>
        <p:spPr>
          <a:xfrm>
            <a:off x="2403475" y="4876800"/>
            <a:ext cx="2144424" cy="1981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20"/>
          <p:cNvCxnSpPr/>
          <p:nvPr/>
        </p:nvCxnSpPr>
        <p:spPr>
          <a:xfrm>
            <a:off x="4038600" y="5715000"/>
            <a:ext cx="2438400" cy="189688"/>
          </a:xfrm>
          <a:prstGeom prst="straightConnector1">
            <a:avLst/>
          </a:prstGeom>
          <a:solidFill>
            <a:schemeClr val="accent1"/>
          </a:solidFill>
          <a:ln cap="flat" cmpd="sng" w="222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8" name="Google Shape;268;p20"/>
          <p:cNvPicPr preferRelativeResize="0"/>
          <p:nvPr/>
        </p:nvPicPr>
        <p:blipFill rotWithShape="1">
          <a:blip r:embed="rId11">
            <a:alphaModFix/>
          </a:blip>
          <a:srcRect b="12142" l="12722" r="7322" t="18571"/>
          <a:stretch/>
        </p:blipFill>
        <p:spPr>
          <a:xfrm>
            <a:off x="5638800" y="1143000"/>
            <a:ext cx="2947895" cy="1436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 txBox="1"/>
          <p:nvPr>
            <p:ph type="title"/>
          </p:nvPr>
        </p:nvSpPr>
        <p:spPr>
          <a:xfrm>
            <a:off x="228600" y="-52387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>
                <a:latin typeface="Arial"/>
                <a:ea typeface="Arial"/>
                <a:cs typeface="Arial"/>
                <a:sym typeface="Arial"/>
              </a:rPr>
              <a:t>Carrot Diseases</a:t>
            </a:r>
            <a:endParaRPr sz="3200"/>
          </a:p>
        </p:txBody>
      </p:sp>
      <p:sp>
        <p:nvSpPr>
          <p:cNvPr id="275" name="Google Shape;275;p21"/>
          <p:cNvSpPr txBox="1"/>
          <p:nvPr>
            <p:ph idx="1" type="body"/>
          </p:nvPr>
        </p:nvSpPr>
        <p:spPr>
          <a:xfrm>
            <a:off x="0" y="533400"/>
            <a:ext cx="92964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Aster yellows </a:t>
            </a:r>
            <a:r>
              <a:rPr lang="en-CA" sz="2400">
                <a:solidFill>
                  <a:schemeClr val="dk1"/>
                </a:solidFill>
              </a:rPr>
              <a:t>(Phytoplasma)</a:t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Leaf blight (</a:t>
            </a:r>
            <a:r>
              <a:rPr i="1" lang="en-CA">
                <a:solidFill>
                  <a:schemeClr val="dk1"/>
                </a:solidFill>
              </a:rPr>
              <a:t>Alternaria dauci and Cercospora carotae)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aster yellos carrot 1IMG0012" id="276" name="Google Shape;27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455" y="1145223"/>
            <a:ext cx="1710278" cy="2405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ternaria5" id="277" name="Google Shape;277;p21"/>
          <p:cNvPicPr preferRelativeResize="0"/>
          <p:nvPr/>
        </p:nvPicPr>
        <p:blipFill rotWithShape="1">
          <a:blip r:embed="rId4">
            <a:alphaModFix/>
          </a:blip>
          <a:srcRect b="11630" l="0" r="0" t="0"/>
          <a:stretch/>
        </p:blipFill>
        <p:spPr>
          <a:xfrm>
            <a:off x="4767944" y="4100750"/>
            <a:ext cx="4158615" cy="2757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Aster yellos\Aster yellows (3).JPG" id="278" name="Google Shape;27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1727" y="685800"/>
            <a:ext cx="4360374" cy="2906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er yellows carrot 2" id="279" name="Google Shape;279;p21"/>
          <p:cNvPicPr preferRelativeResize="0"/>
          <p:nvPr/>
        </p:nvPicPr>
        <p:blipFill rotWithShape="1">
          <a:blip r:embed="rId6">
            <a:alphaModFix/>
          </a:blip>
          <a:srcRect b="11250" l="15001" r="26874" t="13751"/>
          <a:stretch/>
        </p:blipFill>
        <p:spPr>
          <a:xfrm>
            <a:off x="897082" y="1146291"/>
            <a:ext cx="1242028" cy="24039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Carrot diseases 2014\IMG_2114.JPG" id="280" name="Google Shape;280;p21"/>
          <p:cNvPicPr preferRelativeResize="0"/>
          <p:nvPr/>
        </p:nvPicPr>
        <p:blipFill rotWithShape="1">
          <a:blip r:embed="rId7">
            <a:alphaModFix/>
          </a:blip>
          <a:srcRect b="0" l="5682" r="16476" t="4148"/>
          <a:stretch/>
        </p:blipFill>
        <p:spPr>
          <a:xfrm>
            <a:off x="106998" y="4272204"/>
            <a:ext cx="2941002" cy="2414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1"/>
          <p:cNvPicPr preferRelativeResize="0"/>
          <p:nvPr/>
        </p:nvPicPr>
        <p:blipFill rotWithShape="1">
          <a:blip r:embed="rId8">
            <a:alphaModFix/>
          </a:blip>
          <a:srcRect b="8161" l="13060" r="0" t="5209"/>
          <a:stretch/>
        </p:blipFill>
        <p:spPr>
          <a:xfrm rot="5400000">
            <a:off x="2521363" y="4717636"/>
            <a:ext cx="2743201" cy="153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 rotWithShape="1">
          <a:blip r:embed="rId3">
            <a:alphaModFix/>
          </a:blip>
          <a:srcRect b="0" l="13816" r="27131" t="0"/>
          <a:stretch/>
        </p:blipFill>
        <p:spPr>
          <a:xfrm>
            <a:off x="217373" y="86268"/>
            <a:ext cx="2673569" cy="339468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 txBox="1"/>
          <p:nvPr/>
        </p:nvSpPr>
        <p:spPr>
          <a:xfrm>
            <a:off x="8001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Allium Diseases </a:t>
            </a:r>
            <a:br>
              <a:rPr b="1"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89" name="Google Shape;28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01" y="3819857"/>
            <a:ext cx="3071813" cy="2436593"/>
          </a:xfrm>
          <a:prstGeom prst="rect">
            <a:avLst/>
          </a:prstGeom>
          <a:noFill/>
          <a:ln cap="flat" cmpd="sng" w="9525">
            <a:solidFill>
              <a:srgbClr val="17385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DSCN2085" id="290" name="Google Shape;290;p22"/>
          <p:cNvPicPr preferRelativeResize="0"/>
          <p:nvPr/>
        </p:nvPicPr>
        <p:blipFill rotWithShape="1">
          <a:blip r:embed="rId5">
            <a:alphaModFix/>
          </a:blip>
          <a:srcRect b="7230" l="33333" r="25926" t="3615"/>
          <a:stretch/>
        </p:blipFill>
        <p:spPr>
          <a:xfrm>
            <a:off x="5410200" y="3358366"/>
            <a:ext cx="1034978" cy="2978437"/>
          </a:xfrm>
          <a:prstGeom prst="rect">
            <a:avLst/>
          </a:prstGeom>
          <a:noFill/>
          <a:ln cap="flat" cmpd="sng" w="9525">
            <a:solidFill>
              <a:srgbClr val="17385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1" name="Google Shape;291;p22"/>
          <p:cNvSpPr/>
          <p:nvPr/>
        </p:nvSpPr>
        <p:spPr>
          <a:xfrm>
            <a:off x="2667000" y="1905000"/>
            <a:ext cx="292179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Stemphylium leaf blight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S. vesicarium</a:t>
            </a:r>
            <a:r>
              <a:rPr i="1"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IPM POSTER PICTURES 2008\PURPLE BLOCH aLTERNARIA PORRI RESIZED.jpg" id="292" name="Google Shape;292;p22"/>
          <p:cNvPicPr preferRelativeResize="0"/>
          <p:nvPr/>
        </p:nvPicPr>
        <p:blipFill rotWithShape="1">
          <a:blip r:embed="rId6">
            <a:alphaModFix/>
          </a:blip>
          <a:srcRect b="0" l="24406" r="0" t="11503"/>
          <a:stretch/>
        </p:blipFill>
        <p:spPr>
          <a:xfrm>
            <a:off x="2682005" y="3518533"/>
            <a:ext cx="945538" cy="953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IPM POSTER PICTURES 2008\stemphylium09192737 RESIZED.jpg" id="293" name="Google Shape;29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50413" y="880256"/>
            <a:ext cx="958646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8">
            <a:alphaModFix/>
          </a:blip>
          <a:srcRect b="7327" l="0" r="3046" t="19530"/>
          <a:stretch/>
        </p:blipFill>
        <p:spPr>
          <a:xfrm>
            <a:off x="6169795" y="521197"/>
            <a:ext cx="2985432" cy="168860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2"/>
          <p:cNvSpPr/>
          <p:nvPr/>
        </p:nvSpPr>
        <p:spPr>
          <a:xfrm>
            <a:off x="6597202" y="2264639"/>
            <a:ext cx="220925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 neck rot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Botrytis</a:t>
            </a: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spp.)</a:t>
            </a:r>
            <a:endParaRPr/>
          </a:p>
        </p:txBody>
      </p:sp>
      <p:pic>
        <p:nvPicPr>
          <p:cNvPr descr="OignonBlastblack2" id="296" name="Google Shape;296;p22"/>
          <p:cNvPicPr preferRelativeResize="0"/>
          <p:nvPr/>
        </p:nvPicPr>
        <p:blipFill rotWithShape="1">
          <a:blip r:embed="rId9">
            <a:alphaModFix/>
          </a:blip>
          <a:srcRect b="34019" l="11104" r="6951" t="14845"/>
          <a:stretch/>
        </p:blipFill>
        <p:spPr>
          <a:xfrm>
            <a:off x="6543867" y="3478588"/>
            <a:ext cx="993627" cy="13689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22"/>
          <p:cNvCxnSpPr/>
          <p:nvPr/>
        </p:nvCxnSpPr>
        <p:spPr>
          <a:xfrm>
            <a:off x="6056289" y="4126534"/>
            <a:ext cx="761999" cy="225896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p22"/>
          <p:cNvCxnSpPr/>
          <p:nvPr/>
        </p:nvCxnSpPr>
        <p:spPr>
          <a:xfrm flipH="1" rot="10800000">
            <a:off x="1954256" y="4419338"/>
            <a:ext cx="682701" cy="428246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9" name="Google Shape;299;p22"/>
          <p:cNvSpPr txBox="1"/>
          <p:nvPr/>
        </p:nvSpPr>
        <p:spPr>
          <a:xfrm>
            <a:off x="3126764" y="5002195"/>
            <a:ext cx="23596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Purple blotch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Alternaria porri</a:t>
            </a: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cxnSp>
        <p:nvCxnSpPr>
          <p:cNvPr id="300" name="Google Shape;300;p22"/>
          <p:cNvCxnSpPr/>
          <p:nvPr/>
        </p:nvCxnSpPr>
        <p:spPr>
          <a:xfrm flipH="1" rot="10800000">
            <a:off x="2682005" y="1229268"/>
            <a:ext cx="682701" cy="33543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1" name="Google Shape;301;p22"/>
          <p:cNvSpPr txBox="1"/>
          <p:nvPr/>
        </p:nvSpPr>
        <p:spPr>
          <a:xfrm>
            <a:off x="6340771" y="4988992"/>
            <a:ext cx="27201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Botrytis leaf blight </a:t>
            </a:r>
            <a:r>
              <a:rPr i="1"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0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Botrytis squamosa</a:t>
            </a:r>
            <a:r>
              <a:rPr b="1" i="1" lang="en-CA" sz="20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i="1"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vegetable&#10;&#10;Description automatically generated" id="307" name="Google Shape;30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315912" y="1426749"/>
            <a:ext cx="2438400" cy="180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getable&#10;&#10;Description automatically generated" id="308" name="Google Shape;30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569497" y="1413110"/>
            <a:ext cx="2438400" cy="1806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vegetable&#10;&#10;Description automatically generated" id="309" name="Google Shape;309;p23"/>
          <p:cNvPicPr preferRelativeResize="0"/>
          <p:nvPr/>
        </p:nvPicPr>
        <p:blipFill rotWithShape="1">
          <a:blip r:embed="rId5">
            <a:alphaModFix/>
          </a:blip>
          <a:srcRect b="0" l="0" r="30549" t="0"/>
          <a:stretch/>
        </p:blipFill>
        <p:spPr>
          <a:xfrm rot="5400000">
            <a:off x="1917761" y="1232636"/>
            <a:ext cx="1856462" cy="19804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vegetable, eaten, meat&#10;&#10;Description automatically generated" id="310" name="Google Shape;310;p23"/>
          <p:cNvPicPr preferRelativeResize="0"/>
          <p:nvPr/>
        </p:nvPicPr>
        <p:blipFill rotWithShape="1">
          <a:blip r:embed="rId6">
            <a:alphaModFix/>
          </a:blip>
          <a:srcRect b="0" l="0" r="27566" t="1262"/>
          <a:stretch/>
        </p:blipFill>
        <p:spPr>
          <a:xfrm rot="5400000">
            <a:off x="332649" y="3984313"/>
            <a:ext cx="2491273" cy="2546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sea shell&#10;&#10;Description automatically generated with medium confidence" id="311" name="Google Shape;311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2551985" y="4278278"/>
            <a:ext cx="2823549" cy="211766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/>
          <p:nvPr/>
        </p:nvSpPr>
        <p:spPr>
          <a:xfrm>
            <a:off x="5057640" y="4644612"/>
            <a:ext cx="4086360" cy="815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 rot </a:t>
            </a:r>
            <a:r>
              <a:rPr lang="en-CA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i="1" lang="en-CA" sz="23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Pectobacterium carotovorum</a:t>
            </a:r>
            <a:r>
              <a:rPr b="1" i="1" lang="en-CA" sz="23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i="1" sz="2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3"/>
          <p:cNvSpPr txBox="1"/>
          <p:nvPr/>
        </p:nvSpPr>
        <p:spPr>
          <a:xfrm>
            <a:off x="5791200" y="1905000"/>
            <a:ext cx="3962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 skin (</a:t>
            </a:r>
            <a:r>
              <a:rPr i="1" lang="en-CA" sz="24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Burkholderia</a:t>
            </a:r>
            <a:r>
              <a:rPr i="0" lang="en-CA" sz="24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 formerly </a:t>
            </a:r>
            <a:r>
              <a:rPr i="1" lang="en-CA" sz="24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Pseudomonas</a:t>
            </a:r>
            <a:r>
              <a:rPr b="1" i="0" lang="en-CA" sz="240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) 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3"/>
          <p:cNvSpPr txBox="1"/>
          <p:nvPr/>
        </p:nvSpPr>
        <p:spPr>
          <a:xfrm>
            <a:off x="1619026" y="18624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Allium Diseases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8941" y="944528"/>
            <a:ext cx="3279494" cy="218803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/>
          <p:nvPr/>
        </p:nvSpPr>
        <p:spPr>
          <a:xfrm>
            <a:off x="3961171" y="6005232"/>
            <a:ext cx="5182829" cy="830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-Use clean seed (free of nematodes)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-Crop rotation</a:t>
            </a:r>
            <a:endParaRPr/>
          </a:p>
        </p:txBody>
      </p:sp>
      <p:pic>
        <p:nvPicPr>
          <p:cNvPr id="322" name="Google Shape;3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104" y="1371600"/>
            <a:ext cx="3519249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4"/>
          <p:cNvSpPr txBox="1"/>
          <p:nvPr/>
        </p:nvSpPr>
        <p:spPr>
          <a:xfrm>
            <a:off x="28591" y="4953000"/>
            <a:ext cx="4366495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Fusarium basal rot (</a:t>
            </a:r>
            <a:r>
              <a:rPr i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Fusarium oxysporum </a:t>
            </a: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f.sp. </a:t>
            </a:r>
            <a:r>
              <a:rPr i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Cepae</a:t>
            </a: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24"/>
          <p:cNvSpPr txBox="1"/>
          <p:nvPr/>
        </p:nvSpPr>
        <p:spPr>
          <a:xfrm>
            <a:off x="4191000" y="3034414"/>
            <a:ext cx="36576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Bulb and stem nematode (</a:t>
            </a:r>
            <a:r>
              <a:rPr i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Ditylenchus dipsaci</a:t>
            </a: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4"/>
          <p:cNvPicPr preferRelativeResize="0"/>
          <p:nvPr/>
        </p:nvPicPr>
        <p:blipFill rotWithShape="1">
          <a:blip r:embed="rId5">
            <a:alphaModFix/>
          </a:blip>
          <a:srcRect b="13909" l="55846" r="-2" t="0"/>
          <a:stretch/>
        </p:blipFill>
        <p:spPr>
          <a:xfrm>
            <a:off x="7751747" y="1171575"/>
            <a:ext cx="1363662" cy="398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4"/>
          <p:cNvSpPr txBox="1"/>
          <p:nvPr/>
        </p:nvSpPr>
        <p:spPr>
          <a:xfrm>
            <a:off x="2057400" y="186248"/>
            <a:ext cx="4572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Allium Diseases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" name="Google Shape;327;p24"/>
          <p:cNvGrpSpPr/>
          <p:nvPr/>
        </p:nvGrpSpPr>
        <p:grpSpPr>
          <a:xfrm>
            <a:off x="1516361" y="2654604"/>
            <a:ext cx="2217439" cy="1993596"/>
            <a:chOff x="1516361" y="2654604"/>
            <a:chExt cx="2217439" cy="1993596"/>
          </a:xfrm>
        </p:grpSpPr>
        <p:cxnSp>
          <p:nvCxnSpPr>
            <p:cNvPr id="328" name="Google Shape;328;p24"/>
            <p:cNvCxnSpPr/>
            <p:nvPr/>
          </p:nvCxnSpPr>
          <p:spPr>
            <a:xfrm rot="10800000">
              <a:off x="3352800" y="3733800"/>
              <a:ext cx="381000" cy="685800"/>
            </a:xfrm>
            <a:prstGeom prst="straightConnector1">
              <a:avLst/>
            </a:prstGeom>
            <a:solidFill>
              <a:schemeClr val="accent1"/>
            </a:solidFill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9" name="Google Shape;329;p24"/>
            <p:cNvCxnSpPr/>
            <p:nvPr/>
          </p:nvCxnSpPr>
          <p:spPr>
            <a:xfrm rot="10800000">
              <a:off x="1516361" y="4419600"/>
              <a:ext cx="617239" cy="228600"/>
            </a:xfrm>
            <a:prstGeom prst="straightConnector1">
              <a:avLst/>
            </a:prstGeom>
            <a:solidFill>
              <a:schemeClr val="accent1"/>
            </a:solidFill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30" name="Google Shape;330;p24"/>
            <p:cNvCxnSpPr/>
            <p:nvPr/>
          </p:nvCxnSpPr>
          <p:spPr>
            <a:xfrm flipH="1">
              <a:off x="1706861" y="2654604"/>
              <a:ext cx="331160" cy="338464"/>
            </a:xfrm>
            <a:prstGeom prst="straightConnector1">
              <a:avLst/>
            </a:prstGeom>
            <a:solidFill>
              <a:schemeClr val="accent1"/>
            </a:solidFill>
            <a:ln cap="flat" cmpd="sng" w="38100">
              <a:solidFill>
                <a:srgbClr val="FFC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N5439" id="336" name="Google Shape;33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000" y="1066800"/>
            <a:ext cx="2815800" cy="2111518"/>
          </a:xfrm>
          <a:prstGeom prst="rect">
            <a:avLst/>
          </a:prstGeom>
          <a:noFill/>
          <a:ln cap="flat" cmpd="sng" w="9525">
            <a:solidFill>
              <a:srgbClr val="17385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7" name="Google Shape;337;p25"/>
          <p:cNvSpPr txBox="1"/>
          <p:nvPr/>
        </p:nvSpPr>
        <p:spPr>
          <a:xfrm>
            <a:off x="840370" y="381000"/>
            <a:ext cx="70844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Downy mildew (</a:t>
            </a:r>
            <a:r>
              <a:rPr b="1" i="1" lang="en-CA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Peronospora destructor</a:t>
            </a:r>
            <a:r>
              <a:rPr b="1" lang="en-CA" sz="2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descr="A close up of a plant&#10;&#10;Description automatically generated with low confidence" id="338" name="Google Shape;338;p25"/>
          <p:cNvPicPr preferRelativeResize="0"/>
          <p:nvPr/>
        </p:nvPicPr>
        <p:blipFill rotWithShape="1">
          <a:blip r:embed="rId4">
            <a:alphaModFix/>
          </a:blip>
          <a:srcRect b="1481" l="-1" r="9428" t="5185"/>
          <a:stretch/>
        </p:blipFill>
        <p:spPr>
          <a:xfrm rot="5400000">
            <a:off x="2531284" y="1497136"/>
            <a:ext cx="5220832" cy="403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ug on a plant&#10;&#10;Description automatically generated with low confidence" id="339" name="Google Shape;339;p25"/>
          <p:cNvPicPr preferRelativeResize="0"/>
          <p:nvPr/>
        </p:nvPicPr>
        <p:blipFill rotWithShape="1">
          <a:blip r:embed="rId5">
            <a:alphaModFix/>
          </a:blip>
          <a:srcRect b="12962" l="1826" r="23332" t="14445"/>
          <a:stretch/>
        </p:blipFill>
        <p:spPr>
          <a:xfrm rot="5400000">
            <a:off x="6182247" y="3896248"/>
            <a:ext cx="3429001" cy="249450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5"/>
          <p:cNvSpPr txBox="1"/>
          <p:nvPr/>
        </p:nvSpPr>
        <p:spPr>
          <a:xfrm>
            <a:off x="762000" y="4114800"/>
            <a:ext cx="20574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 2014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6"/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Swiss chard, beets and spinach: Cercospora leaf spot (</a:t>
            </a:r>
            <a:r>
              <a:rPr b="1" i="1" lang="en-CA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Cercospora beticola</a:t>
            </a:r>
            <a:r>
              <a:rPr b="1" lang="en-CA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1" sz="2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eaf&#10;&#10;Description automatically generated with medium confidence" id="346" name="Google Shape;346;p26"/>
          <p:cNvPicPr preferRelativeResize="0"/>
          <p:nvPr/>
        </p:nvPicPr>
        <p:blipFill rotWithShape="1">
          <a:blip r:embed="rId3">
            <a:alphaModFix/>
          </a:blip>
          <a:srcRect b="1" l="15105" r="15105" t="0"/>
          <a:stretch/>
        </p:blipFill>
        <p:spPr>
          <a:xfrm rot="5400000">
            <a:off x="3605837" y="695113"/>
            <a:ext cx="2056805" cy="221037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 txBox="1"/>
          <p:nvPr/>
        </p:nvSpPr>
        <p:spPr>
          <a:xfrm>
            <a:off x="2133600" y="-685800"/>
            <a:ext cx="204066" cy="452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eaf&#10;&#10;Description automatically generated with low confidence" id="348" name="Google Shape;348;p26"/>
          <p:cNvPicPr preferRelativeResize="0"/>
          <p:nvPr/>
        </p:nvPicPr>
        <p:blipFill rotWithShape="1">
          <a:blip r:embed="rId4">
            <a:alphaModFix/>
          </a:blip>
          <a:srcRect b="-3" l="7828" r="38275" t="0"/>
          <a:stretch/>
        </p:blipFill>
        <p:spPr>
          <a:xfrm rot="5400000">
            <a:off x="945026" y="369156"/>
            <a:ext cx="2056804" cy="28622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eaf&#10;&#10;Description automatically generated with low confidence" id="349" name="Google Shape;349;p26"/>
          <p:cNvPicPr preferRelativeResize="0"/>
          <p:nvPr/>
        </p:nvPicPr>
        <p:blipFill rotWithShape="1">
          <a:blip r:embed="rId5">
            <a:alphaModFix/>
          </a:blip>
          <a:srcRect b="7713" l="31865" r="35373" t="32124"/>
          <a:stretch/>
        </p:blipFill>
        <p:spPr>
          <a:xfrm rot="5400000">
            <a:off x="6435972" y="189916"/>
            <a:ext cx="2076635" cy="322077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/>
        </p:nvSpPr>
        <p:spPr>
          <a:xfrm>
            <a:off x="0" y="2759095"/>
            <a:ext cx="8991600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of the most important diseases affecting the Chenopodium group.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 temperatures, humid and long leaf wetness periods at night favour the disease.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2400" u="none" cap="none" strike="noStrike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	Management</a:t>
            </a:r>
            <a:endParaRPr b="1" i="0" sz="2300" u="none" cap="none" strike="noStrike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with disease-free seed.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 leaf wetness period  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Sanitation (bury infected residues, destroy volunteer plants and weed hosts)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Crop rotation 2-3 years with non-host crops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CA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Fungicide/biocontrol spray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Pathogens with wide host range</a:t>
            </a:r>
            <a:endParaRPr/>
          </a:p>
        </p:txBody>
      </p:sp>
      <p:sp>
        <p:nvSpPr>
          <p:cNvPr id="357" name="Google Shape;357;p27"/>
          <p:cNvSpPr txBox="1"/>
          <p:nvPr>
            <p:ph idx="1" type="body"/>
          </p:nvPr>
        </p:nvSpPr>
        <p:spPr>
          <a:xfrm>
            <a:off x="76200" y="1371600"/>
            <a:ext cx="9525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en-CA">
                <a:solidFill>
                  <a:schemeClr val="dk1"/>
                </a:solidFill>
              </a:rPr>
              <a:t>Botrytis cinerea</a:t>
            </a:r>
            <a:endParaRPr i="1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en-CA">
                <a:solidFill>
                  <a:schemeClr val="dk1"/>
                </a:solidFill>
              </a:rPr>
              <a:t>Sclerotinia sclerotiorum</a:t>
            </a:r>
            <a:endParaRPr i="1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Damping off and root rot </a:t>
            </a:r>
            <a:r>
              <a:rPr i="1" lang="en-CA">
                <a:solidFill>
                  <a:schemeClr val="dk1"/>
                </a:solidFill>
              </a:rPr>
              <a:t>(Pythium spp., Fusarium spp.)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"/>
          <p:cNvSpPr txBox="1"/>
          <p:nvPr>
            <p:ph type="title"/>
          </p:nvPr>
        </p:nvSpPr>
        <p:spPr>
          <a:xfrm>
            <a:off x="417513" y="7620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/>
              <a:t>Gray mould (Botrytis cinerea)</a:t>
            </a:r>
            <a:endParaRPr/>
          </a:p>
        </p:txBody>
      </p:sp>
      <p:sp>
        <p:nvSpPr>
          <p:cNvPr id="364" name="Google Shape;364;p28"/>
          <p:cNvSpPr txBox="1"/>
          <p:nvPr>
            <p:ph idx="1" type="body"/>
          </p:nvPr>
        </p:nvSpPr>
        <p:spPr>
          <a:xfrm>
            <a:off x="76200" y="685800"/>
            <a:ext cx="9296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Wide range (&gt;100: trees, vegetables, ornamentals, weeds)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Cool and humid conditions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Infects damaged tissues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Field lettuce: most serious in early spring and late fall</a:t>
            </a:r>
            <a:endParaRPr/>
          </a:p>
        </p:txBody>
      </p:sp>
      <p:pic>
        <p:nvPicPr>
          <p:cNvPr descr="C:\Users\mt5845\Desktop\Vegetable diseases\Lettuce\IMG_2155.JPG" id="365" name="Google Shape;3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-456827" y="3299690"/>
            <a:ext cx="3655371" cy="2436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otrytis crown rot causes decay of the crown, resulting in poor growth, wilting of leaves, and eventual collapse and death of the plant." id="366" name="Google Shape;36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0048" y="3124200"/>
            <a:ext cx="3401858" cy="2415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.photoshelter.com/img-get/I0000BIeCP9hECiM/s" id="367" name="Google Shape;367;p28"/>
          <p:cNvPicPr preferRelativeResize="0"/>
          <p:nvPr/>
        </p:nvPicPr>
        <p:blipFill rotWithShape="1">
          <a:blip r:embed="rId5">
            <a:alphaModFix/>
          </a:blip>
          <a:srcRect b="11629" l="0" r="0" t="0"/>
          <a:stretch/>
        </p:blipFill>
        <p:spPr>
          <a:xfrm>
            <a:off x="6220926" y="3536497"/>
            <a:ext cx="2846874" cy="1664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28"/>
          <p:cNvCxnSpPr/>
          <p:nvPr/>
        </p:nvCxnSpPr>
        <p:spPr>
          <a:xfrm>
            <a:off x="4191000" y="4451690"/>
            <a:ext cx="2029926" cy="6645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t5845\Desktop\Vegetable diseases\Tomato diseases 2014\IMG_2074.JPG" id="374" name="Google Shape;3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5659692" y="1156949"/>
            <a:ext cx="3714500" cy="2476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AppData\Local\Microsoft\Windows\Temporary Internet Files\Content.Outlook\HY61A1U5\DSCF4129 (2).JPG" id="375" name="Google Shape;375;p29"/>
          <p:cNvPicPr preferRelativeResize="0"/>
          <p:nvPr/>
        </p:nvPicPr>
        <p:blipFill rotWithShape="1">
          <a:blip r:embed="rId4">
            <a:alphaModFix/>
          </a:blip>
          <a:srcRect b="24317" l="33458" r="23294" t="23539"/>
          <a:stretch/>
        </p:blipFill>
        <p:spPr>
          <a:xfrm>
            <a:off x="6035634" y="4076700"/>
            <a:ext cx="3075709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9"/>
          <p:cNvSpPr/>
          <p:nvPr/>
        </p:nvSpPr>
        <p:spPr>
          <a:xfrm>
            <a:off x="2895600" y="76200"/>
            <a:ext cx="5562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Botrytis gray mould (</a:t>
            </a:r>
            <a:r>
              <a:rPr i="1" lang="en-CA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Botrytis cinerea</a:t>
            </a:r>
            <a:r>
              <a:rPr lang="en-CA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pic>
        <p:nvPicPr>
          <p:cNvPr id="377" name="Google Shape;37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2691794" y="1896534"/>
            <a:ext cx="3793067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9"/>
          <p:cNvPicPr preferRelativeResize="0"/>
          <p:nvPr/>
        </p:nvPicPr>
        <p:blipFill rotWithShape="1">
          <a:blip r:embed="rId6">
            <a:alphaModFix/>
          </a:blip>
          <a:srcRect b="0" l="18979" r="0" t="0"/>
          <a:stretch/>
        </p:blipFill>
        <p:spPr>
          <a:xfrm rot="5400000">
            <a:off x="-297872" y="699923"/>
            <a:ext cx="3284106" cy="22800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.photoshelter.com/img-get/I0000BIeCP9hECiM/s" id="379" name="Google Shape;379;p29"/>
          <p:cNvPicPr preferRelativeResize="0"/>
          <p:nvPr/>
        </p:nvPicPr>
        <p:blipFill rotWithShape="1">
          <a:blip r:embed="rId7">
            <a:alphaModFix/>
          </a:blip>
          <a:srcRect b="11629" l="9397" r="0" t="14712"/>
          <a:stretch/>
        </p:blipFill>
        <p:spPr>
          <a:xfrm>
            <a:off x="2743200" y="4953000"/>
            <a:ext cx="2204176" cy="11856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29"/>
          <p:cNvCxnSpPr/>
          <p:nvPr/>
        </p:nvCxnSpPr>
        <p:spPr>
          <a:xfrm flipH="1" rot="10800000">
            <a:off x="4191000" y="2963334"/>
            <a:ext cx="152400" cy="226490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81" name="Google Shape;381;p29"/>
          <p:cNvCxnSpPr/>
          <p:nvPr/>
        </p:nvCxnSpPr>
        <p:spPr>
          <a:xfrm rot="10800000">
            <a:off x="1219200" y="1600200"/>
            <a:ext cx="2560032" cy="3696440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382" name="Google Shape;382;p29"/>
          <p:cNvPicPr preferRelativeResize="0"/>
          <p:nvPr/>
        </p:nvPicPr>
        <p:blipFill rotWithShape="1">
          <a:blip r:embed="rId8">
            <a:alphaModFix/>
          </a:blip>
          <a:srcRect b="9285" l="5606" r="25142" t="-1"/>
          <a:stretch/>
        </p:blipFill>
        <p:spPr>
          <a:xfrm rot="-5400000">
            <a:off x="-206688" y="3993764"/>
            <a:ext cx="3133653" cy="2308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p29"/>
          <p:cNvCxnSpPr/>
          <p:nvPr/>
        </p:nvCxnSpPr>
        <p:spPr>
          <a:xfrm rot="10800000">
            <a:off x="1219200" y="5334000"/>
            <a:ext cx="1981200" cy="211816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/>
          <p:cNvSpPr txBox="1"/>
          <p:nvPr>
            <p:ph idx="1" type="body"/>
          </p:nvPr>
        </p:nvSpPr>
        <p:spPr>
          <a:xfrm>
            <a:off x="381000" y="0"/>
            <a:ext cx="39624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CA" sz="2400">
                <a:solidFill>
                  <a:schemeClr val="dk1"/>
                </a:solidFill>
              </a:rPr>
              <a:t>Infectious (biotic</a:t>
            </a:r>
            <a:r>
              <a:rPr lang="en-CA" sz="2400">
                <a:solidFill>
                  <a:schemeClr val="dk1"/>
                </a:solidFill>
              </a:rPr>
              <a:t>)</a:t>
            </a:r>
            <a:endParaRPr/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136525" lvl="0" marL="288925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" name="Google Shape;86;p3"/>
          <p:cNvSpPr txBox="1"/>
          <p:nvPr>
            <p:ph idx="2" type="body"/>
          </p:nvPr>
        </p:nvSpPr>
        <p:spPr>
          <a:xfrm>
            <a:off x="4572000" y="-76200"/>
            <a:ext cx="396240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CA" sz="2400">
                <a:solidFill>
                  <a:schemeClr val="dk1"/>
                </a:solidFill>
              </a:rPr>
              <a:t>Noninfectious (abiotic</a:t>
            </a:r>
            <a:r>
              <a:rPr b="1" lang="en-CA">
                <a:solidFill>
                  <a:schemeClr val="dk1"/>
                </a:solidFill>
              </a:rPr>
              <a:t>)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7" name="Google Shape;87;p3"/>
          <p:cNvPicPr preferRelativeResize="0"/>
          <p:nvPr/>
        </p:nvPicPr>
        <p:blipFill rotWithShape="1">
          <a:blip r:embed="rId3">
            <a:alphaModFix/>
          </a:blip>
          <a:srcRect b="0" l="17239" r="18114" t="8208"/>
          <a:stretch/>
        </p:blipFill>
        <p:spPr>
          <a:xfrm>
            <a:off x="377718" y="609600"/>
            <a:ext cx="1295616" cy="1247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5493" id="88" name="Google Shape;88;p3"/>
          <p:cNvPicPr preferRelativeResize="0"/>
          <p:nvPr/>
        </p:nvPicPr>
        <p:blipFill rotWithShape="1">
          <a:blip r:embed="rId4">
            <a:alphaModFix/>
          </a:blip>
          <a:srcRect b="30070" l="40882" r="0" t="24476"/>
          <a:stretch/>
        </p:blipFill>
        <p:spPr>
          <a:xfrm>
            <a:off x="6477000" y="504465"/>
            <a:ext cx="2341563" cy="1350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N5732.JPG" id="89" name="Google Shape;89;p3"/>
          <p:cNvPicPr preferRelativeResize="0"/>
          <p:nvPr/>
        </p:nvPicPr>
        <p:blipFill rotWithShape="1">
          <a:blip r:embed="rId5">
            <a:alphaModFix/>
          </a:blip>
          <a:srcRect b="0" l="0" r="13166" t="0"/>
          <a:stretch/>
        </p:blipFill>
        <p:spPr>
          <a:xfrm>
            <a:off x="337634" y="1949995"/>
            <a:ext cx="1742199" cy="1350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ter yellos carrot 1IMG0012" id="90" name="Google Shape;90;p3"/>
          <p:cNvPicPr preferRelativeResize="0"/>
          <p:nvPr/>
        </p:nvPicPr>
        <p:blipFill rotWithShape="1">
          <a:blip r:embed="rId6">
            <a:alphaModFix/>
          </a:blip>
          <a:srcRect b="15294" l="18200" r="7343" t="10588"/>
          <a:stretch/>
        </p:blipFill>
        <p:spPr>
          <a:xfrm>
            <a:off x="337634" y="3352800"/>
            <a:ext cx="1071562" cy="15001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arrot aster yellows" id="91" name="Google Shape;91;p3"/>
          <p:cNvPicPr preferRelativeResize="0"/>
          <p:nvPr/>
        </p:nvPicPr>
        <p:blipFill rotWithShape="1">
          <a:blip r:embed="rId7">
            <a:alphaModFix/>
          </a:blip>
          <a:srcRect b="0" l="8788" r="65758" t="4607"/>
          <a:stretch/>
        </p:blipFill>
        <p:spPr>
          <a:xfrm>
            <a:off x="1423302" y="3332027"/>
            <a:ext cx="500063" cy="15001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lose up IYSV 2" id="92" name="Google Shape;92;p3"/>
          <p:cNvPicPr preferRelativeResize="0"/>
          <p:nvPr/>
        </p:nvPicPr>
        <p:blipFill rotWithShape="1">
          <a:blip r:embed="rId8">
            <a:alphaModFix/>
          </a:blip>
          <a:srcRect b="50000" l="33333" r="22223" t="0"/>
          <a:stretch/>
        </p:blipFill>
        <p:spPr>
          <a:xfrm flipH="1">
            <a:off x="2512195" y="5322235"/>
            <a:ext cx="846137" cy="12684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 onions placement of IYSV on leaves" id="93" name="Google Shape;93;p3"/>
          <p:cNvPicPr preferRelativeResize="0"/>
          <p:nvPr/>
        </p:nvPicPr>
        <p:blipFill rotWithShape="1">
          <a:blip r:embed="rId9">
            <a:alphaModFix/>
          </a:blip>
          <a:srcRect b="0" l="14754" r="0" t="0"/>
          <a:stretch/>
        </p:blipFill>
        <p:spPr>
          <a:xfrm>
            <a:off x="306859" y="4965123"/>
            <a:ext cx="1943100" cy="17097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2683644" y="5774833"/>
            <a:ext cx="503237" cy="7207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3"/>
          <p:cNvCxnSpPr/>
          <p:nvPr/>
        </p:nvCxnSpPr>
        <p:spPr>
          <a:xfrm>
            <a:off x="1958181" y="5449165"/>
            <a:ext cx="857249" cy="325668"/>
          </a:xfrm>
          <a:prstGeom prst="straightConnector1">
            <a:avLst/>
          </a:prstGeom>
          <a:solidFill>
            <a:schemeClr val="accent1"/>
          </a:solidFill>
          <a:ln cap="flat" cmpd="sng" w="222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DSCN5824.JPG" id="96" name="Google Shape;96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5400000">
            <a:off x="4632468" y="748796"/>
            <a:ext cx="1954650" cy="1465988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Documents and Settings\user\Desktop\IPM Grower program\IPM 2011\2011 IPM pictures\Nut def Napa cabba066.JPG" id="97" name="Google Shape;9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426055" y="1481790"/>
            <a:ext cx="1951037" cy="146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400000">
            <a:off x="1856281" y="1179769"/>
            <a:ext cx="3071812" cy="20669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99" name="Google Shape;99;p3"/>
          <p:cNvCxnSpPr/>
          <p:nvPr/>
        </p:nvCxnSpPr>
        <p:spPr>
          <a:xfrm>
            <a:off x="4572000" y="228600"/>
            <a:ext cx="0" cy="66294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E:\IPM MCRS\IPM pictures 2013\Onion excessive moisture 2013 3.JPG" id="100" name="Google Shape;100;p3"/>
          <p:cNvPicPr preferRelativeResize="0"/>
          <p:nvPr/>
        </p:nvPicPr>
        <p:blipFill rotWithShape="1">
          <a:blip r:embed="rId13">
            <a:alphaModFix/>
          </a:blip>
          <a:srcRect b="3890" l="23477" r="0" t="26287"/>
          <a:stretch/>
        </p:blipFill>
        <p:spPr>
          <a:xfrm>
            <a:off x="4648200" y="3221623"/>
            <a:ext cx="4257574" cy="2913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IPM MCRS\IPM pictures 2013\onion excessive moisture 2013 5.jpg" id="101" name="Google Shape;101;p3"/>
          <p:cNvPicPr preferRelativeResize="0"/>
          <p:nvPr/>
        </p:nvPicPr>
        <p:blipFill rotWithShape="1">
          <a:blip r:embed="rId14">
            <a:alphaModFix/>
          </a:blip>
          <a:srcRect b="9571" l="18182" r="13635" t="0"/>
          <a:stretch/>
        </p:blipFill>
        <p:spPr>
          <a:xfrm>
            <a:off x="8001000" y="4928627"/>
            <a:ext cx="1091045" cy="192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0"/>
          <p:cNvSpPr txBox="1"/>
          <p:nvPr>
            <p:ph type="title"/>
          </p:nvPr>
        </p:nvSpPr>
        <p:spPr>
          <a:xfrm>
            <a:off x="417513" y="7620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Gray mould management</a:t>
            </a:r>
            <a:br>
              <a:rPr lang="en-CA"/>
            </a:br>
            <a:endParaRPr/>
          </a:p>
        </p:txBody>
      </p:sp>
      <p:sp>
        <p:nvSpPr>
          <p:cNvPr id="390" name="Google Shape;390;p30"/>
          <p:cNvSpPr txBox="1"/>
          <p:nvPr>
            <p:ph idx="1" type="body"/>
          </p:nvPr>
        </p:nvSpPr>
        <p:spPr>
          <a:xfrm>
            <a:off x="152400" y="762000"/>
            <a:ext cx="92964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Cultural practices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Space plant adequately to provide good ventilation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Proper fertilization (e.g. N and Ca levels)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Sanitation: remove (eliminate) plant debris/cull piles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Proper irrigation/watering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GH: provide sufficient heat at night to prevent dew formation</a:t>
            </a:r>
            <a:endParaRPr/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88925" lvl="1" marL="288925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Chemical/biological control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"/>
          <p:cNvSpPr txBox="1"/>
          <p:nvPr>
            <p:ph idx="1" type="body"/>
          </p:nvPr>
        </p:nvSpPr>
        <p:spPr>
          <a:xfrm>
            <a:off x="0" y="836712"/>
            <a:ext cx="9429750" cy="54726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54864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▣"/>
            </a:pPr>
            <a:r>
              <a:rPr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Fungal plant pathogen</a:t>
            </a:r>
            <a:endParaRPr/>
          </a:p>
          <a:p>
            <a:pPr indent="-411480" lvl="0" marL="54864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▣"/>
            </a:pPr>
            <a:r>
              <a:rPr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World wide distribution</a:t>
            </a:r>
            <a:endParaRPr/>
          </a:p>
          <a:p>
            <a:pPr indent="-411480" lvl="0" marL="54864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▣"/>
            </a:pPr>
            <a:r>
              <a:rPr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&gt;400 plant host species</a:t>
            </a:r>
            <a:endParaRPr/>
          </a:p>
          <a:p>
            <a:pPr indent="-411480" lvl="0" marL="54864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▣"/>
            </a:pPr>
            <a:r>
              <a:rPr lang="en-CA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Causes losses in the field and postharvest</a:t>
            </a:r>
            <a:endParaRPr/>
          </a:p>
          <a:p>
            <a:pPr indent="-208280" lvl="0" marL="548640" rtl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8280" lvl="0" marL="54864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8280" lvl="0" marL="548640" rtl="0" algn="l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1480" lvl="0" marL="548640" rtl="0" algn="l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  <a:p>
            <a:pPr indent="-80264" lvl="1" marL="868680" rtl="0" algn="l">
              <a:spcBef>
                <a:spcPts val="64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97" name="Google Shape;397;p31"/>
          <p:cNvSpPr txBox="1"/>
          <p:nvPr/>
        </p:nvSpPr>
        <p:spPr>
          <a:xfrm>
            <a:off x="500034" y="-23428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32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Sclerotinia sclerotiorum</a:t>
            </a:r>
            <a:endParaRPr b="1" i="1" sz="32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31"/>
          <p:cNvPicPr preferRelativeResize="0"/>
          <p:nvPr/>
        </p:nvPicPr>
        <p:blipFill rotWithShape="1">
          <a:blip r:embed="rId3">
            <a:alphaModFix/>
          </a:blip>
          <a:srcRect b="12845" l="7448" r="11518" t="0"/>
          <a:stretch/>
        </p:blipFill>
        <p:spPr>
          <a:xfrm>
            <a:off x="395536" y="4365104"/>
            <a:ext cx="2232248" cy="18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Documents and Settings\user\Desktop\Marylin's documents\more pictures\lettuce sclerotinia 2.jpg" id="399" name="Google Shape;39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9792" y="4365104"/>
            <a:ext cx="2399900" cy="18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0" name="Google Shape;400;p31"/>
          <p:cNvPicPr preferRelativeResize="0"/>
          <p:nvPr/>
        </p:nvPicPr>
        <p:blipFill rotWithShape="1">
          <a:blip r:embed="rId5">
            <a:alphaModFix/>
          </a:blip>
          <a:srcRect b="0" l="0" r="19048" t="12702"/>
          <a:stretch/>
        </p:blipFill>
        <p:spPr>
          <a:xfrm>
            <a:off x="5148064" y="4365104"/>
            <a:ext cx="2226395" cy="18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ink rot celery" id="401" name="Google Shape;40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52320" y="4365104"/>
            <a:ext cx="1213771" cy="1800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t5845\Desktop\Blackberry camera May to September 2, 2016\IMG_20160823_100630.jpg" id="406" name="Google Shape;406;p32"/>
          <p:cNvPicPr preferRelativeResize="0"/>
          <p:nvPr/>
        </p:nvPicPr>
        <p:blipFill rotWithShape="1">
          <a:blip r:embed="rId3">
            <a:alphaModFix/>
          </a:blip>
          <a:srcRect b="10676" l="12769" r="26009" t="16603"/>
          <a:stretch/>
        </p:blipFill>
        <p:spPr>
          <a:xfrm>
            <a:off x="693834" y="661443"/>
            <a:ext cx="3292923" cy="2200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sclerotinia sclerotiorum" id="407" name="Google Shape;407;p3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618" y="3125119"/>
            <a:ext cx="1734678" cy="23026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bugwoodcloud.org/images/768x512/5514979.jpg" id="408" name="Google Shape;408;p32"/>
          <p:cNvPicPr preferRelativeResize="0"/>
          <p:nvPr/>
        </p:nvPicPr>
        <p:blipFill rotWithShape="1">
          <a:blip r:embed="rId6">
            <a:alphaModFix/>
          </a:blip>
          <a:srcRect b="18285" l="13920" r="-1421" t="14548"/>
          <a:stretch/>
        </p:blipFill>
        <p:spPr>
          <a:xfrm rot="-5400000">
            <a:off x="2295690" y="3722755"/>
            <a:ext cx="2552137" cy="1300952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2"/>
          <p:cNvSpPr/>
          <p:nvPr/>
        </p:nvSpPr>
        <p:spPr>
          <a:xfrm>
            <a:off x="2753590" y="152400"/>
            <a:ext cx="37064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CA" sz="24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Sclerotinia sclerotiorum</a:t>
            </a:r>
            <a:endParaRPr b="1" i="1" sz="2400">
              <a:solidFill>
                <a:srgbClr val="0054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mt5845\Desktop\Blackberry camera May to September 2, 2016\IMG_20160823_112156.jpg" id="410" name="Google Shape;410;p32"/>
          <p:cNvPicPr preferRelativeResize="0"/>
          <p:nvPr/>
        </p:nvPicPr>
        <p:blipFill rotWithShape="1">
          <a:blip r:embed="rId7">
            <a:alphaModFix/>
          </a:blip>
          <a:srcRect b="0" l="17766" r="0" t="3920"/>
          <a:stretch/>
        </p:blipFill>
        <p:spPr>
          <a:xfrm rot="5400000">
            <a:off x="4267536" y="3909020"/>
            <a:ext cx="1979523" cy="1300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Blackberry camera May to September 2, 2016\IMG_20160719_105834.jpg" id="411" name="Google Shape;411;p32"/>
          <p:cNvPicPr preferRelativeResize="0"/>
          <p:nvPr/>
        </p:nvPicPr>
        <p:blipFill rotWithShape="1">
          <a:blip r:embed="rId8">
            <a:alphaModFix/>
          </a:blip>
          <a:srcRect b="2381" l="0" r="15952" t="13175"/>
          <a:stretch/>
        </p:blipFill>
        <p:spPr>
          <a:xfrm>
            <a:off x="6010515" y="751943"/>
            <a:ext cx="2736522" cy="154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2"/>
          <p:cNvPicPr preferRelativeResize="0"/>
          <p:nvPr/>
        </p:nvPicPr>
        <p:blipFill rotWithShape="1">
          <a:blip r:embed="rId9">
            <a:alphaModFix/>
          </a:blip>
          <a:srcRect b="9281" l="10827" r="19048" t="31484"/>
          <a:stretch/>
        </p:blipFill>
        <p:spPr>
          <a:xfrm>
            <a:off x="6301353" y="5009907"/>
            <a:ext cx="2842647" cy="180040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3" name="Google Shape;413;p32"/>
          <p:cNvSpPr txBox="1"/>
          <p:nvPr/>
        </p:nvSpPr>
        <p:spPr>
          <a:xfrm>
            <a:off x="90825" y="5681957"/>
            <a:ext cx="5086152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White mould, sclerotinia rot, pink rot, cottony soft rot, drop, sclerotinia stem rot</a:t>
            </a:r>
            <a:endParaRPr/>
          </a:p>
        </p:txBody>
      </p:sp>
      <p:pic>
        <p:nvPicPr>
          <p:cNvPr descr="A picture containing tree, plant&#10;&#10;Description automatically generated" id="414" name="Google Shape;414;p32"/>
          <p:cNvPicPr preferRelativeResize="0"/>
          <p:nvPr/>
        </p:nvPicPr>
        <p:blipFill rotWithShape="1">
          <a:blip r:embed="rId10">
            <a:alphaModFix/>
          </a:blip>
          <a:srcRect b="7209" l="0" r="0" t="9293"/>
          <a:stretch/>
        </p:blipFill>
        <p:spPr>
          <a:xfrm rot="5400000">
            <a:off x="3527915" y="1376496"/>
            <a:ext cx="2875298" cy="13504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32"/>
          <p:cNvGrpSpPr/>
          <p:nvPr/>
        </p:nvGrpSpPr>
        <p:grpSpPr>
          <a:xfrm>
            <a:off x="6463071" y="2436382"/>
            <a:ext cx="2496594" cy="2123115"/>
            <a:chOff x="912831" y="387221"/>
            <a:chExt cx="2963750" cy="3203268"/>
          </a:xfrm>
        </p:grpSpPr>
        <p:pic>
          <p:nvPicPr>
            <p:cNvPr descr="A picture containing indoor, plant&#10;&#10;Description automatically generated" id="416" name="Google Shape;416;p32"/>
            <p:cNvPicPr preferRelativeResize="0"/>
            <p:nvPr/>
          </p:nvPicPr>
          <p:blipFill rotWithShape="1">
            <a:blip r:embed="rId11">
              <a:alphaModFix/>
            </a:blip>
            <a:srcRect b="1957" l="0" r="20903" t="9611"/>
            <a:stretch/>
          </p:blipFill>
          <p:spPr>
            <a:xfrm rot="5400000">
              <a:off x="654220" y="645832"/>
              <a:ext cx="3203268" cy="2686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cake, dessert&#10;&#10;Description automatically generated" id="417" name="Google Shape;417;p3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 rot="5400000">
              <a:off x="2709650" y="753256"/>
              <a:ext cx="1333635" cy="10002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8" name="Google Shape;418;p32"/>
          <p:cNvSpPr/>
          <p:nvPr/>
        </p:nvSpPr>
        <p:spPr>
          <a:xfrm rot="5911418">
            <a:off x="1456373" y="1537753"/>
            <a:ext cx="412791" cy="583771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1991934" y="1773258"/>
            <a:ext cx="412791" cy="258227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2"/>
          <p:cNvSpPr/>
          <p:nvPr/>
        </p:nvSpPr>
        <p:spPr>
          <a:xfrm rot="3888537">
            <a:off x="2063005" y="2188482"/>
            <a:ext cx="412791" cy="516192"/>
          </a:xfrm>
          <a:prstGeom prst="ellipse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1" name="Google Shape;421;p32"/>
          <p:cNvCxnSpPr/>
          <p:nvPr/>
        </p:nvCxnSpPr>
        <p:spPr>
          <a:xfrm>
            <a:off x="4965564" y="4279703"/>
            <a:ext cx="63636" cy="36849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2" name="Google Shape;422;p32"/>
          <p:cNvCxnSpPr/>
          <p:nvPr/>
        </p:nvCxnSpPr>
        <p:spPr>
          <a:xfrm>
            <a:off x="3429000" y="4203503"/>
            <a:ext cx="63636" cy="36849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23" name="Google Shape;423;p32"/>
          <p:cNvCxnSpPr/>
          <p:nvPr/>
        </p:nvCxnSpPr>
        <p:spPr>
          <a:xfrm>
            <a:off x="8538381" y="2326053"/>
            <a:ext cx="63636" cy="36849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umpkins in the dirt&#10;&#10;Description automatically generated with low confidence" id="428" name="Google Shape;428;p33"/>
          <p:cNvPicPr preferRelativeResize="0"/>
          <p:nvPr/>
        </p:nvPicPr>
        <p:blipFill rotWithShape="1">
          <a:blip r:embed="rId3">
            <a:alphaModFix/>
          </a:blip>
          <a:srcRect b="0" l="0" r="0" t="3560"/>
          <a:stretch/>
        </p:blipFill>
        <p:spPr>
          <a:xfrm>
            <a:off x="82898" y="152730"/>
            <a:ext cx="6781800" cy="3678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ungus, wood&#10;&#10;Description automatically generated" id="429" name="Google Shape;429;p33"/>
          <p:cNvPicPr preferRelativeResize="0"/>
          <p:nvPr/>
        </p:nvPicPr>
        <p:blipFill rotWithShape="1">
          <a:blip r:embed="rId4">
            <a:alphaModFix/>
          </a:blip>
          <a:srcRect b="0" l="12222" r="15555" t="0"/>
          <a:stretch/>
        </p:blipFill>
        <p:spPr>
          <a:xfrm rot="5400000">
            <a:off x="1720361" y="4228684"/>
            <a:ext cx="3048000" cy="2373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ungus, pile&#10;&#10;Description automatically generated" id="430" name="Google Shape;430;p33"/>
          <p:cNvPicPr preferRelativeResize="0"/>
          <p:nvPr/>
        </p:nvPicPr>
        <p:blipFill rotWithShape="1">
          <a:blip r:embed="rId5">
            <a:alphaModFix/>
          </a:blip>
          <a:srcRect b="0" l="27778" r="6666" t="28272"/>
          <a:stretch/>
        </p:blipFill>
        <p:spPr>
          <a:xfrm rot="5400000">
            <a:off x="-506453" y="4450890"/>
            <a:ext cx="3065280" cy="1886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ungus&#10;&#10;Description automatically generated" id="431" name="Google Shape;431;p33"/>
          <p:cNvPicPr preferRelativeResize="0"/>
          <p:nvPr/>
        </p:nvPicPr>
        <p:blipFill rotWithShape="1">
          <a:blip r:embed="rId6">
            <a:alphaModFix/>
          </a:blip>
          <a:srcRect b="8519" l="40833" r="9165" t="-6295"/>
          <a:stretch/>
        </p:blipFill>
        <p:spPr>
          <a:xfrm rot="10800000">
            <a:off x="4495801" y="4114800"/>
            <a:ext cx="2493819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3"/>
          <p:cNvPicPr preferRelativeResize="0"/>
          <p:nvPr/>
        </p:nvPicPr>
        <p:blipFill rotWithShape="1">
          <a:blip r:embed="rId7">
            <a:alphaModFix/>
          </a:blip>
          <a:srcRect b="36172" l="16667" r="12222" t="18396"/>
          <a:stretch/>
        </p:blipFill>
        <p:spPr>
          <a:xfrm rot="5400000">
            <a:off x="5492060" y="1714829"/>
            <a:ext cx="4876798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3"/>
          <p:cNvSpPr txBox="1"/>
          <p:nvPr/>
        </p:nvSpPr>
        <p:spPr>
          <a:xfrm>
            <a:off x="172943" y="2819400"/>
            <a:ext cx="2036857" cy="46166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White mould</a:t>
            </a:r>
            <a:endParaRPr b="1"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/>
          <p:nvPr>
            <p:ph type="title"/>
          </p:nvPr>
        </p:nvSpPr>
        <p:spPr>
          <a:xfrm>
            <a:off x="417513" y="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>
                <a:latin typeface="Arial"/>
                <a:ea typeface="Arial"/>
                <a:cs typeface="Arial"/>
                <a:sym typeface="Arial"/>
              </a:rPr>
              <a:t>Sclerotinia sclerotiorum </a:t>
            </a:r>
            <a:endParaRPr/>
          </a:p>
        </p:txBody>
      </p:sp>
      <p:sp>
        <p:nvSpPr>
          <p:cNvPr id="440" name="Google Shape;440;p34"/>
          <p:cNvSpPr txBox="1"/>
          <p:nvPr>
            <p:ph idx="1" type="body"/>
          </p:nvPr>
        </p:nvSpPr>
        <p:spPr>
          <a:xfrm>
            <a:off x="457200" y="685800"/>
            <a:ext cx="8579296" cy="4968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Soilborne or airborne pathogen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Survival structure: sclerotia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Germination of sclerotium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Myceliogenic  (hyphal emergence) </a:t>
            </a:r>
            <a:endParaRPr/>
          </a:p>
          <a:p>
            <a:pPr indent="-228600" lvl="2" marL="11430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 by mycelium at or beneath the soil-line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Carpogenic germination - produces apothecia with ascospores </a:t>
            </a:r>
            <a:endParaRPr/>
          </a:p>
          <a:p>
            <a:pPr indent="-228600" lvl="2" marL="11430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Above ground infection 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CA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Myceliogenic and Carpogenic </a:t>
            </a:r>
            <a:endParaRPr/>
          </a:p>
          <a:p>
            <a:pPr indent="-107950" lvl="1" marL="74295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Carrot white mold and onion white rot Pictures\Sclerotinia on leaf1.JPG" id="441" name="Google Shape;44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981200" y="5224096"/>
            <a:ext cx="2225824" cy="15588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:\Michael\Research 2011\Biocontrol for S sclerotiorum\Pictures S. Sclerotiorum trial\Apotetia germ 5138.JPG" id="442" name="Google Shape;442;p34"/>
          <p:cNvPicPr preferRelativeResize="0"/>
          <p:nvPr/>
        </p:nvPicPr>
        <p:blipFill rotWithShape="1">
          <a:blip r:embed="rId4">
            <a:alphaModFix/>
          </a:blip>
          <a:srcRect b="36917" l="7381" r="59402" t="16320"/>
          <a:stretch/>
        </p:blipFill>
        <p:spPr>
          <a:xfrm>
            <a:off x="5051769" y="5344414"/>
            <a:ext cx="1403460" cy="148143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3" name="Google Shape;443;p34"/>
          <p:cNvPicPr preferRelativeResize="0"/>
          <p:nvPr/>
        </p:nvPicPr>
        <p:blipFill rotWithShape="1">
          <a:blip r:embed="rId5">
            <a:alphaModFix/>
          </a:blip>
          <a:srcRect b="18219" l="0" r="21282" t="22196"/>
          <a:stretch/>
        </p:blipFill>
        <p:spPr>
          <a:xfrm>
            <a:off x="6400800" y="838200"/>
            <a:ext cx="2579914" cy="146486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F:\New photos\Micheal- Bio-Control\046.JPG" id="444" name="Google Shape;444;p34"/>
          <p:cNvPicPr preferRelativeResize="0"/>
          <p:nvPr/>
        </p:nvPicPr>
        <p:blipFill rotWithShape="1">
          <a:blip r:embed="rId6">
            <a:alphaModFix/>
          </a:blip>
          <a:srcRect b="25910" l="0" r="82058" t="46926"/>
          <a:stretch/>
        </p:blipFill>
        <p:spPr>
          <a:xfrm flipH="1" rot="10800000">
            <a:off x="381000" y="5129597"/>
            <a:ext cx="1456516" cy="16533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34"/>
          <p:cNvCxnSpPr/>
          <p:nvPr/>
        </p:nvCxnSpPr>
        <p:spPr>
          <a:xfrm flipH="1" rot="10800000">
            <a:off x="5486400" y="1447800"/>
            <a:ext cx="1752600" cy="122834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p34"/>
          <p:cNvSpPr/>
          <p:nvPr/>
        </p:nvSpPr>
        <p:spPr>
          <a:xfrm>
            <a:off x="7391400" y="990600"/>
            <a:ext cx="1219200" cy="762000"/>
          </a:xfrm>
          <a:prstGeom prst="ellipse">
            <a:avLst/>
          </a:prstGeom>
          <a:noFill/>
          <a:ln cap="flat" cmpd="sng" w="222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7010400" y="6003536"/>
            <a:ext cx="1970314" cy="7552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Carrot white mold and onion white rot Pictures\DSCN0677.JPG" id="448" name="Google Shape;448;p34"/>
          <p:cNvPicPr preferRelativeResize="0"/>
          <p:nvPr/>
        </p:nvPicPr>
        <p:blipFill rotWithShape="1">
          <a:blip r:embed="rId7">
            <a:alphaModFix/>
          </a:blip>
          <a:srcRect b="29206" l="29202" r="28162" t="26433"/>
          <a:stretch/>
        </p:blipFill>
        <p:spPr>
          <a:xfrm>
            <a:off x="6606845" y="5295923"/>
            <a:ext cx="1960212" cy="152992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800">
                <a:latin typeface="Arial"/>
                <a:ea typeface="Arial"/>
                <a:cs typeface="Arial"/>
                <a:sym typeface="Arial"/>
              </a:rPr>
              <a:t>S. sclerotiorum </a:t>
            </a:r>
            <a:r>
              <a:rPr lang="en-CA" sz="2800">
                <a:latin typeface="Arial"/>
                <a:ea typeface="Arial"/>
                <a:cs typeface="Arial"/>
                <a:sym typeface="Arial"/>
              </a:rPr>
              <a:t>(white mould) management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5"/>
          <p:cNvSpPr txBox="1"/>
          <p:nvPr>
            <p:ph idx="1" type="body"/>
          </p:nvPr>
        </p:nvSpPr>
        <p:spPr>
          <a:xfrm>
            <a:off x="457200" y="1371600"/>
            <a:ext cx="80772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Reduce viable sclerotia</a:t>
            </a:r>
            <a:endParaRPr>
              <a:solidFill>
                <a:schemeClr val="dk1"/>
              </a:solidFill>
            </a:endParaRPr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rotation (≥ 3yr) with non-host crops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keep field free of weed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discard infected plants from the field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deep plowing to keep the sclerotia from soil surface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During and after harvest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do not mix infected with healthy crop (e.g. tomato)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store harvested produce into clean bins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proper storage temperature and ventilation</a:t>
            </a:r>
            <a:endParaRPr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Fungicides/Biological control 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/>
          <p:nvPr>
            <p:ph type="title"/>
          </p:nvPr>
        </p:nvSpPr>
        <p:spPr>
          <a:xfrm>
            <a:off x="417513" y="7620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Damping-off and Root rots</a:t>
            </a:r>
            <a:endParaRPr/>
          </a:p>
        </p:txBody>
      </p:sp>
      <p:sp>
        <p:nvSpPr>
          <p:cNvPr id="461" name="Google Shape;461;p36"/>
          <p:cNvSpPr txBox="1"/>
          <p:nvPr>
            <p:ph idx="1" type="body"/>
          </p:nvPr>
        </p:nvSpPr>
        <p:spPr>
          <a:xfrm>
            <a:off x="76200" y="1066800"/>
            <a:ext cx="89916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1" lang="en-CA">
                <a:solidFill>
                  <a:schemeClr val="dk1"/>
                </a:solidFill>
              </a:rPr>
              <a:t>Pythium, Phytophthora, Rhizoctonia, Fusarium</a:t>
            </a:r>
            <a:endParaRPr i="1">
              <a:solidFill>
                <a:schemeClr val="dk1"/>
              </a:solidFill>
            </a:endParaRPr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Seedlings affected at ground level and topple over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Symptoms: seed decay, rotting roots and cankers on the stem or lower petioles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Damping-off: usually during the seedling stage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Cool and wet springs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Conditions that slow emergence and delay development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Root rots: can affect at any growth stage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Mostly warm, wet conditions 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7"/>
          <p:cNvSpPr txBox="1"/>
          <p:nvPr>
            <p:ph type="title"/>
          </p:nvPr>
        </p:nvSpPr>
        <p:spPr>
          <a:xfrm>
            <a:off x="417513" y="328613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Damping-off management</a:t>
            </a:r>
            <a:endParaRPr/>
          </a:p>
        </p:txBody>
      </p:sp>
      <p:sp>
        <p:nvSpPr>
          <p:cNvPr id="468" name="Google Shape;468;p37"/>
          <p:cNvSpPr txBox="1"/>
          <p:nvPr>
            <p:ph idx="1" type="body"/>
          </p:nvPr>
        </p:nvSpPr>
        <p:spPr>
          <a:xfrm>
            <a:off x="152400" y="1143000"/>
            <a:ext cx="89916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Use sterile soil-less mixture to grow seedlings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Use clean/disease free seed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Care not to crack or shatter seeds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Plant when soil and weather conditions are favourable for vigorous crop development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As soon as damping-off is detected, stop watering for a while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lang="en-CA">
                <a:solidFill>
                  <a:schemeClr val="dk1"/>
                </a:solidFill>
              </a:rPr>
              <a:t>allow the soil to dry, but not completely dry</a:t>
            </a:r>
            <a:endParaRPr/>
          </a:p>
          <a:p>
            <a:pPr indent="-288925" lvl="1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 sz="2800">
                <a:solidFill>
                  <a:schemeClr val="dk1"/>
                </a:solidFill>
              </a:rPr>
              <a:t>Chemical/bio-control (e.g. seed treatment, drench application)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8"/>
          <p:cNvSpPr/>
          <p:nvPr/>
        </p:nvSpPr>
        <p:spPr>
          <a:xfrm>
            <a:off x="3581400" y="304800"/>
            <a:ext cx="202491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/>
          </a:p>
        </p:txBody>
      </p:sp>
      <p:pic>
        <p:nvPicPr>
          <p:cNvPr descr="Growing Greenhouse Vegetables in Ontario" id="475" name="Google Shape;4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22" y="4101880"/>
            <a:ext cx="1900148" cy="2470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ver of publication 838 showing a collection of vegetables" id="476" name="Google Shape;47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7156" y="4090901"/>
            <a:ext cx="1903152" cy="246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921" y="828020"/>
            <a:ext cx="3619122" cy="2925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5432" y="1036228"/>
            <a:ext cx="4337376" cy="27167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9" name="Google Shape;479;p38"/>
          <p:cNvGrpSpPr/>
          <p:nvPr/>
        </p:nvGrpSpPr>
        <p:grpSpPr>
          <a:xfrm>
            <a:off x="5241959" y="3752950"/>
            <a:ext cx="3707455" cy="2925684"/>
            <a:chOff x="5065353" y="3786499"/>
            <a:chExt cx="3922981" cy="3285620"/>
          </a:xfrm>
        </p:grpSpPr>
        <p:pic>
          <p:nvPicPr>
            <p:cNvPr id="480" name="Google Shape;480;p3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065353" y="3786499"/>
              <a:ext cx="3922981" cy="3285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38"/>
            <p:cNvSpPr/>
            <p:nvPr/>
          </p:nvSpPr>
          <p:spPr>
            <a:xfrm>
              <a:off x="5638800" y="3866598"/>
              <a:ext cx="3124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PMRA http://hc-sc.gc.ca/cps-spc/pest</a:t>
              </a: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t5845\Desktop\My pitures at work\003.JPG" id="487" name="Google Shape;48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57150"/>
            <a:ext cx="8991600" cy="67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9"/>
          <p:cNvSpPr/>
          <p:nvPr/>
        </p:nvSpPr>
        <p:spPr>
          <a:xfrm>
            <a:off x="1905000" y="1447800"/>
            <a:ext cx="5073255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5400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5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Merci</a:t>
            </a:r>
            <a:endParaRPr b="1" sz="5400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terleafhopper adult2" id="106" name="Google Shape;106;p4"/>
          <p:cNvPicPr preferRelativeResize="0"/>
          <p:nvPr/>
        </p:nvPicPr>
        <p:blipFill rotWithShape="1">
          <a:blip r:embed="rId3">
            <a:alphaModFix/>
          </a:blip>
          <a:srcRect b="2701" l="24532" r="8005" t="12163"/>
          <a:stretch/>
        </p:blipFill>
        <p:spPr>
          <a:xfrm>
            <a:off x="7501496" y="1083492"/>
            <a:ext cx="708733" cy="128080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/>
          <p:nvPr/>
        </p:nvSpPr>
        <p:spPr>
          <a:xfrm flipH="1">
            <a:off x="4429089" y="3220002"/>
            <a:ext cx="1812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Aster yellows</a:t>
            </a:r>
            <a:endParaRPr/>
          </a:p>
        </p:txBody>
      </p:sp>
      <p:pic>
        <p:nvPicPr>
          <p:cNvPr descr="aster yellows celery 2" id="108" name="Google Shape;108;p4"/>
          <p:cNvPicPr preferRelativeResize="0"/>
          <p:nvPr/>
        </p:nvPicPr>
        <p:blipFill rotWithShape="1">
          <a:blip r:embed="rId4">
            <a:alphaModFix/>
          </a:blip>
          <a:srcRect b="5454" l="10786" r="5617" t="10909"/>
          <a:stretch/>
        </p:blipFill>
        <p:spPr>
          <a:xfrm>
            <a:off x="4541777" y="1128863"/>
            <a:ext cx="1586634" cy="2053930"/>
          </a:xfrm>
          <a:prstGeom prst="rect">
            <a:avLst/>
          </a:prstGeom>
          <a:noFill/>
          <a:ln cap="flat" cmpd="sng" w="9525">
            <a:solidFill>
              <a:srgbClr val="17385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9" name="Google Shape;109;p4"/>
          <p:cNvSpPr/>
          <p:nvPr/>
        </p:nvSpPr>
        <p:spPr>
          <a:xfrm flipH="1">
            <a:off x="7855863" y="2343926"/>
            <a:ext cx="13643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Aster leafhopper        </a:t>
            </a:r>
            <a:endParaRPr/>
          </a:p>
        </p:txBody>
      </p:sp>
      <p:pic>
        <p:nvPicPr>
          <p:cNvPr descr="C:\Users\mt5845\Desktop\Vegetable diseases\Carrot diseases 2014\Aster yellos\Aster yellows (3).JPG" id="110" name="Google Shape;110;p4"/>
          <p:cNvPicPr preferRelativeResize="0"/>
          <p:nvPr/>
        </p:nvPicPr>
        <p:blipFill rotWithShape="1">
          <a:blip r:embed="rId5">
            <a:alphaModFix/>
          </a:blip>
          <a:srcRect b="13385" l="0" r="0" t="19318"/>
          <a:stretch/>
        </p:blipFill>
        <p:spPr>
          <a:xfrm rot="-5400000">
            <a:off x="5461422" y="1799426"/>
            <a:ext cx="2657535" cy="1192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"/>
          <p:cNvSpPr txBox="1"/>
          <p:nvPr/>
        </p:nvSpPr>
        <p:spPr>
          <a:xfrm>
            <a:off x="57764" y="457200"/>
            <a:ext cx="923520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Insects can transmit diseases (virus, bacteria, phytoplasma)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SCN6722.JPG" id="112" name="Google Shape;11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-86838" y="4869544"/>
            <a:ext cx="2272520" cy="170439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tarnished_plant_bug1" id="113" name="Google Shape;113;p4"/>
          <p:cNvPicPr preferRelativeResize="0"/>
          <p:nvPr/>
        </p:nvPicPr>
        <p:blipFill rotWithShape="1">
          <a:blip r:embed="rId7">
            <a:alphaModFix/>
          </a:blip>
          <a:srcRect b="0" l="19440" r="13263" t="8421"/>
          <a:stretch/>
        </p:blipFill>
        <p:spPr>
          <a:xfrm>
            <a:off x="1897801" y="5606423"/>
            <a:ext cx="1206517" cy="1084157"/>
          </a:xfrm>
          <a:prstGeom prst="rect">
            <a:avLst/>
          </a:prstGeom>
          <a:noFill/>
          <a:ln cap="flat" cmpd="sng" w="9525">
            <a:solidFill>
              <a:srgbClr val="3399F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4" name="Google Shape;114;p4"/>
          <p:cNvSpPr/>
          <p:nvPr/>
        </p:nvSpPr>
        <p:spPr>
          <a:xfrm>
            <a:off x="2013297" y="5088188"/>
            <a:ext cx="12065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Tarnished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plant bug</a:t>
            </a:r>
            <a:endParaRPr/>
          </a:p>
        </p:txBody>
      </p:sp>
      <p:pic>
        <p:nvPicPr>
          <p:cNvPr descr="http://www.plantprotection.hu/modulok/magyar/cabbage/cabbage_images/leafbeetle02.jpg" id="115" name="Google Shape;115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352574" y="4741220"/>
            <a:ext cx="2688795" cy="2016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Documents and Settings\Marilyn\My Documents\My Pictures\Pictures #1\july 18 2003 regular field tour with mary ruth\cabbage flea beetles 3.jpg" id="116" name="Google Shape;116;p4"/>
          <p:cNvPicPr preferRelativeResize="0"/>
          <p:nvPr/>
        </p:nvPicPr>
        <p:blipFill rotWithShape="1">
          <a:blip r:embed="rId9">
            <a:alphaModFix/>
          </a:blip>
          <a:srcRect b="0" l="21844" r="34465" t="4854"/>
          <a:stretch/>
        </p:blipFill>
        <p:spPr>
          <a:xfrm>
            <a:off x="8003690" y="4894795"/>
            <a:ext cx="1099460" cy="179578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7" name="Google Shape;117;p4"/>
          <p:cNvSpPr/>
          <p:nvPr/>
        </p:nvSpPr>
        <p:spPr>
          <a:xfrm>
            <a:off x="7467600" y="4343400"/>
            <a:ext cx="13773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Flea beetle</a:t>
            </a:r>
            <a:endParaRPr/>
          </a:p>
        </p:txBody>
      </p:sp>
      <p:sp>
        <p:nvSpPr>
          <p:cNvPr id="118" name="Google Shape;118;p4"/>
          <p:cNvSpPr txBox="1"/>
          <p:nvPr/>
        </p:nvSpPr>
        <p:spPr>
          <a:xfrm>
            <a:off x="417513" y="0"/>
            <a:ext cx="8116887" cy="52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Role of insects in plant diseases</a:t>
            </a:r>
            <a:endParaRPr/>
          </a:p>
        </p:txBody>
      </p:sp>
      <p:sp>
        <p:nvSpPr>
          <p:cNvPr id="119" name="Google Shape;119;p4"/>
          <p:cNvSpPr txBox="1"/>
          <p:nvPr/>
        </p:nvSpPr>
        <p:spPr>
          <a:xfrm>
            <a:off x="155332" y="3773877"/>
            <a:ext cx="886132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Wounds caused by insects provide an entrance for pathogens to invade/infect plants            </a:t>
            </a:r>
            <a:endParaRPr/>
          </a:p>
        </p:txBody>
      </p:sp>
      <p:pic>
        <p:nvPicPr>
          <p:cNvPr descr="C:\Michael\Research 2013\Onion thrips and Stemphylium spores\Thrips and stemphylium spores 3.JPG" id="120" name="Google Shape;120;p4"/>
          <p:cNvPicPr preferRelativeResize="0"/>
          <p:nvPr/>
        </p:nvPicPr>
        <p:blipFill rotWithShape="1">
          <a:blip r:embed="rId10">
            <a:alphaModFix/>
          </a:blip>
          <a:srcRect b="12178" l="22827" r="6037" t="0"/>
          <a:stretch/>
        </p:blipFill>
        <p:spPr>
          <a:xfrm>
            <a:off x="3354224" y="5167273"/>
            <a:ext cx="1587388" cy="1469073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" name="Google Shape;121;p4"/>
          <p:cNvSpPr/>
          <p:nvPr/>
        </p:nvSpPr>
        <p:spPr>
          <a:xfrm>
            <a:off x="3733800" y="4648200"/>
            <a:ext cx="170439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Fungal spores</a:t>
            </a:r>
            <a:endParaRPr/>
          </a:p>
        </p:txBody>
      </p:sp>
      <p:cxnSp>
        <p:nvCxnSpPr>
          <p:cNvPr id="122" name="Google Shape;122;p4"/>
          <p:cNvCxnSpPr/>
          <p:nvPr/>
        </p:nvCxnSpPr>
        <p:spPr>
          <a:xfrm flipH="1">
            <a:off x="4535819" y="5035038"/>
            <a:ext cx="36181" cy="637925"/>
          </a:xfrm>
          <a:prstGeom prst="straightConnector1">
            <a:avLst/>
          </a:prstGeom>
          <a:solidFill>
            <a:schemeClr val="accent1"/>
          </a:solidFill>
          <a:ln cap="flat" cmpd="sng" w="19050">
            <a:solidFill>
              <a:srgbClr val="C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3" name="Google Shape;123;p4"/>
          <p:cNvSpPr/>
          <p:nvPr/>
        </p:nvSpPr>
        <p:spPr>
          <a:xfrm flipH="1">
            <a:off x="1600200" y="2971800"/>
            <a:ext cx="22098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Striped cucumber beetle</a:t>
            </a:r>
            <a:endParaRPr/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11">
            <a:alphaModFix/>
          </a:blip>
          <a:srcRect b="15443" l="10828" r="20022" t="15221"/>
          <a:stretch/>
        </p:blipFill>
        <p:spPr>
          <a:xfrm>
            <a:off x="1716925" y="1068900"/>
            <a:ext cx="2113572" cy="16992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riped Beetle - Acalymma vittatum" id="125" name="Google Shape;125;p4"/>
          <p:cNvPicPr preferRelativeResize="0"/>
          <p:nvPr/>
        </p:nvPicPr>
        <p:blipFill rotWithShape="1">
          <a:blip r:embed="rId12">
            <a:alphaModFix/>
          </a:blip>
          <a:srcRect b="21643" l="14376" r="7456" t="17770"/>
          <a:stretch/>
        </p:blipFill>
        <p:spPr>
          <a:xfrm rot="5400000">
            <a:off x="3193237" y="2574758"/>
            <a:ext cx="1340156" cy="83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 flipH="1">
            <a:off x="92991" y="1524000"/>
            <a:ext cx="181200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Bacterial wilt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>
            <a:off x="2667000" y="4724400"/>
            <a:ext cx="4114800" cy="18288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>
            <p:ph type="title"/>
          </p:nvPr>
        </p:nvSpPr>
        <p:spPr>
          <a:xfrm>
            <a:off x="417513" y="-52387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Vegetable disease management</a:t>
            </a:r>
            <a:endParaRPr sz="3200"/>
          </a:p>
        </p:txBody>
      </p:sp>
      <p:sp>
        <p:nvSpPr>
          <p:cNvPr id="134" name="Google Shape;134;p5"/>
          <p:cNvSpPr txBox="1"/>
          <p:nvPr>
            <p:ph idx="1" type="body"/>
          </p:nvPr>
        </p:nvSpPr>
        <p:spPr>
          <a:xfrm>
            <a:off x="-76200" y="533400"/>
            <a:ext cx="96012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CA">
                <a:solidFill>
                  <a:schemeClr val="dk1"/>
                </a:solidFill>
              </a:rPr>
              <a:t>Integrated Pest Management </a:t>
            </a:r>
            <a:r>
              <a:rPr b="1" lang="en-CA">
                <a:solidFill>
                  <a:schemeClr val="dk1"/>
                </a:solidFill>
              </a:rPr>
              <a:t>(IPM): </a:t>
            </a:r>
            <a:r>
              <a:rPr lang="en-CA">
                <a:solidFill>
                  <a:schemeClr val="dk1"/>
                </a:solidFill>
              </a:rPr>
              <a:t>an approach to managing pests that uses all available strategies to reduce pest populations below an economic injury level.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1" lang="en-CA">
                <a:solidFill>
                  <a:schemeClr val="dk1"/>
                </a:solidFill>
              </a:rPr>
              <a:t>Monitoring</a:t>
            </a:r>
            <a:r>
              <a:rPr lang="en-CA">
                <a:solidFill>
                  <a:schemeClr val="dk1"/>
                </a:solidFill>
              </a:rPr>
              <a:t>: weather conditions, plant health, disease symptoms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1" lang="en-CA">
                <a:solidFill>
                  <a:schemeClr val="dk1"/>
                </a:solidFill>
              </a:rPr>
              <a:t>Cultural methods: </a:t>
            </a:r>
            <a:r>
              <a:rPr lang="en-CA">
                <a:solidFill>
                  <a:schemeClr val="dk1"/>
                </a:solidFill>
              </a:rPr>
              <a:t>site selection, crop rotation, resistant/tolerant cultivar, disease free seed/planting material, sanitation, remove alternate host, optimize plant health</a:t>
            </a:r>
            <a:endParaRPr b="1">
              <a:solidFill>
                <a:schemeClr val="dk1"/>
              </a:solidFill>
            </a:endParaRPr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</a:pPr>
            <a:r>
              <a:rPr b="1" lang="en-CA">
                <a:solidFill>
                  <a:schemeClr val="dk1"/>
                </a:solidFill>
              </a:rPr>
              <a:t>Biological/chemical control methods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1" marL="457200" rtl="0" algn="ctr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 b="1">
              <a:solidFill>
                <a:srgbClr val="00549F"/>
              </a:solidFill>
            </a:endParaRPr>
          </a:p>
          <a:p>
            <a:pPr indent="0" lvl="1" marL="457200" rtl="0" algn="ctr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b="1" lang="en-CA" sz="2800">
                <a:solidFill>
                  <a:schemeClr val="accent2"/>
                </a:solidFill>
              </a:rPr>
              <a:t>Holistic approach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/>
          <p:nvPr>
            <p:ph type="title"/>
          </p:nvPr>
        </p:nvSpPr>
        <p:spPr>
          <a:xfrm>
            <a:off x="417513" y="15240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Common diseases of tomato</a:t>
            </a:r>
            <a:endParaRPr/>
          </a:p>
        </p:txBody>
      </p:sp>
      <p:sp>
        <p:nvSpPr>
          <p:cNvPr id="141" name="Google Shape;141;p6"/>
          <p:cNvSpPr txBox="1"/>
          <p:nvPr>
            <p:ph idx="1" type="body"/>
          </p:nvPr>
        </p:nvSpPr>
        <p:spPr>
          <a:xfrm>
            <a:off x="152400" y="1143000"/>
            <a:ext cx="90678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00549F"/>
              </a:buClr>
              <a:buSzPts val="2800"/>
              <a:buFont typeface="Arial"/>
              <a:buChar char="•"/>
            </a:pPr>
            <a:r>
              <a:rPr b="1" lang="en-CA">
                <a:solidFill>
                  <a:srgbClr val="00549F"/>
                </a:solidFill>
              </a:rPr>
              <a:t>Late blight </a:t>
            </a:r>
            <a:r>
              <a:rPr lang="en-CA">
                <a:solidFill>
                  <a:srgbClr val="00549F"/>
                </a:solidFill>
              </a:rPr>
              <a:t>(</a:t>
            </a:r>
            <a:r>
              <a:rPr i="1" lang="en-CA">
                <a:solidFill>
                  <a:srgbClr val="00549F"/>
                </a:solidFill>
              </a:rPr>
              <a:t>Phytophthora infestans</a:t>
            </a:r>
            <a:r>
              <a:rPr lang="en-CA">
                <a:solidFill>
                  <a:srgbClr val="00549F"/>
                </a:solidFill>
              </a:rPr>
              <a:t>)</a:t>
            </a:r>
            <a:endParaRPr/>
          </a:p>
          <a:p>
            <a:pPr indent="-285750" lvl="1" marL="74295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CA" sz="2600">
                <a:solidFill>
                  <a:schemeClr val="dk1"/>
                </a:solidFill>
              </a:rPr>
              <a:t>Infects Solanaceae plants</a:t>
            </a:r>
            <a:endParaRPr/>
          </a:p>
          <a:p>
            <a:pPr indent="-285750" lvl="1" marL="74295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CA" sz="2600">
                <a:solidFill>
                  <a:schemeClr val="dk1"/>
                </a:solidFill>
              </a:rPr>
              <a:t>High moisture, high RH and moderate temp. (10-21 ºC)</a:t>
            </a:r>
            <a:endParaRPr/>
          </a:p>
          <a:p>
            <a:pPr indent="-285750" lvl="1" marL="74295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CA" sz="2600">
                <a:solidFill>
                  <a:schemeClr val="dk1"/>
                </a:solidFill>
              </a:rPr>
              <a:t>Sever defoliation and fruit rot</a:t>
            </a:r>
            <a:endParaRPr/>
          </a:p>
          <a:p>
            <a:pPr indent="-285750" lvl="1" marL="74295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</a:pPr>
            <a:r>
              <a:rPr lang="en-CA" sz="2600">
                <a:solidFill>
                  <a:schemeClr val="dk1"/>
                </a:solidFill>
              </a:rPr>
              <a:t>Can be introduced in a field</a:t>
            </a:r>
            <a:r>
              <a:rPr b="1" lang="en-CA" sz="2600">
                <a:solidFill>
                  <a:schemeClr val="dk1"/>
                </a:solidFill>
              </a:rPr>
              <a:t>:</a:t>
            </a:r>
            <a:endParaRPr/>
          </a:p>
          <a:p>
            <a:pPr indent="-228600" lvl="2" marL="11430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</a:rPr>
              <a:t>On infected tomato transplants, infected seed potatoes, volunteer plants, cull piles</a:t>
            </a:r>
            <a:endParaRPr/>
          </a:p>
          <a:p>
            <a:pPr indent="-228600" lvl="2" marL="11430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CA" sz="2600">
                <a:solidFill>
                  <a:schemeClr val="dk1"/>
                </a:solidFill>
              </a:rPr>
              <a:t>Produce millions of spores             wind-borne and spread into nearby fields</a:t>
            </a:r>
            <a:endParaRPr/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133350" lvl="1" marL="742950" rtl="0" algn="l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5334000" y="4648200"/>
            <a:ext cx="978408" cy="1211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ood, vegetable&#10;&#10;Description automatically generated" id="148" name="Google Shape;148;p7"/>
          <p:cNvPicPr preferRelativeResize="0"/>
          <p:nvPr/>
        </p:nvPicPr>
        <p:blipFill rotWithShape="1">
          <a:blip r:embed="rId3">
            <a:alphaModFix/>
          </a:blip>
          <a:srcRect b="17500" l="15001" r="14164" t="2500"/>
          <a:stretch/>
        </p:blipFill>
        <p:spPr>
          <a:xfrm>
            <a:off x="381000" y="685800"/>
            <a:ext cx="3744516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square, vegetable&#10;&#10;Description automatically generated" id="149" name="Google Shape;149;p7"/>
          <p:cNvPicPr preferRelativeResize="0"/>
          <p:nvPr/>
        </p:nvPicPr>
        <p:blipFill rotWithShape="1">
          <a:blip r:embed="rId4">
            <a:alphaModFix/>
          </a:blip>
          <a:srcRect b="2499" l="834" r="4166" t="10001"/>
          <a:stretch/>
        </p:blipFill>
        <p:spPr>
          <a:xfrm>
            <a:off x="267703" y="3733800"/>
            <a:ext cx="3971109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t5845\Desktop\Vegetable diseases\Tomato diseases 2014\Late blight tomato 2014\Late blight tomato 2014 (15).JPG" id="150" name="Google Shape;150;p7"/>
          <p:cNvPicPr preferRelativeResize="0"/>
          <p:nvPr/>
        </p:nvPicPr>
        <p:blipFill rotWithShape="1">
          <a:blip r:embed="rId5">
            <a:alphaModFix/>
          </a:blip>
          <a:srcRect b="-903" l="435" r="43043" t="21338"/>
          <a:stretch/>
        </p:blipFill>
        <p:spPr>
          <a:xfrm>
            <a:off x="4434590" y="990600"/>
            <a:ext cx="470941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3810000" y="0"/>
            <a:ext cx="29352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00549F"/>
                </a:solidFill>
                <a:latin typeface="Arial"/>
                <a:ea typeface="Arial"/>
                <a:cs typeface="Arial"/>
                <a:sym typeface="Arial"/>
              </a:rPr>
              <a:t>Late blight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/>
          <p:nvPr>
            <p:ph type="title"/>
          </p:nvPr>
        </p:nvSpPr>
        <p:spPr>
          <a:xfrm>
            <a:off x="417513" y="0"/>
            <a:ext cx="8116887" cy="81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200"/>
              <a:t>Late blight management</a:t>
            </a:r>
            <a:endParaRPr sz="3200"/>
          </a:p>
        </p:txBody>
      </p:sp>
      <p:sp>
        <p:nvSpPr>
          <p:cNvPr id="157" name="Google Shape;157;p8"/>
          <p:cNvSpPr txBox="1"/>
          <p:nvPr>
            <p:ph idx="1" type="body"/>
          </p:nvPr>
        </p:nvSpPr>
        <p:spPr>
          <a:xfrm>
            <a:off x="372992" y="685800"/>
            <a:ext cx="8077200" cy="6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8925" lvl="0" marL="288925" rtl="0" algn="l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rgbClr val="212529"/>
                </a:solidFill>
              </a:rPr>
              <a:t>Select resistant varieties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rgbClr val="212529"/>
                </a:solidFill>
              </a:rPr>
              <a:t>Remove volunteer tomato, potato plants and nightshades.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rgbClr val="212529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rgbClr val="212529"/>
                </a:solidFill>
              </a:rPr>
              <a:t>Make sure transplants are disease free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Keep leaves as dry as possible 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Remove or plough tomato plants at the end of the season to eliminate a winter reservoir for the pathogen</a:t>
            </a:r>
            <a:endParaRPr/>
          </a:p>
          <a:p>
            <a:pPr indent="-288925" lvl="0" marL="288925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CA">
                <a:solidFill>
                  <a:schemeClr val="dk1"/>
                </a:solidFill>
              </a:rPr>
              <a:t>Fungicide spray</a:t>
            </a:r>
            <a:endParaRPr/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0" i="0">
              <a:solidFill>
                <a:srgbClr val="212529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111125" lvl="0" marL="288925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 b="0" i="0">
              <a:solidFill>
                <a:srgbClr val="21252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t5845\Desktop\Vegetable diseases\Tomato diseases 2014\Late blight tomato 2014\Late blight tomato 2014 (15).JPG" id="163" name="Google Shape;163;p9"/>
          <p:cNvPicPr preferRelativeResize="0"/>
          <p:nvPr/>
        </p:nvPicPr>
        <p:blipFill rotWithShape="1">
          <a:blip r:embed="rId3">
            <a:alphaModFix/>
          </a:blip>
          <a:srcRect b="0" l="0" r="0" t="7469"/>
          <a:stretch/>
        </p:blipFill>
        <p:spPr>
          <a:xfrm>
            <a:off x="190500" y="485110"/>
            <a:ext cx="8763000" cy="540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/>
          <p:nvPr/>
        </p:nvSpPr>
        <p:spPr>
          <a:xfrm>
            <a:off x="1676400" y="0"/>
            <a:ext cx="65532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 blight resistant tomato cultivars?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werpoint Template - Colour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2013-02-14T17:16:53Z</dcterms:created>
  <dc:creator>GNB User</dc:creator>
</cp:coreProperties>
</file>