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17"/>
  </p:notesMasterIdLst>
  <p:sldIdLst>
    <p:sldId id="256" r:id="rId5"/>
    <p:sldId id="2016" r:id="rId6"/>
    <p:sldId id="2017" r:id="rId7"/>
    <p:sldId id="2011" r:id="rId8"/>
    <p:sldId id="2015" r:id="rId9"/>
    <p:sldId id="2012" r:id="rId10"/>
    <p:sldId id="2014" r:id="rId11"/>
    <p:sldId id="537" r:id="rId12"/>
    <p:sldId id="538" r:id="rId13"/>
    <p:sldId id="2018" r:id="rId14"/>
    <p:sldId id="534" r:id="rId15"/>
    <p:sldId id="535" r:id="rId1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nice" initials="Rn" lastIdx="1" clrIdx="0">
    <p:extLst>
      <p:ext uri="{19B8F6BF-5375-455C-9EA6-DF929625EA0E}">
        <p15:presenceInfo xmlns:p15="http://schemas.microsoft.com/office/powerpoint/2012/main" userId="51414ac61a82dc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3C953-2708-44E0-8FB6-F8ADE5106258}" v="173" dt="2023-03-15T02:12:44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197B0-F746-47E3-BFAF-90140ADEBBC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03BBF-F437-4D7A-8FA6-CC7BB79803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we purchased Kredl’s in 2017 we set out to amplify it’s focus on local.</a:t>
          </a:r>
        </a:p>
      </dgm:t>
    </dgm:pt>
    <dgm:pt modelId="{A478A2FD-7326-41CF-85D6-5EBABC20DE00}" type="parTrans" cxnId="{09970EB8-BF2F-4578-A897-116974169555}">
      <dgm:prSet/>
      <dgm:spPr/>
      <dgm:t>
        <a:bodyPr/>
        <a:lstStyle/>
        <a:p>
          <a:endParaRPr lang="en-US"/>
        </a:p>
      </dgm:t>
    </dgm:pt>
    <dgm:pt modelId="{A3EA295D-F5BD-4DCE-B6B9-6DC48BECFC8C}" type="sibTrans" cxnId="{09970EB8-BF2F-4578-A897-116974169555}">
      <dgm:prSet/>
      <dgm:spPr/>
      <dgm:t>
        <a:bodyPr/>
        <a:lstStyle/>
        <a:p>
          <a:endParaRPr lang="en-US"/>
        </a:p>
      </dgm:t>
    </dgm:pt>
    <dgm:pt modelId="{BE3DA9C9-09C0-465B-8057-FBDA09C635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asked the question how do we buy our inventory today?</a:t>
          </a:r>
        </a:p>
      </dgm:t>
    </dgm:pt>
    <dgm:pt modelId="{6F01E4DF-E7F1-44D0-9A21-6E7E8F7F35D0}" type="parTrans" cxnId="{C64B1C95-F846-4E24-BC45-A7C7B4109B0F}">
      <dgm:prSet/>
      <dgm:spPr/>
      <dgm:t>
        <a:bodyPr/>
        <a:lstStyle/>
        <a:p>
          <a:endParaRPr lang="en-US"/>
        </a:p>
      </dgm:t>
    </dgm:pt>
    <dgm:pt modelId="{3977BC4E-88EA-47A6-8D4C-2F65C2FF146A}" type="sibTrans" cxnId="{C64B1C95-F846-4E24-BC45-A7C7B4109B0F}">
      <dgm:prSet/>
      <dgm:spPr/>
      <dgm:t>
        <a:bodyPr/>
        <a:lstStyle/>
        <a:p>
          <a:endParaRPr lang="en-US"/>
        </a:p>
      </dgm:t>
    </dgm:pt>
    <dgm:pt modelId="{24B8653E-D30E-4417-91C3-AA54EB8C66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Ontario </a:t>
          </a:r>
        </a:p>
      </dgm:t>
    </dgm:pt>
    <dgm:pt modelId="{E8A4AF48-53F4-4E8A-AAD8-E105D6E3D9A6}" type="parTrans" cxnId="{729E87BA-18A4-43D9-A04A-4CC26F4B89E2}">
      <dgm:prSet/>
      <dgm:spPr/>
      <dgm:t>
        <a:bodyPr/>
        <a:lstStyle/>
        <a:p>
          <a:endParaRPr lang="en-US"/>
        </a:p>
      </dgm:t>
    </dgm:pt>
    <dgm:pt modelId="{15B67A8B-E1A0-48A5-8AD0-900EEAAD42DE}" type="sibTrans" cxnId="{729E87BA-18A4-43D9-A04A-4CC26F4B89E2}">
      <dgm:prSet/>
      <dgm:spPr/>
      <dgm:t>
        <a:bodyPr/>
        <a:lstStyle/>
        <a:p>
          <a:endParaRPr lang="en-US"/>
        </a:p>
      </dgm:t>
    </dgm:pt>
    <dgm:pt modelId="{084834FB-3A31-412B-882A-73F4206720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Quebec</a:t>
          </a:r>
        </a:p>
      </dgm:t>
    </dgm:pt>
    <dgm:pt modelId="{94D65600-3EE0-497F-AB66-07818A789FF3}" type="parTrans" cxnId="{43793A19-A57C-4762-9793-618F0D1CA550}">
      <dgm:prSet/>
      <dgm:spPr/>
      <dgm:t>
        <a:bodyPr/>
        <a:lstStyle/>
        <a:p>
          <a:endParaRPr lang="en-US"/>
        </a:p>
      </dgm:t>
    </dgm:pt>
    <dgm:pt modelId="{DDE439CF-CFDD-4C6B-A35C-14DE066D543C}" type="sibTrans" cxnId="{43793A19-A57C-4762-9793-618F0D1CA550}">
      <dgm:prSet/>
      <dgm:spPr/>
      <dgm:t>
        <a:bodyPr/>
        <a:lstStyle/>
        <a:p>
          <a:endParaRPr lang="en-US"/>
        </a:p>
      </dgm:t>
    </dgm:pt>
    <dgm:pt modelId="{E291DFAC-4EDB-4A4C-8FD3-1D8FD7E5A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Nova Scotia</a:t>
          </a:r>
        </a:p>
      </dgm:t>
    </dgm:pt>
    <dgm:pt modelId="{29F88A49-CA0F-40B8-92A1-B230EB15B897}" type="parTrans" cxnId="{6BBD5CED-456B-4094-9B0C-A2FDB7246BF3}">
      <dgm:prSet/>
      <dgm:spPr/>
      <dgm:t>
        <a:bodyPr/>
        <a:lstStyle/>
        <a:p>
          <a:endParaRPr lang="en-US"/>
        </a:p>
      </dgm:t>
    </dgm:pt>
    <dgm:pt modelId="{D513C2F1-52EC-48A6-8A08-57098262184C}" type="sibTrans" cxnId="{6BBD5CED-456B-4094-9B0C-A2FDB7246BF3}">
      <dgm:prSet/>
      <dgm:spPr/>
      <dgm:t>
        <a:bodyPr/>
        <a:lstStyle/>
        <a:p>
          <a:endParaRPr lang="en-US"/>
        </a:p>
      </dgm:t>
    </dgm:pt>
    <dgm:pt modelId="{FA2C573D-D5B7-4C57-A9C4-B4A1B64160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 Brunswick</a:t>
          </a:r>
        </a:p>
      </dgm:t>
    </dgm:pt>
    <dgm:pt modelId="{58F9D57F-3B05-4090-A110-7522A6E1D260}" type="parTrans" cxnId="{A3941D15-012B-4FC0-BB20-8F2AF1A947CF}">
      <dgm:prSet/>
      <dgm:spPr/>
      <dgm:t>
        <a:bodyPr/>
        <a:lstStyle/>
        <a:p>
          <a:endParaRPr lang="en-US"/>
        </a:p>
      </dgm:t>
    </dgm:pt>
    <dgm:pt modelId="{284F9390-A66C-4398-802F-AB6D5B44388D}" type="sibTrans" cxnId="{A3941D15-012B-4FC0-BB20-8F2AF1A947CF}">
      <dgm:prSet/>
      <dgm:spPr/>
      <dgm:t>
        <a:bodyPr/>
        <a:lstStyle/>
        <a:p>
          <a:endParaRPr lang="en-US"/>
        </a:p>
      </dgm:t>
    </dgm:pt>
    <dgm:pt modelId="{B8F9B7BE-22CD-4913-AE99-6637091DDC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is it easier and cheaper to buy NB &amp; PEI  potatoes from the produce market in Montreal than it is to buy them locally?</a:t>
          </a:r>
        </a:p>
      </dgm:t>
    </dgm:pt>
    <dgm:pt modelId="{C2AA60D5-E72A-4B33-884A-92D71822CBAF}" type="parTrans" cxnId="{54711B60-5A4D-40E3-AAB3-E9C61F3ECF58}">
      <dgm:prSet/>
      <dgm:spPr/>
      <dgm:t>
        <a:bodyPr/>
        <a:lstStyle/>
        <a:p>
          <a:endParaRPr lang="en-US"/>
        </a:p>
      </dgm:t>
    </dgm:pt>
    <dgm:pt modelId="{A05C5977-7B61-4497-A37E-B805973006BC}" type="sibTrans" cxnId="{54711B60-5A4D-40E3-AAB3-E9C61F3ECF58}">
      <dgm:prSet/>
      <dgm:spPr/>
      <dgm:t>
        <a:bodyPr/>
        <a:lstStyle/>
        <a:p>
          <a:endParaRPr lang="en-US"/>
        </a:p>
      </dgm:t>
    </dgm:pt>
    <dgm:pt modelId="{BC2F084D-A3EA-4C53-B5E1-90323BC0A7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Why? – No Local Supply Chain</a:t>
          </a:r>
        </a:p>
      </dgm:t>
    </dgm:pt>
    <dgm:pt modelId="{50BCF22C-1DFE-41EF-9EDC-87B66237892A}" type="parTrans" cxnId="{B1439837-7C79-49C0-A362-0BA5BE8AC731}">
      <dgm:prSet/>
      <dgm:spPr/>
      <dgm:t>
        <a:bodyPr/>
        <a:lstStyle/>
        <a:p>
          <a:endParaRPr lang="en-US"/>
        </a:p>
      </dgm:t>
    </dgm:pt>
    <dgm:pt modelId="{39CE5B86-BC78-47E2-A1D5-C4F2AC38C1C7}" type="sibTrans" cxnId="{B1439837-7C79-49C0-A362-0BA5BE8AC731}">
      <dgm:prSet/>
      <dgm:spPr/>
      <dgm:t>
        <a:bodyPr/>
        <a:lstStyle/>
        <a:p>
          <a:endParaRPr lang="en-US"/>
        </a:p>
      </dgm:t>
    </dgm:pt>
    <dgm:pt modelId="{BFCC8E75-C42B-41D6-8FAB-50D68F950EBB}" type="pres">
      <dgm:prSet presAssocID="{0F5197B0-F746-47E3-BFAF-90140ADEBBC5}" presName="root" presStyleCnt="0">
        <dgm:presLayoutVars>
          <dgm:dir/>
          <dgm:resizeHandles val="exact"/>
        </dgm:presLayoutVars>
      </dgm:prSet>
      <dgm:spPr/>
    </dgm:pt>
    <dgm:pt modelId="{3DF61617-1B90-47E8-BEB2-CEA585C1C267}" type="pres">
      <dgm:prSet presAssocID="{4EA03BBF-F437-4D7A-8FA6-CC7BB798036E}" presName="compNode" presStyleCnt="0"/>
      <dgm:spPr/>
    </dgm:pt>
    <dgm:pt modelId="{40AA405D-8914-4B33-91DF-14201B068B4E}" type="pres">
      <dgm:prSet presAssocID="{4EA03BBF-F437-4D7A-8FA6-CC7BB798036E}" presName="bgRect" presStyleLbl="bgShp" presStyleIdx="0" presStyleCnt="4"/>
      <dgm:spPr/>
    </dgm:pt>
    <dgm:pt modelId="{34D6D153-1F4B-4C75-9D4C-F87E47F4DBB2}" type="pres">
      <dgm:prSet presAssocID="{4EA03BBF-F437-4D7A-8FA6-CC7BB79803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0A1753A-9ED9-4FF0-8306-1BBBB1EAA5A4}" type="pres">
      <dgm:prSet presAssocID="{4EA03BBF-F437-4D7A-8FA6-CC7BB798036E}" presName="spaceRect" presStyleCnt="0"/>
      <dgm:spPr/>
    </dgm:pt>
    <dgm:pt modelId="{58745D01-25B2-425E-8C6E-F7B57C80F405}" type="pres">
      <dgm:prSet presAssocID="{4EA03BBF-F437-4D7A-8FA6-CC7BB798036E}" presName="parTx" presStyleLbl="revTx" presStyleIdx="0" presStyleCnt="5">
        <dgm:presLayoutVars>
          <dgm:chMax val="0"/>
          <dgm:chPref val="0"/>
        </dgm:presLayoutVars>
      </dgm:prSet>
      <dgm:spPr/>
    </dgm:pt>
    <dgm:pt modelId="{CF91CF1B-668D-44D0-B5CF-03EED6F864A3}" type="pres">
      <dgm:prSet presAssocID="{A3EA295D-F5BD-4DCE-B6B9-6DC48BECFC8C}" presName="sibTrans" presStyleCnt="0"/>
      <dgm:spPr/>
    </dgm:pt>
    <dgm:pt modelId="{1FE3DC40-9874-46B3-9BA5-D36D181ACD5B}" type="pres">
      <dgm:prSet presAssocID="{BE3DA9C9-09C0-465B-8057-FBDA09C635D6}" presName="compNode" presStyleCnt="0"/>
      <dgm:spPr/>
    </dgm:pt>
    <dgm:pt modelId="{C35D7215-FC90-4797-ABB8-2136A9DCD727}" type="pres">
      <dgm:prSet presAssocID="{BE3DA9C9-09C0-465B-8057-FBDA09C635D6}" presName="bgRect" presStyleLbl="bgShp" presStyleIdx="1" presStyleCnt="4"/>
      <dgm:spPr/>
    </dgm:pt>
    <dgm:pt modelId="{3E9B38C7-C9AC-4322-B7EC-D6C25E67E575}" type="pres">
      <dgm:prSet presAssocID="{BE3DA9C9-09C0-465B-8057-FBDA09C635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6FA701B-70B4-439F-9489-E65F63CFC87E}" type="pres">
      <dgm:prSet presAssocID="{BE3DA9C9-09C0-465B-8057-FBDA09C635D6}" presName="spaceRect" presStyleCnt="0"/>
      <dgm:spPr/>
    </dgm:pt>
    <dgm:pt modelId="{8BC6F639-82C1-4587-AB77-31DB9052EA27}" type="pres">
      <dgm:prSet presAssocID="{BE3DA9C9-09C0-465B-8057-FBDA09C635D6}" presName="parTx" presStyleLbl="revTx" presStyleIdx="1" presStyleCnt="5">
        <dgm:presLayoutVars>
          <dgm:chMax val="0"/>
          <dgm:chPref val="0"/>
        </dgm:presLayoutVars>
      </dgm:prSet>
      <dgm:spPr/>
    </dgm:pt>
    <dgm:pt modelId="{DADCBA48-3BAD-43AB-8EFE-4650BBE7D451}" type="pres">
      <dgm:prSet presAssocID="{BE3DA9C9-09C0-465B-8057-FBDA09C635D6}" presName="desTx" presStyleLbl="revTx" presStyleIdx="2" presStyleCnt="5">
        <dgm:presLayoutVars/>
      </dgm:prSet>
      <dgm:spPr/>
    </dgm:pt>
    <dgm:pt modelId="{8BD630EC-B0F9-4527-9CA8-C1FFABF62D42}" type="pres">
      <dgm:prSet presAssocID="{3977BC4E-88EA-47A6-8D4C-2F65C2FF146A}" presName="sibTrans" presStyleCnt="0"/>
      <dgm:spPr/>
    </dgm:pt>
    <dgm:pt modelId="{4A9BCE22-F301-430D-8B94-8E94C763A5F1}" type="pres">
      <dgm:prSet presAssocID="{B8F9B7BE-22CD-4913-AE99-6637091DDC87}" presName="compNode" presStyleCnt="0"/>
      <dgm:spPr/>
    </dgm:pt>
    <dgm:pt modelId="{B392F7F7-1E9E-4C93-AC64-9ABDF8304769}" type="pres">
      <dgm:prSet presAssocID="{B8F9B7BE-22CD-4913-AE99-6637091DDC87}" presName="bgRect" presStyleLbl="bgShp" presStyleIdx="2" presStyleCnt="4"/>
      <dgm:spPr/>
    </dgm:pt>
    <dgm:pt modelId="{F7EB44C6-99A9-497D-BCA4-49E2ED99175B}" type="pres">
      <dgm:prSet presAssocID="{B8F9B7BE-22CD-4913-AE99-6637091DDC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566CC06-8AFD-4ECB-BA3C-34A9AB3EA420}" type="pres">
      <dgm:prSet presAssocID="{B8F9B7BE-22CD-4913-AE99-6637091DDC87}" presName="spaceRect" presStyleCnt="0"/>
      <dgm:spPr/>
    </dgm:pt>
    <dgm:pt modelId="{2449381D-CB31-4EEF-9E64-6E75FE8AAEA5}" type="pres">
      <dgm:prSet presAssocID="{B8F9B7BE-22CD-4913-AE99-6637091DDC87}" presName="parTx" presStyleLbl="revTx" presStyleIdx="3" presStyleCnt="5">
        <dgm:presLayoutVars>
          <dgm:chMax val="0"/>
          <dgm:chPref val="0"/>
        </dgm:presLayoutVars>
      </dgm:prSet>
      <dgm:spPr/>
    </dgm:pt>
    <dgm:pt modelId="{AB0CD13D-1869-47EE-913F-43B3493DE196}" type="pres">
      <dgm:prSet presAssocID="{A05C5977-7B61-4497-A37E-B805973006BC}" presName="sibTrans" presStyleCnt="0"/>
      <dgm:spPr/>
    </dgm:pt>
    <dgm:pt modelId="{A2F7E9F4-D21C-4F95-BECE-0C82256B0D62}" type="pres">
      <dgm:prSet presAssocID="{BC2F084D-A3EA-4C53-B5E1-90323BC0A74A}" presName="compNode" presStyleCnt="0"/>
      <dgm:spPr/>
    </dgm:pt>
    <dgm:pt modelId="{4604F9F6-2B85-4D71-80F7-564E04FACC07}" type="pres">
      <dgm:prSet presAssocID="{BC2F084D-A3EA-4C53-B5E1-90323BC0A74A}" presName="bgRect" presStyleLbl="bgShp" presStyleIdx="3" presStyleCnt="4"/>
      <dgm:spPr/>
    </dgm:pt>
    <dgm:pt modelId="{A54F9A86-15DC-4E9C-8FAC-C1DF6C03BC45}" type="pres">
      <dgm:prSet presAssocID="{BC2F084D-A3EA-4C53-B5E1-90323BC0A7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62010363-CD5E-4F6F-8869-C4236B7890E3}" type="pres">
      <dgm:prSet presAssocID="{BC2F084D-A3EA-4C53-B5E1-90323BC0A74A}" presName="spaceRect" presStyleCnt="0"/>
      <dgm:spPr/>
    </dgm:pt>
    <dgm:pt modelId="{83C2A64F-2F55-455A-9B54-8700B3D59741}" type="pres">
      <dgm:prSet presAssocID="{BC2F084D-A3EA-4C53-B5E1-90323BC0A74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4A36406-D12F-4A2C-8738-4C558C1B9C02}" type="presOf" srcId="{4EA03BBF-F437-4D7A-8FA6-CC7BB798036E}" destId="{58745D01-25B2-425E-8C6E-F7B57C80F405}" srcOrd="0" destOrd="0" presId="urn:microsoft.com/office/officeart/2018/2/layout/IconVerticalSolidList"/>
    <dgm:cxn modelId="{A3941D15-012B-4FC0-BB20-8F2AF1A947CF}" srcId="{BE3DA9C9-09C0-465B-8057-FBDA09C635D6}" destId="{FA2C573D-D5B7-4C57-A9C4-B4A1B64160BC}" srcOrd="3" destOrd="0" parTransId="{58F9D57F-3B05-4090-A110-7522A6E1D260}" sibTransId="{284F9390-A66C-4398-802F-AB6D5B44388D}"/>
    <dgm:cxn modelId="{43793A19-A57C-4762-9793-618F0D1CA550}" srcId="{BE3DA9C9-09C0-465B-8057-FBDA09C635D6}" destId="{084834FB-3A31-412B-882A-73F420672035}" srcOrd="1" destOrd="0" parTransId="{94D65600-3EE0-497F-AB66-07818A789FF3}" sibTransId="{DDE439CF-CFDD-4C6B-A35C-14DE066D543C}"/>
    <dgm:cxn modelId="{40F2482A-2B20-4355-BA7F-362ED6220D40}" type="presOf" srcId="{24B8653E-D30E-4417-91C3-AA54EB8C660B}" destId="{DADCBA48-3BAD-43AB-8EFE-4650BBE7D451}" srcOrd="0" destOrd="0" presId="urn:microsoft.com/office/officeart/2018/2/layout/IconVerticalSolidList"/>
    <dgm:cxn modelId="{B1439837-7C79-49C0-A362-0BA5BE8AC731}" srcId="{0F5197B0-F746-47E3-BFAF-90140ADEBBC5}" destId="{BC2F084D-A3EA-4C53-B5E1-90323BC0A74A}" srcOrd="3" destOrd="0" parTransId="{50BCF22C-1DFE-41EF-9EDC-87B66237892A}" sibTransId="{39CE5B86-BC78-47E2-A1D5-C4F2AC38C1C7}"/>
    <dgm:cxn modelId="{54711B60-5A4D-40E3-AAB3-E9C61F3ECF58}" srcId="{0F5197B0-F746-47E3-BFAF-90140ADEBBC5}" destId="{B8F9B7BE-22CD-4913-AE99-6637091DDC87}" srcOrd="2" destOrd="0" parTransId="{C2AA60D5-E72A-4B33-884A-92D71822CBAF}" sibTransId="{A05C5977-7B61-4497-A37E-B805973006BC}"/>
    <dgm:cxn modelId="{C7B6A964-40AE-44CD-BCEA-DA3E6A39874E}" type="presOf" srcId="{BC2F084D-A3EA-4C53-B5E1-90323BC0A74A}" destId="{83C2A64F-2F55-455A-9B54-8700B3D59741}" srcOrd="0" destOrd="0" presId="urn:microsoft.com/office/officeart/2018/2/layout/IconVerticalSolidList"/>
    <dgm:cxn modelId="{E90B1F4E-2B6C-42F7-BFF4-8A62F8A009C7}" type="presOf" srcId="{0F5197B0-F746-47E3-BFAF-90140ADEBBC5}" destId="{BFCC8E75-C42B-41D6-8FAB-50D68F950EBB}" srcOrd="0" destOrd="0" presId="urn:microsoft.com/office/officeart/2018/2/layout/IconVerticalSolidList"/>
    <dgm:cxn modelId="{2D859683-4E5C-4A1B-BF8E-24FCB350AC31}" type="presOf" srcId="{FA2C573D-D5B7-4C57-A9C4-B4A1B64160BC}" destId="{DADCBA48-3BAD-43AB-8EFE-4650BBE7D451}" srcOrd="0" destOrd="3" presId="urn:microsoft.com/office/officeart/2018/2/layout/IconVerticalSolidList"/>
    <dgm:cxn modelId="{C64B1C95-F846-4E24-BC45-A7C7B4109B0F}" srcId="{0F5197B0-F746-47E3-BFAF-90140ADEBBC5}" destId="{BE3DA9C9-09C0-465B-8057-FBDA09C635D6}" srcOrd="1" destOrd="0" parTransId="{6F01E4DF-E7F1-44D0-9A21-6E7E8F7F35D0}" sibTransId="{3977BC4E-88EA-47A6-8D4C-2F65C2FF146A}"/>
    <dgm:cxn modelId="{173210B5-9A57-48B3-AE21-80E4B56B5363}" type="presOf" srcId="{BE3DA9C9-09C0-465B-8057-FBDA09C635D6}" destId="{8BC6F639-82C1-4587-AB77-31DB9052EA27}" srcOrd="0" destOrd="0" presId="urn:microsoft.com/office/officeart/2018/2/layout/IconVerticalSolidList"/>
    <dgm:cxn modelId="{09970EB8-BF2F-4578-A897-116974169555}" srcId="{0F5197B0-F746-47E3-BFAF-90140ADEBBC5}" destId="{4EA03BBF-F437-4D7A-8FA6-CC7BB798036E}" srcOrd="0" destOrd="0" parTransId="{A478A2FD-7326-41CF-85D6-5EBABC20DE00}" sibTransId="{A3EA295D-F5BD-4DCE-B6B9-6DC48BECFC8C}"/>
    <dgm:cxn modelId="{729E87BA-18A4-43D9-A04A-4CC26F4B89E2}" srcId="{BE3DA9C9-09C0-465B-8057-FBDA09C635D6}" destId="{24B8653E-D30E-4417-91C3-AA54EB8C660B}" srcOrd="0" destOrd="0" parTransId="{E8A4AF48-53F4-4E8A-AAD8-E105D6E3D9A6}" sibTransId="{15B67A8B-E1A0-48A5-8AD0-900EEAAD42DE}"/>
    <dgm:cxn modelId="{4CEC90C7-4108-4E12-88FD-FB33692901EE}" type="presOf" srcId="{084834FB-3A31-412B-882A-73F420672035}" destId="{DADCBA48-3BAD-43AB-8EFE-4650BBE7D451}" srcOrd="0" destOrd="1" presId="urn:microsoft.com/office/officeart/2018/2/layout/IconVerticalSolidList"/>
    <dgm:cxn modelId="{AC55BFE7-A74B-4166-A62B-2B50796237E7}" type="presOf" srcId="{E291DFAC-4EDB-4A4C-8FD3-1D8FD7E5AC09}" destId="{DADCBA48-3BAD-43AB-8EFE-4650BBE7D451}" srcOrd="0" destOrd="2" presId="urn:microsoft.com/office/officeart/2018/2/layout/IconVerticalSolidList"/>
    <dgm:cxn modelId="{6BBD5CED-456B-4094-9B0C-A2FDB7246BF3}" srcId="{BE3DA9C9-09C0-465B-8057-FBDA09C635D6}" destId="{E291DFAC-4EDB-4A4C-8FD3-1D8FD7E5AC09}" srcOrd="2" destOrd="0" parTransId="{29F88A49-CA0F-40B8-92A1-B230EB15B897}" sibTransId="{D513C2F1-52EC-48A6-8A08-57098262184C}"/>
    <dgm:cxn modelId="{253135FF-D878-4182-8408-13471C74CE4A}" type="presOf" srcId="{B8F9B7BE-22CD-4913-AE99-6637091DDC87}" destId="{2449381D-CB31-4EEF-9E64-6E75FE8AAEA5}" srcOrd="0" destOrd="0" presId="urn:microsoft.com/office/officeart/2018/2/layout/IconVerticalSolidList"/>
    <dgm:cxn modelId="{73A9CD6E-996B-4DD1-9A49-8EF8CB211E26}" type="presParOf" srcId="{BFCC8E75-C42B-41D6-8FAB-50D68F950EBB}" destId="{3DF61617-1B90-47E8-BEB2-CEA585C1C267}" srcOrd="0" destOrd="0" presId="urn:microsoft.com/office/officeart/2018/2/layout/IconVerticalSolidList"/>
    <dgm:cxn modelId="{7A78E24F-F727-41BB-81BC-E543C12F10E8}" type="presParOf" srcId="{3DF61617-1B90-47E8-BEB2-CEA585C1C267}" destId="{40AA405D-8914-4B33-91DF-14201B068B4E}" srcOrd="0" destOrd="0" presId="urn:microsoft.com/office/officeart/2018/2/layout/IconVerticalSolidList"/>
    <dgm:cxn modelId="{EB4EA93D-6DE3-4228-834F-66EB1DD50CBF}" type="presParOf" srcId="{3DF61617-1B90-47E8-BEB2-CEA585C1C267}" destId="{34D6D153-1F4B-4C75-9D4C-F87E47F4DBB2}" srcOrd="1" destOrd="0" presId="urn:microsoft.com/office/officeart/2018/2/layout/IconVerticalSolidList"/>
    <dgm:cxn modelId="{F160598E-C316-4D2F-BA05-A600A39D5059}" type="presParOf" srcId="{3DF61617-1B90-47E8-BEB2-CEA585C1C267}" destId="{50A1753A-9ED9-4FF0-8306-1BBBB1EAA5A4}" srcOrd="2" destOrd="0" presId="urn:microsoft.com/office/officeart/2018/2/layout/IconVerticalSolidList"/>
    <dgm:cxn modelId="{8C24036E-9A73-4FB9-8B39-2CCD7DDDAAB1}" type="presParOf" srcId="{3DF61617-1B90-47E8-BEB2-CEA585C1C267}" destId="{58745D01-25B2-425E-8C6E-F7B57C80F405}" srcOrd="3" destOrd="0" presId="urn:microsoft.com/office/officeart/2018/2/layout/IconVerticalSolidList"/>
    <dgm:cxn modelId="{E2CBC66F-97D5-4867-85A4-28AEE5D3ACB9}" type="presParOf" srcId="{BFCC8E75-C42B-41D6-8FAB-50D68F950EBB}" destId="{CF91CF1B-668D-44D0-B5CF-03EED6F864A3}" srcOrd="1" destOrd="0" presId="urn:microsoft.com/office/officeart/2018/2/layout/IconVerticalSolidList"/>
    <dgm:cxn modelId="{CA19506D-10BC-4E90-837D-89686E79F2D2}" type="presParOf" srcId="{BFCC8E75-C42B-41D6-8FAB-50D68F950EBB}" destId="{1FE3DC40-9874-46B3-9BA5-D36D181ACD5B}" srcOrd="2" destOrd="0" presId="urn:microsoft.com/office/officeart/2018/2/layout/IconVerticalSolidList"/>
    <dgm:cxn modelId="{5F71B1DC-401B-4A3A-973C-728635BD3C12}" type="presParOf" srcId="{1FE3DC40-9874-46B3-9BA5-D36D181ACD5B}" destId="{C35D7215-FC90-4797-ABB8-2136A9DCD727}" srcOrd="0" destOrd="0" presId="urn:microsoft.com/office/officeart/2018/2/layout/IconVerticalSolidList"/>
    <dgm:cxn modelId="{3D3D5C74-C3A0-4443-BCFE-240B927B1CFC}" type="presParOf" srcId="{1FE3DC40-9874-46B3-9BA5-D36D181ACD5B}" destId="{3E9B38C7-C9AC-4322-B7EC-D6C25E67E575}" srcOrd="1" destOrd="0" presId="urn:microsoft.com/office/officeart/2018/2/layout/IconVerticalSolidList"/>
    <dgm:cxn modelId="{7AA58478-1F6C-4D59-B657-AEF4D414C1B2}" type="presParOf" srcId="{1FE3DC40-9874-46B3-9BA5-D36D181ACD5B}" destId="{16FA701B-70B4-439F-9489-E65F63CFC87E}" srcOrd="2" destOrd="0" presId="urn:microsoft.com/office/officeart/2018/2/layout/IconVerticalSolidList"/>
    <dgm:cxn modelId="{1362BE21-3A9A-4D67-91FB-F3A1FE435B5C}" type="presParOf" srcId="{1FE3DC40-9874-46B3-9BA5-D36D181ACD5B}" destId="{8BC6F639-82C1-4587-AB77-31DB9052EA27}" srcOrd="3" destOrd="0" presId="urn:microsoft.com/office/officeart/2018/2/layout/IconVerticalSolidList"/>
    <dgm:cxn modelId="{76B6A807-FF0A-440A-8382-4BAACDC773E4}" type="presParOf" srcId="{1FE3DC40-9874-46B3-9BA5-D36D181ACD5B}" destId="{DADCBA48-3BAD-43AB-8EFE-4650BBE7D451}" srcOrd="4" destOrd="0" presId="urn:microsoft.com/office/officeart/2018/2/layout/IconVerticalSolidList"/>
    <dgm:cxn modelId="{0EC9D192-43FF-4F5B-A846-5E38624EBD41}" type="presParOf" srcId="{BFCC8E75-C42B-41D6-8FAB-50D68F950EBB}" destId="{8BD630EC-B0F9-4527-9CA8-C1FFABF62D42}" srcOrd="3" destOrd="0" presId="urn:microsoft.com/office/officeart/2018/2/layout/IconVerticalSolidList"/>
    <dgm:cxn modelId="{73DD4F63-7923-453E-BF73-EFB3192F1A06}" type="presParOf" srcId="{BFCC8E75-C42B-41D6-8FAB-50D68F950EBB}" destId="{4A9BCE22-F301-430D-8B94-8E94C763A5F1}" srcOrd="4" destOrd="0" presId="urn:microsoft.com/office/officeart/2018/2/layout/IconVerticalSolidList"/>
    <dgm:cxn modelId="{80D6F31D-F4D2-4E5D-9744-7CC73D7C1989}" type="presParOf" srcId="{4A9BCE22-F301-430D-8B94-8E94C763A5F1}" destId="{B392F7F7-1E9E-4C93-AC64-9ABDF8304769}" srcOrd="0" destOrd="0" presId="urn:microsoft.com/office/officeart/2018/2/layout/IconVerticalSolidList"/>
    <dgm:cxn modelId="{CB2565B0-AFB9-42CF-9470-122C02264EFD}" type="presParOf" srcId="{4A9BCE22-F301-430D-8B94-8E94C763A5F1}" destId="{F7EB44C6-99A9-497D-BCA4-49E2ED99175B}" srcOrd="1" destOrd="0" presId="urn:microsoft.com/office/officeart/2018/2/layout/IconVerticalSolidList"/>
    <dgm:cxn modelId="{F8702004-F2AD-4162-8AF5-722C83F3B964}" type="presParOf" srcId="{4A9BCE22-F301-430D-8B94-8E94C763A5F1}" destId="{E566CC06-8AFD-4ECB-BA3C-34A9AB3EA420}" srcOrd="2" destOrd="0" presId="urn:microsoft.com/office/officeart/2018/2/layout/IconVerticalSolidList"/>
    <dgm:cxn modelId="{93CFC3AD-8B27-4DFF-A4A0-ECF0AE1AECCC}" type="presParOf" srcId="{4A9BCE22-F301-430D-8B94-8E94C763A5F1}" destId="{2449381D-CB31-4EEF-9E64-6E75FE8AAEA5}" srcOrd="3" destOrd="0" presId="urn:microsoft.com/office/officeart/2018/2/layout/IconVerticalSolidList"/>
    <dgm:cxn modelId="{5C906ED4-1D56-4A8C-9D57-D4D834F02708}" type="presParOf" srcId="{BFCC8E75-C42B-41D6-8FAB-50D68F950EBB}" destId="{AB0CD13D-1869-47EE-913F-43B3493DE196}" srcOrd="5" destOrd="0" presId="urn:microsoft.com/office/officeart/2018/2/layout/IconVerticalSolidList"/>
    <dgm:cxn modelId="{4EF0CF01-9194-4629-B289-D3F6FBA65EC7}" type="presParOf" srcId="{BFCC8E75-C42B-41D6-8FAB-50D68F950EBB}" destId="{A2F7E9F4-D21C-4F95-BECE-0C82256B0D62}" srcOrd="6" destOrd="0" presId="urn:microsoft.com/office/officeart/2018/2/layout/IconVerticalSolidList"/>
    <dgm:cxn modelId="{8E51B203-C007-45DF-BB91-CAB5490FE878}" type="presParOf" srcId="{A2F7E9F4-D21C-4F95-BECE-0C82256B0D62}" destId="{4604F9F6-2B85-4D71-80F7-564E04FACC07}" srcOrd="0" destOrd="0" presId="urn:microsoft.com/office/officeart/2018/2/layout/IconVerticalSolidList"/>
    <dgm:cxn modelId="{EC105622-A169-4C14-998F-98086CE9F177}" type="presParOf" srcId="{A2F7E9F4-D21C-4F95-BECE-0C82256B0D62}" destId="{A54F9A86-15DC-4E9C-8FAC-C1DF6C03BC45}" srcOrd="1" destOrd="0" presId="urn:microsoft.com/office/officeart/2018/2/layout/IconVerticalSolidList"/>
    <dgm:cxn modelId="{064753BB-0F75-4AD8-AE27-3132ED00A54E}" type="presParOf" srcId="{A2F7E9F4-D21C-4F95-BECE-0C82256B0D62}" destId="{62010363-CD5E-4F6F-8869-C4236B7890E3}" srcOrd="2" destOrd="0" presId="urn:microsoft.com/office/officeart/2018/2/layout/IconVerticalSolidList"/>
    <dgm:cxn modelId="{8DC584E4-0A14-49F4-A063-CC0D70C18361}" type="presParOf" srcId="{A2F7E9F4-D21C-4F95-BECE-0C82256B0D62}" destId="{83C2A64F-2F55-455A-9B54-8700B3D597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405D-8914-4B33-91DF-14201B068B4E}">
      <dsp:nvSpPr>
        <dsp:cNvPr id="0" name=""/>
        <dsp:cNvSpPr/>
      </dsp:nvSpPr>
      <dsp:spPr>
        <a:xfrm>
          <a:off x="0" y="2438"/>
          <a:ext cx="9781561" cy="1236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6D153-1F4B-4C75-9D4C-F87E47F4DBB2}">
      <dsp:nvSpPr>
        <dsp:cNvPr id="0" name=""/>
        <dsp:cNvSpPr/>
      </dsp:nvSpPr>
      <dsp:spPr>
        <a:xfrm>
          <a:off x="373918" y="280559"/>
          <a:ext cx="679851" cy="679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45D01-25B2-425E-8C6E-F7B57C80F405}">
      <dsp:nvSpPr>
        <dsp:cNvPr id="0" name=""/>
        <dsp:cNvSpPr/>
      </dsp:nvSpPr>
      <dsp:spPr>
        <a:xfrm>
          <a:off x="1427687" y="2438"/>
          <a:ext cx="8353874" cy="123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0" tIns="130820" rIns="130820" bIns="1308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we purchased Kredl’s in 2017 we set out to amplify it’s focus on local.</a:t>
          </a:r>
        </a:p>
      </dsp:txBody>
      <dsp:txXfrm>
        <a:off x="1427687" y="2438"/>
        <a:ext cx="8353874" cy="1236092"/>
      </dsp:txXfrm>
    </dsp:sp>
    <dsp:sp modelId="{C35D7215-FC90-4797-ABB8-2136A9DCD727}">
      <dsp:nvSpPr>
        <dsp:cNvPr id="0" name=""/>
        <dsp:cNvSpPr/>
      </dsp:nvSpPr>
      <dsp:spPr>
        <a:xfrm>
          <a:off x="0" y="1547555"/>
          <a:ext cx="9781561" cy="1236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B38C7-C9AC-4322-B7EC-D6C25E67E575}">
      <dsp:nvSpPr>
        <dsp:cNvPr id="0" name=""/>
        <dsp:cNvSpPr/>
      </dsp:nvSpPr>
      <dsp:spPr>
        <a:xfrm>
          <a:off x="373918" y="1825675"/>
          <a:ext cx="679851" cy="679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6F639-82C1-4587-AB77-31DB9052EA27}">
      <dsp:nvSpPr>
        <dsp:cNvPr id="0" name=""/>
        <dsp:cNvSpPr/>
      </dsp:nvSpPr>
      <dsp:spPr>
        <a:xfrm>
          <a:off x="1427687" y="1547555"/>
          <a:ext cx="4401702" cy="123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0" tIns="130820" rIns="130820" bIns="1308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asked the question how do we buy our inventory today?</a:t>
          </a:r>
        </a:p>
      </dsp:txBody>
      <dsp:txXfrm>
        <a:off x="1427687" y="1547555"/>
        <a:ext cx="4401702" cy="1236092"/>
      </dsp:txXfrm>
    </dsp:sp>
    <dsp:sp modelId="{DADCBA48-3BAD-43AB-8EFE-4650BBE7D451}">
      <dsp:nvSpPr>
        <dsp:cNvPr id="0" name=""/>
        <dsp:cNvSpPr/>
      </dsp:nvSpPr>
      <dsp:spPr>
        <a:xfrm>
          <a:off x="5829390" y="1547555"/>
          <a:ext cx="3952171" cy="123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0" tIns="130820" rIns="130820" bIns="1308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Ontario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Quebec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Nova Scotia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New Brunswick</a:t>
          </a:r>
        </a:p>
      </dsp:txBody>
      <dsp:txXfrm>
        <a:off x="5829390" y="1547555"/>
        <a:ext cx="3952171" cy="1236092"/>
      </dsp:txXfrm>
    </dsp:sp>
    <dsp:sp modelId="{B392F7F7-1E9E-4C93-AC64-9ABDF8304769}">
      <dsp:nvSpPr>
        <dsp:cNvPr id="0" name=""/>
        <dsp:cNvSpPr/>
      </dsp:nvSpPr>
      <dsp:spPr>
        <a:xfrm>
          <a:off x="0" y="3092671"/>
          <a:ext cx="9781561" cy="1236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B44C6-99A9-497D-BCA4-49E2ED99175B}">
      <dsp:nvSpPr>
        <dsp:cNvPr id="0" name=""/>
        <dsp:cNvSpPr/>
      </dsp:nvSpPr>
      <dsp:spPr>
        <a:xfrm>
          <a:off x="373918" y="3370792"/>
          <a:ext cx="679851" cy="679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9381D-CB31-4EEF-9E64-6E75FE8AAEA5}">
      <dsp:nvSpPr>
        <dsp:cNvPr id="0" name=""/>
        <dsp:cNvSpPr/>
      </dsp:nvSpPr>
      <dsp:spPr>
        <a:xfrm>
          <a:off x="1427687" y="3092671"/>
          <a:ext cx="8353874" cy="123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0" tIns="130820" rIns="130820" bIns="1308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is it easier and cheaper to buy NB &amp; PEI  potatoes from the produce market in Montreal than it is to buy them locally?</a:t>
          </a:r>
        </a:p>
      </dsp:txBody>
      <dsp:txXfrm>
        <a:off x="1427687" y="3092671"/>
        <a:ext cx="8353874" cy="1236092"/>
      </dsp:txXfrm>
    </dsp:sp>
    <dsp:sp modelId="{4604F9F6-2B85-4D71-80F7-564E04FACC07}">
      <dsp:nvSpPr>
        <dsp:cNvPr id="0" name=""/>
        <dsp:cNvSpPr/>
      </dsp:nvSpPr>
      <dsp:spPr>
        <a:xfrm>
          <a:off x="0" y="4637787"/>
          <a:ext cx="9781561" cy="1236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F9A86-15DC-4E9C-8FAC-C1DF6C03BC45}">
      <dsp:nvSpPr>
        <dsp:cNvPr id="0" name=""/>
        <dsp:cNvSpPr/>
      </dsp:nvSpPr>
      <dsp:spPr>
        <a:xfrm>
          <a:off x="373918" y="4915908"/>
          <a:ext cx="679851" cy="679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2A64F-2F55-455A-9B54-8700B3D59741}">
      <dsp:nvSpPr>
        <dsp:cNvPr id="0" name=""/>
        <dsp:cNvSpPr/>
      </dsp:nvSpPr>
      <dsp:spPr>
        <a:xfrm>
          <a:off x="1427687" y="4637787"/>
          <a:ext cx="8353874" cy="123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0" tIns="130820" rIns="130820" bIns="1308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Why? – No Local Supply Chain</a:t>
          </a:r>
        </a:p>
      </dsp:txBody>
      <dsp:txXfrm>
        <a:off x="1427687" y="4637787"/>
        <a:ext cx="8353874" cy="123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08" tIns="47104" rIns="94208" bIns="471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40" cy="471054"/>
          </a:xfrm>
          <a:prstGeom prst="rect">
            <a:avLst/>
          </a:prstGeom>
        </p:spPr>
        <p:txBody>
          <a:bodyPr vert="horz" lIns="94208" tIns="47104" rIns="94208" bIns="47104" rtlCol="0"/>
          <a:lstStyle>
            <a:lvl1pPr algn="r">
              <a:defRPr sz="1200"/>
            </a:lvl1pPr>
          </a:lstStyle>
          <a:p>
            <a:fld id="{9BC0E000-344D-4DF1-9E48-8F9059135C5B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8" tIns="47104" rIns="94208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08" tIns="47104" rIns="94208" bIns="4710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40" cy="471053"/>
          </a:xfrm>
          <a:prstGeom prst="rect">
            <a:avLst/>
          </a:prstGeom>
        </p:spPr>
        <p:txBody>
          <a:bodyPr vert="horz" lIns="94208" tIns="47104" rIns="94208" bIns="471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40" cy="471053"/>
          </a:xfrm>
          <a:prstGeom prst="rect">
            <a:avLst/>
          </a:prstGeom>
        </p:spPr>
        <p:txBody>
          <a:bodyPr vert="horz" lIns="94208" tIns="47104" rIns="94208" bIns="47104" rtlCol="0" anchor="b"/>
          <a:lstStyle>
            <a:lvl1pPr algn="r">
              <a:defRPr sz="1200"/>
            </a:lvl1pPr>
          </a:lstStyle>
          <a:p>
            <a:fld id="{FFA61604-95AF-4521-B97A-7869DD953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6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2D01-DAED-452D-A959-D556F693A1A3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E6607B-F01D-405F-8985-616A7C273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820" y="259098"/>
            <a:ext cx="2743937" cy="5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341-BA17-4FEA-AA65-733415EDD1C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B0151-ADFC-4C35-B8C3-9CC2A55DE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0" y="2468419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FBB-6AC9-48E4-87D1-989CA2714647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D29CF7-F845-4FB2-8477-92A016C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0" y="2556224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0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50A7-65B5-4042-A096-8DF8B467918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DB5F9-EE4C-45B3-99C9-BACD8B317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8" y="4258788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FBF0-E4C3-4C19-8473-954E6467C9A6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C7C677-48DF-4BA3-9DA1-34D003926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8" y="4171052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EEE-07E7-4205-BE4D-5EB13ABA665E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74CCC5-B337-4A65-8D3C-59D6B696B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" y="4171052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A6-D740-4F4B-84D8-05794CF29946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3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53E-BE0A-40F8-8F1D-99FCF609DB43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4D93-EA50-4D48-8329-4E15BDAECECD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0822-3882-43C4-8EE0-7C8008B5B44A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E0538-4F3E-44DE-B019-C8176D5F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3" y="1181017"/>
            <a:ext cx="1051783" cy="2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A360-6BA2-42EF-8707-5BF14ECBE75E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947AC-4676-4BCA-86F8-200DC2C30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4" y="5203924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0192-21CB-44A8-930E-5968D6F9D167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E7C19-5B53-497D-B24F-B2FD5B026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4" y="5203924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C87-D03C-457C-AEB5-1F2FEFC520DF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1A2D5-6E9D-4751-85C5-798D69AC0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4" y="5203924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299B-9CCB-43DA-A650-80B729F3C8BB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A7395-53A3-4F50-96E8-F3A5467F8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4" y="5203924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4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BDF-59CD-4C56-A916-B34CB28775A3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AB2200-70F8-4789-B242-9B2A2CDFA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4" y="5203924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5AB4-D461-4DAC-996D-8C4A2034FF63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785EC-23B3-444D-A576-B504B7799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7" y="4197125"/>
            <a:ext cx="1756385" cy="15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5732-6DD3-47D3-8789-37212F8D8B9A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0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892679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7.jpg"/><Relationship Id="rId12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40.svg"/><Relationship Id="rId5" Type="http://schemas.openxmlformats.org/officeDocument/2006/relationships/hyperlink" Target="https://www.flickr.com/photos/93857097@N02/8544372071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6.svg"/><Relationship Id="rId9" Type="http://schemas.openxmlformats.org/officeDocument/2006/relationships/image" Target="../media/image38.jpg"/><Relationship Id="rId1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36.sv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hyperlink" Target="https://pxhere.com/en/photo/892679" TargetMode="External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br>
              <a:rPr lang="en-US" sz="400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endParaRPr lang="en-US" sz="1600">
              <a:solidFill>
                <a:srgbClr val="FEFFFF"/>
              </a:solidFill>
            </a:endParaRPr>
          </a:p>
          <a:p>
            <a:endParaRPr lang="en-US" sz="1600">
              <a:solidFill>
                <a:srgbClr val="FEFFFF"/>
              </a:solidFill>
            </a:endParaRP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189F7B-C152-E30B-8A67-2D336B79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2262247"/>
            <a:ext cx="5640502" cy="2340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CB2C3-018D-5F11-4EA9-FEBA8CF3639B}"/>
              </a:ext>
            </a:extLst>
          </p:cNvPr>
          <p:cNvSpPr txBox="1"/>
          <p:nvPr/>
        </p:nvSpPr>
        <p:spPr>
          <a:xfrm>
            <a:off x="0" y="526147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Talk Local Food Distribution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0870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" name="Rectangle 37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3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17" y="-786"/>
            <a:ext cx="2922967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277" y="943707"/>
            <a:ext cx="5768697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The Plan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Spring 2023 in Partnership with the Province of New Brunswick we </a:t>
            </a:r>
            <a:r>
              <a:rPr lang="en-US" sz="1800" dirty="0" err="1">
                <a:solidFill>
                  <a:schemeClr val="tx1"/>
                </a:solidFill>
              </a:rPr>
              <a:t>ar</a:t>
            </a:r>
            <a:r>
              <a:rPr lang="en-US" sz="1800" dirty="0">
                <a:solidFill>
                  <a:schemeClr val="tx1"/>
                </a:solidFill>
              </a:rPr>
              <a:t> e launching Our Local food Supply chain Initiative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Supply Side – Purchasing Manager ; focus on sourcing and buying local supply, mapping what's grown, raised, manufactured,  where and by whom.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Demand Side – Business Development Manager; responsible for finding customers for local food.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Kredl’s Kitchen – Responsible for identifying value added opportunities </a:t>
            </a:r>
            <a:r>
              <a:rPr lang="en-US" sz="1800" dirty="0" err="1">
                <a:solidFill>
                  <a:schemeClr val="tx1"/>
                </a:solidFill>
              </a:rPr>
              <a:t>ie</a:t>
            </a:r>
            <a:r>
              <a:rPr lang="en-US" sz="1800" dirty="0">
                <a:solidFill>
                  <a:schemeClr val="tx1"/>
                </a:solidFill>
              </a:rPr>
              <a:t>; turkey pot pie, pizza , soups …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Kredl’s wholesale &amp; warehouse – Logistics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F2069-76F8-47B0-9A5F-0EFEF510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8" y="249846"/>
            <a:ext cx="1873863" cy="384141"/>
          </a:xfrm>
          <a:prstGeom prst="rect">
            <a:avLst/>
          </a:prstGeom>
        </p:spPr>
      </p:pic>
      <p:pic>
        <p:nvPicPr>
          <p:cNvPr id="3074" name="Picture 2" descr="Department of Agriculture, Aquaculture and Fisheries (New Brunswick) -  Wikipedia">
            <a:extLst>
              <a:ext uri="{FF2B5EF4-FFF2-40B4-BE49-F238E27FC236}">
                <a16:creationId xmlns:a16="http://schemas.microsoft.com/office/drawing/2014/main" id="{30F5A1D0-3419-BFF2-D2C0-CFC33D95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38" y="578236"/>
            <a:ext cx="3424208" cy="1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3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DCAF-290A-4FCA-BFED-B3EDEBAE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7" y="2788556"/>
            <a:ext cx="11981935" cy="1280891"/>
          </a:xfrm>
        </p:spPr>
        <p:txBody>
          <a:bodyPr/>
          <a:lstStyle/>
          <a:p>
            <a:pPr algn="ctr"/>
            <a:r>
              <a:rPr lang="en-C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012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94973-E902-9391-281A-1516C02D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11F446-6D16-FD5C-AE14-2329FB7A7A6E}"/>
              </a:ext>
            </a:extLst>
          </p:cNvPr>
          <p:cNvGrpSpPr/>
          <p:nvPr/>
        </p:nvGrpSpPr>
        <p:grpSpPr>
          <a:xfrm>
            <a:off x="795954" y="2198197"/>
            <a:ext cx="4267201" cy="3274866"/>
            <a:chOff x="2438399" y="839934"/>
            <a:chExt cx="4267201" cy="32748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7F32BC-4EBF-C8C0-D221-51E9A88171BD}"/>
                </a:ext>
              </a:extLst>
            </p:cNvPr>
            <p:cNvSpPr/>
            <p:nvPr/>
          </p:nvSpPr>
          <p:spPr>
            <a:xfrm>
              <a:off x="2438399" y="839934"/>
              <a:ext cx="4267201" cy="32748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 descr="A store filled with lots of food&#10;&#10;Description generated with very high confidence">
              <a:extLst>
                <a:ext uri="{FF2B5EF4-FFF2-40B4-BE49-F238E27FC236}">
                  <a16:creationId xmlns:a16="http://schemas.microsoft.com/office/drawing/2014/main" id="{CCF36F8B-99F0-7810-AF63-6831663FC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65" y="989416"/>
              <a:ext cx="3967868" cy="29759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32A5C57-E1C7-2EA1-F50C-E9B057FBB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5" y="202728"/>
            <a:ext cx="3967868" cy="16445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73DFAA-0D35-5537-34D0-C8DA556629F2}"/>
              </a:ext>
            </a:extLst>
          </p:cNvPr>
          <p:cNvGrpSpPr/>
          <p:nvPr/>
        </p:nvGrpSpPr>
        <p:grpSpPr>
          <a:xfrm>
            <a:off x="7146457" y="371731"/>
            <a:ext cx="3249564" cy="2493880"/>
            <a:chOff x="2588065" y="3097717"/>
            <a:chExt cx="3967868" cy="30451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9795EB-DC09-1FE5-362E-79404F52D1FD}"/>
                </a:ext>
              </a:extLst>
            </p:cNvPr>
            <p:cNvSpPr/>
            <p:nvPr/>
          </p:nvSpPr>
          <p:spPr>
            <a:xfrm>
              <a:off x="2588065" y="3097717"/>
              <a:ext cx="3967868" cy="30451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picture containing ceiling, indoor, floor, table&#10;&#10;Description generated with very high confidence">
              <a:extLst>
                <a:ext uri="{FF2B5EF4-FFF2-40B4-BE49-F238E27FC236}">
                  <a16:creationId xmlns:a16="http://schemas.microsoft.com/office/drawing/2014/main" id="{A2C93D8A-CD06-1A74-D9AC-26584754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898" y="3220776"/>
              <a:ext cx="3732032" cy="2799024"/>
            </a:xfrm>
            <a:prstGeom prst="rect">
              <a:avLst/>
            </a:prstGeom>
          </p:spPr>
        </p:pic>
      </p:grpSp>
      <p:pic>
        <p:nvPicPr>
          <p:cNvPr id="10" name="Picture 9" descr="A large room&#10;&#10;Description generated with very high confidence">
            <a:extLst>
              <a:ext uri="{FF2B5EF4-FFF2-40B4-BE49-F238E27FC236}">
                <a16:creationId xmlns:a16="http://schemas.microsoft.com/office/drawing/2014/main" id="{A9D79E4E-C713-F3D7-4616-E190D8B60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3952" y="3430572"/>
            <a:ext cx="3713426" cy="2785068"/>
          </a:xfrm>
          <a:prstGeom prst="rect">
            <a:avLst/>
          </a:prstGeom>
        </p:spPr>
      </p:pic>
      <p:pic>
        <p:nvPicPr>
          <p:cNvPr id="11" name="Picture 10" descr="A large room&#10;&#10;Description generated with high confidence">
            <a:extLst>
              <a:ext uri="{FF2B5EF4-FFF2-40B4-BE49-F238E27FC236}">
                <a16:creationId xmlns:a16="http://schemas.microsoft.com/office/drawing/2014/main" id="{9B2BA18E-086F-7915-E36B-3E234BEE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8682" y="3535328"/>
            <a:ext cx="3675486" cy="27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B85-D96A-69BD-FA67-7516E1DD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Blair Hyslop – 30 Years in the Food Business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– almost all of it from New Brunswick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041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20406797-B0A4-1CA0-0633-1EDC6BC32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071" y="4704741"/>
            <a:ext cx="1613890" cy="1087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F5CA-9814-1351-7050-212FC2F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34768" y="2930805"/>
            <a:ext cx="403822" cy="189089"/>
          </a:xfrm>
        </p:spPr>
        <p:txBody>
          <a:bodyPr/>
          <a:lstStyle/>
          <a:p>
            <a:pPr defTabSz="233172">
              <a:spcAft>
                <a:spcPts val="600"/>
              </a:spcAft>
            </a:pPr>
            <a:fld id="{D57F1E4F-1CFF-5643-939E-217C01CDF565}" type="slidenum">
              <a:rPr lang="en-US" sz="102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pPr defTabSz="233172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0B3A4BB-40AA-F6F3-1429-6E624616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43" y="3070177"/>
            <a:ext cx="2120414" cy="87882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54C02E-229B-C9C2-4A9E-920ADA28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35" y="4596890"/>
            <a:ext cx="1730052" cy="1556226"/>
          </a:xfrm>
          <a:prstGeom prst="rect">
            <a:avLst/>
          </a:prstGeom>
        </p:spPr>
      </p:pic>
      <p:pic>
        <p:nvPicPr>
          <p:cNvPr id="1026" name="Picture 2" descr="Moosehead Lager">
            <a:extLst>
              <a:ext uri="{FF2B5EF4-FFF2-40B4-BE49-F238E27FC236}">
                <a16:creationId xmlns:a16="http://schemas.microsoft.com/office/drawing/2014/main" id="{F8CCEEFD-D0D6-A7ED-DFA6-DF516669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33" y="2961063"/>
            <a:ext cx="1270366" cy="12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nge Pekoe">
            <a:extLst>
              <a:ext uri="{FF2B5EF4-FFF2-40B4-BE49-F238E27FC236}">
                <a16:creationId xmlns:a16="http://schemas.microsoft.com/office/drawing/2014/main" id="{806A6E61-CAC3-DD57-CAD2-9289AC9E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24" y="5248304"/>
            <a:ext cx="1438054" cy="14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bours">
            <a:extLst>
              <a:ext uri="{FF2B5EF4-FFF2-40B4-BE49-F238E27FC236}">
                <a16:creationId xmlns:a16="http://schemas.microsoft.com/office/drawing/2014/main" id="{766B645B-891E-F83E-BE80-4BDE1921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21" y="5601552"/>
            <a:ext cx="1480532" cy="7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A4A35D5-B599-D061-9566-ED5F6654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86" y="3509589"/>
            <a:ext cx="2444792" cy="14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B53953C-339D-93F2-EFCA-8ED15657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99" y="2453153"/>
            <a:ext cx="1544754" cy="9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5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01E7660-30BE-4AD1-939C-8ABBC66E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F0A64F-6E97-407F-905F-CFB60C87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2631CC7-E8DA-4782-ADDD-F97B25E40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98DB48-136A-4A3A-9ADF-9563220C4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42BCD2-34D4-487C-BB88-697F103D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A black and yellow sign&#10;&#10;Description automatically generated with low confidence">
            <a:extLst>
              <a:ext uri="{FF2B5EF4-FFF2-40B4-BE49-F238E27FC236}">
                <a16:creationId xmlns:a16="http://schemas.microsoft.com/office/drawing/2014/main" id="{4943AC4D-E1A2-816F-02AB-5E230B64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1983513"/>
            <a:ext cx="4814655" cy="28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BB54318-AD96-47DA-B7AE-9F3ACCC3D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0E99D44-AC9B-828F-CF4E-A378E9E3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187" y="1623059"/>
            <a:ext cx="4809065" cy="360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4378-0E11-2EE6-F68B-F61A53C5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8" y="6452558"/>
            <a:ext cx="62422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 sz="105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105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4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142"/>
          <p:cNvGrpSpPr>
            <a:grpSpLocks/>
          </p:cNvGrpSpPr>
          <p:nvPr/>
        </p:nvGrpSpPr>
        <p:grpSpPr bwMode="auto">
          <a:xfrm>
            <a:off x="1968650" y="1735672"/>
            <a:ext cx="3951363" cy="3089251"/>
            <a:chOff x="4480" y="2198"/>
            <a:chExt cx="440" cy="344"/>
          </a:xfrm>
          <a:solidFill>
            <a:srgbClr val="0070C0"/>
          </a:solidFill>
        </p:grpSpPr>
        <p:sp>
          <p:nvSpPr>
            <p:cNvPr id="233" name="Freeform 138"/>
            <p:cNvSpPr>
              <a:spLocks/>
            </p:cNvSpPr>
            <p:nvPr/>
          </p:nvSpPr>
          <p:spPr bwMode="auto">
            <a:xfrm>
              <a:off x="4480" y="2252"/>
              <a:ext cx="270" cy="218"/>
            </a:xfrm>
            <a:custGeom>
              <a:avLst/>
              <a:gdLst>
                <a:gd name="T0" fmla="*/ 6 w 270"/>
                <a:gd name="T1" fmla="*/ 122 h 218"/>
                <a:gd name="T2" fmla="*/ 14 w 270"/>
                <a:gd name="T3" fmla="*/ 118 h 218"/>
                <a:gd name="T4" fmla="*/ 26 w 270"/>
                <a:gd name="T5" fmla="*/ 102 h 218"/>
                <a:gd name="T6" fmla="*/ 32 w 270"/>
                <a:gd name="T7" fmla="*/ 98 h 218"/>
                <a:gd name="T8" fmla="*/ 46 w 270"/>
                <a:gd name="T9" fmla="*/ 104 h 218"/>
                <a:gd name="T10" fmla="*/ 60 w 270"/>
                <a:gd name="T11" fmla="*/ 112 h 218"/>
                <a:gd name="T12" fmla="*/ 98 w 270"/>
                <a:gd name="T13" fmla="*/ 192 h 218"/>
                <a:gd name="T14" fmla="*/ 112 w 270"/>
                <a:gd name="T15" fmla="*/ 196 h 218"/>
                <a:gd name="T16" fmla="*/ 122 w 270"/>
                <a:gd name="T17" fmla="*/ 206 h 218"/>
                <a:gd name="T18" fmla="*/ 134 w 270"/>
                <a:gd name="T19" fmla="*/ 218 h 218"/>
                <a:gd name="T20" fmla="*/ 146 w 270"/>
                <a:gd name="T21" fmla="*/ 218 h 218"/>
                <a:gd name="T22" fmla="*/ 152 w 270"/>
                <a:gd name="T23" fmla="*/ 216 h 218"/>
                <a:gd name="T24" fmla="*/ 168 w 270"/>
                <a:gd name="T25" fmla="*/ 212 h 218"/>
                <a:gd name="T26" fmla="*/ 180 w 270"/>
                <a:gd name="T27" fmla="*/ 200 h 218"/>
                <a:gd name="T28" fmla="*/ 192 w 270"/>
                <a:gd name="T29" fmla="*/ 190 h 218"/>
                <a:gd name="T30" fmla="*/ 210 w 270"/>
                <a:gd name="T31" fmla="*/ 170 h 218"/>
                <a:gd name="T32" fmla="*/ 232 w 270"/>
                <a:gd name="T33" fmla="*/ 136 h 218"/>
                <a:gd name="T34" fmla="*/ 234 w 270"/>
                <a:gd name="T35" fmla="*/ 128 h 218"/>
                <a:gd name="T36" fmla="*/ 244 w 270"/>
                <a:gd name="T37" fmla="*/ 120 h 218"/>
                <a:gd name="T38" fmla="*/ 252 w 270"/>
                <a:gd name="T39" fmla="*/ 112 h 218"/>
                <a:gd name="T40" fmla="*/ 256 w 270"/>
                <a:gd name="T41" fmla="*/ 104 h 218"/>
                <a:gd name="T42" fmla="*/ 260 w 270"/>
                <a:gd name="T43" fmla="*/ 96 h 218"/>
                <a:gd name="T44" fmla="*/ 262 w 270"/>
                <a:gd name="T45" fmla="*/ 90 h 218"/>
                <a:gd name="T46" fmla="*/ 270 w 270"/>
                <a:gd name="T47" fmla="*/ 80 h 218"/>
                <a:gd name="T48" fmla="*/ 228 w 270"/>
                <a:gd name="T49" fmla="*/ 86 h 218"/>
                <a:gd name="T50" fmla="*/ 218 w 270"/>
                <a:gd name="T51" fmla="*/ 84 h 218"/>
                <a:gd name="T52" fmla="*/ 204 w 270"/>
                <a:gd name="T53" fmla="*/ 70 h 218"/>
                <a:gd name="T54" fmla="*/ 192 w 270"/>
                <a:gd name="T55" fmla="*/ 64 h 218"/>
                <a:gd name="T56" fmla="*/ 188 w 270"/>
                <a:gd name="T57" fmla="*/ 62 h 218"/>
                <a:gd name="T58" fmla="*/ 186 w 270"/>
                <a:gd name="T59" fmla="*/ 48 h 218"/>
                <a:gd name="T60" fmla="*/ 174 w 270"/>
                <a:gd name="T61" fmla="*/ 52 h 218"/>
                <a:gd name="T62" fmla="*/ 166 w 270"/>
                <a:gd name="T63" fmla="*/ 52 h 218"/>
                <a:gd name="T64" fmla="*/ 174 w 270"/>
                <a:gd name="T65" fmla="*/ 42 h 218"/>
                <a:gd name="T66" fmla="*/ 170 w 270"/>
                <a:gd name="T67" fmla="*/ 30 h 218"/>
                <a:gd name="T68" fmla="*/ 170 w 270"/>
                <a:gd name="T69" fmla="*/ 0 h 218"/>
                <a:gd name="T70" fmla="*/ 158 w 270"/>
                <a:gd name="T71" fmla="*/ 4 h 218"/>
                <a:gd name="T72" fmla="*/ 146 w 270"/>
                <a:gd name="T73" fmla="*/ 8 h 218"/>
                <a:gd name="T74" fmla="*/ 140 w 270"/>
                <a:gd name="T75" fmla="*/ 16 h 218"/>
                <a:gd name="T76" fmla="*/ 138 w 270"/>
                <a:gd name="T77" fmla="*/ 24 h 218"/>
                <a:gd name="T78" fmla="*/ 128 w 270"/>
                <a:gd name="T79" fmla="*/ 26 h 218"/>
                <a:gd name="T80" fmla="*/ 122 w 270"/>
                <a:gd name="T81" fmla="*/ 18 h 218"/>
                <a:gd name="T82" fmla="*/ 116 w 270"/>
                <a:gd name="T83" fmla="*/ 18 h 218"/>
                <a:gd name="T84" fmla="*/ 86 w 270"/>
                <a:gd name="T85" fmla="*/ 22 h 218"/>
                <a:gd name="T86" fmla="*/ 62 w 270"/>
                <a:gd name="T87" fmla="*/ 52 h 218"/>
                <a:gd name="T88" fmla="*/ 50 w 270"/>
                <a:gd name="T89" fmla="*/ 54 h 218"/>
                <a:gd name="T90" fmla="*/ 26 w 270"/>
                <a:gd name="T91" fmla="*/ 56 h 218"/>
                <a:gd name="T92" fmla="*/ 12 w 270"/>
                <a:gd name="T93" fmla="*/ 66 h 218"/>
                <a:gd name="T94" fmla="*/ 8 w 270"/>
                <a:gd name="T95" fmla="*/ 74 h 218"/>
                <a:gd name="T96" fmla="*/ 16 w 270"/>
                <a:gd name="T97" fmla="*/ 84 h 218"/>
                <a:gd name="T98" fmla="*/ 22 w 270"/>
                <a:gd name="T99" fmla="*/ 92 h 218"/>
                <a:gd name="T100" fmla="*/ 14 w 270"/>
                <a:gd name="T101" fmla="*/ 108 h 218"/>
                <a:gd name="T102" fmla="*/ 4 w 270"/>
                <a:gd name="T103" fmla="*/ 120 h 218"/>
                <a:gd name="T104" fmla="*/ 0 w 270"/>
                <a:gd name="T105" fmla="*/ 12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0" h="218">
                  <a:moveTo>
                    <a:pt x="0" y="122"/>
                  </a:moveTo>
                  <a:lnTo>
                    <a:pt x="6" y="122"/>
                  </a:lnTo>
                  <a:lnTo>
                    <a:pt x="10" y="122"/>
                  </a:lnTo>
                  <a:lnTo>
                    <a:pt x="14" y="118"/>
                  </a:lnTo>
                  <a:lnTo>
                    <a:pt x="20" y="110"/>
                  </a:lnTo>
                  <a:lnTo>
                    <a:pt x="26" y="102"/>
                  </a:lnTo>
                  <a:lnTo>
                    <a:pt x="30" y="100"/>
                  </a:lnTo>
                  <a:lnTo>
                    <a:pt x="32" y="98"/>
                  </a:lnTo>
                  <a:lnTo>
                    <a:pt x="40" y="100"/>
                  </a:lnTo>
                  <a:lnTo>
                    <a:pt x="46" y="104"/>
                  </a:lnTo>
                  <a:lnTo>
                    <a:pt x="52" y="110"/>
                  </a:lnTo>
                  <a:lnTo>
                    <a:pt x="60" y="112"/>
                  </a:lnTo>
                  <a:lnTo>
                    <a:pt x="66" y="118"/>
                  </a:lnTo>
                  <a:lnTo>
                    <a:pt x="98" y="192"/>
                  </a:lnTo>
                  <a:lnTo>
                    <a:pt x="106" y="194"/>
                  </a:lnTo>
                  <a:lnTo>
                    <a:pt x="112" y="196"/>
                  </a:lnTo>
                  <a:lnTo>
                    <a:pt x="118" y="200"/>
                  </a:lnTo>
                  <a:lnTo>
                    <a:pt x="122" y="206"/>
                  </a:lnTo>
                  <a:lnTo>
                    <a:pt x="130" y="214"/>
                  </a:lnTo>
                  <a:lnTo>
                    <a:pt x="134" y="218"/>
                  </a:lnTo>
                  <a:lnTo>
                    <a:pt x="138" y="218"/>
                  </a:lnTo>
                  <a:lnTo>
                    <a:pt x="146" y="218"/>
                  </a:lnTo>
                  <a:lnTo>
                    <a:pt x="148" y="216"/>
                  </a:lnTo>
                  <a:lnTo>
                    <a:pt x="152" y="216"/>
                  </a:lnTo>
                  <a:lnTo>
                    <a:pt x="162" y="216"/>
                  </a:lnTo>
                  <a:lnTo>
                    <a:pt x="168" y="212"/>
                  </a:lnTo>
                  <a:lnTo>
                    <a:pt x="174" y="206"/>
                  </a:lnTo>
                  <a:lnTo>
                    <a:pt x="180" y="200"/>
                  </a:lnTo>
                  <a:lnTo>
                    <a:pt x="186" y="194"/>
                  </a:lnTo>
                  <a:lnTo>
                    <a:pt x="192" y="190"/>
                  </a:lnTo>
                  <a:lnTo>
                    <a:pt x="198" y="184"/>
                  </a:lnTo>
                  <a:lnTo>
                    <a:pt x="210" y="170"/>
                  </a:lnTo>
                  <a:lnTo>
                    <a:pt x="230" y="140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4" y="128"/>
                  </a:lnTo>
                  <a:lnTo>
                    <a:pt x="236" y="124"/>
                  </a:lnTo>
                  <a:lnTo>
                    <a:pt x="244" y="120"/>
                  </a:lnTo>
                  <a:lnTo>
                    <a:pt x="248" y="118"/>
                  </a:lnTo>
                  <a:lnTo>
                    <a:pt x="252" y="112"/>
                  </a:lnTo>
                  <a:lnTo>
                    <a:pt x="254" y="108"/>
                  </a:lnTo>
                  <a:lnTo>
                    <a:pt x="256" y="104"/>
                  </a:lnTo>
                  <a:lnTo>
                    <a:pt x="256" y="100"/>
                  </a:lnTo>
                  <a:lnTo>
                    <a:pt x="260" y="96"/>
                  </a:lnTo>
                  <a:lnTo>
                    <a:pt x="260" y="94"/>
                  </a:lnTo>
                  <a:lnTo>
                    <a:pt x="262" y="90"/>
                  </a:lnTo>
                  <a:lnTo>
                    <a:pt x="270" y="86"/>
                  </a:lnTo>
                  <a:lnTo>
                    <a:pt x="270" y="80"/>
                  </a:lnTo>
                  <a:lnTo>
                    <a:pt x="250" y="84"/>
                  </a:lnTo>
                  <a:lnTo>
                    <a:pt x="228" y="86"/>
                  </a:lnTo>
                  <a:lnTo>
                    <a:pt x="222" y="86"/>
                  </a:lnTo>
                  <a:lnTo>
                    <a:pt x="218" y="84"/>
                  </a:lnTo>
                  <a:lnTo>
                    <a:pt x="210" y="78"/>
                  </a:lnTo>
                  <a:lnTo>
                    <a:pt x="204" y="70"/>
                  </a:lnTo>
                  <a:lnTo>
                    <a:pt x="198" y="64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88" y="62"/>
                  </a:lnTo>
                  <a:lnTo>
                    <a:pt x="186" y="56"/>
                  </a:lnTo>
                  <a:lnTo>
                    <a:pt x="186" y="48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0" y="54"/>
                  </a:lnTo>
                  <a:lnTo>
                    <a:pt x="166" y="52"/>
                  </a:lnTo>
                  <a:lnTo>
                    <a:pt x="168" y="48"/>
                  </a:lnTo>
                  <a:lnTo>
                    <a:pt x="174" y="42"/>
                  </a:lnTo>
                  <a:lnTo>
                    <a:pt x="172" y="36"/>
                  </a:lnTo>
                  <a:lnTo>
                    <a:pt x="170" y="30"/>
                  </a:lnTo>
                  <a:lnTo>
                    <a:pt x="170" y="16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8" y="4"/>
                  </a:lnTo>
                  <a:lnTo>
                    <a:pt x="152" y="6"/>
                  </a:lnTo>
                  <a:lnTo>
                    <a:pt x="146" y="8"/>
                  </a:lnTo>
                  <a:lnTo>
                    <a:pt x="142" y="12"/>
                  </a:lnTo>
                  <a:lnTo>
                    <a:pt x="140" y="16"/>
                  </a:lnTo>
                  <a:lnTo>
                    <a:pt x="140" y="20"/>
                  </a:lnTo>
                  <a:lnTo>
                    <a:pt x="138" y="24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6" y="22"/>
                  </a:lnTo>
                  <a:lnTo>
                    <a:pt x="122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6" y="20"/>
                  </a:lnTo>
                  <a:lnTo>
                    <a:pt x="86" y="22"/>
                  </a:lnTo>
                  <a:lnTo>
                    <a:pt x="70" y="44"/>
                  </a:lnTo>
                  <a:lnTo>
                    <a:pt x="62" y="52"/>
                  </a:lnTo>
                  <a:lnTo>
                    <a:pt x="56" y="54"/>
                  </a:lnTo>
                  <a:lnTo>
                    <a:pt x="50" y="54"/>
                  </a:lnTo>
                  <a:lnTo>
                    <a:pt x="34" y="54"/>
                  </a:lnTo>
                  <a:lnTo>
                    <a:pt x="26" y="56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10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0" y="98"/>
                  </a:lnTo>
                  <a:lnTo>
                    <a:pt x="14" y="108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2" y="120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4" name="Freeform 139"/>
            <p:cNvSpPr>
              <a:spLocks/>
            </p:cNvSpPr>
            <p:nvPr/>
          </p:nvSpPr>
          <p:spPr bwMode="auto">
            <a:xfrm>
              <a:off x="4690" y="2304"/>
              <a:ext cx="204" cy="238"/>
            </a:xfrm>
            <a:custGeom>
              <a:avLst/>
              <a:gdLst>
                <a:gd name="T0" fmla="*/ 44 w 204"/>
                <a:gd name="T1" fmla="*/ 56 h 238"/>
                <a:gd name="T2" fmla="*/ 46 w 204"/>
                <a:gd name="T3" fmla="*/ 48 h 238"/>
                <a:gd name="T4" fmla="*/ 60 w 204"/>
                <a:gd name="T5" fmla="*/ 44 h 238"/>
                <a:gd name="T6" fmla="*/ 84 w 204"/>
                <a:gd name="T7" fmla="*/ 38 h 238"/>
                <a:gd name="T8" fmla="*/ 104 w 204"/>
                <a:gd name="T9" fmla="*/ 32 h 238"/>
                <a:gd name="T10" fmla="*/ 118 w 204"/>
                <a:gd name="T11" fmla="*/ 30 h 238"/>
                <a:gd name="T12" fmla="*/ 126 w 204"/>
                <a:gd name="T13" fmla="*/ 24 h 238"/>
                <a:gd name="T14" fmla="*/ 134 w 204"/>
                <a:gd name="T15" fmla="*/ 10 h 238"/>
                <a:gd name="T16" fmla="*/ 146 w 204"/>
                <a:gd name="T17" fmla="*/ 8 h 238"/>
                <a:gd name="T18" fmla="*/ 152 w 204"/>
                <a:gd name="T19" fmla="*/ 12 h 238"/>
                <a:gd name="T20" fmla="*/ 160 w 204"/>
                <a:gd name="T21" fmla="*/ 8 h 238"/>
                <a:gd name="T22" fmla="*/ 168 w 204"/>
                <a:gd name="T23" fmla="*/ 2 h 238"/>
                <a:gd name="T24" fmla="*/ 186 w 204"/>
                <a:gd name="T25" fmla="*/ 8 h 238"/>
                <a:gd name="T26" fmla="*/ 180 w 204"/>
                <a:gd name="T27" fmla="*/ 14 h 238"/>
                <a:gd name="T28" fmla="*/ 176 w 204"/>
                <a:gd name="T29" fmla="*/ 20 h 238"/>
                <a:gd name="T30" fmla="*/ 204 w 204"/>
                <a:gd name="T31" fmla="*/ 12 h 238"/>
                <a:gd name="T32" fmla="*/ 200 w 204"/>
                <a:gd name="T33" fmla="*/ 20 h 238"/>
                <a:gd name="T34" fmla="*/ 192 w 204"/>
                <a:gd name="T35" fmla="*/ 24 h 238"/>
                <a:gd name="T36" fmla="*/ 186 w 204"/>
                <a:gd name="T37" fmla="*/ 34 h 238"/>
                <a:gd name="T38" fmla="*/ 160 w 204"/>
                <a:gd name="T39" fmla="*/ 64 h 238"/>
                <a:gd name="T40" fmla="*/ 138 w 204"/>
                <a:gd name="T41" fmla="*/ 94 h 238"/>
                <a:gd name="T42" fmla="*/ 132 w 204"/>
                <a:gd name="T43" fmla="*/ 96 h 238"/>
                <a:gd name="T44" fmla="*/ 114 w 204"/>
                <a:gd name="T45" fmla="*/ 114 h 238"/>
                <a:gd name="T46" fmla="*/ 114 w 204"/>
                <a:gd name="T47" fmla="*/ 124 h 238"/>
                <a:gd name="T48" fmla="*/ 110 w 204"/>
                <a:gd name="T49" fmla="*/ 132 h 238"/>
                <a:gd name="T50" fmla="*/ 98 w 204"/>
                <a:gd name="T51" fmla="*/ 134 h 238"/>
                <a:gd name="T52" fmla="*/ 94 w 204"/>
                <a:gd name="T53" fmla="*/ 128 h 238"/>
                <a:gd name="T54" fmla="*/ 88 w 204"/>
                <a:gd name="T55" fmla="*/ 128 h 238"/>
                <a:gd name="T56" fmla="*/ 92 w 204"/>
                <a:gd name="T57" fmla="*/ 136 h 238"/>
                <a:gd name="T58" fmla="*/ 80 w 204"/>
                <a:gd name="T59" fmla="*/ 142 h 238"/>
                <a:gd name="T60" fmla="*/ 80 w 204"/>
                <a:gd name="T61" fmla="*/ 150 h 238"/>
                <a:gd name="T62" fmla="*/ 84 w 204"/>
                <a:gd name="T63" fmla="*/ 156 h 238"/>
                <a:gd name="T64" fmla="*/ 84 w 204"/>
                <a:gd name="T65" fmla="*/ 168 h 238"/>
                <a:gd name="T66" fmla="*/ 72 w 204"/>
                <a:gd name="T67" fmla="*/ 194 h 238"/>
                <a:gd name="T68" fmla="*/ 68 w 204"/>
                <a:gd name="T69" fmla="*/ 212 h 238"/>
                <a:gd name="T70" fmla="*/ 60 w 204"/>
                <a:gd name="T71" fmla="*/ 214 h 238"/>
                <a:gd name="T72" fmla="*/ 60 w 204"/>
                <a:gd name="T73" fmla="*/ 220 h 238"/>
                <a:gd name="T74" fmla="*/ 58 w 204"/>
                <a:gd name="T75" fmla="*/ 232 h 238"/>
                <a:gd name="T76" fmla="*/ 48 w 204"/>
                <a:gd name="T77" fmla="*/ 238 h 238"/>
                <a:gd name="T78" fmla="*/ 38 w 204"/>
                <a:gd name="T79" fmla="*/ 232 h 238"/>
                <a:gd name="T80" fmla="*/ 26 w 204"/>
                <a:gd name="T81" fmla="*/ 226 h 238"/>
                <a:gd name="T82" fmla="*/ 20 w 204"/>
                <a:gd name="T83" fmla="*/ 230 h 238"/>
                <a:gd name="T84" fmla="*/ 10 w 204"/>
                <a:gd name="T85" fmla="*/ 216 h 238"/>
                <a:gd name="T86" fmla="*/ 4 w 204"/>
                <a:gd name="T87" fmla="*/ 190 h 238"/>
                <a:gd name="T88" fmla="*/ 8 w 204"/>
                <a:gd name="T89" fmla="*/ 176 h 238"/>
                <a:gd name="T90" fmla="*/ 4 w 204"/>
                <a:gd name="T91" fmla="*/ 174 h 238"/>
                <a:gd name="T92" fmla="*/ 12 w 204"/>
                <a:gd name="T93" fmla="*/ 158 h 238"/>
                <a:gd name="T94" fmla="*/ 32 w 204"/>
                <a:gd name="T95" fmla="*/ 124 h 238"/>
                <a:gd name="T96" fmla="*/ 44 w 204"/>
                <a:gd name="T97" fmla="*/ 110 h 238"/>
                <a:gd name="T98" fmla="*/ 52 w 204"/>
                <a:gd name="T99" fmla="*/ 100 h 238"/>
                <a:gd name="T100" fmla="*/ 56 w 204"/>
                <a:gd name="T101" fmla="*/ 104 h 238"/>
                <a:gd name="T102" fmla="*/ 62 w 204"/>
                <a:gd name="T103" fmla="*/ 104 h 238"/>
                <a:gd name="T104" fmla="*/ 68 w 204"/>
                <a:gd name="T105" fmla="*/ 94 h 238"/>
                <a:gd name="T106" fmla="*/ 98 w 204"/>
                <a:gd name="T107" fmla="*/ 66 h 238"/>
                <a:gd name="T108" fmla="*/ 84 w 204"/>
                <a:gd name="T109" fmla="*/ 72 h 238"/>
                <a:gd name="T110" fmla="*/ 56 w 204"/>
                <a:gd name="T111" fmla="*/ 84 h 238"/>
                <a:gd name="T112" fmla="*/ 48 w 204"/>
                <a:gd name="T113" fmla="*/ 90 h 238"/>
                <a:gd name="T114" fmla="*/ 34 w 204"/>
                <a:gd name="T115" fmla="*/ 102 h 238"/>
                <a:gd name="T116" fmla="*/ 24 w 204"/>
                <a:gd name="T117" fmla="*/ 106 h 238"/>
                <a:gd name="T118" fmla="*/ 32 w 204"/>
                <a:gd name="T119" fmla="*/ 82 h 238"/>
                <a:gd name="T120" fmla="*/ 42 w 204"/>
                <a:gd name="T121" fmla="*/ 6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38">
                  <a:moveTo>
                    <a:pt x="42" y="60"/>
                  </a:moveTo>
                  <a:lnTo>
                    <a:pt x="44" y="56"/>
                  </a:lnTo>
                  <a:lnTo>
                    <a:pt x="46" y="52"/>
                  </a:lnTo>
                  <a:lnTo>
                    <a:pt x="46" y="48"/>
                  </a:lnTo>
                  <a:lnTo>
                    <a:pt x="50" y="44"/>
                  </a:lnTo>
                  <a:lnTo>
                    <a:pt x="60" y="44"/>
                  </a:lnTo>
                  <a:lnTo>
                    <a:pt x="72" y="42"/>
                  </a:lnTo>
                  <a:lnTo>
                    <a:pt x="84" y="38"/>
                  </a:lnTo>
                  <a:lnTo>
                    <a:pt x="94" y="34"/>
                  </a:lnTo>
                  <a:lnTo>
                    <a:pt x="104" y="32"/>
                  </a:lnTo>
                  <a:lnTo>
                    <a:pt x="112" y="32"/>
                  </a:lnTo>
                  <a:lnTo>
                    <a:pt x="118" y="30"/>
                  </a:lnTo>
                  <a:lnTo>
                    <a:pt x="124" y="28"/>
                  </a:lnTo>
                  <a:lnTo>
                    <a:pt x="126" y="24"/>
                  </a:lnTo>
                  <a:lnTo>
                    <a:pt x="130" y="20"/>
                  </a:lnTo>
                  <a:lnTo>
                    <a:pt x="134" y="10"/>
                  </a:lnTo>
                  <a:lnTo>
                    <a:pt x="140" y="0"/>
                  </a:lnTo>
                  <a:lnTo>
                    <a:pt x="146" y="8"/>
                  </a:lnTo>
                  <a:lnTo>
                    <a:pt x="148" y="10"/>
                  </a:lnTo>
                  <a:lnTo>
                    <a:pt x="152" y="12"/>
                  </a:lnTo>
                  <a:lnTo>
                    <a:pt x="156" y="10"/>
                  </a:lnTo>
                  <a:lnTo>
                    <a:pt x="160" y="8"/>
                  </a:lnTo>
                  <a:lnTo>
                    <a:pt x="162" y="4"/>
                  </a:lnTo>
                  <a:lnTo>
                    <a:pt x="168" y="2"/>
                  </a:lnTo>
                  <a:lnTo>
                    <a:pt x="176" y="6"/>
                  </a:lnTo>
                  <a:lnTo>
                    <a:pt x="186" y="8"/>
                  </a:lnTo>
                  <a:lnTo>
                    <a:pt x="184" y="12"/>
                  </a:lnTo>
                  <a:lnTo>
                    <a:pt x="180" y="14"/>
                  </a:lnTo>
                  <a:lnTo>
                    <a:pt x="178" y="16"/>
                  </a:lnTo>
                  <a:lnTo>
                    <a:pt x="176" y="20"/>
                  </a:lnTo>
                  <a:lnTo>
                    <a:pt x="188" y="16"/>
                  </a:lnTo>
                  <a:lnTo>
                    <a:pt x="204" y="12"/>
                  </a:lnTo>
                  <a:lnTo>
                    <a:pt x="202" y="16"/>
                  </a:lnTo>
                  <a:lnTo>
                    <a:pt x="200" y="20"/>
                  </a:lnTo>
                  <a:lnTo>
                    <a:pt x="196" y="22"/>
                  </a:lnTo>
                  <a:lnTo>
                    <a:pt x="192" y="24"/>
                  </a:lnTo>
                  <a:lnTo>
                    <a:pt x="190" y="28"/>
                  </a:lnTo>
                  <a:lnTo>
                    <a:pt x="186" y="34"/>
                  </a:lnTo>
                  <a:lnTo>
                    <a:pt x="178" y="46"/>
                  </a:lnTo>
                  <a:lnTo>
                    <a:pt x="160" y="64"/>
                  </a:lnTo>
                  <a:lnTo>
                    <a:pt x="146" y="84"/>
                  </a:lnTo>
                  <a:lnTo>
                    <a:pt x="138" y="94"/>
                  </a:lnTo>
                  <a:lnTo>
                    <a:pt x="134" y="96"/>
                  </a:lnTo>
                  <a:lnTo>
                    <a:pt x="132" y="96"/>
                  </a:lnTo>
                  <a:lnTo>
                    <a:pt x="120" y="108"/>
                  </a:lnTo>
                  <a:lnTo>
                    <a:pt x="114" y="114"/>
                  </a:lnTo>
                  <a:lnTo>
                    <a:pt x="112" y="120"/>
                  </a:lnTo>
                  <a:lnTo>
                    <a:pt x="114" y="124"/>
                  </a:lnTo>
                  <a:lnTo>
                    <a:pt x="116" y="128"/>
                  </a:lnTo>
                  <a:lnTo>
                    <a:pt x="110" y="132"/>
                  </a:lnTo>
                  <a:lnTo>
                    <a:pt x="104" y="134"/>
                  </a:lnTo>
                  <a:lnTo>
                    <a:pt x="98" y="134"/>
                  </a:lnTo>
                  <a:lnTo>
                    <a:pt x="96" y="130"/>
                  </a:lnTo>
                  <a:lnTo>
                    <a:pt x="94" y="128"/>
                  </a:lnTo>
                  <a:lnTo>
                    <a:pt x="92" y="128"/>
                  </a:lnTo>
                  <a:lnTo>
                    <a:pt x="88" y="128"/>
                  </a:lnTo>
                  <a:lnTo>
                    <a:pt x="88" y="132"/>
                  </a:lnTo>
                  <a:lnTo>
                    <a:pt x="92" y="136"/>
                  </a:lnTo>
                  <a:lnTo>
                    <a:pt x="84" y="140"/>
                  </a:lnTo>
                  <a:lnTo>
                    <a:pt x="80" y="142"/>
                  </a:lnTo>
                  <a:lnTo>
                    <a:pt x="80" y="146"/>
                  </a:lnTo>
                  <a:lnTo>
                    <a:pt x="80" y="150"/>
                  </a:lnTo>
                  <a:lnTo>
                    <a:pt x="82" y="152"/>
                  </a:lnTo>
                  <a:lnTo>
                    <a:pt x="84" y="156"/>
                  </a:lnTo>
                  <a:lnTo>
                    <a:pt x="86" y="160"/>
                  </a:lnTo>
                  <a:lnTo>
                    <a:pt x="84" y="168"/>
                  </a:lnTo>
                  <a:lnTo>
                    <a:pt x="80" y="174"/>
                  </a:lnTo>
                  <a:lnTo>
                    <a:pt x="72" y="194"/>
                  </a:lnTo>
                  <a:lnTo>
                    <a:pt x="70" y="202"/>
                  </a:lnTo>
                  <a:lnTo>
                    <a:pt x="68" y="212"/>
                  </a:lnTo>
                  <a:lnTo>
                    <a:pt x="62" y="214"/>
                  </a:lnTo>
                  <a:lnTo>
                    <a:pt x="60" y="214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58" y="232"/>
                  </a:lnTo>
                  <a:lnTo>
                    <a:pt x="52" y="236"/>
                  </a:lnTo>
                  <a:lnTo>
                    <a:pt x="48" y="238"/>
                  </a:lnTo>
                  <a:lnTo>
                    <a:pt x="42" y="236"/>
                  </a:lnTo>
                  <a:lnTo>
                    <a:pt x="38" y="232"/>
                  </a:lnTo>
                  <a:lnTo>
                    <a:pt x="32" y="228"/>
                  </a:lnTo>
                  <a:lnTo>
                    <a:pt x="26" y="226"/>
                  </a:lnTo>
                  <a:lnTo>
                    <a:pt x="24" y="232"/>
                  </a:lnTo>
                  <a:lnTo>
                    <a:pt x="20" y="230"/>
                  </a:lnTo>
                  <a:lnTo>
                    <a:pt x="16" y="228"/>
                  </a:lnTo>
                  <a:lnTo>
                    <a:pt x="10" y="216"/>
                  </a:lnTo>
                  <a:lnTo>
                    <a:pt x="6" y="202"/>
                  </a:lnTo>
                  <a:lnTo>
                    <a:pt x="4" y="190"/>
                  </a:lnTo>
                  <a:lnTo>
                    <a:pt x="6" y="182"/>
                  </a:lnTo>
                  <a:lnTo>
                    <a:pt x="8" y="176"/>
                  </a:lnTo>
                  <a:lnTo>
                    <a:pt x="12" y="166"/>
                  </a:lnTo>
                  <a:lnTo>
                    <a:pt x="4" y="174"/>
                  </a:lnTo>
                  <a:lnTo>
                    <a:pt x="0" y="182"/>
                  </a:lnTo>
                  <a:lnTo>
                    <a:pt x="12" y="158"/>
                  </a:lnTo>
                  <a:lnTo>
                    <a:pt x="26" y="132"/>
                  </a:lnTo>
                  <a:lnTo>
                    <a:pt x="32" y="124"/>
                  </a:lnTo>
                  <a:lnTo>
                    <a:pt x="38" y="118"/>
                  </a:lnTo>
                  <a:lnTo>
                    <a:pt x="44" y="110"/>
                  </a:lnTo>
                  <a:lnTo>
                    <a:pt x="48" y="98"/>
                  </a:lnTo>
                  <a:lnTo>
                    <a:pt x="52" y="100"/>
                  </a:lnTo>
                  <a:lnTo>
                    <a:pt x="54" y="102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2" y="104"/>
                  </a:lnTo>
                  <a:lnTo>
                    <a:pt x="64" y="100"/>
                  </a:lnTo>
                  <a:lnTo>
                    <a:pt x="68" y="94"/>
                  </a:lnTo>
                  <a:lnTo>
                    <a:pt x="82" y="80"/>
                  </a:lnTo>
                  <a:lnTo>
                    <a:pt x="98" y="66"/>
                  </a:lnTo>
                  <a:lnTo>
                    <a:pt x="88" y="66"/>
                  </a:lnTo>
                  <a:lnTo>
                    <a:pt x="84" y="72"/>
                  </a:lnTo>
                  <a:lnTo>
                    <a:pt x="76" y="78"/>
                  </a:lnTo>
                  <a:lnTo>
                    <a:pt x="56" y="84"/>
                  </a:lnTo>
                  <a:lnTo>
                    <a:pt x="52" y="86"/>
                  </a:lnTo>
                  <a:lnTo>
                    <a:pt x="48" y="90"/>
                  </a:lnTo>
                  <a:lnTo>
                    <a:pt x="40" y="96"/>
                  </a:lnTo>
                  <a:lnTo>
                    <a:pt x="34" y="102"/>
                  </a:lnTo>
                  <a:lnTo>
                    <a:pt x="30" y="104"/>
                  </a:lnTo>
                  <a:lnTo>
                    <a:pt x="24" y="106"/>
                  </a:lnTo>
                  <a:lnTo>
                    <a:pt x="26" y="94"/>
                  </a:lnTo>
                  <a:lnTo>
                    <a:pt x="32" y="82"/>
                  </a:lnTo>
                  <a:lnTo>
                    <a:pt x="38" y="7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0070C0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5" name="Freeform 140"/>
            <p:cNvSpPr>
              <a:spLocks/>
            </p:cNvSpPr>
            <p:nvPr/>
          </p:nvSpPr>
          <p:spPr bwMode="auto">
            <a:xfrm>
              <a:off x="4840" y="2198"/>
              <a:ext cx="80" cy="110"/>
            </a:xfrm>
            <a:custGeom>
              <a:avLst/>
              <a:gdLst>
                <a:gd name="T0" fmla="*/ 36 w 80"/>
                <a:gd name="T1" fmla="*/ 104 h 110"/>
                <a:gd name="T2" fmla="*/ 28 w 80"/>
                <a:gd name="T3" fmla="*/ 110 h 110"/>
                <a:gd name="T4" fmla="*/ 16 w 80"/>
                <a:gd name="T5" fmla="*/ 106 h 110"/>
                <a:gd name="T6" fmla="*/ 8 w 80"/>
                <a:gd name="T7" fmla="*/ 98 h 110"/>
                <a:gd name="T8" fmla="*/ 0 w 80"/>
                <a:gd name="T9" fmla="*/ 76 h 110"/>
                <a:gd name="T10" fmla="*/ 2 w 80"/>
                <a:gd name="T11" fmla="*/ 64 h 110"/>
                <a:gd name="T12" fmla="*/ 12 w 80"/>
                <a:gd name="T13" fmla="*/ 0 h 110"/>
                <a:gd name="T14" fmla="*/ 20 w 80"/>
                <a:gd name="T15" fmla="*/ 8 h 110"/>
                <a:gd name="T16" fmla="*/ 28 w 80"/>
                <a:gd name="T17" fmla="*/ 24 h 110"/>
                <a:gd name="T18" fmla="*/ 32 w 80"/>
                <a:gd name="T19" fmla="*/ 50 h 110"/>
                <a:gd name="T20" fmla="*/ 38 w 80"/>
                <a:gd name="T21" fmla="*/ 48 h 110"/>
                <a:gd name="T22" fmla="*/ 40 w 80"/>
                <a:gd name="T23" fmla="*/ 46 h 110"/>
                <a:gd name="T24" fmla="*/ 48 w 80"/>
                <a:gd name="T25" fmla="*/ 50 h 110"/>
                <a:gd name="T26" fmla="*/ 46 w 80"/>
                <a:gd name="T27" fmla="*/ 54 h 110"/>
                <a:gd name="T28" fmla="*/ 52 w 80"/>
                <a:gd name="T29" fmla="*/ 46 h 110"/>
                <a:gd name="T30" fmla="*/ 56 w 80"/>
                <a:gd name="T31" fmla="*/ 40 h 110"/>
                <a:gd name="T32" fmla="*/ 68 w 80"/>
                <a:gd name="T33" fmla="*/ 40 h 110"/>
                <a:gd name="T34" fmla="*/ 80 w 80"/>
                <a:gd name="T35" fmla="*/ 44 h 110"/>
                <a:gd name="T36" fmla="*/ 74 w 80"/>
                <a:gd name="T37" fmla="*/ 54 h 110"/>
                <a:gd name="T38" fmla="*/ 68 w 80"/>
                <a:gd name="T39" fmla="*/ 62 h 110"/>
                <a:gd name="T40" fmla="*/ 70 w 80"/>
                <a:gd name="T41" fmla="*/ 76 h 110"/>
                <a:gd name="T42" fmla="*/ 58 w 80"/>
                <a:gd name="T43" fmla="*/ 94 h 110"/>
                <a:gd name="T44" fmla="*/ 50 w 80"/>
                <a:gd name="T45" fmla="*/ 96 h 110"/>
                <a:gd name="T46" fmla="*/ 46 w 80"/>
                <a:gd name="T47" fmla="*/ 94 h 110"/>
                <a:gd name="T48" fmla="*/ 48 w 80"/>
                <a:gd name="T49" fmla="*/ 78 h 110"/>
                <a:gd name="T50" fmla="*/ 50 w 80"/>
                <a:gd name="T51" fmla="*/ 68 h 110"/>
                <a:gd name="T52" fmla="*/ 50 w 80"/>
                <a:gd name="T53" fmla="*/ 60 h 110"/>
                <a:gd name="T54" fmla="*/ 44 w 80"/>
                <a:gd name="T55" fmla="*/ 68 h 110"/>
                <a:gd name="T56" fmla="*/ 38 w 80"/>
                <a:gd name="T57" fmla="*/ 74 h 110"/>
                <a:gd name="T58" fmla="*/ 34 w 80"/>
                <a:gd name="T59" fmla="*/ 70 h 110"/>
                <a:gd name="T60" fmla="*/ 36 w 80"/>
                <a:gd name="T61" fmla="*/ 64 h 110"/>
                <a:gd name="T62" fmla="*/ 40 w 80"/>
                <a:gd name="T63" fmla="*/ 56 h 110"/>
                <a:gd name="T64" fmla="*/ 30 w 80"/>
                <a:gd name="T65" fmla="*/ 66 h 110"/>
                <a:gd name="T66" fmla="*/ 30 w 80"/>
                <a:gd name="T67" fmla="*/ 72 h 110"/>
                <a:gd name="T68" fmla="*/ 32 w 80"/>
                <a:gd name="T69" fmla="*/ 84 h 110"/>
                <a:gd name="T70" fmla="*/ 30 w 80"/>
                <a:gd name="T71" fmla="*/ 90 h 110"/>
                <a:gd name="T72" fmla="*/ 28 w 80"/>
                <a:gd name="T73" fmla="*/ 94 h 110"/>
                <a:gd name="T74" fmla="*/ 34 w 80"/>
                <a:gd name="T75" fmla="*/ 96 h 110"/>
                <a:gd name="T76" fmla="*/ 40 w 80"/>
                <a:gd name="T77" fmla="*/ 88 h 110"/>
                <a:gd name="T78" fmla="*/ 44 w 80"/>
                <a:gd name="T79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10">
                  <a:moveTo>
                    <a:pt x="42" y="98"/>
                  </a:moveTo>
                  <a:lnTo>
                    <a:pt x="36" y="104"/>
                  </a:lnTo>
                  <a:lnTo>
                    <a:pt x="32" y="108"/>
                  </a:lnTo>
                  <a:lnTo>
                    <a:pt x="28" y="110"/>
                  </a:lnTo>
                  <a:lnTo>
                    <a:pt x="22" y="108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8" y="98"/>
                  </a:lnTo>
                  <a:lnTo>
                    <a:pt x="2" y="88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" y="64"/>
                  </a:lnTo>
                  <a:lnTo>
                    <a:pt x="2" y="8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24"/>
                  </a:lnTo>
                  <a:lnTo>
                    <a:pt x="32" y="38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44" y="48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6" y="40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80" y="44"/>
                  </a:lnTo>
                  <a:lnTo>
                    <a:pt x="78" y="50"/>
                  </a:lnTo>
                  <a:lnTo>
                    <a:pt x="74" y="54"/>
                  </a:lnTo>
                  <a:lnTo>
                    <a:pt x="70" y="58"/>
                  </a:lnTo>
                  <a:lnTo>
                    <a:pt x="68" y="62"/>
                  </a:lnTo>
                  <a:lnTo>
                    <a:pt x="72" y="68"/>
                  </a:lnTo>
                  <a:lnTo>
                    <a:pt x="70" y="76"/>
                  </a:lnTo>
                  <a:lnTo>
                    <a:pt x="64" y="86"/>
                  </a:lnTo>
                  <a:lnTo>
                    <a:pt x="58" y="94"/>
                  </a:lnTo>
                  <a:lnTo>
                    <a:pt x="54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6" y="86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8"/>
                  </a:lnTo>
                  <a:lnTo>
                    <a:pt x="52" y="64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4" y="68"/>
                  </a:lnTo>
                  <a:lnTo>
                    <a:pt x="42" y="72"/>
                  </a:lnTo>
                  <a:lnTo>
                    <a:pt x="38" y="74"/>
                  </a:lnTo>
                  <a:lnTo>
                    <a:pt x="36" y="72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32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2" y="76"/>
                  </a:lnTo>
                  <a:lnTo>
                    <a:pt x="32" y="84"/>
                  </a:lnTo>
                  <a:lnTo>
                    <a:pt x="32" y="88"/>
                  </a:lnTo>
                  <a:lnTo>
                    <a:pt x="30" y="90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40" y="88"/>
                  </a:lnTo>
                  <a:lnTo>
                    <a:pt x="44" y="92"/>
                  </a:lnTo>
                  <a:lnTo>
                    <a:pt x="44" y="96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0070C0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6" name="Freeform 141"/>
            <p:cNvSpPr>
              <a:spLocks/>
            </p:cNvSpPr>
            <p:nvPr/>
          </p:nvSpPr>
          <p:spPr bwMode="auto">
            <a:xfrm>
              <a:off x="4692" y="2272"/>
              <a:ext cx="114" cy="54"/>
            </a:xfrm>
            <a:custGeom>
              <a:avLst/>
              <a:gdLst>
                <a:gd name="T0" fmla="*/ 20 w 114"/>
                <a:gd name="T1" fmla="*/ 52 h 54"/>
                <a:gd name="T2" fmla="*/ 20 w 114"/>
                <a:gd name="T3" fmla="*/ 40 h 54"/>
                <a:gd name="T4" fmla="*/ 12 w 114"/>
                <a:gd name="T5" fmla="*/ 44 h 54"/>
                <a:gd name="T6" fmla="*/ 4 w 114"/>
                <a:gd name="T7" fmla="*/ 46 h 54"/>
                <a:gd name="T8" fmla="*/ 2 w 114"/>
                <a:gd name="T9" fmla="*/ 46 h 54"/>
                <a:gd name="T10" fmla="*/ 2 w 114"/>
                <a:gd name="T11" fmla="*/ 44 h 54"/>
                <a:gd name="T12" fmla="*/ 0 w 114"/>
                <a:gd name="T13" fmla="*/ 38 h 54"/>
                <a:gd name="T14" fmla="*/ 4 w 114"/>
                <a:gd name="T15" fmla="*/ 22 h 54"/>
                <a:gd name="T16" fmla="*/ 8 w 114"/>
                <a:gd name="T17" fmla="*/ 12 h 54"/>
                <a:gd name="T18" fmla="*/ 12 w 114"/>
                <a:gd name="T19" fmla="*/ 18 h 54"/>
                <a:gd name="T20" fmla="*/ 14 w 114"/>
                <a:gd name="T21" fmla="*/ 26 h 54"/>
                <a:gd name="T22" fmla="*/ 18 w 114"/>
                <a:gd name="T23" fmla="*/ 30 h 54"/>
                <a:gd name="T24" fmla="*/ 20 w 114"/>
                <a:gd name="T25" fmla="*/ 30 h 54"/>
                <a:gd name="T26" fmla="*/ 28 w 114"/>
                <a:gd name="T27" fmla="*/ 30 h 54"/>
                <a:gd name="T28" fmla="*/ 30 w 114"/>
                <a:gd name="T29" fmla="*/ 32 h 54"/>
                <a:gd name="T30" fmla="*/ 30 w 114"/>
                <a:gd name="T31" fmla="*/ 36 h 54"/>
                <a:gd name="T32" fmla="*/ 32 w 114"/>
                <a:gd name="T33" fmla="*/ 38 h 54"/>
                <a:gd name="T34" fmla="*/ 34 w 114"/>
                <a:gd name="T35" fmla="*/ 38 h 54"/>
                <a:gd name="T36" fmla="*/ 36 w 114"/>
                <a:gd name="T37" fmla="*/ 36 h 54"/>
                <a:gd name="T38" fmla="*/ 38 w 114"/>
                <a:gd name="T39" fmla="*/ 34 h 54"/>
                <a:gd name="T40" fmla="*/ 50 w 114"/>
                <a:gd name="T41" fmla="*/ 32 h 54"/>
                <a:gd name="T42" fmla="*/ 60 w 114"/>
                <a:gd name="T43" fmla="*/ 30 h 54"/>
                <a:gd name="T44" fmla="*/ 68 w 114"/>
                <a:gd name="T45" fmla="*/ 28 h 54"/>
                <a:gd name="T46" fmla="*/ 74 w 114"/>
                <a:gd name="T47" fmla="*/ 24 h 54"/>
                <a:gd name="T48" fmla="*/ 84 w 114"/>
                <a:gd name="T49" fmla="*/ 16 h 54"/>
                <a:gd name="T50" fmla="*/ 92 w 114"/>
                <a:gd name="T51" fmla="*/ 10 h 54"/>
                <a:gd name="T52" fmla="*/ 110 w 114"/>
                <a:gd name="T53" fmla="*/ 0 h 54"/>
                <a:gd name="T54" fmla="*/ 114 w 114"/>
                <a:gd name="T55" fmla="*/ 0 h 54"/>
                <a:gd name="T56" fmla="*/ 114 w 114"/>
                <a:gd name="T57" fmla="*/ 4 h 54"/>
                <a:gd name="T58" fmla="*/ 106 w 114"/>
                <a:gd name="T59" fmla="*/ 14 h 54"/>
                <a:gd name="T60" fmla="*/ 102 w 114"/>
                <a:gd name="T61" fmla="*/ 18 h 54"/>
                <a:gd name="T62" fmla="*/ 100 w 114"/>
                <a:gd name="T63" fmla="*/ 26 h 54"/>
                <a:gd name="T64" fmla="*/ 102 w 114"/>
                <a:gd name="T65" fmla="*/ 30 h 54"/>
                <a:gd name="T66" fmla="*/ 104 w 114"/>
                <a:gd name="T67" fmla="*/ 34 h 54"/>
                <a:gd name="T68" fmla="*/ 106 w 114"/>
                <a:gd name="T69" fmla="*/ 38 h 54"/>
                <a:gd name="T70" fmla="*/ 106 w 114"/>
                <a:gd name="T71" fmla="*/ 42 h 54"/>
                <a:gd name="T72" fmla="*/ 104 w 114"/>
                <a:gd name="T73" fmla="*/ 46 h 54"/>
                <a:gd name="T74" fmla="*/ 100 w 114"/>
                <a:gd name="T75" fmla="*/ 48 h 54"/>
                <a:gd name="T76" fmla="*/ 90 w 114"/>
                <a:gd name="T77" fmla="*/ 50 h 54"/>
                <a:gd name="T78" fmla="*/ 86 w 114"/>
                <a:gd name="T79" fmla="*/ 50 h 54"/>
                <a:gd name="T80" fmla="*/ 84 w 114"/>
                <a:gd name="T81" fmla="*/ 48 h 54"/>
                <a:gd name="T82" fmla="*/ 82 w 114"/>
                <a:gd name="T83" fmla="*/ 40 h 54"/>
                <a:gd name="T84" fmla="*/ 72 w 114"/>
                <a:gd name="T85" fmla="*/ 44 h 54"/>
                <a:gd name="T86" fmla="*/ 68 w 114"/>
                <a:gd name="T87" fmla="*/ 46 h 54"/>
                <a:gd name="T88" fmla="*/ 68 w 114"/>
                <a:gd name="T89" fmla="*/ 50 h 54"/>
                <a:gd name="T90" fmla="*/ 58 w 114"/>
                <a:gd name="T91" fmla="*/ 52 h 54"/>
                <a:gd name="T92" fmla="*/ 50 w 114"/>
                <a:gd name="T93" fmla="*/ 54 h 54"/>
                <a:gd name="T94" fmla="*/ 44 w 114"/>
                <a:gd name="T95" fmla="*/ 52 h 54"/>
                <a:gd name="T96" fmla="*/ 42 w 114"/>
                <a:gd name="T97" fmla="*/ 50 h 54"/>
                <a:gd name="T98" fmla="*/ 40 w 114"/>
                <a:gd name="T99" fmla="*/ 46 h 54"/>
                <a:gd name="T100" fmla="*/ 36 w 114"/>
                <a:gd name="T101" fmla="*/ 46 h 54"/>
                <a:gd name="T102" fmla="*/ 34 w 114"/>
                <a:gd name="T103" fmla="*/ 48 h 54"/>
                <a:gd name="T104" fmla="*/ 30 w 114"/>
                <a:gd name="T105" fmla="*/ 50 h 54"/>
                <a:gd name="T106" fmla="*/ 26 w 114"/>
                <a:gd name="T107" fmla="*/ 52 h 54"/>
                <a:gd name="T108" fmla="*/ 20 w 114"/>
                <a:gd name="T10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" h="54">
                  <a:moveTo>
                    <a:pt x="20" y="52"/>
                  </a:moveTo>
                  <a:lnTo>
                    <a:pt x="20" y="40"/>
                  </a:lnTo>
                  <a:lnTo>
                    <a:pt x="12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50" y="32"/>
                  </a:lnTo>
                  <a:lnTo>
                    <a:pt x="60" y="30"/>
                  </a:lnTo>
                  <a:lnTo>
                    <a:pt x="68" y="28"/>
                  </a:lnTo>
                  <a:lnTo>
                    <a:pt x="74" y="24"/>
                  </a:lnTo>
                  <a:lnTo>
                    <a:pt x="84" y="16"/>
                  </a:lnTo>
                  <a:lnTo>
                    <a:pt x="92" y="1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4"/>
                  </a:lnTo>
                  <a:lnTo>
                    <a:pt x="106" y="14"/>
                  </a:lnTo>
                  <a:lnTo>
                    <a:pt x="102" y="18"/>
                  </a:lnTo>
                  <a:lnTo>
                    <a:pt x="100" y="26"/>
                  </a:lnTo>
                  <a:lnTo>
                    <a:pt x="102" y="30"/>
                  </a:lnTo>
                  <a:lnTo>
                    <a:pt x="104" y="34"/>
                  </a:lnTo>
                  <a:lnTo>
                    <a:pt x="106" y="38"/>
                  </a:lnTo>
                  <a:lnTo>
                    <a:pt x="106" y="42"/>
                  </a:lnTo>
                  <a:lnTo>
                    <a:pt x="104" y="46"/>
                  </a:lnTo>
                  <a:lnTo>
                    <a:pt x="100" y="48"/>
                  </a:lnTo>
                  <a:lnTo>
                    <a:pt x="90" y="50"/>
                  </a:lnTo>
                  <a:lnTo>
                    <a:pt x="86" y="50"/>
                  </a:lnTo>
                  <a:lnTo>
                    <a:pt x="84" y="48"/>
                  </a:lnTo>
                  <a:lnTo>
                    <a:pt x="82" y="40"/>
                  </a:lnTo>
                  <a:lnTo>
                    <a:pt x="72" y="44"/>
                  </a:lnTo>
                  <a:lnTo>
                    <a:pt x="68" y="46"/>
                  </a:lnTo>
                  <a:lnTo>
                    <a:pt x="68" y="50"/>
                  </a:lnTo>
                  <a:lnTo>
                    <a:pt x="58" y="52"/>
                  </a:lnTo>
                  <a:lnTo>
                    <a:pt x="50" y="54"/>
                  </a:lnTo>
                  <a:lnTo>
                    <a:pt x="44" y="52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6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6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0C0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533775" y="-14853"/>
            <a:ext cx="6934200" cy="762000"/>
            <a:chOff x="2057400" y="4724400"/>
            <a:chExt cx="6934200" cy="762000"/>
          </a:xfrm>
        </p:grpSpPr>
        <p:sp>
          <p:nvSpPr>
            <p:cNvPr id="82" name="Rectangle 81"/>
            <p:cNvSpPr/>
            <p:nvPr/>
          </p:nvSpPr>
          <p:spPr>
            <a:xfrm>
              <a:off x="2057400" y="4724400"/>
              <a:ext cx="1981200" cy="76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38600" y="4724400"/>
              <a:ext cx="4953000" cy="76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14783" y="5024735"/>
              <a:ext cx="2512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Strong Local Brand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628997" y="138499"/>
            <a:ext cx="159845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Mrs.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Dunster’s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3" name="Freeform 40"/>
          <p:cNvSpPr>
            <a:spLocks/>
          </p:cNvSpPr>
          <p:nvPr/>
        </p:nvSpPr>
        <p:spPr bwMode="auto">
          <a:xfrm>
            <a:off x="1641665" y="2995661"/>
            <a:ext cx="1724232" cy="2891676"/>
          </a:xfrm>
          <a:custGeom>
            <a:avLst/>
            <a:gdLst>
              <a:gd name="T0" fmla="*/ 74 w 192"/>
              <a:gd name="T1" fmla="*/ 308 h 322"/>
              <a:gd name="T2" fmla="*/ 76 w 192"/>
              <a:gd name="T3" fmla="*/ 292 h 322"/>
              <a:gd name="T4" fmla="*/ 80 w 192"/>
              <a:gd name="T5" fmla="*/ 278 h 322"/>
              <a:gd name="T6" fmla="*/ 82 w 192"/>
              <a:gd name="T7" fmla="*/ 272 h 322"/>
              <a:gd name="T8" fmla="*/ 84 w 192"/>
              <a:gd name="T9" fmla="*/ 264 h 322"/>
              <a:gd name="T10" fmla="*/ 84 w 192"/>
              <a:gd name="T11" fmla="*/ 258 h 322"/>
              <a:gd name="T12" fmla="*/ 90 w 192"/>
              <a:gd name="T13" fmla="*/ 258 h 322"/>
              <a:gd name="T14" fmla="*/ 94 w 192"/>
              <a:gd name="T15" fmla="*/ 254 h 322"/>
              <a:gd name="T16" fmla="*/ 102 w 192"/>
              <a:gd name="T17" fmla="*/ 252 h 322"/>
              <a:gd name="T18" fmla="*/ 108 w 192"/>
              <a:gd name="T19" fmla="*/ 246 h 322"/>
              <a:gd name="T20" fmla="*/ 112 w 192"/>
              <a:gd name="T21" fmla="*/ 232 h 322"/>
              <a:gd name="T22" fmla="*/ 120 w 192"/>
              <a:gd name="T23" fmla="*/ 228 h 322"/>
              <a:gd name="T24" fmla="*/ 134 w 192"/>
              <a:gd name="T25" fmla="*/ 204 h 322"/>
              <a:gd name="T26" fmla="*/ 136 w 192"/>
              <a:gd name="T27" fmla="*/ 210 h 322"/>
              <a:gd name="T28" fmla="*/ 144 w 192"/>
              <a:gd name="T29" fmla="*/ 208 h 322"/>
              <a:gd name="T30" fmla="*/ 148 w 192"/>
              <a:gd name="T31" fmla="*/ 200 h 322"/>
              <a:gd name="T32" fmla="*/ 144 w 192"/>
              <a:gd name="T33" fmla="*/ 192 h 322"/>
              <a:gd name="T34" fmla="*/ 148 w 192"/>
              <a:gd name="T35" fmla="*/ 186 h 322"/>
              <a:gd name="T36" fmla="*/ 152 w 192"/>
              <a:gd name="T37" fmla="*/ 184 h 322"/>
              <a:gd name="T38" fmla="*/ 154 w 192"/>
              <a:gd name="T39" fmla="*/ 186 h 322"/>
              <a:gd name="T40" fmla="*/ 158 w 192"/>
              <a:gd name="T41" fmla="*/ 188 h 322"/>
              <a:gd name="T42" fmla="*/ 164 w 192"/>
              <a:gd name="T43" fmla="*/ 184 h 322"/>
              <a:gd name="T44" fmla="*/ 166 w 192"/>
              <a:gd name="T45" fmla="*/ 176 h 322"/>
              <a:gd name="T46" fmla="*/ 168 w 192"/>
              <a:gd name="T47" fmla="*/ 170 h 322"/>
              <a:gd name="T48" fmla="*/ 172 w 192"/>
              <a:gd name="T49" fmla="*/ 166 h 322"/>
              <a:gd name="T50" fmla="*/ 180 w 192"/>
              <a:gd name="T51" fmla="*/ 162 h 322"/>
              <a:gd name="T52" fmla="*/ 182 w 192"/>
              <a:gd name="T53" fmla="*/ 154 h 322"/>
              <a:gd name="T54" fmla="*/ 182 w 192"/>
              <a:gd name="T55" fmla="*/ 146 h 322"/>
              <a:gd name="T56" fmla="*/ 188 w 192"/>
              <a:gd name="T57" fmla="*/ 144 h 322"/>
              <a:gd name="T58" fmla="*/ 192 w 192"/>
              <a:gd name="T59" fmla="*/ 138 h 322"/>
              <a:gd name="T60" fmla="*/ 190 w 192"/>
              <a:gd name="T61" fmla="*/ 128 h 322"/>
              <a:gd name="T62" fmla="*/ 182 w 192"/>
              <a:gd name="T63" fmla="*/ 120 h 322"/>
              <a:gd name="T64" fmla="*/ 170 w 192"/>
              <a:gd name="T65" fmla="*/ 120 h 322"/>
              <a:gd name="T66" fmla="*/ 158 w 192"/>
              <a:gd name="T67" fmla="*/ 108 h 322"/>
              <a:gd name="T68" fmla="*/ 148 w 192"/>
              <a:gd name="T69" fmla="*/ 98 h 322"/>
              <a:gd name="T70" fmla="*/ 134 w 192"/>
              <a:gd name="T71" fmla="*/ 94 h 322"/>
              <a:gd name="T72" fmla="*/ 96 w 192"/>
              <a:gd name="T73" fmla="*/ 14 h 322"/>
              <a:gd name="T74" fmla="*/ 82 w 192"/>
              <a:gd name="T75" fmla="*/ 6 h 322"/>
              <a:gd name="T76" fmla="*/ 68 w 192"/>
              <a:gd name="T77" fmla="*/ 0 h 322"/>
              <a:gd name="T78" fmla="*/ 62 w 192"/>
              <a:gd name="T79" fmla="*/ 4 h 322"/>
              <a:gd name="T80" fmla="*/ 50 w 192"/>
              <a:gd name="T81" fmla="*/ 20 h 322"/>
              <a:gd name="T82" fmla="*/ 42 w 192"/>
              <a:gd name="T83" fmla="*/ 24 h 322"/>
              <a:gd name="T84" fmla="*/ 34 w 192"/>
              <a:gd name="T85" fmla="*/ 22 h 322"/>
              <a:gd name="T86" fmla="*/ 28 w 192"/>
              <a:gd name="T87" fmla="*/ 16 h 322"/>
              <a:gd name="T88" fmla="*/ 24 w 192"/>
              <a:gd name="T89" fmla="*/ 16 h 322"/>
              <a:gd name="T90" fmla="*/ 18 w 192"/>
              <a:gd name="T91" fmla="*/ 36 h 322"/>
              <a:gd name="T92" fmla="*/ 12 w 192"/>
              <a:gd name="T93" fmla="*/ 88 h 322"/>
              <a:gd name="T94" fmla="*/ 12 w 192"/>
              <a:gd name="T95" fmla="*/ 122 h 322"/>
              <a:gd name="T96" fmla="*/ 16 w 192"/>
              <a:gd name="T97" fmla="*/ 132 h 322"/>
              <a:gd name="T98" fmla="*/ 16 w 192"/>
              <a:gd name="T99" fmla="*/ 160 h 322"/>
              <a:gd name="T100" fmla="*/ 8 w 192"/>
              <a:gd name="T101" fmla="*/ 180 h 322"/>
              <a:gd name="T102" fmla="*/ 0 w 192"/>
              <a:gd name="T103" fmla="*/ 188 h 322"/>
              <a:gd name="T104" fmla="*/ 52 w 192"/>
              <a:gd name="T105" fmla="*/ 306 h 322"/>
              <a:gd name="T106" fmla="*/ 66 w 192"/>
              <a:gd name="T107" fmla="*/ 318 h 322"/>
              <a:gd name="T108" fmla="*/ 72 w 192"/>
              <a:gd name="T109" fmla="*/ 32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322">
                <a:moveTo>
                  <a:pt x="72" y="320"/>
                </a:moveTo>
                <a:lnTo>
                  <a:pt x="74" y="308"/>
                </a:lnTo>
                <a:lnTo>
                  <a:pt x="72" y="304"/>
                </a:lnTo>
                <a:lnTo>
                  <a:pt x="76" y="292"/>
                </a:lnTo>
                <a:lnTo>
                  <a:pt x="82" y="280"/>
                </a:lnTo>
                <a:lnTo>
                  <a:pt x="80" y="278"/>
                </a:lnTo>
                <a:lnTo>
                  <a:pt x="78" y="276"/>
                </a:lnTo>
                <a:lnTo>
                  <a:pt x="82" y="272"/>
                </a:lnTo>
                <a:lnTo>
                  <a:pt x="82" y="268"/>
                </a:lnTo>
                <a:lnTo>
                  <a:pt x="84" y="264"/>
                </a:lnTo>
                <a:lnTo>
                  <a:pt x="86" y="260"/>
                </a:lnTo>
                <a:lnTo>
                  <a:pt x="84" y="258"/>
                </a:lnTo>
                <a:lnTo>
                  <a:pt x="82" y="254"/>
                </a:lnTo>
                <a:lnTo>
                  <a:pt x="90" y="258"/>
                </a:lnTo>
                <a:lnTo>
                  <a:pt x="94" y="256"/>
                </a:lnTo>
                <a:lnTo>
                  <a:pt x="94" y="254"/>
                </a:lnTo>
                <a:lnTo>
                  <a:pt x="98" y="250"/>
                </a:lnTo>
                <a:lnTo>
                  <a:pt x="102" y="252"/>
                </a:lnTo>
                <a:lnTo>
                  <a:pt x="106" y="250"/>
                </a:lnTo>
                <a:lnTo>
                  <a:pt x="108" y="246"/>
                </a:lnTo>
                <a:lnTo>
                  <a:pt x="110" y="238"/>
                </a:lnTo>
                <a:lnTo>
                  <a:pt x="112" y="232"/>
                </a:lnTo>
                <a:lnTo>
                  <a:pt x="118" y="228"/>
                </a:lnTo>
                <a:lnTo>
                  <a:pt x="120" y="228"/>
                </a:lnTo>
                <a:lnTo>
                  <a:pt x="124" y="196"/>
                </a:lnTo>
                <a:lnTo>
                  <a:pt x="134" y="204"/>
                </a:lnTo>
                <a:lnTo>
                  <a:pt x="136" y="208"/>
                </a:lnTo>
                <a:lnTo>
                  <a:pt x="136" y="210"/>
                </a:lnTo>
                <a:lnTo>
                  <a:pt x="138" y="212"/>
                </a:lnTo>
                <a:lnTo>
                  <a:pt x="144" y="208"/>
                </a:lnTo>
                <a:lnTo>
                  <a:pt x="146" y="204"/>
                </a:lnTo>
                <a:lnTo>
                  <a:pt x="148" y="200"/>
                </a:lnTo>
                <a:lnTo>
                  <a:pt x="146" y="196"/>
                </a:lnTo>
                <a:lnTo>
                  <a:pt x="144" y="192"/>
                </a:lnTo>
                <a:lnTo>
                  <a:pt x="146" y="186"/>
                </a:lnTo>
                <a:lnTo>
                  <a:pt x="148" y="186"/>
                </a:lnTo>
                <a:lnTo>
                  <a:pt x="150" y="186"/>
                </a:lnTo>
                <a:lnTo>
                  <a:pt x="152" y="184"/>
                </a:lnTo>
                <a:lnTo>
                  <a:pt x="154" y="184"/>
                </a:lnTo>
                <a:lnTo>
                  <a:pt x="154" y="186"/>
                </a:lnTo>
                <a:lnTo>
                  <a:pt x="156" y="186"/>
                </a:lnTo>
                <a:lnTo>
                  <a:pt x="158" y="188"/>
                </a:lnTo>
                <a:lnTo>
                  <a:pt x="162" y="186"/>
                </a:lnTo>
                <a:lnTo>
                  <a:pt x="164" y="184"/>
                </a:lnTo>
                <a:lnTo>
                  <a:pt x="164" y="180"/>
                </a:lnTo>
                <a:lnTo>
                  <a:pt x="166" y="176"/>
                </a:lnTo>
                <a:lnTo>
                  <a:pt x="168" y="174"/>
                </a:lnTo>
                <a:lnTo>
                  <a:pt x="168" y="170"/>
                </a:lnTo>
                <a:lnTo>
                  <a:pt x="170" y="168"/>
                </a:lnTo>
                <a:lnTo>
                  <a:pt x="172" y="166"/>
                </a:lnTo>
                <a:lnTo>
                  <a:pt x="178" y="166"/>
                </a:lnTo>
                <a:lnTo>
                  <a:pt x="180" y="162"/>
                </a:lnTo>
                <a:lnTo>
                  <a:pt x="182" y="156"/>
                </a:lnTo>
                <a:lnTo>
                  <a:pt x="182" y="154"/>
                </a:lnTo>
                <a:lnTo>
                  <a:pt x="186" y="152"/>
                </a:lnTo>
                <a:lnTo>
                  <a:pt x="182" y="146"/>
                </a:lnTo>
                <a:lnTo>
                  <a:pt x="184" y="144"/>
                </a:lnTo>
                <a:lnTo>
                  <a:pt x="188" y="144"/>
                </a:lnTo>
                <a:lnTo>
                  <a:pt x="190" y="142"/>
                </a:lnTo>
                <a:lnTo>
                  <a:pt x="192" y="138"/>
                </a:lnTo>
                <a:lnTo>
                  <a:pt x="190" y="132"/>
                </a:lnTo>
                <a:lnTo>
                  <a:pt x="190" y="128"/>
                </a:lnTo>
                <a:lnTo>
                  <a:pt x="186" y="124"/>
                </a:lnTo>
                <a:lnTo>
                  <a:pt x="182" y="120"/>
                </a:lnTo>
                <a:lnTo>
                  <a:pt x="174" y="120"/>
                </a:lnTo>
                <a:lnTo>
                  <a:pt x="170" y="120"/>
                </a:lnTo>
                <a:lnTo>
                  <a:pt x="166" y="116"/>
                </a:lnTo>
                <a:lnTo>
                  <a:pt x="158" y="108"/>
                </a:lnTo>
                <a:lnTo>
                  <a:pt x="154" y="102"/>
                </a:lnTo>
                <a:lnTo>
                  <a:pt x="148" y="98"/>
                </a:lnTo>
                <a:lnTo>
                  <a:pt x="142" y="96"/>
                </a:lnTo>
                <a:lnTo>
                  <a:pt x="134" y="94"/>
                </a:lnTo>
                <a:lnTo>
                  <a:pt x="102" y="20"/>
                </a:lnTo>
                <a:lnTo>
                  <a:pt x="96" y="14"/>
                </a:lnTo>
                <a:lnTo>
                  <a:pt x="88" y="12"/>
                </a:lnTo>
                <a:lnTo>
                  <a:pt x="82" y="6"/>
                </a:lnTo>
                <a:lnTo>
                  <a:pt x="76" y="2"/>
                </a:lnTo>
                <a:lnTo>
                  <a:pt x="68" y="0"/>
                </a:lnTo>
                <a:lnTo>
                  <a:pt x="66" y="2"/>
                </a:lnTo>
                <a:lnTo>
                  <a:pt x="62" y="4"/>
                </a:lnTo>
                <a:lnTo>
                  <a:pt x="56" y="12"/>
                </a:lnTo>
                <a:lnTo>
                  <a:pt x="50" y="20"/>
                </a:lnTo>
                <a:lnTo>
                  <a:pt x="46" y="24"/>
                </a:lnTo>
                <a:lnTo>
                  <a:pt x="42" y="24"/>
                </a:lnTo>
                <a:lnTo>
                  <a:pt x="38" y="22"/>
                </a:lnTo>
                <a:lnTo>
                  <a:pt x="34" y="22"/>
                </a:lnTo>
                <a:lnTo>
                  <a:pt x="32" y="18"/>
                </a:lnTo>
                <a:lnTo>
                  <a:pt x="28" y="16"/>
                </a:lnTo>
                <a:lnTo>
                  <a:pt x="26" y="14"/>
                </a:lnTo>
                <a:lnTo>
                  <a:pt x="24" y="16"/>
                </a:lnTo>
                <a:lnTo>
                  <a:pt x="20" y="22"/>
                </a:lnTo>
                <a:lnTo>
                  <a:pt x="18" y="36"/>
                </a:lnTo>
                <a:lnTo>
                  <a:pt x="14" y="62"/>
                </a:lnTo>
                <a:lnTo>
                  <a:pt x="12" y="88"/>
                </a:lnTo>
                <a:lnTo>
                  <a:pt x="10" y="112"/>
                </a:lnTo>
                <a:lnTo>
                  <a:pt x="12" y="122"/>
                </a:lnTo>
                <a:lnTo>
                  <a:pt x="14" y="126"/>
                </a:lnTo>
                <a:lnTo>
                  <a:pt x="16" y="132"/>
                </a:lnTo>
                <a:lnTo>
                  <a:pt x="18" y="140"/>
                </a:lnTo>
                <a:lnTo>
                  <a:pt x="16" y="160"/>
                </a:lnTo>
                <a:lnTo>
                  <a:pt x="12" y="170"/>
                </a:lnTo>
                <a:lnTo>
                  <a:pt x="8" y="180"/>
                </a:lnTo>
                <a:lnTo>
                  <a:pt x="6" y="184"/>
                </a:lnTo>
                <a:lnTo>
                  <a:pt x="0" y="188"/>
                </a:lnTo>
                <a:lnTo>
                  <a:pt x="50" y="300"/>
                </a:lnTo>
                <a:lnTo>
                  <a:pt x="52" y="306"/>
                </a:lnTo>
                <a:lnTo>
                  <a:pt x="58" y="312"/>
                </a:lnTo>
                <a:lnTo>
                  <a:pt x="66" y="318"/>
                </a:lnTo>
                <a:lnTo>
                  <a:pt x="72" y="322"/>
                </a:lnTo>
                <a:lnTo>
                  <a:pt x="72" y="320"/>
                </a:lnTo>
                <a:close/>
              </a:path>
            </a:pathLst>
          </a:custGeom>
          <a:solidFill>
            <a:srgbClr val="0070C0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4" name="Rectangle 163"/>
          <p:cNvSpPr>
            <a:spLocks noChangeArrowheads="1"/>
          </p:cNvSpPr>
          <p:nvPr/>
        </p:nvSpPr>
        <p:spPr bwMode="auto">
          <a:xfrm>
            <a:off x="3013266" y="281273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</a:t>
            </a:r>
          </a:p>
        </p:txBody>
      </p:sp>
      <p:sp>
        <p:nvSpPr>
          <p:cNvPr id="225" name="Rectangle 164"/>
          <p:cNvSpPr>
            <a:spLocks noChangeArrowheads="1"/>
          </p:cNvSpPr>
          <p:nvPr/>
        </p:nvSpPr>
        <p:spPr bwMode="auto">
          <a:xfrm>
            <a:off x="2784665" y="3041333"/>
            <a:ext cx="939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BRUNSWICK</a:t>
            </a:r>
          </a:p>
        </p:txBody>
      </p:sp>
      <p:sp>
        <p:nvSpPr>
          <p:cNvPr id="228" name="Rectangle 176"/>
          <p:cNvSpPr>
            <a:spLocks noChangeArrowheads="1"/>
          </p:cNvSpPr>
          <p:nvPr/>
        </p:nvSpPr>
        <p:spPr bwMode="auto">
          <a:xfrm>
            <a:off x="2237079" y="4199023"/>
            <a:ext cx="4873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MAINE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4142" y="2084003"/>
            <a:ext cx="1252266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Price Edward Island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384866" y="2998403"/>
            <a:ext cx="827471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Nova Scotia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99" y="3967550"/>
            <a:ext cx="982562" cy="87423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A5799F-A024-42B6-A089-418912A37521}"/>
              </a:ext>
            </a:extLst>
          </p:cNvPr>
          <p:cNvSpPr txBox="1">
            <a:spLocks/>
          </p:cNvSpPr>
          <p:nvPr/>
        </p:nvSpPr>
        <p:spPr>
          <a:xfrm>
            <a:off x="6885965" y="864975"/>
            <a:ext cx="3445036" cy="404037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regional bakery: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 bakeries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NEW Bread, Rolls , Pizza Shells - Moncton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Donuts /  Sweet Goods  - Sussex.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Retail Stores of our own, including Kredl’s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250 Employees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Mrs. Dunster’s delivers fresh  to over 600 stores &amp; 200 Restaurants  fresh 1 or 2 X per week.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28EA9B-A687-44C9-A092-BA07A5DEF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965" y="4647410"/>
            <a:ext cx="3445924" cy="1787458"/>
          </a:xfrm>
          <a:prstGeom prst="rect">
            <a:avLst/>
          </a:prstGeom>
        </p:spPr>
      </p:pic>
      <p:pic>
        <p:nvPicPr>
          <p:cNvPr id="25" name="Picture 2" descr="McBuns Bakery">
            <a:extLst>
              <a:ext uri="{FF2B5EF4-FFF2-40B4-BE49-F238E27FC236}">
                <a16:creationId xmlns:a16="http://schemas.microsoft.com/office/drawing/2014/main" id="{364539BA-8D1D-4E6C-8476-52829AC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67" y="1440101"/>
            <a:ext cx="1786310" cy="3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022443-4D46-4E9B-97FB-E846B673D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06" y="1134718"/>
            <a:ext cx="1171658" cy="7779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5805AC-1500-4E01-8623-2838EEAAD2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7" y="4967459"/>
            <a:ext cx="982045" cy="19816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8B6E9A-9A7F-491C-BB9A-3CEF279F59F1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3552590" y="3856264"/>
            <a:ext cx="1047547" cy="1210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B1BACE-58F8-4CCF-9E3A-0F96F09E9A75}"/>
              </a:ext>
            </a:extLst>
          </p:cNvPr>
          <p:cNvSpPr/>
          <p:nvPr/>
        </p:nvSpPr>
        <p:spPr>
          <a:xfrm>
            <a:off x="3760252" y="-12128"/>
            <a:ext cx="4174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Extensive Fresh Direct to Store Service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98C1EF-17CA-6164-466C-01CC71DB03EB}"/>
              </a:ext>
            </a:extLst>
          </p:cNvPr>
          <p:cNvCxnSpPr>
            <a:cxnSpLocks/>
          </p:cNvCxnSpPr>
          <p:nvPr/>
        </p:nvCxnSpPr>
        <p:spPr>
          <a:xfrm>
            <a:off x="3815682" y="3595845"/>
            <a:ext cx="1285109" cy="643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Truck with solid fill">
            <a:extLst>
              <a:ext uri="{FF2B5EF4-FFF2-40B4-BE49-F238E27FC236}">
                <a16:creationId xmlns:a16="http://schemas.microsoft.com/office/drawing/2014/main" id="{092751BC-E767-84ED-9B2F-0214BCE69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9449" y="4510250"/>
            <a:ext cx="274320" cy="274320"/>
          </a:xfrm>
          <a:prstGeom prst="rect">
            <a:avLst/>
          </a:prstGeom>
        </p:spPr>
      </p:pic>
      <p:pic>
        <p:nvPicPr>
          <p:cNvPr id="9" name="Graphic 8" descr="Truck with solid fill">
            <a:extLst>
              <a:ext uri="{FF2B5EF4-FFF2-40B4-BE49-F238E27FC236}">
                <a16:creationId xmlns:a16="http://schemas.microsoft.com/office/drawing/2014/main" id="{11D60049-5D4D-8C07-BF5C-9F3244D1F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2534" y="2387667"/>
            <a:ext cx="274320" cy="274320"/>
          </a:xfrm>
          <a:prstGeom prst="rect">
            <a:avLst/>
          </a:prstGeom>
        </p:spPr>
      </p:pic>
      <p:pic>
        <p:nvPicPr>
          <p:cNvPr id="11" name="Graphic 10" descr="Truck with solid fill">
            <a:extLst>
              <a:ext uri="{FF2B5EF4-FFF2-40B4-BE49-F238E27FC236}">
                <a16:creationId xmlns:a16="http://schemas.microsoft.com/office/drawing/2014/main" id="{130314B8-11BF-493E-7AE6-4B724B411B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2762" y="3294401"/>
            <a:ext cx="274320" cy="274320"/>
          </a:xfrm>
          <a:prstGeom prst="rect">
            <a:avLst/>
          </a:prstGeom>
        </p:spPr>
      </p:pic>
      <p:pic>
        <p:nvPicPr>
          <p:cNvPr id="12" name="Graphic 11" descr="Truck with solid fill">
            <a:extLst>
              <a:ext uri="{FF2B5EF4-FFF2-40B4-BE49-F238E27FC236}">
                <a16:creationId xmlns:a16="http://schemas.microsoft.com/office/drawing/2014/main" id="{036E5734-304B-4A3B-8868-98AA2DBAC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1271" y="2668161"/>
            <a:ext cx="274320" cy="274320"/>
          </a:xfrm>
          <a:prstGeom prst="rect">
            <a:avLst/>
          </a:prstGeom>
        </p:spPr>
      </p:pic>
      <p:pic>
        <p:nvPicPr>
          <p:cNvPr id="14" name="Graphic 13" descr="Truck with solid fill">
            <a:extLst>
              <a:ext uri="{FF2B5EF4-FFF2-40B4-BE49-F238E27FC236}">
                <a16:creationId xmlns:a16="http://schemas.microsoft.com/office/drawing/2014/main" id="{62334C43-835E-B6D7-4858-577462FD7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2663" y="3820298"/>
            <a:ext cx="274320" cy="274320"/>
          </a:xfrm>
          <a:prstGeom prst="rect">
            <a:avLst/>
          </a:prstGeom>
        </p:spPr>
      </p:pic>
      <p:pic>
        <p:nvPicPr>
          <p:cNvPr id="15" name="Graphic 14" descr="Truck with solid fill">
            <a:extLst>
              <a:ext uri="{FF2B5EF4-FFF2-40B4-BE49-F238E27FC236}">
                <a16:creationId xmlns:a16="http://schemas.microsoft.com/office/drawing/2014/main" id="{F498EFD2-5BBD-9552-61B0-A2991E075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5769" y="3623299"/>
            <a:ext cx="274320" cy="274320"/>
          </a:xfrm>
          <a:prstGeom prst="rect">
            <a:avLst/>
          </a:prstGeom>
        </p:spPr>
      </p:pic>
      <p:pic>
        <p:nvPicPr>
          <p:cNvPr id="16" name="Graphic 15" descr="Truck with solid fill">
            <a:extLst>
              <a:ext uri="{FF2B5EF4-FFF2-40B4-BE49-F238E27FC236}">
                <a16:creationId xmlns:a16="http://schemas.microsoft.com/office/drawing/2014/main" id="{6016FC1D-58E8-9A62-198F-8E0A1FA30F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1072" y="3316974"/>
            <a:ext cx="274320" cy="274320"/>
          </a:xfrm>
          <a:prstGeom prst="rect">
            <a:avLst/>
          </a:prstGeom>
        </p:spPr>
      </p:pic>
      <p:pic>
        <p:nvPicPr>
          <p:cNvPr id="17" name="Graphic 16" descr="Truck with solid fill">
            <a:extLst>
              <a:ext uri="{FF2B5EF4-FFF2-40B4-BE49-F238E27FC236}">
                <a16:creationId xmlns:a16="http://schemas.microsoft.com/office/drawing/2014/main" id="{AB58CCA8-C432-5AA2-BFC7-997B75D49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2344" y="3022782"/>
            <a:ext cx="274320" cy="274320"/>
          </a:xfrm>
          <a:prstGeom prst="rect">
            <a:avLst/>
          </a:prstGeom>
        </p:spPr>
      </p:pic>
      <p:pic>
        <p:nvPicPr>
          <p:cNvPr id="18" name="Graphic 17" descr="Truck with solid fill">
            <a:extLst>
              <a:ext uri="{FF2B5EF4-FFF2-40B4-BE49-F238E27FC236}">
                <a16:creationId xmlns:a16="http://schemas.microsoft.com/office/drawing/2014/main" id="{DD426D76-E27B-536C-F956-820E2D624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6268" y="2728502"/>
            <a:ext cx="274320" cy="274320"/>
          </a:xfrm>
          <a:prstGeom prst="rect">
            <a:avLst/>
          </a:prstGeom>
        </p:spPr>
      </p:pic>
      <p:pic>
        <p:nvPicPr>
          <p:cNvPr id="19" name="Graphic 18" descr="Truck with solid fill">
            <a:extLst>
              <a:ext uri="{FF2B5EF4-FFF2-40B4-BE49-F238E27FC236}">
                <a16:creationId xmlns:a16="http://schemas.microsoft.com/office/drawing/2014/main" id="{A506C9F6-29B7-5E2B-C15C-699AAB151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6521" y="2492731"/>
            <a:ext cx="274320" cy="274320"/>
          </a:xfrm>
          <a:prstGeom prst="rect">
            <a:avLst/>
          </a:prstGeom>
        </p:spPr>
      </p:pic>
      <p:pic>
        <p:nvPicPr>
          <p:cNvPr id="20" name="Graphic 19" descr="Truck with solid fill">
            <a:extLst>
              <a:ext uri="{FF2B5EF4-FFF2-40B4-BE49-F238E27FC236}">
                <a16:creationId xmlns:a16="http://schemas.microsoft.com/office/drawing/2014/main" id="{63C17BCB-8768-A48A-E31B-4E1B8048A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6864" y="3596440"/>
            <a:ext cx="274320" cy="274320"/>
          </a:xfrm>
          <a:prstGeom prst="rect">
            <a:avLst/>
          </a:prstGeom>
        </p:spPr>
      </p:pic>
      <p:pic>
        <p:nvPicPr>
          <p:cNvPr id="21" name="Graphic 20" descr="Truck with solid fill">
            <a:extLst>
              <a:ext uri="{FF2B5EF4-FFF2-40B4-BE49-F238E27FC236}">
                <a16:creationId xmlns:a16="http://schemas.microsoft.com/office/drawing/2014/main" id="{7A0CA944-D173-EC5F-4A87-9341D4331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612" y="3902395"/>
            <a:ext cx="274320" cy="274320"/>
          </a:xfrm>
          <a:prstGeom prst="rect">
            <a:avLst/>
          </a:prstGeom>
        </p:spPr>
      </p:pic>
      <p:pic>
        <p:nvPicPr>
          <p:cNvPr id="22" name="Graphic 21" descr="Truck with solid fill">
            <a:extLst>
              <a:ext uri="{FF2B5EF4-FFF2-40B4-BE49-F238E27FC236}">
                <a16:creationId xmlns:a16="http://schemas.microsoft.com/office/drawing/2014/main" id="{840DBAF0-8403-9DAD-6445-987206E69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6065" y="3055685"/>
            <a:ext cx="274320" cy="274320"/>
          </a:xfrm>
          <a:prstGeom prst="rect">
            <a:avLst/>
          </a:prstGeom>
        </p:spPr>
      </p:pic>
      <p:pic>
        <p:nvPicPr>
          <p:cNvPr id="27" name="Graphic 26" descr="Truck with solid fill">
            <a:extLst>
              <a:ext uri="{FF2B5EF4-FFF2-40B4-BE49-F238E27FC236}">
                <a16:creationId xmlns:a16="http://schemas.microsoft.com/office/drawing/2014/main" id="{9732D34C-230B-1664-45A5-7B58048E5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1595" y="4329130"/>
            <a:ext cx="274320" cy="274320"/>
          </a:xfrm>
          <a:prstGeom prst="rect">
            <a:avLst/>
          </a:prstGeom>
        </p:spPr>
      </p:pic>
      <p:pic>
        <p:nvPicPr>
          <p:cNvPr id="28" name="Graphic 27" descr="Truck with solid fill">
            <a:extLst>
              <a:ext uri="{FF2B5EF4-FFF2-40B4-BE49-F238E27FC236}">
                <a16:creationId xmlns:a16="http://schemas.microsoft.com/office/drawing/2014/main" id="{D51D6EA9-9256-27EB-B105-CF88DEB46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6957" y="4331010"/>
            <a:ext cx="274320" cy="274320"/>
          </a:xfrm>
          <a:prstGeom prst="rect">
            <a:avLst/>
          </a:prstGeom>
        </p:spPr>
      </p:pic>
      <p:pic>
        <p:nvPicPr>
          <p:cNvPr id="29" name="Graphic 28" descr="Truck with solid fill">
            <a:extLst>
              <a:ext uri="{FF2B5EF4-FFF2-40B4-BE49-F238E27FC236}">
                <a16:creationId xmlns:a16="http://schemas.microsoft.com/office/drawing/2014/main" id="{8323FA38-EB75-96EA-CB03-A60EB8824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0495" y="3502880"/>
            <a:ext cx="274320" cy="274320"/>
          </a:xfrm>
          <a:prstGeom prst="rect">
            <a:avLst/>
          </a:prstGeom>
        </p:spPr>
      </p:pic>
      <p:pic>
        <p:nvPicPr>
          <p:cNvPr id="31" name="Graphic 30" descr="Truck with solid fill">
            <a:extLst>
              <a:ext uri="{FF2B5EF4-FFF2-40B4-BE49-F238E27FC236}">
                <a16:creationId xmlns:a16="http://schemas.microsoft.com/office/drawing/2014/main" id="{B009D98F-1FE1-AD20-D7A6-B487E8D0A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4105" y="4735128"/>
            <a:ext cx="274320" cy="274320"/>
          </a:xfrm>
          <a:prstGeom prst="rect">
            <a:avLst/>
          </a:prstGeom>
        </p:spPr>
      </p:pic>
      <p:pic>
        <p:nvPicPr>
          <p:cNvPr id="32" name="Graphic 31" descr="Truck with solid fill">
            <a:extLst>
              <a:ext uri="{FF2B5EF4-FFF2-40B4-BE49-F238E27FC236}">
                <a16:creationId xmlns:a16="http://schemas.microsoft.com/office/drawing/2014/main" id="{C9DC8A73-FF1C-AEE6-84B7-DCC4D8806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531" y="3914055"/>
            <a:ext cx="274320" cy="274320"/>
          </a:xfrm>
          <a:prstGeom prst="rect">
            <a:avLst/>
          </a:prstGeom>
        </p:spPr>
      </p:pic>
      <p:pic>
        <p:nvPicPr>
          <p:cNvPr id="33" name="Graphic 32" descr="Truck with solid fill">
            <a:extLst>
              <a:ext uri="{FF2B5EF4-FFF2-40B4-BE49-F238E27FC236}">
                <a16:creationId xmlns:a16="http://schemas.microsoft.com/office/drawing/2014/main" id="{4051B9A1-2B93-19A4-4FD4-0D4AD5187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9281" y="5325701"/>
            <a:ext cx="274320" cy="274320"/>
          </a:xfrm>
          <a:prstGeom prst="rect">
            <a:avLst/>
          </a:prstGeom>
        </p:spPr>
      </p:pic>
      <p:pic>
        <p:nvPicPr>
          <p:cNvPr id="38" name="Graphic 37" descr="Truck with solid fill">
            <a:extLst>
              <a:ext uri="{FF2B5EF4-FFF2-40B4-BE49-F238E27FC236}">
                <a16:creationId xmlns:a16="http://schemas.microsoft.com/office/drawing/2014/main" id="{B8553008-8E67-BC18-098B-D5252553B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5139" y="4018138"/>
            <a:ext cx="274320" cy="274320"/>
          </a:xfrm>
          <a:prstGeom prst="rect">
            <a:avLst/>
          </a:prstGeom>
        </p:spPr>
      </p:pic>
      <p:pic>
        <p:nvPicPr>
          <p:cNvPr id="39" name="Graphic 38" descr="Truck with solid fill">
            <a:extLst>
              <a:ext uri="{FF2B5EF4-FFF2-40B4-BE49-F238E27FC236}">
                <a16:creationId xmlns:a16="http://schemas.microsoft.com/office/drawing/2014/main" id="{54897072-C2E2-7A78-8510-F4EB2B921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0741" y="4325583"/>
            <a:ext cx="274320" cy="274320"/>
          </a:xfrm>
          <a:prstGeom prst="rect">
            <a:avLst/>
          </a:prstGeom>
        </p:spPr>
      </p:pic>
      <p:cxnSp>
        <p:nvCxnSpPr>
          <p:cNvPr id="231" name="Straight Connector 230"/>
          <p:cNvCxnSpPr>
            <a:cxnSpLocks/>
          </p:cNvCxnSpPr>
          <p:nvPr/>
        </p:nvCxnSpPr>
        <p:spPr>
          <a:xfrm>
            <a:off x="3974203" y="3352862"/>
            <a:ext cx="1257091" cy="849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Factory with solid fill">
            <a:extLst>
              <a:ext uri="{FF2B5EF4-FFF2-40B4-BE49-F238E27FC236}">
                <a16:creationId xmlns:a16="http://schemas.microsoft.com/office/drawing/2014/main" id="{B353B4B3-15F2-43EE-3348-2D7AD3270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8400" y="3082685"/>
            <a:ext cx="274320" cy="274320"/>
          </a:xfrm>
          <a:prstGeom prst="rect">
            <a:avLst/>
          </a:prstGeom>
        </p:spPr>
      </p:pic>
      <p:pic>
        <p:nvPicPr>
          <p:cNvPr id="43" name="Graphic 42" descr="Factory with solid fill">
            <a:extLst>
              <a:ext uri="{FF2B5EF4-FFF2-40B4-BE49-F238E27FC236}">
                <a16:creationId xmlns:a16="http://schemas.microsoft.com/office/drawing/2014/main" id="{698A2748-EEC0-111A-D92F-3190A102D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04599" y="3310901"/>
            <a:ext cx="274320" cy="274320"/>
          </a:xfrm>
          <a:prstGeom prst="rect">
            <a:avLst/>
          </a:prstGeom>
        </p:spPr>
      </p:pic>
      <p:pic>
        <p:nvPicPr>
          <p:cNvPr id="45" name="Graphic 44" descr="Store with solid fill">
            <a:extLst>
              <a:ext uri="{FF2B5EF4-FFF2-40B4-BE49-F238E27FC236}">
                <a16:creationId xmlns:a16="http://schemas.microsoft.com/office/drawing/2014/main" id="{67147B2A-362A-36FD-9885-75D8F97208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85732" y="3564399"/>
            <a:ext cx="274320" cy="274320"/>
          </a:xfrm>
          <a:prstGeom prst="rect">
            <a:avLst/>
          </a:prstGeom>
        </p:spPr>
      </p:pic>
      <p:pic>
        <p:nvPicPr>
          <p:cNvPr id="46" name="Graphic 45" descr="Truck with solid fill">
            <a:extLst>
              <a:ext uri="{FF2B5EF4-FFF2-40B4-BE49-F238E27FC236}">
                <a16:creationId xmlns:a16="http://schemas.microsoft.com/office/drawing/2014/main" id="{A57CD8FA-6706-A5EA-F991-298937BB4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1827" y="3333774"/>
            <a:ext cx="274320" cy="274320"/>
          </a:xfrm>
          <a:prstGeom prst="rect">
            <a:avLst/>
          </a:prstGeom>
        </p:spPr>
      </p:pic>
      <p:pic>
        <p:nvPicPr>
          <p:cNvPr id="47" name="Graphic 46" descr="Truck with solid fill">
            <a:extLst>
              <a:ext uri="{FF2B5EF4-FFF2-40B4-BE49-F238E27FC236}">
                <a16:creationId xmlns:a16="http://schemas.microsoft.com/office/drawing/2014/main" id="{131308DE-18C5-4527-9F1E-6B293A954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5439" y="2329249"/>
            <a:ext cx="274320" cy="274320"/>
          </a:xfrm>
          <a:prstGeom prst="rect">
            <a:avLst/>
          </a:prstGeom>
        </p:spPr>
      </p:pic>
      <p:pic>
        <p:nvPicPr>
          <p:cNvPr id="48" name="Graphic 47" descr="Truck with solid fill">
            <a:extLst>
              <a:ext uri="{FF2B5EF4-FFF2-40B4-BE49-F238E27FC236}">
                <a16:creationId xmlns:a16="http://schemas.microsoft.com/office/drawing/2014/main" id="{DA2DF3FC-41CC-F81A-6A8E-05AF9551C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0572" y="3535027"/>
            <a:ext cx="274320" cy="274320"/>
          </a:xfrm>
          <a:prstGeom prst="rect">
            <a:avLst/>
          </a:prstGeom>
        </p:spPr>
      </p:pic>
      <p:pic>
        <p:nvPicPr>
          <p:cNvPr id="49" name="Graphic 48" descr="Truck with solid fill">
            <a:extLst>
              <a:ext uri="{FF2B5EF4-FFF2-40B4-BE49-F238E27FC236}">
                <a16:creationId xmlns:a16="http://schemas.microsoft.com/office/drawing/2014/main" id="{DA03510E-9A62-23E1-E508-AD1376290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6804" y="3593397"/>
            <a:ext cx="274320" cy="274320"/>
          </a:xfrm>
          <a:prstGeom prst="rect">
            <a:avLst/>
          </a:prstGeom>
        </p:spPr>
      </p:pic>
      <p:pic>
        <p:nvPicPr>
          <p:cNvPr id="52" name="Graphic 51" descr="Truck with solid fill">
            <a:extLst>
              <a:ext uri="{FF2B5EF4-FFF2-40B4-BE49-F238E27FC236}">
                <a16:creationId xmlns:a16="http://schemas.microsoft.com/office/drawing/2014/main" id="{3CECB8D8-1632-8D74-78B7-1B5FA97F6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6575" y="3786317"/>
            <a:ext cx="274320" cy="27432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638143FD-2118-590C-4D9B-E26A47A8E99C}"/>
              </a:ext>
            </a:extLst>
          </p:cNvPr>
          <p:cNvSpPr/>
          <p:nvPr/>
        </p:nvSpPr>
        <p:spPr>
          <a:xfrm>
            <a:off x="4039214" y="3240483"/>
            <a:ext cx="107072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EE7696-D6AB-05D5-76B5-C66C87F1036F}"/>
              </a:ext>
            </a:extLst>
          </p:cNvPr>
          <p:cNvSpPr/>
          <p:nvPr/>
        </p:nvSpPr>
        <p:spPr>
          <a:xfrm>
            <a:off x="3873029" y="3112990"/>
            <a:ext cx="107072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6327E49-F477-4B6E-02C6-04C854E8F1FF}"/>
              </a:ext>
            </a:extLst>
          </p:cNvPr>
          <p:cNvSpPr/>
          <p:nvPr/>
        </p:nvSpPr>
        <p:spPr>
          <a:xfrm>
            <a:off x="3720449" y="3521661"/>
            <a:ext cx="107072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2C7214E-9A49-AA9A-0776-51F11E3E7AE0}"/>
              </a:ext>
            </a:extLst>
          </p:cNvPr>
          <p:cNvGrpSpPr/>
          <p:nvPr/>
        </p:nvGrpSpPr>
        <p:grpSpPr>
          <a:xfrm>
            <a:off x="2946733" y="5494969"/>
            <a:ext cx="3408514" cy="1169551"/>
            <a:chOff x="2898663" y="5658364"/>
            <a:chExt cx="3408514" cy="116955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F2DE0F3-D9BF-0A57-952F-CD34B1269FCB}"/>
                </a:ext>
              </a:extLst>
            </p:cNvPr>
            <p:cNvSpPr/>
            <p:nvPr/>
          </p:nvSpPr>
          <p:spPr>
            <a:xfrm>
              <a:off x="2982287" y="6186077"/>
              <a:ext cx="107072" cy="13716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60" name="Graphic 59" descr="Truck with solid fill">
              <a:extLst>
                <a:ext uri="{FF2B5EF4-FFF2-40B4-BE49-F238E27FC236}">
                  <a16:creationId xmlns:a16="http://schemas.microsoft.com/office/drawing/2014/main" id="{F5E91722-6BAD-B90B-7CD2-866E58F86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98663" y="6525225"/>
              <a:ext cx="274320" cy="274320"/>
            </a:xfrm>
            <a:prstGeom prst="rect">
              <a:avLst/>
            </a:prstGeom>
          </p:spPr>
        </p:pic>
        <p:pic>
          <p:nvPicPr>
            <p:cNvPr id="61" name="Graphic 60" descr="Factory with solid fill">
              <a:extLst>
                <a:ext uri="{FF2B5EF4-FFF2-40B4-BE49-F238E27FC236}">
                  <a16:creationId xmlns:a16="http://schemas.microsoft.com/office/drawing/2014/main" id="{006FBC5B-203F-BDA7-D7C4-1503175D0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98663" y="5660401"/>
              <a:ext cx="274320" cy="27432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BF3935-FFBE-9426-28B5-A90ECE18B420}"/>
                </a:ext>
              </a:extLst>
            </p:cNvPr>
            <p:cNvSpPr txBox="1"/>
            <p:nvPr/>
          </p:nvSpPr>
          <p:spPr>
            <a:xfrm>
              <a:off x="3181000" y="5658364"/>
              <a:ext cx="312617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Bakeries – Moncton, Sussex</a:t>
              </a:r>
            </a:p>
            <a:p>
              <a:endParaRPr lang="en-US" sz="1400" dirty="0"/>
            </a:p>
            <a:p>
              <a:r>
                <a:rPr lang="en-US" sz="1400" dirty="0"/>
                <a:t>Retail Stores – Sussex, Moncton (2)</a:t>
              </a:r>
            </a:p>
            <a:p>
              <a:endParaRPr lang="en-US" sz="1400" dirty="0"/>
            </a:p>
            <a:p>
              <a:r>
                <a:rPr lang="en-US" sz="1400" dirty="0"/>
                <a:t>Delivery Routes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E18A5A5B-4E1E-1474-E2E7-3A8FBBF1F23C}"/>
              </a:ext>
            </a:extLst>
          </p:cNvPr>
          <p:cNvSpPr/>
          <p:nvPr/>
        </p:nvSpPr>
        <p:spPr>
          <a:xfrm>
            <a:off x="2845027" y="5494969"/>
            <a:ext cx="3510220" cy="114118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56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05" y="341372"/>
            <a:ext cx="3650279" cy="125989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In 2017 we purchased Kredl’s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48" y="1457130"/>
            <a:ext cx="4093116" cy="46445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Established more than 40 years ago as roadside stand.</a:t>
            </a:r>
          </a:p>
          <a:p>
            <a:pPr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Today is more than 10,000 sq. feet store including;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butcher shop, 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bakery, 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garden center,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ice cream, 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cookhouse, 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market,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LOCAL Agency Store License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Refrigerated wholesale distribution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large wholesale commercial kitchen.</a:t>
            </a:r>
          </a:p>
          <a:p>
            <a:pPr lvl="1">
              <a:lnSpc>
                <a:spcPct val="90000"/>
              </a:lnSpc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457176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457176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 descr="A picture containing floor, building, wood&#10;&#10;Description automatically generated">
            <a:extLst>
              <a:ext uri="{FF2B5EF4-FFF2-40B4-BE49-F238E27FC236}">
                <a16:creationId xmlns:a16="http://schemas.microsoft.com/office/drawing/2014/main" id="{51E005A8-A738-5336-E9D0-EB0F706B9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6" r="7455" b="-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7F2069-76F8-47B0-9A5F-0EFEF5102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8" y="249846"/>
            <a:ext cx="1873863" cy="3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7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CDFB4CD-84BD-7345-5CFD-DE925A870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096327"/>
              </p:ext>
            </p:extLst>
          </p:nvPr>
        </p:nvGraphicFramePr>
        <p:xfrm>
          <a:off x="2096308" y="878165"/>
          <a:ext cx="9781562" cy="587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37F2069-76F8-47B0-9A5F-0EFEF51026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8" y="249846"/>
            <a:ext cx="1873863" cy="3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8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873" y="782782"/>
            <a:ext cx="9008254" cy="3410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In just two generations we have gone from more than 75% of the food consumed in Atlantic Canada being grown, raised or produced here to less than 6% today</a:t>
            </a:r>
            <a:br>
              <a:rPr lang="en-US" sz="2400"/>
            </a:br>
            <a:br>
              <a:rPr lang="en-US" sz="2400"/>
            </a:br>
            <a:r>
              <a:rPr lang="en-US" sz="2400"/>
              <a:t>New Brunswick is one of the few provinces in Canada that does not have a central distribution Hub for fresh local food</a:t>
            </a:r>
            <a:br>
              <a:rPr lang="en-US" sz="2400"/>
            </a:br>
            <a:br>
              <a:rPr lang="en-US" sz="2400"/>
            </a:br>
            <a:r>
              <a:rPr lang="en-US" sz="2400"/>
              <a:t>at Kredl’s Corner Market we are committed to fixing this problem</a:t>
            </a:r>
            <a:br>
              <a:rPr lang="en-US" sz="2400"/>
            </a:br>
            <a:endParaRPr 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F2069-76F8-47B0-9A5F-0EFEF510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8" y="249846"/>
            <a:ext cx="1873863" cy="3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4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AB7F55-94E5-4585-EF5D-21B80EDCC384}"/>
              </a:ext>
            </a:extLst>
          </p:cNvPr>
          <p:cNvSpPr/>
          <p:nvPr/>
        </p:nvSpPr>
        <p:spPr>
          <a:xfrm>
            <a:off x="8920914" y="5717420"/>
            <a:ext cx="3049125" cy="942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790" y="296327"/>
            <a:ext cx="8911687" cy="12808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have a supply chain problem in New Brunswick – How Most Provinces Do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F2069-76F8-47B0-9A5F-0EFEF510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8" y="249846"/>
            <a:ext cx="1873863" cy="384141"/>
          </a:xfrm>
          <a:prstGeom prst="rect">
            <a:avLst/>
          </a:prstGeom>
        </p:spPr>
      </p:pic>
      <p:pic>
        <p:nvPicPr>
          <p:cNvPr id="20" name="Graphic 19" descr="Factory outline">
            <a:extLst>
              <a:ext uri="{FF2B5EF4-FFF2-40B4-BE49-F238E27FC236}">
                <a16:creationId xmlns:a16="http://schemas.microsoft.com/office/drawing/2014/main" id="{06BFA3C0-20D1-D07E-F23A-66570B0C3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617" y="288643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2E780D-8937-AB14-E665-0045D5C8BF1A}"/>
              </a:ext>
            </a:extLst>
          </p:cNvPr>
          <p:cNvSpPr txBox="1"/>
          <p:nvPr/>
        </p:nvSpPr>
        <p:spPr>
          <a:xfrm>
            <a:off x="4036282" y="6944393"/>
            <a:ext cx="117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5" tooltip="https://www.flickr.com/photos/93857097@N02/8544372071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6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39" name="Picture 38" descr="A basket of vegetables&#10;&#10;Description automatically generated with medium confidence">
            <a:extLst>
              <a:ext uri="{FF2B5EF4-FFF2-40B4-BE49-F238E27FC236}">
                <a16:creationId xmlns:a16="http://schemas.microsoft.com/office/drawing/2014/main" id="{BE8692A5-FBC2-0C52-0360-9C8311EA2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78996" y="1784968"/>
            <a:ext cx="984858" cy="656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B8298-0172-C708-FE8D-84A292AE6961}"/>
              </a:ext>
            </a:extLst>
          </p:cNvPr>
          <p:cNvSpPr txBox="1"/>
          <p:nvPr/>
        </p:nvSpPr>
        <p:spPr>
          <a:xfrm>
            <a:off x="1543921" y="2551240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Food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5BDC34-C3B1-2C63-F200-74A40FBC4C77}"/>
              </a:ext>
            </a:extLst>
          </p:cNvPr>
          <p:cNvSpPr txBox="1"/>
          <p:nvPr/>
        </p:nvSpPr>
        <p:spPr>
          <a:xfrm>
            <a:off x="1274566" y="3797011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Manufacturer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D7245C-086C-DCAA-F0CA-1781BC43C048}"/>
              </a:ext>
            </a:extLst>
          </p:cNvPr>
          <p:cNvCxnSpPr>
            <a:cxnSpLocks/>
          </p:cNvCxnSpPr>
          <p:nvPr/>
        </p:nvCxnSpPr>
        <p:spPr>
          <a:xfrm>
            <a:off x="2961836" y="3320949"/>
            <a:ext cx="471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37113D-84B2-BE87-AEFF-C2A728CEFD41}"/>
              </a:ext>
            </a:extLst>
          </p:cNvPr>
          <p:cNvCxnSpPr>
            <a:cxnSpLocks/>
          </p:cNvCxnSpPr>
          <p:nvPr/>
        </p:nvCxnSpPr>
        <p:spPr>
          <a:xfrm>
            <a:off x="2961836" y="4245732"/>
            <a:ext cx="471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DDFABFF-E2AF-F3C6-F4B3-1C169AF95449}"/>
              </a:ext>
            </a:extLst>
          </p:cNvPr>
          <p:cNvGrpSpPr/>
          <p:nvPr/>
        </p:nvGrpSpPr>
        <p:grpSpPr>
          <a:xfrm>
            <a:off x="4208103" y="3042769"/>
            <a:ext cx="6983301" cy="1572294"/>
            <a:chOff x="4879907" y="1656054"/>
            <a:chExt cx="6983301" cy="1572294"/>
          </a:xfrm>
        </p:grpSpPr>
        <p:pic>
          <p:nvPicPr>
            <p:cNvPr id="22" name="Picture 21" descr="A close-up of a sign&#10;&#10;Description automatically generated with medium confidence">
              <a:extLst>
                <a:ext uri="{FF2B5EF4-FFF2-40B4-BE49-F238E27FC236}">
                  <a16:creationId xmlns:a16="http://schemas.microsoft.com/office/drawing/2014/main" id="{60280698-A56F-65BC-D3CB-060C67CB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79907" y="1695835"/>
              <a:ext cx="1170200" cy="848394"/>
            </a:xfrm>
            <a:prstGeom prst="rect">
              <a:avLst/>
            </a:prstGeom>
          </p:spPr>
        </p:pic>
        <p:pic>
          <p:nvPicPr>
            <p:cNvPr id="29" name="Graphic 28" descr="Food Delivery outline">
              <a:extLst>
                <a:ext uri="{FF2B5EF4-FFF2-40B4-BE49-F238E27FC236}">
                  <a16:creationId xmlns:a16="http://schemas.microsoft.com/office/drawing/2014/main" id="{EAF85CDB-27FD-EA29-5A38-8C303218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07601" y="1656054"/>
              <a:ext cx="914400" cy="914400"/>
            </a:xfrm>
            <a:prstGeom prst="rect">
              <a:avLst/>
            </a:prstGeom>
          </p:spPr>
        </p:pic>
        <p:pic>
          <p:nvPicPr>
            <p:cNvPr id="33" name="Picture 32" descr="Bakery employee giving bag to customer">
              <a:extLst>
                <a:ext uri="{FF2B5EF4-FFF2-40B4-BE49-F238E27FC236}">
                  <a16:creationId xmlns:a16="http://schemas.microsoft.com/office/drawing/2014/main" id="{EB5636F1-07E2-E12C-C608-457F0DDD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68841" y="1808454"/>
              <a:ext cx="914400" cy="609600"/>
            </a:xfrm>
            <a:prstGeom prst="rect">
              <a:avLst/>
            </a:prstGeom>
          </p:spPr>
        </p:pic>
        <p:pic>
          <p:nvPicPr>
            <p:cNvPr id="13" name="Graphic 12" descr="Store with solid fill">
              <a:extLst>
                <a:ext uri="{FF2B5EF4-FFF2-40B4-BE49-F238E27FC236}">
                  <a16:creationId xmlns:a16="http://schemas.microsoft.com/office/drawing/2014/main" id="{25F3FAC5-0CF2-A3D0-2DDA-2CD4E308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78488" y="1784968"/>
              <a:ext cx="656572" cy="6565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F67E7-034D-8332-541F-4563688BF202}"/>
                </a:ext>
              </a:extLst>
            </p:cNvPr>
            <p:cNvSpPr txBox="1"/>
            <p:nvPr/>
          </p:nvSpPr>
          <p:spPr>
            <a:xfrm>
              <a:off x="6806842" y="2551240"/>
              <a:ext cx="17011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Logistics</a:t>
              </a:r>
            </a:p>
            <a:p>
              <a:r>
                <a:rPr lang="en-CA" sz="1200" dirty="0"/>
                <a:t>Consolidate logistics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078F86-F9E3-5B0D-EA22-0A4597B66504}"/>
                </a:ext>
              </a:extLst>
            </p:cNvPr>
            <p:cNvSpPr txBox="1"/>
            <p:nvPr/>
          </p:nvSpPr>
          <p:spPr>
            <a:xfrm>
              <a:off x="8459625" y="2574323"/>
              <a:ext cx="1566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/>
                <a:t>Retailer / Restaurant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FA4E9-3B98-28DB-E644-E4E79C7279F2}"/>
                </a:ext>
              </a:extLst>
            </p:cNvPr>
            <p:cNvSpPr txBox="1"/>
            <p:nvPr/>
          </p:nvSpPr>
          <p:spPr>
            <a:xfrm>
              <a:off x="10788875" y="2551240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Consumer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2A2CB6-AE2C-E4FB-F9DC-7B7CFBE42C58}"/>
                </a:ext>
              </a:extLst>
            </p:cNvPr>
            <p:cNvCxnSpPr>
              <a:cxnSpLocks/>
            </p:cNvCxnSpPr>
            <p:nvPr/>
          </p:nvCxnSpPr>
          <p:spPr>
            <a:xfrm>
              <a:off x="6189450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079B68-5AAD-B71B-0115-B11D296463E7}"/>
                </a:ext>
              </a:extLst>
            </p:cNvPr>
            <p:cNvCxnSpPr>
              <a:cxnSpLocks/>
            </p:cNvCxnSpPr>
            <p:nvPr/>
          </p:nvCxnSpPr>
          <p:spPr>
            <a:xfrm>
              <a:off x="784223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FE33FCB-FE87-B14B-BF0F-C83A07936CB3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48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B0B199-16B6-6BA6-7A22-B144765607F7}"/>
                </a:ext>
              </a:extLst>
            </p:cNvPr>
            <p:cNvSpPr txBox="1"/>
            <p:nvPr/>
          </p:nvSpPr>
          <p:spPr>
            <a:xfrm>
              <a:off x="4908799" y="2551240"/>
              <a:ext cx="181972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Wholesaler</a:t>
              </a:r>
            </a:p>
            <a:p>
              <a:r>
                <a:rPr lang="en-CA" sz="1200" dirty="0"/>
                <a:t>Consolidate inventory</a:t>
              </a:r>
            </a:p>
            <a:p>
              <a:r>
                <a:rPr lang="en-CA" sz="1200" dirty="0"/>
                <a:t>Warehousing</a:t>
              </a:r>
            </a:p>
          </p:txBody>
        </p:sp>
      </p:grpSp>
      <p:pic>
        <p:nvPicPr>
          <p:cNvPr id="3" name="Picture 2" descr="A basket of vegetables&#10;&#10;Description automatically generated with medium confidence">
            <a:extLst>
              <a:ext uri="{FF2B5EF4-FFF2-40B4-BE49-F238E27FC236}">
                <a16:creationId xmlns:a16="http://schemas.microsoft.com/office/drawing/2014/main" id="{354900C3-9577-3AF6-6F77-C59308AB5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78996" y="4245732"/>
            <a:ext cx="984858" cy="656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2C773-9DFE-C957-D6E9-36514CA907CA}"/>
              </a:ext>
            </a:extLst>
          </p:cNvPr>
          <p:cNvSpPr txBox="1"/>
          <p:nvPr/>
        </p:nvSpPr>
        <p:spPr>
          <a:xfrm>
            <a:off x="1543921" y="5012004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Food</a:t>
            </a:r>
          </a:p>
        </p:txBody>
      </p:sp>
      <p:pic>
        <p:nvPicPr>
          <p:cNvPr id="6" name="Graphic 5" descr="Factory outline">
            <a:extLst>
              <a:ext uri="{FF2B5EF4-FFF2-40B4-BE49-F238E27FC236}">
                <a16:creationId xmlns:a16="http://schemas.microsoft.com/office/drawing/2014/main" id="{ABFEF587-1789-8A8A-A06A-1CCAAA0C2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9454" y="531132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E9AA66-3334-81E1-7AF1-2E3BCDE123DA}"/>
              </a:ext>
            </a:extLst>
          </p:cNvPr>
          <p:cNvSpPr txBox="1"/>
          <p:nvPr/>
        </p:nvSpPr>
        <p:spPr>
          <a:xfrm>
            <a:off x="1284403" y="6221902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Manufacturer</a:t>
            </a:r>
          </a:p>
        </p:txBody>
      </p:sp>
      <p:pic>
        <p:nvPicPr>
          <p:cNvPr id="10" name="Graphic 9" descr="Store with solid fill">
            <a:extLst>
              <a:ext uri="{FF2B5EF4-FFF2-40B4-BE49-F238E27FC236}">
                <a16:creationId xmlns:a16="http://schemas.microsoft.com/office/drawing/2014/main" id="{44DCCB6C-1C97-8AD3-362D-579E3E89A0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8669" y="2382328"/>
            <a:ext cx="656572" cy="656572"/>
          </a:xfrm>
          <a:prstGeom prst="rect">
            <a:avLst/>
          </a:prstGeom>
        </p:spPr>
      </p:pic>
      <p:pic>
        <p:nvPicPr>
          <p:cNvPr id="11" name="Graphic 10" descr="Store with solid fill">
            <a:extLst>
              <a:ext uri="{FF2B5EF4-FFF2-40B4-BE49-F238E27FC236}">
                <a16:creationId xmlns:a16="http://schemas.microsoft.com/office/drawing/2014/main" id="{989664A6-22DD-3D85-136B-D5F48F362A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2371" y="5012004"/>
            <a:ext cx="656572" cy="656572"/>
          </a:xfrm>
          <a:prstGeom prst="rect">
            <a:avLst/>
          </a:prstGeom>
        </p:spPr>
      </p:pic>
      <p:pic>
        <p:nvPicPr>
          <p:cNvPr id="12" name="Graphic 11" descr="Store with solid fill">
            <a:extLst>
              <a:ext uri="{FF2B5EF4-FFF2-40B4-BE49-F238E27FC236}">
                <a16:creationId xmlns:a16="http://schemas.microsoft.com/office/drawing/2014/main" id="{885A838B-033C-53C4-4FFE-D2655D92EB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2371" y="4332428"/>
            <a:ext cx="656572" cy="6565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82CEB9-D5B7-A1B6-82FB-CBE7CDD9EA68}"/>
              </a:ext>
            </a:extLst>
          </p:cNvPr>
          <p:cNvSpPr txBox="1"/>
          <p:nvPr/>
        </p:nvSpPr>
        <p:spPr>
          <a:xfrm>
            <a:off x="9010574" y="5878747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Want 15 different things?</a:t>
            </a:r>
          </a:p>
          <a:p>
            <a:pPr algn="ctr"/>
            <a:r>
              <a:rPr lang="en-US" dirty="0"/>
              <a:t> Place 1 order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046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12" y="111574"/>
            <a:ext cx="8911687" cy="1280891"/>
          </a:xfrm>
        </p:spPr>
        <p:txBody>
          <a:bodyPr/>
          <a:lstStyle/>
          <a:p>
            <a:pPr algn="ctr"/>
            <a:r>
              <a:rPr lang="en-US" dirty="0"/>
              <a:t>We have a supply chain problem in New Brunswick – How We do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F2069-76F8-47B0-9A5F-0EFEF510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8" y="249846"/>
            <a:ext cx="1873863" cy="384141"/>
          </a:xfrm>
          <a:prstGeom prst="rect">
            <a:avLst/>
          </a:prstGeom>
        </p:spPr>
      </p:pic>
      <p:pic>
        <p:nvPicPr>
          <p:cNvPr id="39" name="Picture 38" descr="A basket of vegetables&#10;&#10;Description automatically generated with medium confidence">
            <a:extLst>
              <a:ext uri="{FF2B5EF4-FFF2-40B4-BE49-F238E27FC236}">
                <a16:creationId xmlns:a16="http://schemas.microsoft.com/office/drawing/2014/main" id="{BE8692A5-FBC2-0C52-0360-9C8311EA2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8996" y="1784968"/>
            <a:ext cx="984858" cy="656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B8298-0172-C708-FE8D-84A292AE6961}"/>
              </a:ext>
            </a:extLst>
          </p:cNvPr>
          <p:cNvSpPr txBox="1"/>
          <p:nvPr/>
        </p:nvSpPr>
        <p:spPr>
          <a:xfrm>
            <a:off x="1543921" y="2551240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Food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D7245C-086C-DCAA-F0CA-1781BC43C048}"/>
              </a:ext>
            </a:extLst>
          </p:cNvPr>
          <p:cNvCxnSpPr>
            <a:cxnSpLocks/>
          </p:cNvCxnSpPr>
          <p:nvPr/>
        </p:nvCxnSpPr>
        <p:spPr>
          <a:xfrm>
            <a:off x="2793884" y="2070646"/>
            <a:ext cx="471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4A4CA-C80F-B310-CBB9-295CA80BFDFE}"/>
              </a:ext>
            </a:extLst>
          </p:cNvPr>
          <p:cNvGrpSpPr/>
          <p:nvPr/>
        </p:nvGrpSpPr>
        <p:grpSpPr>
          <a:xfrm>
            <a:off x="4003496" y="2748435"/>
            <a:ext cx="5056366" cy="1202963"/>
            <a:chOff x="6806842" y="1656054"/>
            <a:chExt cx="5056366" cy="1202963"/>
          </a:xfrm>
        </p:grpSpPr>
        <p:pic>
          <p:nvPicPr>
            <p:cNvPr id="29" name="Graphic 28" descr="Food Delivery outline">
              <a:extLst>
                <a:ext uri="{FF2B5EF4-FFF2-40B4-BE49-F238E27FC236}">
                  <a16:creationId xmlns:a16="http://schemas.microsoft.com/office/drawing/2014/main" id="{EAF85CDB-27FD-EA29-5A38-8C303218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7601" y="1656054"/>
              <a:ext cx="914400" cy="914400"/>
            </a:xfrm>
            <a:prstGeom prst="rect">
              <a:avLst/>
            </a:prstGeom>
          </p:spPr>
        </p:pic>
        <p:pic>
          <p:nvPicPr>
            <p:cNvPr id="33" name="Picture 32" descr="Bakery employee giving bag to customer">
              <a:extLst>
                <a:ext uri="{FF2B5EF4-FFF2-40B4-BE49-F238E27FC236}">
                  <a16:creationId xmlns:a16="http://schemas.microsoft.com/office/drawing/2014/main" id="{EB5636F1-07E2-E12C-C608-457F0DDD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68841" y="1808454"/>
              <a:ext cx="914400" cy="609600"/>
            </a:xfrm>
            <a:prstGeom prst="rect">
              <a:avLst/>
            </a:prstGeom>
          </p:spPr>
        </p:pic>
        <p:pic>
          <p:nvPicPr>
            <p:cNvPr id="13" name="Graphic 12" descr="Store with solid fill">
              <a:extLst>
                <a:ext uri="{FF2B5EF4-FFF2-40B4-BE49-F238E27FC236}">
                  <a16:creationId xmlns:a16="http://schemas.microsoft.com/office/drawing/2014/main" id="{25F3FAC5-0CF2-A3D0-2DDA-2CD4E308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8488" y="1784968"/>
              <a:ext cx="656572" cy="6565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F67E7-034D-8332-541F-4563688BF202}"/>
                </a:ext>
              </a:extLst>
            </p:cNvPr>
            <p:cNvSpPr txBox="1"/>
            <p:nvPr/>
          </p:nvSpPr>
          <p:spPr>
            <a:xfrm>
              <a:off x="6806842" y="2551240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Logistics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078F86-F9E3-5B0D-EA22-0A4597B66504}"/>
                </a:ext>
              </a:extLst>
            </p:cNvPr>
            <p:cNvSpPr txBox="1"/>
            <p:nvPr/>
          </p:nvSpPr>
          <p:spPr>
            <a:xfrm>
              <a:off x="8459625" y="2574323"/>
              <a:ext cx="1566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/>
                <a:t>Retailer / Restaurant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FA4E9-3B98-28DB-E644-E4E79C7279F2}"/>
                </a:ext>
              </a:extLst>
            </p:cNvPr>
            <p:cNvSpPr txBox="1"/>
            <p:nvPr/>
          </p:nvSpPr>
          <p:spPr>
            <a:xfrm>
              <a:off x="10788875" y="2551240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Consumer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079B68-5AAD-B71B-0115-B11D296463E7}"/>
                </a:ext>
              </a:extLst>
            </p:cNvPr>
            <p:cNvCxnSpPr>
              <a:cxnSpLocks/>
            </p:cNvCxnSpPr>
            <p:nvPr/>
          </p:nvCxnSpPr>
          <p:spPr>
            <a:xfrm>
              <a:off x="784223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FE33FCB-FE87-B14B-BF0F-C83A07936CB3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48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2" descr="Factory outline">
            <a:extLst>
              <a:ext uri="{FF2B5EF4-FFF2-40B4-BE49-F238E27FC236}">
                <a16:creationId xmlns:a16="http://schemas.microsoft.com/office/drawing/2014/main" id="{4C9AC679-1651-DE17-2295-3F46D868F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2727" y="2859017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D1A61-120C-F435-0617-5E0989982EE3}"/>
              </a:ext>
            </a:extLst>
          </p:cNvPr>
          <p:cNvSpPr txBox="1"/>
          <p:nvPr/>
        </p:nvSpPr>
        <p:spPr>
          <a:xfrm>
            <a:off x="1277676" y="3769592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Manufacturer</a:t>
            </a:r>
          </a:p>
        </p:txBody>
      </p:sp>
      <p:pic>
        <p:nvPicPr>
          <p:cNvPr id="6" name="Graphic 5" descr="Factory outline">
            <a:extLst>
              <a:ext uri="{FF2B5EF4-FFF2-40B4-BE49-F238E27FC236}">
                <a16:creationId xmlns:a16="http://schemas.microsoft.com/office/drawing/2014/main" id="{3FC0DD42-C66B-A76D-4ECA-647C10A0F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9454" y="537152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C90D0-C5B9-AFCE-B77B-704155D6B9D4}"/>
              </a:ext>
            </a:extLst>
          </p:cNvPr>
          <p:cNvSpPr txBox="1"/>
          <p:nvPr/>
        </p:nvSpPr>
        <p:spPr>
          <a:xfrm>
            <a:off x="1284403" y="6282104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Manufacturer</a:t>
            </a:r>
          </a:p>
        </p:txBody>
      </p:sp>
      <p:pic>
        <p:nvPicPr>
          <p:cNvPr id="9" name="Picture 8" descr="A basket of vegetables&#10;&#10;Description automatically generated with medium confidence">
            <a:extLst>
              <a:ext uri="{FF2B5EF4-FFF2-40B4-BE49-F238E27FC236}">
                <a16:creationId xmlns:a16="http://schemas.microsoft.com/office/drawing/2014/main" id="{1D8481D2-5328-655E-BFCF-3ED9E510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9886" y="4187780"/>
            <a:ext cx="984858" cy="656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7319AF-E2CF-3296-EBFC-AB2DF0BE60B6}"/>
              </a:ext>
            </a:extLst>
          </p:cNvPr>
          <p:cNvSpPr txBox="1"/>
          <p:nvPr/>
        </p:nvSpPr>
        <p:spPr>
          <a:xfrm>
            <a:off x="1544811" y="4954052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Food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FF339B-7839-7B29-7891-9F23241AE3DB}"/>
              </a:ext>
            </a:extLst>
          </p:cNvPr>
          <p:cNvGrpSpPr/>
          <p:nvPr/>
        </p:nvGrpSpPr>
        <p:grpSpPr>
          <a:xfrm>
            <a:off x="4003496" y="1435773"/>
            <a:ext cx="5056366" cy="1202963"/>
            <a:chOff x="6806842" y="1656054"/>
            <a:chExt cx="5056366" cy="1202963"/>
          </a:xfrm>
        </p:grpSpPr>
        <p:pic>
          <p:nvPicPr>
            <p:cNvPr id="14" name="Graphic 13" descr="Food Delivery outline">
              <a:extLst>
                <a:ext uri="{FF2B5EF4-FFF2-40B4-BE49-F238E27FC236}">
                  <a16:creationId xmlns:a16="http://schemas.microsoft.com/office/drawing/2014/main" id="{7A63D90D-E374-099E-5FF2-981B80DB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7601" y="1656054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 descr="Bakery employee giving bag to customer">
              <a:extLst>
                <a:ext uri="{FF2B5EF4-FFF2-40B4-BE49-F238E27FC236}">
                  <a16:creationId xmlns:a16="http://schemas.microsoft.com/office/drawing/2014/main" id="{922317D4-57BE-1108-2C1C-E85778E1E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68841" y="1808454"/>
              <a:ext cx="914400" cy="609600"/>
            </a:xfrm>
            <a:prstGeom prst="rect">
              <a:avLst/>
            </a:prstGeom>
          </p:spPr>
        </p:pic>
        <p:pic>
          <p:nvPicPr>
            <p:cNvPr id="16" name="Graphic 15" descr="Store with solid fill">
              <a:extLst>
                <a:ext uri="{FF2B5EF4-FFF2-40B4-BE49-F238E27FC236}">
                  <a16:creationId xmlns:a16="http://schemas.microsoft.com/office/drawing/2014/main" id="{7D0F03C8-8E5E-3F33-F916-62FBA2EE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8488" y="1784968"/>
              <a:ext cx="656572" cy="6565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05ECF8-4EA5-3B09-8C8A-3BB013E14FA2}"/>
                </a:ext>
              </a:extLst>
            </p:cNvPr>
            <p:cNvSpPr txBox="1"/>
            <p:nvPr/>
          </p:nvSpPr>
          <p:spPr>
            <a:xfrm>
              <a:off x="6806842" y="2551240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Logistics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98C060-1B30-C03B-82F1-D3303400A411}"/>
                </a:ext>
              </a:extLst>
            </p:cNvPr>
            <p:cNvSpPr txBox="1"/>
            <p:nvPr/>
          </p:nvSpPr>
          <p:spPr>
            <a:xfrm>
              <a:off x="8459625" y="2574323"/>
              <a:ext cx="1566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/>
                <a:t>Retailer / Restaurant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41C1F4-43F1-41AC-6E79-20F922F1B8D0}"/>
                </a:ext>
              </a:extLst>
            </p:cNvPr>
            <p:cNvSpPr txBox="1"/>
            <p:nvPr/>
          </p:nvSpPr>
          <p:spPr>
            <a:xfrm>
              <a:off x="10788875" y="2551240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Consumer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E324804-BE8C-F39D-2217-3625F6CC1D6E}"/>
                </a:ext>
              </a:extLst>
            </p:cNvPr>
            <p:cNvCxnSpPr>
              <a:cxnSpLocks/>
            </p:cNvCxnSpPr>
            <p:nvPr/>
          </p:nvCxnSpPr>
          <p:spPr>
            <a:xfrm>
              <a:off x="784223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D0746BB-F6EC-A673-46BD-CC6C5107C002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48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61C911-5056-6B51-DA79-5237AB6D5B28}"/>
              </a:ext>
            </a:extLst>
          </p:cNvPr>
          <p:cNvGrpSpPr/>
          <p:nvPr/>
        </p:nvGrpSpPr>
        <p:grpSpPr>
          <a:xfrm>
            <a:off x="3911323" y="4084181"/>
            <a:ext cx="5056366" cy="1202963"/>
            <a:chOff x="6806842" y="1656054"/>
            <a:chExt cx="5056366" cy="1202963"/>
          </a:xfrm>
        </p:grpSpPr>
        <p:pic>
          <p:nvPicPr>
            <p:cNvPr id="35" name="Graphic 34" descr="Food Delivery outline">
              <a:extLst>
                <a:ext uri="{FF2B5EF4-FFF2-40B4-BE49-F238E27FC236}">
                  <a16:creationId xmlns:a16="http://schemas.microsoft.com/office/drawing/2014/main" id="{F964E79B-0A67-6993-809A-CA3195FF7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7601" y="1656054"/>
              <a:ext cx="914400" cy="914400"/>
            </a:xfrm>
            <a:prstGeom prst="rect">
              <a:avLst/>
            </a:prstGeom>
          </p:spPr>
        </p:pic>
        <p:pic>
          <p:nvPicPr>
            <p:cNvPr id="37" name="Picture 36" descr="Bakery employee giving bag to customer">
              <a:extLst>
                <a:ext uri="{FF2B5EF4-FFF2-40B4-BE49-F238E27FC236}">
                  <a16:creationId xmlns:a16="http://schemas.microsoft.com/office/drawing/2014/main" id="{32B318D7-36FA-D52B-12D8-1CBBF3E7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68841" y="1808454"/>
              <a:ext cx="914400" cy="609600"/>
            </a:xfrm>
            <a:prstGeom prst="rect">
              <a:avLst/>
            </a:prstGeom>
          </p:spPr>
        </p:pic>
        <p:pic>
          <p:nvPicPr>
            <p:cNvPr id="41" name="Graphic 40" descr="Store with solid fill">
              <a:extLst>
                <a:ext uri="{FF2B5EF4-FFF2-40B4-BE49-F238E27FC236}">
                  <a16:creationId xmlns:a16="http://schemas.microsoft.com/office/drawing/2014/main" id="{EB51E4C1-C294-17D8-1A77-706136BC4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8488" y="1784968"/>
              <a:ext cx="656572" cy="65657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3960C5-09AA-1273-43FC-6A3167038A01}"/>
                </a:ext>
              </a:extLst>
            </p:cNvPr>
            <p:cNvSpPr txBox="1"/>
            <p:nvPr/>
          </p:nvSpPr>
          <p:spPr>
            <a:xfrm>
              <a:off x="6806842" y="2551240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Logistics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012B3-D3B4-DA81-3677-99F06CD7C1FF}"/>
                </a:ext>
              </a:extLst>
            </p:cNvPr>
            <p:cNvSpPr txBox="1"/>
            <p:nvPr/>
          </p:nvSpPr>
          <p:spPr>
            <a:xfrm>
              <a:off x="8459625" y="2574323"/>
              <a:ext cx="1566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/>
                <a:t>Retailer / Restaurant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78250B-6B51-FC04-AFCE-1B0CB713C76C}"/>
                </a:ext>
              </a:extLst>
            </p:cNvPr>
            <p:cNvSpPr txBox="1"/>
            <p:nvPr/>
          </p:nvSpPr>
          <p:spPr>
            <a:xfrm>
              <a:off x="10788875" y="2551240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Consumer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0AE71EE-472F-D230-4913-BE6A21ED13FA}"/>
                </a:ext>
              </a:extLst>
            </p:cNvPr>
            <p:cNvCxnSpPr>
              <a:cxnSpLocks/>
            </p:cNvCxnSpPr>
            <p:nvPr/>
          </p:nvCxnSpPr>
          <p:spPr>
            <a:xfrm>
              <a:off x="784223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A9FA979-2E1D-ACAF-8745-A9BC320B70B5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48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9FC236-EF86-783D-504E-3DDDB0AE82E9}"/>
              </a:ext>
            </a:extLst>
          </p:cNvPr>
          <p:cNvGrpSpPr/>
          <p:nvPr/>
        </p:nvGrpSpPr>
        <p:grpSpPr>
          <a:xfrm>
            <a:off x="4003496" y="5439572"/>
            <a:ext cx="5056366" cy="1202963"/>
            <a:chOff x="6806842" y="1656054"/>
            <a:chExt cx="5056366" cy="1202963"/>
          </a:xfrm>
        </p:grpSpPr>
        <p:pic>
          <p:nvPicPr>
            <p:cNvPr id="48" name="Graphic 47" descr="Food Delivery outline">
              <a:extLst>
                <a:ext uri="{FF2B5EF4-FFF2-40B4-BE49-F238E27FC236}">
                  <a16:creationId xmlns:a16="http://schemas.microsoft.com/office/drawing/2014/main" id="{F7B6ADC0-489E-443E-5310-120E3A150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7601" y="1656054"/>
              <a:ext cx="914400" cy="914400"/>
            </a:xfrm>
            <a:prstGeom prst="rect">
              <a:avLst/>
            </a:prstGeom>
          </p:spPr>
        </p:pic>
        <p:pic>
          <p:nvPicPr>
            <p:cNvPr id="49" name="Picture 48" descr="Bakery employee giving bag to customer">
              <a:extLst>
                <a:ext uri="{FF2B5EF4-FFF2-40B4-BE49-F238E27FC236}">
                  <a16:creationId xmlns:a16="http://schemas.microsoft.com/office/drawing/2014/main" id="{C6500639-2706-760C-7883-2B6E1BACF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68841" y="1808454"/>
              <a:ext cx="914400" cy="609600"/>
            </a:xfrm>
            <a:prstGeom prst="rect">
              <a:avLst/>
            </a:prstGeom>
          </p:spPr>
        </p:pic>
        <p:pic>
          <p:nvPicPr>
            <p:cNvPr id="50" name="Graphic 49" descr="Store with solid fill">
              <a:extLst>
                <a:ext uri="{FF2B5EF4-FFF2-40B4-BE49-F238E27FC236}">
                  <a16:creationId xmlns:a16="http://schemas.microsoft.com/office/drawing/2014/main" id="{F77F914A-4384-F9FA-7FA2-E4942DE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8488" y="1784968"/>
              <a:ext cx="656572" cy="65657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0464E3-C443-18B5-8377-8ED10436C614}"/>
                </a:ext>
              </a:extLst>
            </p:cNvPr>
            <p:cNvSpPr txBox="1"/>
            <p:nvPr/>
          </p:nvSpPr>
          <p:spPr>
            <a:xfrm>
              <a:off x="6806842" y="2551240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Logistics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361186-4B88-2539-3A22-BD0983F75662}"/>
                </a:ext>
              </a:extLst>
            </p:cNvPr>
            <p:cNvSpPr txBox="1"/>
            <p:nvPr/>
          </p:nvSpPr>
          <p:spPr>
            <a:xfrm>
              <a:off x="8459625" y="2574323"/>
              <a:ext cx="1566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/>
                <a:t>Retailer / Restaurant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33C337-3B5F-F7C5-CAE4-3E947E6E5BE3}"/>
                </a:ext>
              </a:extLst>
            </p:cNvPr>
            <p:cNvSpPr txBox="1"/>
            <p:nvPr/>
          </p:nvSpPr>
          <p:spPr>
            <a:xfrm>
              <a:off x="10788875" y="2551240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Consumer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D10D412-D795-BE09-B392-BF6338E1224F}"/>
                </a:ext>
              </a:extLst>
            </p:cNvPr>
            <p:cNvCxnSpPr>
              <a:cxnSpLocks/>
            </p:cNvCxnSpPr>
            <p:nvPr/>
          </p:nvCxnSpPr>
          <p:spPr>
            <a:xfrm>
              <a:off x="784223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F1D4BE0-F57D-1C75-7933-0626A498E7C1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483" y="2705128"/>
              <a:ext cx="471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1849025-5BB9-06BE-36E9-61570F46C744}"/>
              </a:ext>
            </a:extLst>
          </p:cNvPr>
          <p:cNvCxnSpPr>
            <a:cxnSpLocks/>
          </p:cNvCxnSpPr>
          <p:nvPr/>
        </p:nvCxnSpPr>
        <p:spPr>
          <a:xfrm>
            <a:off x="2747770" y="3466142"/>
            <a:ext cx="471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8FA68A0-EC03-81AA-D3D6-6B52641FBE0C}"/>
              </a:ext>
            </a:extLst>
          </p:cNvPr>
          <p:cNvCxnSpPr>
            <a:cxnSpLocks/>
          </p:cNvCxnSpPr>
          <p:nvPr/>
        </p:nvCxnSpPr>
        <p:spPr>
          <a:xfrm>
            <a:off x="2747770" y="4541381"/>
            <a:ext cx="471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2630D03-EB47-AC27-B68B-2E0938DA6F80}"/>
              </a:ext>
            </a:extLst>
          </p:cNvPr>
          <p:cNvCxnSpPr>
            <a:cxnSpLocks/>
          </p:cNvCxnSpPr>
          <p:nvPr/>
        </p:nvCxnSpPr>
        <p:spPr>
          <a:xfrm>
            <a:off x="2738439" y="6000066"/>
            <a:ext cx="471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46E4E-5B87-D34B-7D24-AA6E0334F6A1}"/>
              </a:ext>
            </a:extLst>
          </p:cNvPr>
          <p:cNvSpPr/>
          <p:nvPr/>
        </p:nvSpPr>
        <p:spPr>
          <a:xfrm>
            <a:off x="9168346" y="3510435"/>
            <a:ext cx="3049125" cy="942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AD3E5C-0B4F-4E5E-1CE5-EF28F8219212}"/>
              </a:ext>
            </a:extLst>
          </p:cNvPr>
          <p:cNvSpPr txBox="1"/>
          <p:nvPr/>
        </p:nvSpPr>
        <p:spPr>
          <a:xfrm>
            <a:off x="9187851" y="3658437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Want 15 different things?</a:t>
            </a:r>
          </a:p>
          <a:p>
            <a:pPr algn="ctr"/>
            <a:r>
              <a:rPr lang="en-US" dirty="0"/>
              <a:t> Place 15 orders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3879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2F828209C1541B9D526DEA5CCE468" ma:contentTypeVersion="13" ma:contentTypeDescription="Create a new document." ma:contentTypeScope="" ma:versionID="2a023c85bd6f395b199a95fb4c3b929c">
  <xsd:schema xmlns:xsd="http://www.w3.org/2001/XMLSchema" xmlns:xs="http://www.w3.org/2001/XMLSchema" xmlns:p="http://schemas.microsoft.com/office/2006/metadata/properties" xmlns:ns3="828ee506-3bcf-4479-a3d4-57d8f59985ce" xmlns:ns4="a86f6eca-ac1c-40c9-afee-3e91c68855ee" targetNamespace="http://schemas.microsoft.com/office/2006/metadata/properties" ma:root="true" ma:fieldsID="e3ea97207ac582d8281fcd8d0e5e924f" ns3:_="" ns4:_="">
    <xsd:import namespace="828ee506-3bcf-4479-a3d4-57d8f59985ce"/>
    <xsd:import namespace="a86f6eca-ac1c-40c9-afee-3e91c68855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ee506-3bcf-4479-a3d4-57d8f5998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f6eca-ac1c-40c9-afee-3e91c68855e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B59F5E-4299-4D0E-8BEE-E365BF01D4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01FE57-491E-4225-A11F-9FAA08263487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86f6eca-ac1c-40c9-afee-3e91c68855ee"/>
    <ds:schemaRef ds:uri="http://schemas.openxmlformats.org/package/2006/metadata/core-properties"/>
    <ds:schemaRef ds:uri="828ee506-3bcf-4479-a3d4-57d8f59985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BB9739-0580-4FBB-A2C9-07574E632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8ee506-3bcf-4479-a3d4-57d8f59985ce"/>
    <ds:schemaRef ds:uri="a86f6eca-ac1c-40c9-afee-3e91c6885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20142</TotalTime>
  <Words>507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</vt:lpstr>
      <vt:lpstr>Wingdings 2</vt:lpstr>
      <vt:lpstr>Wingdings 3</vt:lpstr>
      <vt:lpstr>Wisp</vt:lpstr>
      <vt:lpstr>  </vt:lpstr>
      <vt:lpstr>Blair Hyslop – 30 Years in the Food Business  – almost all of it from New Brunswick</vt:lpstr>
      <vt:lpstr>PowerPoint Presentation</vt:lpstr>
      <vt:lpstr>PowerPoint Presentation</vt:lpstr>
      <vt:lpstr>In 2017 we purchased Kredl’s</vt:lpstr>
      <vt:lpstr>PowerPoint Presentation</vt:lpstr>
      <vt:lpstr>In just two generations we have gone from more than 75% of the food consumed in Atlantic Canada being grown, raised or produced here to less than 6% today  New Brunswick is one of the few provinces in Canada that does not have a central distribution Hub for fresh local food  at Kredl’s Corner Market we are committed to fixing this problem </vt:lpstr>
      <vt:lpstr>We have a supply chain problem in New Brunswick – How Most Provinces Do it</vt:lpstr>
      <vt:lpstr>We have a supply chain problem in New Brunswick – How We do it</vt:lpstr>
      <vt:lpstr>The Plan  Spring 2023 in Partnership with the Province of New Brunswick we ar e launching Our Local food Supply chain Initiative  Supply Side – Purchasing Manager ; focus on sourcing and buying local supply, mapping what's grown, raised, manufactured,  where and by whom.  Demand Side – Business Development Manager; responsible for finding customers for local food.  Kredl’s Kitchen – Responsible for identifying value added opportunities ie; turkey pot pie, pizza , soups …  Kredl’s wholesale &amp; warehouse – Logistics</vt:lpstr>
      <vt:lpstr>Thank you</vt:lpstr>
      <vt:lpstr>PowerPoint Presentation</vt:lpstr>
    </vt:vector>
  </TitlesOfParts>
  <Company>McCain Foods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MACDOUGALL, LIZ A.</dc:creator>
  <cp:lastModifiedBy>Blair Hyslop</cp:lastModifiedBy>
  <cp:revision>185</cp:revision>
  <cp:lastPrinted>2021-06-08T16:19:48Z</cp:lastPrinted>
  <dcterms:created xsi:type="dcterms:W3CDTF">2018-08-09T22:04:47Z</dcterms:created>
  <dcterms:modified xsi:type="dcterms:W3CDTF">2023-03-15T02:14:37Z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0x010100D332F828209C1541B9D526DEA5CCE468</vt:lpwstr>
  </property>
</Properties>
</file>