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7" r:id="rId2"/>
    <p:sldId id="464" r:id="rId3"/>
    <p:sldId id="484" r:id="rId4"/>
    <p:sldId id="485" r:id="rId5"/>
    <p:sldId id="469" r:id="rId6"/>
    <p:sldId id="494" r:id="rId7"/>
    <p:sldId id="482" r:id="rId8"/>
    <p:sldId id="314" r:id="rId9"/>
    <p:sldId id="315" r:id="rId10"/>
    <p:sldId id="396" r:id="rId11"/>
    <p:sldId id="475" r:id="rId12"/>
    <p:sldId id="493" r:id="rId13"/>
    <p:sldId id="349" r:id="rId14"/>
    <p:sldId id="504" r:id="rId15"/>
    <p:sldId id="353" r:id="rId16"/>
    <p:sldId id="488" r:id="rId17"/>
    <p:sldId id="489" r:id="rId18"/>
    <p:sldId id="490" r:id="rId19"/>
    <p:sldId id="491" r:id="rId20"/>
    <p:sldId id="501" r:id="rId21"/>
    <p:sldId id="503" r:id="rId22"/>
    <p:sldId id="399" r:id="rId2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ier, Kate (ELG/EGL)" initials="" lastIdx="29" clrIdx="0"/>
  <p:cmAuthor id="2" name="Jefferies, Zane (ELG/EGL)" initials="" lastIdx="3" clrIdx="1"/>
  <p:cmAuthor id="3" name="Johnson, Courtney (ELG/EGL)"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F"/>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1187" autoAdjust="0"/>
  </p:normalViewPr>
  <p:slideViewPr>
    <p:cSldViewPr>
      <p:cViewPr varScale="1">
        <p:scale>
          <a:sx n="100" d="100"/>
          <a:sy n="100" d="100"/>
        </p:scale>
        <p:origin x="1308" y="90"/>
      </p:cViewPr>
      <p:guideLst>
        <p:guide orient="horz" pos="2160"/>
        <p:guide pos="2784"/>
      </p:guideLst>
    </p:cSldViewPr>
  </p:slideViewPr>
  <p:outlineViewPr>
    <p:cViewPr>
      <p:scale>
        <a:sx n="33" d="100"/>
        <a:sy n="33" d="100"/>
      </p:scale>
      <p:origin x="0" y="10084"/>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F5C88-E14A-4C23-AA35-D922A505E141}"/>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cs typeface="+mn-cs"/>
              </a:defRPr>
            </a:lvl1pPr>
          </a:lstStyle>
          <a:p>
            <a:pPr>
              <a:defRPr/>
            </a:pPr>
            <a:endParaRPr lang="en-CA"/>
          </a:p>
        </p:txBody>
      </p:sp>
      <p:sp>
        <p:nvSpPr>
          <p:cNvPr id="3" name="Date Placeholder 2">
            <a:extLst>
              <a:ext uri="{FF2B5EF4-FFF2-40B4-BE49-F238E27FC236}">
                <a16:creationId xmlns:a16="http://schemas.microsoft.com/office/drawing/2014/main" id="{7E466ACE-73C4-4F24-8640-1D5F4FFBEF24}"/>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cs typeface="+mn-cs"/>
              </a:defRPr>
            </a:lvl1pPr>
          </a:lstStyle>
          <a:p>
            <a:pPr>
              <a:defRPr/>
            </a:pPr>
            <a:fld id="{9E375381-DE4E-4036-BB63-6C7EE28C1D77}" type="datetimeFigureOut">
              <a:rPr lang="en-CA"/>
              <a:pPr>
                <a:defRPr/>
              </a:pPr>
              <a:t>2023-03-10</a:t>
            </a:fld>
            <a:endParaRPr lang="en-CA"/>
          </a:p>
        </p:txBody>
      </p:sp>
      <p:sp>
        <p:nvSpPr>
          <p:cNvPr id="4" name="Footer Placeholder 3">
            <a:extLst>
              <a:ext uri="{FF2B5EF4-FFF2-40B4-BE49-F238E27FC236}">
                <a16:creationId xmlns:a16="http://schemas.microsoft.com/office/drawing/2014/main" id="{0024F636-1F23-45C6-9F69-9AB551131C86}"/>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cs typeface="+mn-cs"/>
              </a:defRPr>
            </a:lvl1pPr>
          </a:lstStyle>
          <a:p>
            <a:pPr>
              <a:defRPr/>
            </a:pPr>
            <a:endParaRPr lang="en-CA"/>
          </a:p>
        </p:txBody>
      </p:sp>
      <p:sp>
        <p:nvSpPr>
          <p:cNvPr id="5" name="Slide Number Placeholder 4">
            <a:extLst>
              <a:ext uri="{FF2B5EF4-FFF2-40B4-BE49-F238E27FC236}">
                <a16:creationId xmlns:a16="http://schemas.microsoft.com/office/drawing/2014/main" id="{833734D9-6439-4ADF-B33B-1C44F0E2D699}"/>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ea typeface="ヒラギノ角ゴ Pro W3" pitchFamily="48" charset="-128"/>
                <a:cs typeface="+mn-cs"/>
              </a:defRPr>
            </a:lvl1pPr>
          </a:lstStyle>
          <a:p>
            <a:pPr>
              <a:defRPr/>
            </a:pPr>
            <a:fld id="{A5EA7435-7EB0-45B8-B4B5-1B8922763BC8}"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2A288F-2D17-4292-BB47-C95BFE598CE3}"/>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cs typeface="+mn-cs"/>
              </a:defRPr>
            </a:lvl1pPr>
          </a:lstStyle>
          <a:p>
            <a:pPr>
              <a:defRPr/>
            </a:pPr>
            <a:endParaRPr lang="en-CA"/>
          </a:p>
        </p:txBody>
      </p:sp>
      <p:sp>
        <p:nvSpPr>
          <p:cNvPr id="3" name="Date Placeholder 2">
            <a:extLst>
              <a:ext uri="{FF2B5EF4-FFF2-40B4-BE49-F238E27FC236}">
                <a16:creationId xmlns:a16="http://schemas.microsoft.com/office/drawing/2014/main" id="{D13CDC39-1BA4-47F2-8A3C-49FBBA0F7481}"/>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cs typeface="+mn-cs"/>
              </a:defRPr>
            </a:lvl1pPr>
          </a:lstStyle>
          <a:p>
            <a:pPr>
              <a:defRPr/>
            </a:pPr>
            <a:fld id="{89ACCF17-1745-4306-A49F-3062C13A857A}" type="datetimeFigureOut">
              <a:rPr lang="en-CA"/>
              <a:pPr>
                <a:defRPr/>
              </a:pPr>
              <a:t>2023-03-10</a:t>
            </a:fld>
            <a:endParaRPr lang="en-CA"/>
          </a:p>
        </p:txBody>
      </p:sp>
      <p:sp>
        <p:nvSpPr>
          <p:cNvPr id="4" name="Slide Image Placeholder 3">
            <a:extLst>
              <a:ext uri="{FF2B5EF4-FFF2-40B4-BE49-F238E27FC236}">
                <a16:creationId xmlns:a16="http://schemas.microsoft.com/office/drawing/2014/main" id="{F8EACE79-8404-4D4C-A25C-F95C5D89DA2D}"/>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a:extLst>
              <a:ext uri="{FF2B5EF4-FFF2-40B4-BE49-F238E27FC236}">
                <a16:creationId xmlns:a16="http://schemas.microsoft.com/office/drawing/2014/main" id="{EEB75484-700C-4F88-9F6C-B593AB0C3C39}"/>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A465CFC0-6F5F-4CF4-9F9D-4B0E9883A7B2}"/>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cs typeface="+mn-cs"/>
              </a:defRPr>
            </a:lvl1pPr>
          </a:lstStyle>
          <a:p>
            <a:pPr>
              <a:defRPr/>
            </a:pPr>
            <a:endParaRPr lang="en-CA"/>
          </a:p>
        </p:txBody>
      </p:sp>
      <p:sp>
        <p:nvSpPr>
          <p:cNvPr id="7" name="Slide Number Placeholder 6">
            <a:extLst>
              <a:ext uri="{FF2B5EF4-FFF2-40B4-BE49-F238E27FC236}">
                <a16:creationId xmlns:a16="http://schemas.microsoft.com/office/drawing/2014/main" id="{B335AD45-BD65-4892-9230-F2268A973D67}"/>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ea typeface="ヒラギノ角ゴ Pro W3" pitchFamily="48" charset="-128"/>
                <a:cs typeface="+mn-cs"/>
              </a:defRPr>
            </a:lvl1pPr>
          </a:lstStyle>
          <a:p>
            <a:pPr>
              <a:defRPr/>
            </a:pPr>
            <a:fld id="{CE774023-AF62-42C8-9402-E2131369DFF1}"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6DBF939C-5C66-4165-856A-2B5278A0A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9E038E8-56C5-4C8A-9635-06D5103A27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Regulatory requirements we will briefly cover today – non-exhaustive list and it is the responsibility of the proponent to ensure they are complying to all applicable regulations </a:t>
            </a:r>
          </a:p>
        </p:txBody>
      </p:sp>
      <p:sp>
        <p:nvSpPr>
          <p:cNvPr id="4" name="Slide Number Placeholder 3">
            <a:extLst>
              <a:ext uri="{FF2B5EF4-FFF2-40B4-BE49-F238E27FC236}">
                <a16:creationId xmlns:a16="http://schemas.microsoft.com/office/drawing/2014/main" id="{9C7C2B5D-5246-4D20-B589-41BCAF379287}"/>
              </a:ext>
            </a:extLst>
          </p:cNvPr>
          <p:cNvSpPr>
            <a:spLocks noGrp="1"/>
          </p:cNvSpPr>
          <p:nvPr>
            <p:ph type="sldNum" sz="quarter" idx="5"/>
          </p:nvPr>
        </p:nvSpPr>
        <p:spPr/>
        <p:txBody>
          <a:bodyPr/>
          <a:lstStyle/>
          <a:p>
            <a:pPr>
              <a:defRPr/>
            </a:pPr>
            <a:fld id="{AF5A317A-9E3B-46A1-9B53-7B3ED5F6BEA7}" type="slidenum">
              <a:rPr lang="en-CA" altLang="en-US" smtClean="0"/>
              <a:pPr>
                <a:defRPr/>
              </a:pPr>
              <a:t>2</a:t>
            </a:fld>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216BC46-3ADE-4294-ADE8-6F431AC3B4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1BC84D7-A3A2-4642-9204-3FCCD83B11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549F"/>
                </a:solidFill>
              </a:rPr>
              <a:t>Wellfield Protected Area:</a:t>
            </a:r>
            <a:br>
              <a:rPr lang="en-US" altLang="en-US" b="1">
                <a:solidFill>
                  <a:srgbClr val="00549F"/>
                </a:solidFill>
              </a:rPr>
            </a:br>
            <a:r>
              <a:rPr lang="en-US" altLang="en-US">
                <a:solidFill>
                  <a:srgbClr val="00549F"/>
                </a:solidFill>
              </a:rPr>
              <a:t>Area (surface and subsurface) surrounding a public water well or wellfield</a:t>
            </a:r>
          </a:p>
          <a:p>
            <a:endParaRPr lang="en-CA" altLang="en-US"/>
          </a:p>
        </p:txBody>
      </p:sp>
      <p:sp>
        <p:nvSpPr>
          <p:cNvPr id="34820" name="Slide Number Placeholder 3">
            <a:extLst>
              <a:ext uri="{FF2B5EF4-FFF2-40B4-BE49-F238E27FC236}">
                <a16:creationId xmlns:a16="http://schemas.microsoft.com/office/drawing/2014/main" id="{AEA174E6-F088-4713-96E5-616157C83E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A885A69A-55F0-44A8-BCD2-663B787A31B4}" type="slidenum">
              <a:rPr lang="en-CA" altLang="en-US" sz="1200" smtClean="0"/>
              <a:pPr/>
              <a:t>15</a:t>
            </a:fld>
            <a:endParaRPr lang="en-CA"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2687690-0359-4288-9F6C-E7BC172C6B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21006DC-CCC2-4CCB-9DFE-DCA198E766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4580" name="Slide Number Placeholder 3">
            <a:extLst>
              <a:ext uri="{FF2B5EF4-FFF2-40B4-BE49-F238E27FC236}">
                <a16:creationId xmlns:a16="http://schemas.microsoft.com/office/drawing/2014/main" id="{A18F5B2A-B911-4804-A8DC-86DEF5F88E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77E7BC00-C75D-4BE3-B729-C7D1E30A645E}" type="slidenum">
              <a:rPr lang="en-CA" altLang="en-US" sz="1200" smtClean="0"/>
              <a:pPr/>
              <a:t>17</a:t>
            </a:fld>
            <a:endParaRPr lang="en-CA"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DCD8F88-ACD0-4651-A564-D4952D89B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D561CB23-68D4-437A-8FF8-47AF56AF75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6628" name="Slide Number Placeholder 3">
            <a:extLst>
              <a:ext uri="{FF2B5EF4-FFF2-40B4-BE49-F238E27FC236}">
                <a16:creationId xmlns:a16="http://schemas.microsoft.com/office/drawing/2014/main" id="{28E098AC-AB56-4110-A33F-1CCD96A1D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C50F7C9E-0C35-481F-9D15-3D1935576E48}" type="slidenum">
              <a:rPr lang="en-CA" altLang="en-US" sz="1200" smtClean="0"/>
              <a:pPr/>
              <a:t>18</a:t>
            </a:fld>
            <a:endParaRPr lang="en-CA"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EE516D2-C17E-496C-9B67-EA60689772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058D226-88C4-439A-8E7B-25C0BE5458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8676" name="Slide Number Placeholder 3">
            <a:extLst>
              <a:ext uri="{FF2B5EF4-FFF2-40B4-BE49-F238E27FC236}">
                <a16:creationId xmlns:a16="http://schemas.microsoft.com/office/drawing/2014/main" id="{67B254FF-9099-48FA-8D05-C601791720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984AE9DF-B11D-42CD-9B61-632F1FFFCA81}" type="slidenum">
              <a:rPr lang="en-CA" altLang="en-US" sz="1200" smtClean="0"/>
              <a:pPr/>
              <a:t>19</a:t>
            </a:fld>
            <a:endParaRPr lang="en-CA"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342325D-7DF9-CF45-423B-D60DC3A0E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FD10B91F-B8B8-C3EC-4F08-8B10DA749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4820" name="Slide Number Placeholder 3">
            <a:extLst>
              <a:ext uri="{FF2B5EF4-FFF2-40B4-BE49-F238E27FC236}">
                <a16:creationId xmlns:a16="http://schemas.microsoft.com/office/drawing/2014/main" id="{55B14191-4175-3D71-96A8-139BE267A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716E5043-2168-4E6A-9EDD-035222AC2CAE}" type="slidenum">
              <a:rPr lang="en-CA" altLang="en-US" sz="1200" smtClean="0"/>
              <a:pPr/>
              <a:t>20</a:t>
            </a:fld>
            <a:endParaRPr lang="en-CA" altLang="en-US" sz="1200"/>
          </a:p>
        </p:txBody>
      </p:sp>
    </p:spTree>
    <p:extLst>
      <p:ext uri="{BB962C8B-B14F-4D97-AF65-F5344CB8AC3E}">
        <p14:creationId xmlns:p14="http://schemas.microsoft.com/office/powerpoint/2010/main" val="125799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342325D-7DF9-CF45-423B-D60DC3A0E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FD10B91F-B8B8-C3EC-4F08-8B10DA749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4820" name="Slide Number Placeholder 3">
            <a:extLst>
              <a:ext uri="{FF2B5EF4-FFF2-40B4-BE49-F238E27FC236}">
                <a16:creationId xmlns:a16="http://schemas.microsoft.com/office/drawing/2014/main" id="{55B14191-4175-3D71-96A8-139BE267A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716E5043-2168-4E6A-9EDD-035222AC2CAE}" type="slidenum">
              <a:rPr lang="en-CA" altLang="en-US" sz="1200" smtClean="0"/>
              <a:pPr/>
              <a:t>21</a:t>
            </a:fld>
            <a:endParaRPr lang="en-CA" altLang="en-US" sz="1200"/>
          </a:p>
        </p:txBody>
      </p:sp>
    </p:spTree>
    <p:extLst>
      <p:ext uri="{BB962C8B-B14F-4D97-AF65-F5344CB8AC3E}">
        <p14:creationId xmlns:p14="http://schemas.microsoft.com/office/powerpoint/2010/main" val="404440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7969EE6-4CC0-4C14-B9D7-22A0C780E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2D374D7-920D-4CBB-B71B-980C594E5E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0964" name="Slide Number Placeholder 3">
            <a:extLst>
              <a:ext uri="{FF2B5EF4-FFF2-40B4-BE49-F238E27FC236}">
                <a16:creationId xmlns:a16="http://schemas.microsoft.com/office/drawing/2014/main" id="{5F88BDF8-D2C3-413B-959F-BDCAE55DED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2C7FEA5D-1EE5-4398-91E1-B78065B64287}" type="slidenum">
              <a:rPr lang="en-CA" altLang="en-US" sz="1200" smtClean="0"/>
              <a:pPr/>
              <a:t>22</a:t>
            </a:fld>
            <a:endParaRPr lang="en-CA"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612AD2C-6AFC-4231-A4F5-F385567036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FFCB5D62-D249-444E-A80B-D4B2E3814E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720BDF0-FF31-4CE2-AA23-AF2D41BD378F}"/>
              </a:ext>
            </a:extLst>
          </p:cNvPr>
          <p:cNvSpPr>
            <a:spLocks noGrp="1"/>
          </p:cNvSpPr>
          <p:nvPr>
            <p:ph type="sldNum" sz="quarter" idx="5"/>
          </p:nvPr>
        </p:nvSpPr>
        <p:spPr/>
        <p:txBody>
          <a:bodyPr/>
          <a:lstStyle/>
          <a:p>
            <a:pPr>
              <a:defRPr/>
            </a:pPr>
            <a:fld id="{904AC32F-A669-4E98-AE5A-E665F604965E}" type="slidenum">
              <a:rPr lang="en-CA" altLang="en-US" smtClean="0"/>
              <a:pPr>
                <a:defRPr/>
              </a:pPr>
              <a:t>3</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0A7604F-13E7-4ED9-A5CB-DF979307FD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260B527-E819-41EE-9E62-2FFBCB011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I know we don’t have a lot of time so I will go through these slides very quickly. Ill start with a little info on what constitutes a wetland and then talk about the most important functions of wetlands.</a:t>
            </a:r>
          </a:p>
          <a:p>
            <a:pPr eaLnBrk="1" hangingPunct="1">
              <a:spcBef>
                <a:spcPct val="0"/>
              </a:spcBef>
            </a:pPr>
            <a:r>
              <a:rPr lang="en-CA" altLang="en-US"/>
              <a:t>Wetlands are natural areas where water and land meet</a:t>
            </a:r>
          </a:p>
          <a:p>
            <a:pPr eaLnBrk="1" hangingPunct="1">
              <a:spcBef>
                <a:spcPct val="0"/>
              </a:spcBef>
            </a:pPr>
            <a:r>
              <a:rPr lang="en-CA" altLang="en-US"/>
              <a:t>All wetlands have to have same criteria: </a:t>
            </a:r>
          </a:p>
          <a:p>
            <a:pPr eaLnBrk="1" hangingPunct="1">
              <a:spcBef>
                <a:spcPct val="0"/>
              </a:spcBef>
            </a:pPr>
            <a:r>
              <a:rPr lang="en-CA" altLang="en-US"/>
              <a:t>wet 2 consecutive weeks during growing season, </a:t>
            </a:r>
          </a:p>
          <a:p>
            <a:pPr eaLnBrk="1" hangingPunct="1">
              <a:spcBef>
                <a:spcPct val="0"/>
              </a:spcBef>
            </a:pPr>
            <a:r>
              <a:rPr lang="en-CA" altLang="en-US"/>
              <a:t>have hydric soils, </a:t>
            </a:r>
          </a:p>
          <a:p>
            <a:pPr eaLnBrk="1" hangingPunct="1">
              <a:spcBef>
                <a:spcPct val="0"/>
              </a:spcBef>
            </a:pPr>
            <a:r>
              <a:rPr lang="en-CA" altLang="en-US"/>
              <a:t>and vegetation that can tolerate wet conditions</a:t>
            </a:r>
          </a:p>
          <a:p>
            <a:pPr eaLnBrk="1" hangingPunct="1">
              <a:spcBef>
                <a:spcPct val="0"/>
              </a:spcBef>
            </a:pPr>
            <a:endParaRPr lang="en-CA" altLang="en-US"/>
          </a:p>
          <a:p>
            <a:pPr eaLnBrk="1" hangingPunct="1">
              <a:spcBef>
                <a:spcPct val="0"/>
              </a:spcBef>
            </a:pPr>
            <a:r>
              <a:rPr lang="en-CA" altLang="en-US"/>
              <a:t>All wetlands regardless of type have the same 3 criteria. The have to be wet for at least 2 consecutive weeks in summer. </a:t>
            </a:r>
          </a:p>
          <a:p>
            <a:pPr eaLnBrk="1" hangingPunct="1">
              <a:spcBef>
                <a:spcPct val="0"/>
              </a:spcBef>
            </a:pPr>
            <a:r>
              <a:rPr lang="en-CA" altLang="en-US"/>
              <a:t>Bog- &gt;40cm peat, closed system (water exits only) miscou island, regent bog</a:t>
            </a:r>
          </a:p>
          <a:p>
            <a:pPr eaLnBrk="1" hangingPunct="1">
              <a:spcBef>
                <a:spcPct val="0"/>
              </a:spcBef>
            </a:pPr>
            <a:r>
              <a:rPr lang="en-CA" altLang="en-US"/>
              <a:t>Fen- &gt;40cm peat, open system (inlet and outlet, surface and groundwater) grandlake meadows</a:t>
            </a:r>
          </a:p>
          <a:p>
            <a:pPr eaLnBrk="1" hangingPunct="1">
              <a:spcBef>
                <a:spcPct val="0"/>
              </a:spcBef>
            </a:pPr>
            <a:r>
              <a:rPr lang="en-US" altLang="en-US">
                <a:solidFill>
                  <a:srgbClr val="464646"/>
                </a:solidFill>
              </a:rPr>
              <a:t>Aquatic Bed – small body of water typically &lt;2m depth, submerged or floating vegetation, DUC</a:t>
            </a:r>
          </a:p>
          <a:p>
            <a:pPr eaLnBrk="1" hangingPunct="1">
              <a:spcBef>
                <a:spcPct val="0"/>
              </a:spcBef>
            </a:pPr>
            <a:r>
              <a:rPr lang="en-US" altLang="en-US">
                <a:solidFill>
                  <a:srgbClr val="464646"/>
                </a:solidFill>
              </a:rPr>
              <a:t>Freshwater Marsh – frequently or permanently flooded, emergent vegetation, grand lake meadows</a:t>
            </a:r>
          </a:p>
          <a:p>
            <a:pPr eaLnBrk="1" hangingPunct="1">
              <a:spcBef>
                <a:spcPct val="0"/>
              </a:spcBef>
            </a:pPr>
            <a:r>
              <a:rPr lang="en-US" altLang="en-US">
                <a:solidFill>
                  <a:srgbClr val="464646"/>
                </a:solidFill>
              </a:rPr>
              <a:t>Coastal Marsh - </a:t>
            </a:r>
            <a:r>
              <a:rPr lang="en-US" altLang="en-US"/>
              <a:t>drain directly into coastal waters and have the potential to be at least partially flooded with salt or brackish water.</a:t>
            </a:r>
          </a:p>
          <a:p>
            <a:pPr eaLnBrk="1" hangingPunct="1">
              <a:spcBef>
                <a:spcPct val="0"/>
              </a:spcBef>
            </a:pPr>
            <a:endParaRPr lang="en-US" altLang="en-US">
              <a:solidFill>
                <a:srgbClr val="464646"/>
              </a:solidFill>
            </a:endParaRPr>
          </a:p>
          <a:p>
            <a:pPr eaLnBrk="1" hangingPunct="1">
              <a:spcBef>
                <a:spcPct val="0"/>
              </a:spcBef>
            </a:pPr>
            <a:endParaRPr lang="en-CA" altLang="en-US"/>
          </a:p>
        </p:txBody>
      </p:sp>
      <p:sp>
        <p:nvSpPr>
          <p:cNvPr id="13316" name="Slide Number Placeholder 3">
            <a:extLst>
              <a:ext uri="{FF2B5EF4-FFF2-40B4-BE49-F238E27FC236}">
                <a16:creationId xmlns:a16="http://schemas.microsoft.com/office/drawing/2014/main" id="{201FC220-8A2C-4B62-B68E-E44DA97C0A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52475" indent="-287338">
              <a:defRPr sz="2400">
                <a:solidFill>
                  <a:schemeClr val="tx1"/>
                </a:solidFill>
                <a:latin typeface="Arial" panose="020B0604020202020204" pitchFamily="34" charset="0"/>
                <a:ea typeface="ヒラギノ角ゴ Pro W3"/>
                <a:cs typeface="ヒラギノ角ゴ Pro W3"/>
              </a:defRPr>
            </a:lvl2pPr>
            <a:lvl3pPr marL="1160463" indent="-228600">
              <a:defRPr sz="2400">
                <a:solidFill>
                  <a:schemeClr val="tx1"/>
                </a:solidFill>
                <a:latin typeface="Arial" panose="020B0604020202020204" pitchFamily="34" charset="0"/>
                <a:ea typeface="ヒラギノ角ゴ Pro W3"/>
                <a:cs typeface="ヒラギノ角ゴ Pro W3"/>
              </a:defRPr>
            </a:lvl3pPr>
            <a:lvl4pPr marL="1627188" indent="-228600">
              <a:defRPr sz="2400">
                <a:solidFill>
                  <a:schemeClr val="tx1"/>
                </a:solidFill>
                <a:latin typeface="Arial" panose="020B0604020202020204" pitchFamily="34" charset="0"/>
                <a:ea typeface="ヒラギノ角ゴ Pro W3"/>
                <a:cs typeface="ヒラギノ角ゴ Pro W3"/>
              </a:defRPr>
            </a:lvl4pPr>
            <a:lvl5pPr marL="2092325" indent="-228600">
              <a:defRPr sz="2400">
                <a:solidFill>
                  <a:schemeClr val="tx1"/>
                </a:solidFill>
                <a:latin typeface="Arial" panose="020B0604020202020204" pitchFamily="34" charset="0"/>
                <a:ea typeface="ヒラギノ角ゴ Pro W3"/>
                <a:cs typeface="ヒラギノ角ゴ Pro W3"/>
              </a:defRPr>
            </a:lvl5pPr>
            <a:lvl6pPr marL="2549525"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3006725"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63925"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921125"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649CA6C7-B0C7-4043-B649-E016ECBECDBA}" type="slidenum">
              <a:rPr lang="en-CA" altLang="en-US" sz="1200" smtClean="0"/>
              <a:pPr/>
              <a:t>8</a:t>
            </a:fld>
            <a:endParaRPr lang="en-CA"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1C7338C-E18D-4FB9-BE00-CDEFAD14D5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3DDD2F9-40B5-4B0E-88CD-250127E4C0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Forested and shrub dominated wetlands don’t have standing open water but are wetlands too! Again they have the same 3 criteria. </a:t>
            </a:r>
          </a:p>
          <a:p>
            <a:pPr eaLnBrk="1" hangingPunct="1">
              <a:spcBef>
                <a:spcPct val="0"/>
              </a:spcBef>
            </a:pPr>
            <a:endParaRPr lang="en-CA" altLang="en-US"/>
          </a:p>
          <a:p>
            <a:pPr eaLnBrk="1" hangingPunct="1">
              <a:spcBef>
                <a:spcPct val="0"/>
              </a:spcBef>
            </a:pPr>
            <a:r>
              <a:rPr lang="en-CA" altLang="en-US"/>
              <a:t>These are the two types : shrub and forested that are the most difficult for the public to identify as they do not always have visible surface water</a:t>
            </a:r>
          </a:p>
          <a:p>
            <a:pPr eaLnBrk="1" hangingPunct="1">
              <a:spcBef>
                <a:spcPct val="0"/>
              </a:spcBef>
            </a:pPr>
            <a:r>
              <a:rPr lang="en-CA" altLang="en-US"/>
              <a:t>Shrub- alders, wild raisin, </a:t>
            </a:r>
            <a:r>
              <a:rPr lang="en-US" altLang="en-US">
                <a:solidFill>
                  <a:srgbClr val="464646"/>
                </a:solidFill>
              </a:rPr>
              <a:t>associated with streams, rivers or lakes or are located in spring and seepage areas</a:t>
            </a:r>
          </a:p>
          <a:p>
            <a:pPr eaLnBrk="1" hangingPunct="1">
              <a:spcBef>
                <a:spcPct val="0"/>
              </a:spcBef>
            </a:pPr>
            <a:r>
              <a:rPr lang="en-US" altLang="en-US">
                <a:solidFill>
                  <a:srgbClr val="464646"/>
                </a:solidFill>
              </a:rPr>
              <a:t>Forested- floodplains and seepage areas with high water table, black spruce, silver maple, cedar swamp</a:t>
            </a:r>
          </a:p>
        </p:txBody>
      </p:sp>
      <p:sp>
        <p:nvSpPr>
          <p:cNvPr id="15364" name="Slide Number Placeholder 3">
            <a:extLst>
              <a:ext uri="{FF2B5EF4-FFF2-40B4-BE49-F238E27FC236}">
                <a16:creationId xmlns:a16="http://schemas.microsoft.com/office/drawing/2014/main" id="{D3032BAB-7BC8-4677-AC68-1A12441A7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39775" indent="-282575">
              <a:defRPr sz="2400">
                <a:solidFill>
                  <a:schemeClr val="tx1"/>
                </a:solidFill>
                <a:latin typeface="Arial" panose="020B0604020202020204" pitchFamily="34" charset="0"/>
                <a:ea typeface="ヒラギノ角ゴ Pro W3"/>
                <a:cs typeface="ヒラギノ角ゴ Pro W3"/>
              </a:defRPr>
            </a:lvl2pPr>
            <a:lvl3pPr marL="1139825" indent="-225425">
              <a:defRPr sz="2400">
                <a:solidFill>
                  <a:schemeClr val="tx1"/>
                </a:solidFill>
                <a:latin typeface="Arial" panose="020B0604020202020204" pitchFamily="34" charset="0"/>
                <a:ea typeface="ヒラギノ角ゴ Pro W3"/>
                <a:cs typeface="ヒラギノ角ゴ Pro W3"/>
              </a:defRPr>
            </a:lvl3pPr>
            <a:lvl4pPr marL="1597025" indent="-225425">
              <a:defRPr sz="2400">
                <a:solidFill>
                  <a:schemeClr val="tx1"/>
                </a:solidFill>
                <a:latin typeface="Arial" panose="020B0604020202020204" pitchFamily="34" charset="0"/>
                <a:ea typeface="ヒラギノ角ゴ Pro W3"/>
                <a:cs typeface="ヒラギノ角ゴ Pro W3"/>
              </a:defRPr>
            </a:lvl4pPr>
            <a:lvl5pPr marL="2054225" indent="-225425">
              <a:defRPr sz="2400">
                <a:solidFill>
                  <a:schemeClr val="tx1"/>
                </a:solidFill>
                <a:latin typeface="Arial" panose="020B0604020202020204" pitchFamily="34" charset="0"/>
                <a:ea typeface="ヒラギノ角ゴ Pro W3"/>
                <a:cs typeface="ヒラギノ角ゴ Pro W3"/>
              </a:defRPr>
            </a:lvl5pPr>
            <a:lvl6pPr marL="2511425" indent="-225425"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68625" indent="-225425"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5825" indent="-225425"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3025" indent="-225425"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D3CCBA9B-C2D6-461A-9211-D717B9653285}" type="slidenum">
              <a:rPr lang="en-CA" altLang="en-US" sz="1200" smtClean="0"/>
              <a:pPr/>
              <a:t>9</a:t>
            </a:fld>
            <a:endParaRPr lang="en-CA"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101FCBB-AD70-4DE3-9D15-F6D6774F13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3878A16-A06E-4B45-8BA1-B1BAA5F30F7B}"/>
              </a:ext>
            </a:extLst>
          </p:cNvPr>
          <p:cNvSpPr>
            <a:spLocks noGrp="1"/>
          </p:cNvSpPr>
          <p:nvPr>
            <p:ph type="body" idx="1"/>
          </p:nvPr>
        </p:nvSpPr>
        <p:spPr/>
        <p:txBody>
          <a:bodyPr/>
          <a:lstStyle/>
          <a:p>
            <a:pPr>
              <a:defRPr/>
            </a:pPr>
            <a:r>
              <a:rPr lang="en-US" altLang="en-US" b="1" kern="0" dirty="0">
                <a:solidFill>
                  <a:srgbClr val="00549F"/>
                </a:solidFill>
              </a:rPr>
              <a:t>Strict regulation of PSW</a:t>
            </a:r>
          </a:p>
          <a:p>
            <a:pPr>
              <a:defRPr/>
            </a:pPr>
            <a:r>
              <a:rPr lang="en-US" altLang="en-US" b="1" kern="0" dirty="0">
                <a:solidFill>
                  <a:srgbClr val="00549F"/>
                </a:solidFill>
              </a:rPr>
              <a:t>All other wetlands are reviewed using three step mitigation sequence</a:t>
            </a:r>
            <a:endParaRPr lang="en-CA" altLang="en-US" b="1" kern="0" dirty="0">
              <a:solidFill>
                <a:srgbClr val="00549F"/>
              </a:solidFill>
            </a:endParaRPr>
          </a:p>
          <a:p>
            <a:pPr>
              <a:defRPr/>
            </a:pPr>
            <a:endParaRPr lang="en-US" dirty="0"/>
          </a:p>
        </p:txBody>
      </p:sp>
      <p:sp>
        <p:nvSpPr>
          <p:cNvPr id="4" name="Slide Number Placeholder 3">
            <a:extLst>
              <a:ext uri="{FF2B5EF4-FFF2-40B4-BE49-F238E27FC236}">
                <a16:creationId xmlns:a16="http://schemas.microsoft.com/office/drawing/2014/main" id="{F7BEE85E-0F11-4137-B3E9-246196F0229C}"/>
              </a:ext>
            </a:extLst>
          </p:cNvPr>
          <p:cNvSpPr>
            <a:spLocks noGrp="1"/>
          </p:cNvSpPr>
          <p:nvPr>
            <p:ph type="sldNum" sz="quarter" idx="5"/>
          </p:nvPr>
        </p:nvSpPr>
        <p:spPr/>
        <p:txBody>
          <a:bodyPr/>
          <a:lstStyle/>
          <a:p>
            <a:pPr>
              <a:defRPr/>
            </a:pPr>
            <a:fld id="{746CDD15-85FC-4772-A005-9613C12EBA83}" type="slidenum">
              <a:rPr lang="en-CA" altLang="en-US" smtClean="0"/>
              <a:pPr>
                <a:defRPr/>
              </a:pPr>
              <a:t>10</a:t>
            </a:fld>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266D6EC-5B6E-4162-A7A9-424DCDADD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6DD4592-3AB6-427B-9B0B-8F5C8C2E5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Guide available – link at the end of this presentation</a:t>
            </a:r>
          </a:p>
        </p:txBody>
      </p:sp>
      <p:sp>
        <p:nvSpPr>
          <p:cNvPr id="4" name="Slide Number Placeholder 3">
            <a:extLst>
              <a:ext uri="{FF2B5EF4-FFF2-40B4-BE49-F238E27FC236}">
                <a16:creationId xmlns:a16="http://schemas.microsoft.com/office/drawing/2014/main" id="{051747EC-23E1-4FFC-B9A7-8D3ADD885040}"/>
              </a:ext>
            </a:extLst>
          </p:cNvPr>
          <p:cNvSpPr>
            <a:spLocks noGrp="1"/>
          </p:cNvSpPr>
          <p:nvPr>
            <p:ph type="sldNum" sz="quarter" idx="5"/>
          </p:nvPr>
        </p:nvSpPr>
        <p:spPr/>
        <p:txBody>
          <a:bodyPr/>
          <a:lstStyle/>
          <a:p>
            <a:pPr>
              <a:defRPr/>
            </a:pPr>
            <a:fld id="{91406EA6-F8EB-4DA5-9737-4FBB40FA9437}" type="slidenum">
              <a:rPr lang="en-CA" altLang="en-US" smtClean="0"/>
              <a:pPr>
                <a:defRPr/>
              </a:pPr>
              <a:t>11</a:t>
            </a:fld>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266D6EC-5B6E-4162-A7A9-424DCDADD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6DD4592-3AB6-427B-9B0B-8F5C8C2E5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Guide available – link at the end of this presentation</a:t>
            </a:r>
          </a:p>
        </p:txBody>
      </p:sp>
      <p:sp>
        <p:nvSpPr>
          <p:cNvPr id="4" name="Slide Number Placeholder 3">
            <a:extLst>
              <a:ext uri="{FF2B5EF4-FFF2-40B4-BE49-F238E27FC236}">
                <a16:creationId xmlns:a16="http://schemas.microsoft.com/office/drawing/2014/main" id="{051747EC-23E1-4FFC-B9A7-8D3ADD885040}"/>
              </a:ext>
            </a:extLst>
          </p:cNvPr>
          <p:cNvSpPr>
            <a:spLocks noGrp="1"/>
          </p:cNvSpPr>
          <p:nvPr>
            <p:ph type="sldNum" sz="quarter" idx="5"/>
          </p:nvPr>
        </p:nvSpPr>
        <p:spPr/>
        <p:txBody>
          <a:bodyPr/>
          <a:lstStyle/>
          <a:p>
            <a:pPr>
              <a:defRPr/>
            </a:pPr>
            <a:fld id="{91406EA6-F8EB-4DA5-9737-4FBB40FA9437}" type="slidenum">
              <a:rPr lang="en-CA" altLang="en-US" smtClean="0"/>
              <a:pPr>
                <a:defRPr/>
              </a:pPr>
              <a:t>12</a:t>
            </a:fld>
            <a:endParaRPr lang="en-CA" altLang="en-US"/>
          </a:p>
        </p:txBody>
      </p:sp>
    </p:spTree>
    <p:extLst>
      <p:ext uri="{BB962C8B-B14F-4D97-AF65-F5344CB8AC3E}">
        <p14:creationId xmlns:p14="http://schemas.microsoft.com/office/powerpoint/2010/main" val="197951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1F00E82-A896-44C9-BA17-BF190412AF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7AEDDA1-CC6B-4046-933E-049845BE97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Although watercourses include lakes, rivers and most streams within a watershed, some very small seasonal brooks, ditches, and wetlands may not be included. The designation order applies only to watercourses which are specifically identified on plans contained in the general register of protected areas (setback zones) maintained in the office of the Minister of Environment.</a:t>
            </a:r>
          </a:p>
          <a:p>
            <a:endParaRPr lang="en-US" altLang="en-US"/>
          </a:p>
          <a:p>
            <a:r>
              <a:rPr lang="en-US" altLang="en-US"/>
              <a:t>If an activity is not mentioned in the designation order, then it is not permitted.  Eg. Putting in a gazebo, if this is not mentioned, then it is not permitted.  An exemption can be applied for.  Each exemption application is reviewed on a case by case basis.</a:t>
            </a:r>
            <a:br>
              <a:rPr lang="en-US" altLang="en-US"/>
            </a:br>
            <a:endParaRPr lang="en-CA" altLang="en-US"/>
          </a:p>
        </p:txBody>
      </p:sp>
      <p:sp>
        <p:nvSpPr>
          <p:cNvPr id="32772" name="Slide Number Placeholder 3">
            <a:extLst>
              <a:ext uri="{FF2B5EF4-FFF2-40B4-BE49-F238E27FC236}">
                <a16:creationId xmlns:a16="http://schemas.microsoft.com/office/drawing/2014/main" id="{84FC0E23-4A2A-4DA9-931B-7133341B3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6A6C9290-B1B2-41F6-8751-2C069FB2F886}" type="slidenum">
              <a:rPr lang="en-CA" altLang="en-US" sz="1200" smtClean="0"/>
              <a:pPr/>
              <a:t>13</a:t>
            </a:fld>
            <a:endParaRPr lang="en-CA"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1F00E82-A896-44C9-BA17-BF190412AF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7AEDDA1-CC6B-4046-933E-049845BE97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Although watercourses include lakes, rivers and most streams within a watershed, some very small seasonal brooks, ditches, and wetlands may not be included. The designation order applies only to watercourses which are specifically identified on plans contained in the general register of protected areas (setback zones) maintained in the office of the Minister of Environment.</a:t>
            </a:r>
          </a:p>
          <a:p>
            <a:endParaRPr lang="en-US" altLang="en-US"/>
          </a:p>
          <a:p>
            <a:r>
              <a:rPr lang="en-US" altLang="en-US"/>
              <a:t>If an activity is not mentioned in the designation order, then it is not permitted.  Eg. Putting in a gazebo, if this is not mentioned, then it is not permitted.  An exemption can be applied for.  Each exemption application is reviewed on a case by case basis.</a:t>
            </a:r>
            <a:br>
              <a:rPr lang="en-US" altLang="en-US"/>
            </a:br>
            <a:endParaRPr lang="en-CA" altLang="en-US"/>
          </a:p>
        </p:txBody>
      </p:sp>
      <p:sp>
        <p:nvSpPr>
          <p:cNvPr id="32772" name="Slide Number Placeholder 3">
            <a:extLst>
              <a:ext uri="{FF2B5EF4-FFF2-40B4-BE49-F238E27FC236}">
                <a16:creationId xmlns:a16="http://schemas.microsoft.com/office/drawing/2014/main" id="{84FC0E23-4A2A-4DA9-931B-7133341B3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6A6C9290-B1B2-41F6-8751-2C069FB2F886}" type="slidenum">
              <a:rPr lang="en-CA" altLang="en-US" sz="1200" smtClean="0"/>
              <a:pPr/>
              <a:t>14</a:t>
            </a:fld>
            <a:endParaRPr lang="en-CA" altLang="en-US" sz="1200"/>
          </a:p>
        </p:txBody>
      </p:sp>
    </p:spTree>
    <p:extLst>
      <p:ext uri="{BB962C8B-B14F-4D97-AF65-F5344CB8AC3E}">
        <p14:creationId xmlns:p14="http://schemas.microsoft.com/office/powerpoint/2010/main" val="2151157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1A1E433F-3D91-4A54-A520-56FA719DDC0B}"/>
              </a:ext>
            </a:extLst>
          </p:cNvPr>
          <p:cNvSpPr>
            <a:spLocks noGrp="1"/>
          </p:cNvSpPr>
          <p:nvPr>
            <p:ph type="sldNum" sz="quarter" idx="10"/>
          </p:nvPr>
        </p:nvSpPr>
        <p:spPr/>
        <p:txBody>
          <a:bodyPr/>
          <a:lstStyle>
            <a:lvl1pPr>
              <a:defRPr/>
            </a:lvl1pPr>
          </a:lstStyle>
          <a:p>
            <a:pPr>
              <a:defRPr/>
            </a:pPr>
            <a:fld id="{873E118D-75A0-41BD-96BF-2BA6E252A645}" type="slidenum">
              <a:rPr lang="en-US" altLang="en-US"/>
              <a:pPr>
                <a:defRPr/>
              </a:pPr>
              <a:t>‹#›</a:t>
            </a:fld>
            <a:endParaRPr lang="en-US" altLang="en-US"/>
          </a:p>
        </p:txBody>
      </p:sp>
    </p:spTree>
    <p:extLst>
      <p:ext uri="{BB962C8B-B14F-4D97-AF65-F5344CB8AC3E}">
        <p14:creationId xmlns:p14="http://schemas.microsoft.com/office/powerpoint/2010/main" val="423347035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2E2884-C3F6-4BD9-A39F-52CBE2A448E2}"/>
              </a:ext>
            </a:extLst>
          </p:cNvPr>
          <p:cNvSpPr>
            <a:spLocks noGrp="1"/>
          </p:cNvSpPr>
          <p:nvPr>
            <p:ph type="sldNum" sz="quarter" idx="10"/>
          </p:nvPr>
        </p:nvSpPr>
        <p:spPr/>
        <p:txBody>
          <a:bodyPr/>
          <a:lstStyle>
            <a:lvl1pPr>
              <a:defRPr/>
            </a:lvl1pPr>
          </a:lstStyle>
          <a:p>
            <a:pPr>
              <a:defRPr/>
            </a:pPr>
            <a:fld id="{0D074CD7-1359-4079-AE60-3D91A8455169}" type="slidenum">
              <a:rPr lang="en-US" altLang="en-US"/>
              <a:pPr>
                <a:defRPr/>
              </a:pPr>
              <a:t>‹#›</a:t>
            </a:fld>
            <a:endParaRPr lang="en-US" altLang="en-US"/>
          </a:p>
        </p:txBody>
      </p:sp>
    </p:spTree>
    <p:extLst>
      <p:ext uri="{BB962C8B-B14F-4D97-AF65-F5344CB8AC3E}">
        <p14:creationId xmlns:p14="http://schemas.microsoft.com/office/powerpoint/2010/main" val="232256295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EDD50E-CF09-4E4B-B7D0-D3AABA31838F}"/>
              </a:ext>
            </a:extLst>
          </p:cNvPr>
          <p:cNvSpPr>
            <a:spLocks noGrp="1"/>
          </p:cNvSpPr>
          <p:nvPr>
            <p:ph type="sldNum" sz="quarter" idx="10"/>
          </p:nvPr>
        </p:nvSpPr>
        <p:spPr/>
        <p:txBody>
          <a:bodyPr/>
          <a:lstStyle>
            <a:lvl1pPr>
              <a:defRPr/>
            </a:lvl1pPr>
          </a:lstStyle>
          <a:p>
            <a:pPr>
              <a:defRPr/>
            </a:pPr>
            <a:fld id="{825B41AF-5CDF-4B94-A44E-07495BC828CB}" type="slidenum">
              <a:rPr lang="en-US" altLang="en-US"/>
              <a:pPr>
                <a:defRPr/>
              </a:pPr>
              <a:t>‹#›</a:t>
            </a:fld>
            <a:endParaRPr lang="en-US" altLang="en-US"/>
          </a:p>
        </p:txBody>
      </p:sp>
    </p:spTree>
    <p:extLst>
      <p:ext uri="{BB962C8B-B14F-4D97-AF65-F5344CB8AC3E}">
        <p14:creationId xmlns:p14="http://schemas.microsoft.com/office/powerpoint/2010/main" val="43390668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3D2DB40-05E8-4938-868A-3247D0B7B4DC}"/>
              </a:ext>
            </a:extLst>
          </p:cNvPr>
          <p:cNvSpPr>
            <a:spLocks noGrp="1"/>
          </p:cNvSpPr>
          <p:nvPr>
            <p:ph type="sldNum" sz="quarter" idx="10"/>
          </p:nvPr>
        </p:nvSpPr>
        <p:spPr/>
        <p:txBody>
          <a:bodyPr/>
          <a:lstStyle>
            <a:lvl1pPr>
              <a:defRPr/>
            </a:lvl1pPr>
          </a:lstStyle>
          <a:p>
            <a:pPr>
              <a:defRPr/>
            </a:pPr>
            <a:fld id="{D5186541-EFD6-42C7-8ED4-4C6EB9920541}" type="slidenum">
              <a:rPr lang="en-US" altLang="en-US"/>
              <a:pPr>
                <a:defRPr/>
              </a:pPr>
              <a:t>‹#›</a:t>
            </a:fld>
            <a:endParaRPr lang="en-US" altLang="en-US"/>
          </a:p>
        </p:txBody>
      </p:sp>
    </p:spTree>
    <p:extLst>
      <p:ext uri="{BB962C8B-B14F-4D97-AF65-F5344CB8AC3E}">
        <p14:creationId xmlns:p14="http://schemas.microsoft.com/office/powerpoint/2010/main" val="258696550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8D2C788-ACEF-4A95-8E7B-39DD26583910}"/>
              </a:ext>
            </a:extLst>
          </p:cNvPr>
          <p:cNvSpPr>
            <a:spLocks noGrp="1"/>
          </p:cNvSpPr>
          <p:nvPr>
            <p:ph type="sldNum" sz="quarter" idx="10"/>
          </p:nvPr>
        </p:nvSpPr>
        <p:spPr/>
        <p:txBody>
          <a:bodyPr/>
          <a:lstStyle>
            <a:lvl1pPr>
              <a:defRPr/>
            </a:lvl1pPr>
          </a:lstStyle>
          <a:p>
            <a:pPr>
              <a:defRPr/>
            </a:pPr>
            <a:fld id="{9F438D26-F59B-4F86-9E7F-CA8305818286}" type="slidenum">
              <a:rPr lang="en-US" altLang="en-US"/>
              <a:pPr>
                <a:defRPr/>
              </a:pPr>
              <a:t>‹#›</a:t>
            </a:fld>
            <a:endParaRPr lang="en-US" altLang="en-US"/>
          </a:p>
        </p:txBody>
      </p:sp>
    </p:spTree>
    <p:extLst>
      <p:ext uri="{BB962C8B-B14F-4D97-AF65-F5344CB8AC3E}">
        <p14:creationId xmlns:p14="http://schemas.microsoft.com/office/powerpoint/2010/main" val="324141581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60FB9D0E-27FE-4592-850F-554DB351A780}"/>
              </a:ext>
            </a:extLst>
          </p:cNvPr>
          <p:cNvSpPr>
            <a:spLocks noGrp="1"/>
          </p:cNvSpPr>
          <p:nvPr>
            <p:ph type="sldNum" sz="quarter" idx="10"/>
          </p:nvPr>
        </p:nvSpPr>
        <p:spPr/>
        <p:txBody>
          <a:bodyPr/>
          <a:lstStyle>
            <a:lvl1pPr>
              <a:defRPr/>
            </a:lvl1pPr>
          </a:lstStyle>
          <a:p>
            <a:pPr>
              <a:defRPr/>
            </a:pPr>
            <a:fld id="{21F1EE9A-7DD4-4621-A4A0-06778C65BB94}" type="slidenum">
              <a:rPr lang="en-US" altLang="en-US"/>
              <a:pPr>
                <a:defRPr/>
              </a:pPr>
              <a:t>‹#›</a:t>
            </a:fld>
            <a:endParaRPr lang="en-US" altLang="en-US"/>
          </a:p>
        </p:txBody>
      </p:sp>
    </p:spTree>
    <p:extLst>
      <p:ext uri="{BB962C8B-B14F-4D97-AF65-F5344CB8AC3E}">
        <p14:creationId xmlns:p14="http://schemas.microsoft.com/office/powerpoint/2010/main" val="44064750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5D699661-2273-4537-843B-F5A2A3560CF5}"/>
              </a:ext>
            </a:extLst>
          </p:cNvPr>
          <p:cNvSpPr>
            <a:spLocks noGrp="1"/>
          </p:cNvSpPr>
          <p:nvPr>
            <p:ph type="sldNum" sz="quarter" idx="10"/>
          </p:nvPr>
        </p:nvSpPr>
        <p:spPr/>
        <p:txBody>
          <a:bodyPr/>
          <a:lstStyle>
            <a:lvl1pPr>
              <a:defRPr/>
            </a:lvl1pPr>
          </a:lstStyle>
          <a:p>
            <a:pPr>
              <a:defRPr/>
            </a:pPr>
            <a:fld id="{BD7EEE32-87C6-4405-85D0-4F1E612E99B0}" type="slidenum">
              <a:rPr lang="en-US" altLang="en-US"/>
              <a:pPr>
                <a:defRPr/>
              </a:pPr>
              <a:t>‹#›</a:t>
            </a:fld>
            <a:endParaRPr lang="en-US" altLang="en-US"/>
          </a:p>
        </p:txBody>
      </p:sp>
    </p:spTree>
    <p:extLst>
      <p:ext uri="{BB962C8B-B14F-4D97-AF65-F5344CB8AC3E}">
        <p14:creationId xmlns:p14="http://schemas.microsoft.com/office/powerpoint/2010/main" val="335705143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AD9E30AE-EF2B-4194-8B4E-C72611221F02}"/>
              </a:ext>
            </a:extLst>
          </p:cNvPr>
          <p:cNvSpPr>
            <a:spLocks noGrp="1"/>
          </p:cNvSpPr>
          <p:nvPr>
            <p:ph type="sldNum" sz="quarter" idx="10"/>
          </p:nvPr>
        </p:nvSpPr>
        <p:spPr/>
        <p:txBody>
          <a:bodyPr/>
          <a:lstStyle>
            <a:lvl1pPr>
              <a:defRPr/>
            </a:lvl1pPr>
          </a:lstStyle>
          <a:p>
            <a:pPr>
              <a:defRPr/>
            </a:pPr>
            <a:fld id="{CC219CD2-14B9-43FE-9013-54062D5A986C}" type="slidenum">
              <a:rPr lang="en-US" altLang="en-US"/>
              <a:pPr>
                <a:defRPr/>
              </a:pPr>
              <a:t>‹#›</a:t>
            </a:fld>
            <a:endParaRPr lang="en-US" altLang="en-US"/>
          </a:p>
        </p:txBody>
      </p:sp>
    </p:spTree>
    <p:extLst>
      <p:ext uri="{BB962C8B-B14F-4D97-AF65-F5344CB8AC3E}">
        <p14:creationId xmlns:p14="http://schemas.microsoft.com/office/powerpoint/2010/main" val="16349117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4E32550A-0547-47D2-A5C1-C21B6DF21827}"/>
              </a:ext>
            </a:extLst>
          </p:cNvPr>
          <p:cNvSpPr>
            <a:spLocks noGrp="1"/>
          </p:cNvSpPr>
          <p:nvPr>
            <p:ph type="sldNum" sz="quarter" idx="10"/>
          </p:nvPr>
        </p:nvSpPr>
        <p:spPr/>
        <p:txBody>
          <a:bodyPr/>
          <a:lstStyle>
            <a:lvl1pPr>
              <a:defRPr/>
            </a:lvl1pPr>
          </a:lstStyle>
          <a:p>
            <a:pPr>
              <a:defRPr/>
            </a:pPr>
            <a:fld id="{C37FC4FB-F288-4DC1-8EEA-AEE329C1F674}" type="slidenum">
              <a:rPr lang="en-US" altLang="en-US"/>
              <a:pPr>
                <a:defRPr/>
              </a:pPr>
              <a:t>‹#›</a:t>
            </a:fld>
            <a:endParaRPr lang="en-US" altLang="en-US"/>
          </a:p>
        </p:txBody>
      </p:sp>
    </p:spTree>
    <p:extLst>
      <p:ext uri="{BB962C8B-B14F-4D97-AF65-F5344CB8AC3E}">
        <p14:creationId xmlns:p14="http://schemas.microsoft.com/office/powerpoint/2010/main" val="362026894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6C062ED-3C15-431F-8D1B-F728F4F38F36}"/>
              </a:ext>
            </a:extLst>
          </p:cNvPr>
          <p:cNvSpPr>
            <a:spLocks noGrp="1"/>
          </p:cNvSpPr>
          <p:nvPr>
            <p:ph type="sldNum" sz="quarter" idx="10"/>
          </p:nvPr>
        </p:nvSpPr>
        <p:spPr/>
        <p:txBody>
          <a:bodyPr/>
          <a:lstStyle>
            <a:lvl1pPr>
              <a:defRPr/>
            </a:lvl1pPr>
          </a:lstStyle>
          <a:p>
            <a:pPr>
              <a:defRPr/>
            </a:pPr>
            <a:fld id="{3B1D4319-EFF1-47C8-ADBA-74747594AF91}" type="slidenum">
              <a:rPr lang="en-US" altLang="en-US"/>
              <a:pPr>
                <a:defRPr/>
              </a:pPr>
              <a:t>‹#›</a:t>
            </a:fld>
            <a:endParaRPr lang="en-US" altLang="en-US"/>
          </a:p>
        </p:txBody>
      </p:sp>
    </p:spTree>
    <p:extLst>
      <p:ext uri="{BB962C8B-B14F-4D97-AF65-F5344CB8AC3E}">
        <p14:creationId xmlns:p14="http://schemas.microsoft.com/office/powerpoint/2010/main" val="209421033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8B9BF180-3F17-4512-9958-ADCD56963FF5}"/>
              </a:ext>
            </a:extLst>
          </p:cNvPr>
          <p:cNvSpPr>
            <a:spLocks noGrp="1"/>
          </p:cNvSpPr>
          <p:nvPr>
            <p:ph type="sldNum" sz="quarter" idx="10"/>
          </p:nvPr>
        </p:nvSpPr>
        <p:spPr/>
        <p:txBody>
          <a:bodyPr/>
          <a:lstStyle>
            <a:lvl1pPr>
              <a:defRPr/>
            </a:lvl1pPr>
          </a:lstStyle>
          <a:p>
            <a:pPr>
              <a:defRPr/>
            </a:pPr>
            <a:fld id="{DB5AF026-E191-48B2-8B03-6F0A4214E67D}" type="slidenum">
              <a:rPr lang="en-US" altLang="en-US"/>
              <a:pPr>
                <a:defRPr/>
              </a:pPr>
              <a:t>‹#›</a:t>
            </a:fld>
            <a:endParaRPr lang="en-US" altLang="en-US"/>
          </a:p>
        </p:txBody>
      </p:sp>
    </p:spTree>
    <p:extLst>
      <p:ext uri="{BB962C8B-B14F-4D97-AF65-F5344CB8AC3E}">
        <p14:creationId xmlns:p14="http://schemas.microsoft.com/office/powerpoint/2010/main" val="219392309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C947C6-5711-4068-9900-0E33FD9640B4}"/>
              </a:ext>
            </a:extLst>
          </p:cNvPr>
          <p:cNvSpPr>
            <a:spLocks noGrp="1" noChangeArrowheads="1"/>
          </p:cNvSpPr>
          <p:nvPr>
            <p:ph type="title"/>
          </p:nvPr>
        </p:nvSpPr>
        <p:spPr bwMode="auto">
          <a:xfrm>
            <a:off x="417513" y="328613"/>
            <a:ext cx="81168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7D00F63-FB39-47DB-87A7-278825935F8D}"/>
              </a:ext>
            </a:extLst>
          </p:cNvPr>
          <p:cNvSpPr>
            <a:spLocks noGrp="1" noChangeArrowheads="1"/>
          </p:cNvSpPr>
          <p:nvPr>
            <p:ph type="body" idx="1"/>
          </p:nvPr>
        </p:nvSpPr>
        <p:spPr bwMode="auto">
          <a:xfrm>
            <a:off x="457200" y="13716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3">
            <a:extLst>
              <a:ext uri="{FF2B5EF4-FFF2-40B4-BE49-F238E27FC236}">
                <a16:creationId xmlns:a16="http://schemas.microsoft.com/office/drawing/2014/main" id="{1C1852A9-AFB8-4F83-A784-43FB855CFA59}"/>
              </a:ext>
            </a:extLst>
          </p:cNvPr>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a:solidFill>
                  <a:schemeClr val="bg1"/>
                </a:solidFill>
                <a:latin typeface="Arial Narrow" panose="020B0606020202030204" pitchFamily="34" charset="0"/>
                <a:ea typeface="ヒラギノ角ゴ Pro W3" pitchFamily="48" charset="-128"/>
                <a:cs typeface="+mn-cs"/>
              </a:defRPr>
            </a:lvl1pPr>
          </a:lstStyle>
          <a:p>
            <a:pPr>
              <a:defRPr/>
            </a:pPr>
            <a:fld id="{7698DBC9-6D43-469A-87E7-15F46629A0ED}" type="slidenum">
              <a:rPr lang="en-US" altLang="en-US"/>
              <a:pPr>
                <a:defRPr/>
              </a:pPr>
              <a:t>‹#›</a:t>
            </a:fld>
            <a:endParaRPr lang="en-US" altLang="en-US"/>
          </a:p>
        </p:txBody>
      </p:sp>
      <p:pic>
        <p:nvPicPr>
          <p:cNvPr id="1029" name="Picture 9" descr="Branded-Footer-Design3.jpg">
            <a:extLst>
              <a:ext uri="{FF2B5EF4-FFF2-40B4-BE49-F238E27FC236}">
                <a16:creationId xmlns:a16="http://schemas.microsoft.com/office/drawing/2014/main" id="{3A526D07-1F1F-4908-B9F4-84570E61D23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019675"/>
            <a:ext cx="9144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rtl="0" eaLnBrk="0" fontAlgn="base" hangingPunct="0">
        <a:spcBef>
          <a:spcPct val="0"/>
        </a:spcBef>
        <a:spcAft>
          <a:spcPct val="0"/>
        </a:spcAft>
        <a:defRPr sz="3600" b="1">
          <a:solidFill>
            <a:srgbClr val="00549F"/>
          </a:solidFill>
          <a:latin typeface="+mj-lt"/>
          <a:ea typeface="+mj-ea"/>
          <a:cs typeface="ヒラギノ角ゴ Pro W3"/>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ヒラギノ角ゴ Pro W3"/>
        </a:defRPr>
      </a:lvl1pPr>
      <a:lvl2pPr marL="742950" indent="-285750" algn="l" rtl="0" eaLnBrk="0" fontAlgn="base" hangingPunct="0">
        <a:spcBef>
          <a:spcPct val="20000"/>
        </a:spcBef>
        <a:spcAft>
          <a:spcPct val="0"/>
        </a:spcAft>
        <a:buChar char="–"/>
        <a:defRPr sz="2400">
          <a:solidFill>
            <a:srgbClr val="464646"/>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rgbClr val="464646"/>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64646"/>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64646"/>
          </a:solidFill>
          <a:latin typeface="+mn-lt"/>
          <a:ea typeface="+mn-ea"/>
          <a:cs typeface="ヒラギノ角ゴ Pro W3"/>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mailto:EIAEIE@gnb.ca" TargetMode="External"/><Relationship Id="rId3" Type="http://schemas.openxmlformats.org/officeDocument/2006/relationships/hyperlink" Target="https://www2.gnb.ca/content/gnb/en/departments/elg/environment/content/water.html" TargetMode="External"/><Relationship Id="rId7" Type="http://schemas.openxmlformats.org/officeDocument/2006/relationships/hyperlink" Target="mailto:wawa@gnb.c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snb.ca/geonb1/e/apps/wetlands-E.asp" TargetMode="External"/><Relationship Id="rId5" Type="http://schemas.openxmlformats.org/officeDocument/2006/relationships/hyperlink" Target="https://www2.gnb.ca/content/gnb/fr/ministeres/egl/environnement/content/etude_d_impact_environnemental.html" TargetMode="External"/><Relationship Id="rId4" Type="http://schemas.openxmlformats.org/officeDocument/2006/relationships/hyperlink" Target="https://geonb.snb.ca/wawa/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A829692-1E65-4577-AB68-2A4C73473AA4}"/>
              </a:ext>
            </a:extLst>
          </p:cNvPr>
          <p:cNvSpPr txBox="1">
            <a:spLocks noChangeArrowheads="1"/>
          </p:cNvSpPr>
          <p:nvPr/>
        </p:nvSpPr>
        <p:spPr bwMode="auto">
          <a:xfrm>
            <a:off x="301625" y="609600"/>
            <a:ext cx="8539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rgbClr val="464646"/>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rgbClr val="464646"/>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rgbClr val="464646"/>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rgbClr val="464646"/>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9pPr>
          </a:lstStyle>
          <a:p>
            <a:pPr algn="ctr" eaLnBrk="1" hangingPunct="1">
              <a:spcBef>
                <a:spcPct val="50000"/>
              </a:spcBef>
              <a:buFontTx/>
              <a:buNone/>
            </a:pPr>
            <a:r>
              <a:rPr lang="en-US" altLang="en-US" sz="2400" b="1" dirty="0">
                <a:solidFill>
                  <a:srgbClr val="00549F"/>
                </a:solidFill>
                <a:cs typeface="Arial" panose="020B0604020202020204" pitchFamily="34" charset="0"/>
              </a:rPr>
              <a:t>Department of Environment and Local Government</a:t>
            </a:r>
          </a:p>
          <a:p>
            <a:pPr algn="ctr" eaLnBrk="1" hangingPunct="1">
              <a:spcBef>
                <a:spcPct val="50000"/>
              </a:spcBef>
              <a:buFontTx/>
              <a:buNone/>
            </a:pPr>
            <a:r>
              <a:rPr lang="en-US" altLang="en-US" sz="2400" i="1" dirty="0" err="1">
                <a:solidFill>
                  <a:srgbClr val="00549F"/>
                </a:solidFill>
                <a:cs typeface="Arial" panose="020B0604020202020204" pitchFamily="34" charset="0"/>
              </a:rPr>
              <a:t>Ministère</a:t>
            </a:r>
            <a:r>
              <a:rPr lang="en-US" altLang="en-US" sz="2400" i="1" dirty="0">
                <a:solidFill>
                  <a:srgbClr val="00549F"/>
                </a:solidFill>
                <a:cs typeface="Arial" panose="020B0604020202020204" pitchFamily="34" charset="0"/>
              </a:rPr>
              <a:t> de </a:t>
            </a:r>
            <a:r>
              <a:rPr lang="en-US" altLang="en-US" sz="2400" i="1" dirty="0" err="1">
                <a:solidFill>
                  <a:srgbClr val="00549F"/>
                </a:solidFill>
                <a:cs typeface="Arial" panose="020B0604020202020204" pitchFamily="34" charset="0"/>
              </a:rPr>
              <a:t>l’Environnement</a:t>
            </a:r>
            <a:r>
              <a:rPr lang="en-US" altLang="en-US" sz="2400" i="1" dirty="0">
                <a:solidFill>
                  <a:srgbClr val="00549F"/>
                </a:solidFill>
                <a:cs typeface="Arial" panose="020B0604020202020204" pitchFamily="34" charset="0"/>
              </a:rPr>
              <a:t> et </a:t>
            </a:r>
            <a:r>
              <a:rPr lang="en-US" altLang="en-US" sz="2400" i="1" dirty="0" err="1">
                <a:solidFill>
                  <a:srgbClr val="00549F"/>
                </a:solidFill>
                <a:cs typeface="Arial" panose="020B0604020202020204" pitchFamily="34" charset="0"/>
              </a:rPr>
              <a:t>Gouvernements</a:t>
            </a:r>
            <a:r>
              <a:rPr lang="en-US" altLang="en-US" sz="2400" i="1" dirty="0">
                <a:solidFill>
                  <a:srgbClr val="00549F"/>
                </a:solidFill>
                <a:cs typeface="Arial" panose="020B0604020202020204" pitchFamily="34" charset="0"/>
              </a:rPr>
              <a:t> </a:t>
            </a:r>
            <a:r>
              <a:rPr lang="en-US" altLang="en-US" sz="2400" i="1" dirty="0" err="1">
                <a:solidFill>
                  <a:srgbClr val="00549F"/>
                </a:solidFill>
                <a:cs typeface="Arial" panose="020B0604020202020204" pitchFamily="34" charset="0"/>
              </a:rPr>
              <a:t>locaux</a:t>
            </a:r>
            <a:endParaRPr lang="en-US" altLang="en-US" sz="3600" i="1" dirty="0">
              <a:solidFill>
                <a:srgbClr val="00549F"/>
              </a:solidFill>
              <a:cs typeface="Arial" panose="020B0604020202020204" pitchFamily="34" charset="0"/>
            </a:endParaRPr>
          </a:p>
        </p:txBody>
      </p:sp>
      <p:pic>
        <p:nvPicPr>
          <p:cNvPr id="3" name="Picture 2">
            <a:extLst>
              <a:ext uri="{FF2B5EF4-FFF2-40B4-BE49-F238E27FC236}">
                <a16:creationId xmlns:a16="http://schemas.microsoft.com/office/drawing/2014/main" id="{B5335DAF-39E1-4B4C-B8BD-6E47B49D1972}"/>
              </a:ext>
            </a:extLst>
          </p:cNvPr>
          <p:cNvPicPr>
            <a:picLocks noChangeAspect="1"/>
          </p:cNvPicPr>
          <p:nvPr/>
        </p:nvPicPr>
        <p:blipFill>
          <a:blip r:embed="rId2"/>
          <a:stretch>
            <a:fillRect/>
          </a:stretch>
        </p:blipFill>
        <p:spPr>
          <a:xfrm>
            <a:off x="2190750" y="1524000"/>
            <a:ext cx="4762500" cy="2870884"/>
          </a:xfrm>
          <a:prstGeom prst="ellipse">
            <a:avLst/>
          </a:prstGeom>
          <a:ln>
            <a:noFill/>
          </a:ln>
          <a:effectLst>
            <a:softEdge rad="112500"/>
          </a:effectLst>
        </p:spPr>
      </p:pic>
      <p:sp>
        <p:nvSpPr>
          <p:cNvPr id="4100" name="TextBox 5">
            <a:extLst>
              <a:ext uri="{FF2B5EF4-FFF2-40B4-BE49-F238E27FC236}">
                <a16:creationId xmlns:a16="http://schemas.microsoft.com/office/drawing/2014/main" id="{A0515FF3-54EC-4BCC-87A0-4DEAE204B7B6}"/>
              </a:ext>
            </a:extLst>
          </p:cNvPr>
          <p:cNvSpPr txBox="1">
            <a:spLocks noChangeArrowheads="1"/>
          </p:cNvSpPr>
          <p:nvPr/>
        </p:nvSpPr>
        <p:spPr bwMode="auto">
          <a:xfrm>
            <a:off x="152400" y="4549775"/>
            <a:ext cx="464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rgbClr val="464646"/>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rgbClr val="464646"/>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rgbClr val="464646"/>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rgbClr val="464646"/>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9pPr>
          </a:lstStyle>
          <a:p>
            <a:pPr algn="ctr" eaLnBrk="1" hangingPunct="1">
              <a:spcBef>
                <a:spcPct val="50000"/>
              </a:spcBef>
              <a:buFontTx/>
              <a:buNone/>
            </a:pPr>
            <a:r>
              <a:rPr lang="en-US" altLang="en-US" sz="1800" b="1">
                <a:solidFill>
                  <a:srgbClr val="00549F"/>
                </a:solidFill>
                <a:cs typeface="Arial" panose="020B0604020202020204" pitchFamily="34" charset="0"/>
              </a:rPr>
              <a:t>Source and Surface Water Management </a:t>
            </a:r>
            <a:r>
              <a:rPr lang="en-US" altLang="en-US" sz="1800">
                <a:solidFill>
                  <a:srgbClr val="00549F"/>
                </a:solidFill>
                <a:cs typeface="Arial" panose="020B0604020202020204" pitchFamily="34" charset="0"/>
              </a:rPr>
              <a:t>/ </a:t>
            </a:r>
          </a:p>
          <a:p>
            <a:pPr algn="ctr" eaLnBrk="1" hangingPunct="1">
              <a:spcBef>
                <a:spcPct val="50000"/>
              </a:spcBef>
              <a:buFontTx/>
              <a:buNone/>
            </a:pPr>
            <a:r>
              <a:rPr lang="en-US" altLang="en-US" sz="1800" i="1">
                <a:solidFill>
                  <a:srgbClr val="00549F"/>
                </a:solidFill>
                <a:cs typeface="Arial" panose="020B0604020202020204" pitchFamily="34" charset="0"/>
              </a:rPr>
              <a:t>Gestion des eaux de source et de surface</a:t>
            </a:r>
          </a:p>
        </p:txBody>
      </p:sp>
      <p:sp>
        <p:nvSpPr>
          <p:cNvPr id="4101" name="TextBox 5">
            <a:extLst>
              <a:ext uri="{FF2B5EF4-FFF2-40B4-BE49-F238E27FC236}">
                <a16:creationId xmlns:a16="http://schemas.microsoft.com/office/drawing/2014/main" id="{80003FBF-072D-47B5-957D-49B809A41107}"/>
              </a:ext>
            </a:extLst>
          </p:cNvPr>
          <p:cNvSpPr txBox="1">
            <a:spLocks noChangeArrowheads="1"/>
          </p:cNvSpPr>
          <p:nvPr/>
        </p:nvSpPr>
        <p:spPr bwMode="auto">
          <a:xfrm>
            <a:off x="4572000" y="4549775"/>
            <a:ext cx="464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rgbClr val="464646"/>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rgbClr val="464646"/>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rgbClr val="464646"/>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rgbClr val="464646"/>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9pPr>
          </a:lstStyle>
          <a:p>
            <a:pPr algn="ctr" eaLnBrk="1" hangingPunct="1">
              <a:spcBef>
                <a:spcPct val="50000"/>
              </a:spcBef>
              <a:buFontTx/>
              <a:buNone/>
            </a:pPr>
            <a:r>
              <a:rPr lang="en-US" altLang="en-US" sz="1800" b="1">
                <a:solidFill>
                  <a:srgbClr val="00549F"/>
                </a:solidFill>
                <a:cs typeface="Arial" panose="020B0604020202020204" pitchFamily="34" charset="0"/>
              </a:rPr>
              <a:t>Environmental Impact Assessment </a:t>
            </a:r>
            <a:r>
              <a:rPr lang="en-US" altLang="en-US" sz="1800">
                <a:solidFill>
                  <a:srgbClr val="00549F"/>
                </a:solidFill>
                <a:cs typeface="Arial" panose="020B0604020202020204" pitchFamily="34" charset="0"/>
              </a:rPr>
              <a:t>/ </a:t>
            </a:r>
          </a:p>
          <a:p>
            <a:pPr algn="ctr" eaLnBrk="1" hangingPunct="1">
              <a:spcBef>
                <a:spcPct val="50000"/>
              </a:spcBef>
              <a:buFontTx/>
              <a:buNone/>
            </a:pPr>
            <a:r>
              <a:rPr lang="en-US" altLang="en-US" sz="1800" i="1">
                <a:solidFill>
                  <a:srgbClr val="00549F"/>
                </a:solidFill>
                <a:cs typeface="Arial" panose="020B0604020202020204" pitchFamily="34" charset="0"/>
              </a:rPr>
              <a:t>Études d’impact sur l’environnement</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E17818F-F5D3-47F8-AFB2-B123A26E6051}"/>
              </a:ext>
            </a:extLst>
          </p:cNvPr>
          <p:cNvSpPr>
            <a:spLocks noGrp="1" noChangeArrowheads="1"/>
          </p:cNvSpPr>
          <p:nvPr>
            <p:ph type="title"/>
          </p:nvPr>
        </p:nvSpPr>
        <p:spPr>
          <a:xfrm>
            <a:off x="152400" y="304800"/>
            <a:ext cx="8839200" cy="814388"/>
          </a:xfrm>
        </p:spPr>
        <p:txBody>
          <a:bodyPr/>
          <a:lstStyle/>
          <a:p>
            <a:pPr algn="ctr"/>
            <a:r>
              <a:rPr lang="en-CA" altLang="en-US" sz="2400" dirty="0"/>
              <a:t>WAWA General Specifications </a:t>
            </a:r>
            <a:br>
              <a:rPr lang="en-CA" altLang="en-US" sz="2400" dirty="0"/>
            </a:br>
            <a:r>
              <a:rPr lang="fr-FR" altLang="en-US" sz="2400" b="0" i="1" dirty="0"/>
              <a:t>Spécifications générales des terres humides et des cours d’eau</a:t>
            </a:r>
            <a:endParaRPr lang="en-CA" altLang="en-US" sz="2400" b="0" i="1" dirty="0"/>
          </a:p>
        </p:txBody>
      </p:sp>
      <p:sp>
        <p:nvSpPr>
          <p:cNvPr id="4" name="Content Placeholder 2">
            <a:extLst>
              <a:ext uri="{FF2B5EF4-FFF2-40B4-BE49-F238E27FC236}">
                <a16:creationId xmlns:a16="http://schemas.microsoft.com/office/drawing/2014/main" id="{B1E2614B-EE59-48CD-ACCC-FE629F1406C7}"/>
              </a:ext>
            </a:extLst>
          </p:cNvPr>
          <p:cNvSpPr txBox="1">
            <a:spLocks/>
          </p:cNvSpPr>
          <p:nvPr/>
        </p:nvSpPr>
        <p:spPr bwMode="auto">
          <a:xfrm>
            <a:off x="4689475" y="1154113"/>
            <a:ext cx="4268788" cy="486251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defPPr>
              <a:defRPr lang="en-US"/>
            </a:defPPr>
            <a:lvl1pPr>
              <a:defRPr sz="1800" b="1">
                <a:solidFill>
                  <a:srgbClr val="00549F"/>
                </a:solidFill>
                <a:latin typeface="+mn-lt"/>
                <a:ea typeface="+mn-ea"/>
                <a:cs typeface="+mn-cs"/>
              </a:defRPr>
            </a:lvl1pPr>
            <a:lvl2pPr lvl="1" indent="0" algn="just">
              <a:buNone/>
              <a:defRPr sz="1800" b="1">
                <a:solidFill>
                  <a:srgbClr val="00549F"/>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altLang="en-US" sz="1600" dirty="0" err="1"/>
              <a:t>Ressources</a:t>
            </a:r>
            <a:r>
              <a:rPr lang="en-US" altLang="en-US" sz="1600" dirty="0"/>
              <a:t>:</a:t>
            </a:r>
          </a:p>
          <a:p>
            <a:pPr marL="285750" indent="-285750">
              <a:buFont typeface="Arial" panose="020B0604020202020204" pitchFamily="34" charset="0"/>
              <a:buChar char="•"/>
              <a:defRPr/>
            </a:pPr>
            <a:r>
              <a:rPr lang="en-US" altLang="en-US" sz="1600" b="0" dirty="0"/>
              <a:t>Carte de reference pour la MCETH</a:t>
            </a:r>
          </a:p>
          <a:p>
            <a:pPr marL="285750" indent="-285750">
              <a:buFont typeface="Arial" panose="020B0604020202020204" pitchFamily="34" charset="0"/>
              <a:buChar char="•"/>
              <a:defRPr/>
            </a:pPr>
            <a:r>
              <a:rPr lang="en-US" altLang="en-US" sz="1600" b="0" dirty="0" err="1"/>
              <a:t>Évaluation</a:t>
            </a:r>
            <a:r>
              <a:rPr lang="en-US" altLang="en-US" sz="1600" b="0" dirty="0"/>
              <a:t> sur le terrain par le MEGL (presence de </a:t>
            </a:r>
            <a:r>
              <a:rPr lang="en-US" altLang="en-US" sz="1600" b="0" dirty="0" err="1"/>
              <a:t>cours</a:t>
            </a:r>
            <a:r>
              <a:rPr lang="en-US" altLang="en-US" sz="1600" b="0" dirty="0"/>
              <a:t> </a:t>
            </a:r>
            <a:r>
              <a:rPr lang="en-US" altLang="en-US" sz="1600" b="0" dirty="0" err="1"/>
              <a:t>d’eau</a:t>
            </a:r>
            <a:r>
              <a:rPr lang="en-US" altLang="en-US" sz="1600" b="0" dirty="0"/>
              <a:t> et </a:t>
            </a:r>
            <a:r>
              <a:rPr lang="en-US" altLang="en-US" sz="1600" b="0" dirty="0" err="1"/>
              <a:t>terres</a:t>
            </a:r>
            <a:r>
              <a:rPr lang="en-US" altLang="en-US" sz="1600" b="0" dirty="0"/>
              <a:t> </a:t>
            </a:r>
            <a:r>
              <a:rPr lang="en-US" altLang="en-US" sz="1600" b="0" dirty="0" err="1"/>
              <a:t>humides</a:t>
            </a:r>
            <a:r>
              <a:rPr lang="en-US" altLang="en-US" sz="1600" b="0" dirty="0"/>
              <a:t>)</a:t>
            </a:r>
          </a:p>
          <a:p>
            <a:pPr>
              <a:defRPr/>
            </a:pPr>
            <a:endParaRPr lang="en-US" altLang="en-US" sz="1600" dirty="0"/>
          </a:p>
          <a:p>
            <a:pPr>
              <a:defRPr/>
            </a:pPr>
            <a:r>
              <a:rPr lang="en-US" altLang="en-US" sz="1600" dirty="0" err="1"/>
              <a:t>Projets</a:t>
            </a:r>
            <a:r>
              <a:rPr lang="en-US" altLang="en-US" sz="1600" dirty="0"/>
              <a:t> </a:t>
            </a:r>
            <a:r>
              <a:rPr lang="en-US" altLang="en-US" sz="1600" dirty="0" err="1"/>
              <a:t>commerciaux</a:t>
            </a:r>
            <a:r>
              <a:rPr lang="en-US" altLang="en-US" sz="1600" dirty="0"/>
              <a:t> ou </a:t>
            </a:r>
            <a:r>
              <a:rPr lang="en-US" altLang="en-US" sz="1600" dirty="0" err="1"/>
              <a:t>industriels</a:t>
            </a:r>
            <a:endParaRPr lang="en-US" altLang="en-US" sz="1600" dirty="0"/>
          </a:p>
          <a:p>
            <a:pPr marL="285750" indent="-285750">
              <a:buFont typeface="Arial" panose="020B0604020202020204" pitchFamily="34" charset="0"/>
              <a:buChar char="•"/>
              <a:defRPr/>
            </a:pPr>
            <a:r>
              <a:rPr lang="en-US" altLang="en-US" sz="1600" b="0" dirty="0" err="1"/>
              <a:t>Pourrait</a:t>
            </a:r>
            <a:r>
              <a:rPr lang="en-US" altLang="en-US" sz="1600" b="0" dirty="0"/>
              <a:t> </a:t>
            </a:r>
            <a:r>
              <a:rPr lang="en-US" altLang="en-US" sz="1600" b="0" dirty="0" err="1"/>
              <a:t>nécessiter</a:t>
            </a:r>
            <a:r>
              <a:rPr lang="en-US" altLang="en-US" sz="1600" b="0" dirty="0"/>
              <a:t> la participation d’un consultant </a:t>
            </a:r>
            <a:r>
              <a:rPr lang="en-US" altLang="en-US" sz="1600" b="0" dirty="0" err="1"/>
              <a:t>privé</a:t>
            </a:r>
            <a:r>
              <a:rPr lang="en-US" altLang="en-US" sz="1600" b="0" dirty="0"/>
              <a:t> </a:t>
            </a:r>
            <a:r>
              <a:rPr lang="en-US" altLang="en-US" sz="1600" b="0" dirty="0" err="1"/>
              <a:t>en</a:t>
            </a:r>
            <a:r>
              <a:rPr lang="en-US" altLang="en-US" sz="1600" b="0" dirty="0"/>
              <a:t> </a:t>
            </a:r>
            <a:r>
              <a:rPr lang="en-US" altLang="en-US" sz="1600" b="0" dirty="0" err="1"/>
              <a:t>terres</a:t>
            </a:r>
            <a:r>
              <a:rPr lang="en-US" altLang="en-US" sz="1600" b="0" dirty="0"/>
              <a:t> </a:t>
            </a:r>
            <a:r>
              <a:rPr lang="en-US" altLang="en-US" sz="1600" b="0" dirty="0" err="1"/>
              <a:t>humides</a:t>
            </a:r>
            <a:r>
              <a:rPr lang="en-US" altLang="en-US" sz="1600" b="0" dirty="0"/>
              <a:t> (</a:t>
            </a:r>
            <a:r>
              <a:rPr lang="en-US" altLang="en-US" sz="1600" b="0" dirty="0" err="1"/>
              <a:t>délimitation</a:t>
            </a:r>
            <a:r>
              <a:rPr lang="en-US" altLang="en-US" sz="1600" b="0" dirty="0"/>
              <a:t> des </a:t>
            </a:r>
            <a:r>
              <a:rPr lang="en-US" altLang="en-US" sz="1600" b="0" dirty="0" err="1"/>
              <a:t>terres</a:t>
            </a:r>
            <a:r>
              <a:rPr lang="en-US" altLang="en-US" sz="1600" b="0" dirty="0"/>
              <a:t> </a:t>
            </a:r>
            <a:r>
              <a:rPr lang="en-US" altLang="en-US" sz="1600" b="0" dirty="0" err="1"/>
              <a:t>humides</a:t>
            </a:r>
            <a:r>
              <a:rPr lang="en-US" altLang="en-US" sz="1600" b="0" dirty="0"/>
              <a:t>)</a:t>
            </a:r>
          </a:p>
          <a:p>
            <a:pPr>
              <a:defRPr/>
            </a:pPr>
            <a:endParaRPr lang="en-US" altLang="en-US" sz="1600" dirty="0"/>
          </a:p>
          <a:p>
            <a:pPr>
              <a:defRPr/>
            </a:pPr>
            <a:r>
              <a:rPr lang="en-US" altLang="en-US" sz="1600" dirty="0"/>
              <a:t>Terre </a:t>
            </a:r>
            <a:r>
              <a:rPr lang="en-US" altLang="en-US" sz="1600" dirty="0" err="1"/>
              <a:t>humide</a:t>
            </a:r>
            <a:r>
              <a:rPr lang="en-US" altLang="en-US" sz="1600" dirty="0"/>
              <a:t> </a:t>
            </a:r>
            <a:r>
              <a:rPr lang="en-US" altLang="en-US" sz="1600" dirty="0" err="1"/>
              <a:t>d’importance</a:t>
            </a:r>
            <a:r>
              <a:rPr lang="en-US" altLang="en-US" sz="1600" dirty="0"/>
              <a:t> provincial </a:t>
            </a:r>
          </a:p>
          <a:p>
            <a:pPr marL="285750" indent="-285750">
              <a:buFont typeface="Arial" panose="020B0604020202020204" pitchFamily="34" charset="0"/>
              <a:buChar char="•"/>
              <a:defRPr/>
            </a:pPr>
            <a:r>
              <a:rPr lang="fr-FR" altLang="en-US" sz="1600" b="0" dirty="0"/>
              <a:t>Réglementation stricte (très peu d'activités autorisées)</a:t>
            </a:r>
          </a:p>
          <a:p>
            <a:pPr>
              <a:defRPr/>
            </a:pPr>
            <a:endParaRPr lang="en-US" altLang="en-US" sz="1600" dirty="0"/>
          </a:p>
          <a:p>
            <a:pPr>
              <a:defRPr/>
            </a:pPr>
            <a:r>
              <a:rPr lang="fr-FR" altLang="en-US" sz="1600" dirty="0"/>
              <a:t>Perte permanente d’un terre humide</a:t>
            </a:r>
          </a:p>
          <a:p>
            <a:pPr marL="285750" indent="-285750">
              <a:buFont typeface="Arial" panose="020B0604020202020204" pitchFamily="34" charset="0"/>
              <a:buChar char="•"/>
              <a:defRPr/>
            </a:pPr>
            <a:r>
              <a:rPr lang="fr-FR" altLang="en-US" sz="1600" b="0" dirty="0"/>
              <a:t>Nécessite une compensation à un taux de 2:1</a:t>
            </a:r>
          </a:p>
          <a:p>
            <a:pPr marL="285750" indent="-285750">
              <a:buFont typeface="Arial" panose="020B0604020202020204" pitchFamily="34" charset="0"/>
              <a:buChar char="•"/>
              <a:defRPr/>
            </a:pPr>
            <a:endParaRPr lang="en-US" altLang="en-US" dirty="0"/>
          </a:p>
          <a:p>
            <a:pPr marL="285750" indent="-285750">
              <a:buFont typeface="Arial" panose="020B0604020202020204" pitchFamily="34" charset="0"/>
              <a:buChar char="•"/>
              <a:defRPr/>
            </a:pPr>
            <a:endParaRPr lang="en-US" altLang="en-US" dirty="0"/>
          </a:p>
          <a:p>
            <a:pPr marL="285750" indent="-285750">
              <a:buFont typeface="Arial" panose="020B0604020202020204" pitchFamily="34" charset="0"/>
              <a:buChar char="•"/>
              <a:defRPr/>
            </a:pPr>
            <a:endParaRPr lang="en-US" altLang="en-US" dirty="0"/>
          </a:p>
          <a:p>
            <a:pPr>
              <a:defRPr/>
            </a:pPr>
            <a:endParaRPr lang="en-US" altLang="en-US" dirty="0"/>
          </a:p>
          <a:p>
            <a:pPr>
              <a:defRPr/>
            </a:pPr>
            <a:endParaRPr lang="en-US" altLang="en-US" dirty="0"/>
          </a:p>
          <a:p>
            <a:pPr>
              <a:defRPr/>
            </a:pPr>
            <a:endParaRPr lang="en-CA" altLang="en-US" dirty="0"/>
          </a:p>
        </p:txBody>
      </p:sp>
      <p:sp>
        <p:nvSpPr>
          <p:cNvPr id="2" name="Rectangle: Rounded Corners 1">
            <a:extLst>
              <a:ext uri="{FF2B5EF4-FFF2-40B4-BE49-F238E27FC236}">
                <a16:creationId xmlns:a16="http://schemas.microsoft.com/office/drawing/2014/main" id="{552CDD3F-5621-4E0D-B212-DFDA92B41E30}"/>
              </a:ext>
            </a:extLst>
          </p:cNvPr>
          <p:cNvSpPr/>
          <p:nvPr/>
        </p:nvSpPr>
        <p:spPr bwMode="auto">
          <a:xfrm>
            <a:off x="301625" y="1157288"/>
            <a:ext cx="4270375" cy="486251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a:defRPr/>
            </a:pPr>
            <a:r>
              <a:rPr lang="en-US" sz="1600" b="1" dirty="0">
                <a:solidFill>
                  <a:srgbClr val="00549F"/>
                </a:solidFill>
              </a:rPr>
              <a:t>Resources:</a:t>
            </a:r>
          </a:p>
          <a:p>
            <a:pPr marL="285750" indent="-285750">
              <a:buFont typeface="Arial" panose="020B0604020202020204" pitchFamily="34" charset="0"/>
              <a:buChar char="•"/>
              <a:defRPr/>
            </a:pPr>
            <a:r>
              <a:rPr lang="en-US" sz="1600" dirty="0">
                <a:solidFill>
                  <a:srgbClr val="00549F"/>
                </a:solidFill>
              </a:rPr>
              <a:t>WAWA Reference Map </a:t>
            </a:r>
          </a:p>
          <a:p>
            <a:pPr marL="285750" indent="-285750">
              <a:buFont typeface="Arial" panose="020B0604020202020204" pitchFamily="34" charset="0"/>
              <a:buChar char="•"/>
              <a:defRPr/>
            </a:pPr>
            <a:r>
              <a:rPr lang="en-US" sz="1600" dirty="0">
                <a:solidFill>
                  <a:srgbClr val="00549F"/>
                </a:solidFill>
              </a:rPr>
              <a:t>Field Assessment by DELG (watercourse and wetland presence)</a:t>
            </a:r>
          </a:p>
          <a:p>
            <a:pPr lvl="1" algn="just">
              <a:defRPr/>
            </a:pPr>
            <a:endParaRPr lang="en-US" sz="1600" b="1" dirty="0">
              <a:solidFill>
                <a:srgbClr val="00549F"/>
              </a:solidFill>
            </a:endParaRPr>
          </a:p>
          <a:p>
            <a:pPr>
              <a:defRPr/>
            </a:pPr>
            <a:endParaRPr lang="en-US" sz="1600" b="1" dirty="0">
              <a:solidFill>
                <a:srgbClr val="00549F"/>
              </a:solidFill>
            </a:endParaRPr>
          </a:p>
          <a:p>
            <a:pPr>
              <a:defRPr/>
            </a:pPr>
            <a:r>
              <a:rPr lang="en-US" sz="1600" b="1" dirty="0">
                <a:solidFill>
                  <a:srgbClr val="00549F"/>
                </a:solidFill>
              </a:rPr>
              <a:t>Commercial &amp; industrial projects:</a:t>
            </a:r>
          </a:p>
          <a:p>
            <a:pPr marL="285750" indent="-285750">
              <a:buFont typeface="Arial" panose="020B0604020202020204" pitchFamily="34" charset="0"/>
              <a:buChar char="•"/>
              <a:defRPr/>
            </a:pPr>
            <a:r>
              <a:rPr lang="en-US" sz="1600" dirty="0">
                <a:solidFill>
                  <a:srgbClr val="00549F"/>
                </a:solidFill>
              </a:rPr>
              <a:t>May require private wetland consultant (wetland delineation)</a:t>
            </a:r>
          </a:p>
          <a:p>
            <a:pPr>
              <a:defRPr/>
            </a:pPr>
            <a:endParaRPr lang="en-US" altLang="en-US" sz="1600" b="1" dirty="0">
              <a:solidFill>
                <a:srgbClr val="00549F"/>
              </a:solidFill>
            </a:endParaRPr>
          </a:p>
          <a:p>
            <a:pPr>
              <a:defRPr/>
            </a:pPr>
            <a:endParaRPr lang="en-US" altLang="en-US" sz="1600" b="1" dirty="0">
              <a:solidFill>
                <a:srgbClr val="00549F"/>
              </a:solidFill>
            </a:endParaRPr>
          </a:p>
          <a:p>
            <a:pPr>
              <a:defRPr/>
            </a:pPr>
            <a:endParaRPr lang="en-US" altLang="en-US" sz="1600" b="1" dirty="0">
              <a:solidFill>
                <a:srgbClr val="00549F"/>
              </a:solidFill>
            </a:endParaRPr>
          </a:p>
          <a:p>
            <a:pPr>
              <a:defRPr/>
            </a:pPr>
            <a:r>
              <a:rPr lang="en-US" altLang="en-US" sz="1600" b="1" dirty="0">
                <a:solidFill>
                  <a:srgbClr val="00549F"/>
                </a:solidFill>
              </a:rPr>
              <a:t>Provincially Significant Wetlands</a:t>
            </a:r>
          </a:p>
          <a:p>
            <a:pPr marL="285750" indent="-285750">
              <a:buFont typeface="Arial" panose="020B0604020202020204" pitchFamily="34" charset="0"/>
              <a:buChar char="•"/>
              <a:defRPr/>
            </a:pPr>
            <a:r>
              <a:rPr lang="en-US" altLang="en-US" sz="1600" dirty="0">
                <a:solidFill>
                  <a:srgbClr val="00549F"/>
                </a:solidFill>
              </a:rPr>
              <a:t>Strict Regulation (very few allowable activities)</a:t>
            </a:r>
          </a:p>
          <a:p>
            <a:pPr>
              <a:defRPr/>
            </a:pPr>
            <a:endParaRPr lang="en-CA" altLang="en-US" sz="1600" b="1" dirty="0">
              <a:solidFill>
                <a:srgbClr val="00549F"/>
              </a:solidFill>
            </a:endParaRPr>
          </a:p>
          <a:p>
            <a:pPr>
              <a:defRPr/>
            </a:pPr>
            <a:r>
              <a:rPr lang="en-CA" altLang="en-US" sz="1600" b="1" dirty="0">
                <a:solidFill>
                  <a:srgbClr val="00549F"/>
                </a:solidFill>
              </a:rPr>
              <a:t>Permanent loss of wetland:</a:t>
            </a:r>
          </a:p>
          <a:p>
            <a:pPr marL="285750" indent="-285750">
              <a:buFont typeface="Arial" panose="020B0604020202020204" pitchFamily="34" charset="0"/>
              <a:buChar char="•"/>
              <a:defRPr/>
            </a:pPr>
            <a:r>
              <a:rPr lang="en-CA" altLang="en-US" sz="1600" dirty="0">
                <a:solidFill>
                  <a:srgbClr val="00549F"/>
                </a:solidFill>
              </a:rPr>
              <a:t>Requires compensation at 2:1 ratio</a:t>
            </a:r>
            <a:endParaRPr lang="en-US" altLang="en-US" sz="1600" dirty="0">
              <a:solidFill>
                <a:srgbClr val="00549F"/>
              </a:solidFill>
            </a:endParaRPr>
          </a:p>
        </p:txBody>
      </p:sp>
      <p:pic>
        <p:nvPicPr>
          <p:cNvPr id="18438" name="Picture 5" descr="Click to view maps">
            <a:extLst>
              <a:ext uri="{FF2B5EF4-FFF2-40B4-BE49-F238E27FC236}">
                <a16:creationId xmlns:a16="http://schemas.microsoft.com/office/drawing/2014/main" id="{FC741A39-6843-4FCA-90A9-878D37C23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66800"/>
            <a:ext cx="98931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1C573D4-59F2-428B-925D-DCF750C2C4F7}"/>
              </a:ext>
            </a:extLst>
          </p:cNvPr>
          <p:cNvSpPr>
            <a:spLocks noGrp="1" noChangeArrowheads="1"/>
          </p:cNvSpPr>
          <p:nvPr>
            <p:ph type="title"/>
          </p:nvPr>
        </p:nvSpPr>
        <p:spPr>
          <a:xfrm>
            <a:off x="417513" y="457200"/>
            <a:ext cx="8116887" cy="563563"/>
          </a:xfrm>
        </p:spPr>
        <p:txBody>
          <a:bodyPr/>
          <a:lstStyle/>
          <a:p>
            <a:pPr algn="ctr"/>
            <a:r>
              <a:rPr lang="fr-CA" altLang="en-US" sz="2400"/>
              <a:t>WAWA and Agriculture</a:t>
            </a:r>
            <a:endParaRPr lang="en-US" altLang="en-US" sz="2400" b="0" i="1"/>
          </a:p>
        </p:txBody>
      </p:sp>
      <p:graphicFrame>
        <p:nvGraphicFramePr>
          <p:cNvPr id="4" name="Table 4">
            <a:extLst>
              <a:ext uri="{FF2B5EF4-FFF2-40B4-BE49-F238E27FC236}">
                <a16:creationId xmlns:a16="http://schemas.microsoft.com/office/drawing/2014/main" id="{82E36D06-46CA-4B42-9857-6A27749FA2D7}"/>
              </a:ext>
            </a:extLst>
          </p:cNvPr>
          <p:cNvGraphicFramePr>
            <a:graphicFrameLocks noGrp="1"/>
          </p:cNvGraphicFramePr>
          <p:nvPr>
            <p:ph idx="1"/>
            <p:extLst>
              <p:ext uri="{D42A27DB-BD31-4B8C-83A1-F6EECF244321}">
                <p14:modId xmlns:p14="http://schemas.microsoft.com/office/powerpoint/2010/main" val="2937023076"/>
              </p:ext>
            </p:extLst>
          </p:nvPr>
        </p:nvGraphicFramePr>
        <p:xfrm>
          <a:off x="457200" y="1143000"/>
          <a:ext cx="8077200" cy="4784896"/>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853856">
                <a:tc>
                  <a:txBody>
                    <a:bodyPr/>
                    <a:lstStyle/>
                    <a:p>
                      <a:pPr algn="ctr"/>
                      <a:r>
                        <a:rPr lang="en-US" sz="1800" dirty="0">
                          <a:solidFill>
                            <a:srgbClr val="00549F"/>
                          </a:solidFill>
                        </a:rPr>
                        <a:t>Agricultural activities that are exempt </a:t>
                      </a:r>
                      <a:r>
                        <a:rPr lang="en-US" sz="1800" i="1" dirty="0">
                          <a:solidFill>
                            <a:srgbClr val="00549F"/>
                          </a:solidFill>
                        </a:rPr>
                        <a:t>(for existing operations)</a:t>
                      </a:r>
                    </a:p>
                  </a:txBody>
                  <a:tcPr marT="45686" marB="45686"/>
                </a:tc>
                <a:tc>
                  <a:txBody>
                    <a:bodyPr/>
                    <a:lstStyle/>
                    <a:p>
                      <a:pPr algn="ctr"/>
                      <a:r>
                        <a:rPr lang="en-US" sz="1800" dirty="0" err="1">
                          <a:solidFill>
                            <a:srgbClr val="00549F"/>
                          </a:solidFill>
                        </a:rPr>
                        <a:t>Activit</a:t>
                      </a:r>
                      <a:r>
                        <a:rPr lang="fr-CA" sz="1800" dirty="0" err="1">
                          <a:solidFill>
                            <a:srgbClr val="00549F"/>
                          </a:solidFill>
                        </a:rPr>
                        <a:t>és</a:t>
                      </a:r>
                      <a:r>
                        <a:rPr lang="fr-CA" sz="1800" dirty="0">
                          <a:solidFill>
                            <a:srgbClr val="00549F"/>
                          </a:solidFill>
                        </a:rPr>
                        <a:t> agricoles qui sont </a:t>
                      </a:r>
                      <a:r>
                        <a:rPr lang="en-US" sz="1800" dirty="0" err="1">
                          <a:solidFill>
                            <a:srgbClr val="00549F"/>
                          </a:solidFill>
                        </a:rPr>
                        <a:t>exemptées</a:t>
                      </a:r>
                      <a:r>
                        <a:rPr lang="en-US" sz="1800" dirty="0">
                          <a:solidFill>
                            <a:srgbClr val="00549F"/>
                          </a:solidFill>
                        </a:rPr>
                        <a:t> </a:t>
                      </a:r>
                      <a:r>
                        <a:rPr lang="en-US" sz="1800" i="1" dirty="0">
                          <a:solidFill>
                            <a:srgbClr val="00549F"/>
                          </a:solidFill>
                        </a:rPr>
                        <a:t>(pour les operations </a:t>
                      </a:r>
                      <a:r>
                        <a:rPr lang="en-US" sz="1800" i="1" dirty="0" err="1">
                          <a:solidFill>
                            <a:srgbClr val="00549F"/>
                          </a:solidFill>
                        </a:rPr>
                        <a:t>existantes</a:t>
                      </a:r>
                      <a:r>
                        <a:rPr lang="en-US" sz="1800" i="1" dirty="0">
                          <a:solidFill>
                            <a:srgbClr val="00549F"/>
                          </a:solidFill>
                        </a:rPr>
                        <a:t>)</a:t>
                      </a:r>
                    </a:p>
                  </a:txBody>
                  <a:tcPr marT="45696" marB="45696"/>
                </a:tc>
                <a:extLst>
                  <a:ext uri="{0D108BD9-81ED-4DB2-BD59-A6C34878D82A}">
                    <a16:rowId xmlns:a16="http://schemas.microsoft.com/office/drawing/2014/main" val="10000"/>
                  </a:ext>
                </a:extLst>
              </a:tr>
              <a:tr h="3870544">
                <a:tc>
                  <a:txBody>
                    <a:bodyPr/>
                    <a:lstStyle/>
                    <a:p>
                      <a:pPr marL="285750" indent="-285750" algn="l">
                        <a:buFont typeface="Arial" panose="020B0604020202020204" pitchFamily="34" charset="0"/>
                        <a:buChar char="•"/>
                      </a:pPr>
                      <a:r>
                        <a:rPr lang="en-US" sz="1600" dirty="0">
                          <a:solidFill>
                            <a:srgbClr val="00549F"/>
                          </a:solidFill>
                        </a:rPr>
                        <a:t>Installation of drainage tile and outlets for drainage of agricultural land</a:t>
                      </a:r>
                    </a:p>
                    <a:p>
                      <a:pPr marL="285750" indent="-285750" algn="l">
                        <a:buFont typeface="Arial" panose="020B0604020202020204" pitchFamily="34" charset="0"/>
                        <a:buChar char="•"/>
                      </a:pPr>
                      <a:endParaRPr lang="en-US" sz="1600" dirty="0">
                        <a:solidFill>
                          <a:srgbClr val="00549F"/>
                        </a:solidFill>
                      </a:endParaRPr>
                    </a:p>
                    <a:p>
                      <a:pPr marL="285750" indent="-285750" algn="l">
                        <a:buFont typeface="Arial" panose="020B0604020202020204" pitchFamily="34" charset="0"/>
                        <a:buChar char="•"/>
                      </a:pPr>
                      <a:r>
                        <a:rPr lang="en-US" sz="1600" dirty="0">
                          <a:solidFill>
                            <a:srgbClr val="00549F"/>
                          </a:solidFill>
                        </a:rPr>
                        <a:t>Maintenance of an agricultural drainage ditch</a:t>
                      </a:r>
                    </a:p>
                    <a:p>
                      <a:pPr marL="0" indent="0" algn="l">
                        <a:buFont typeface="Arial" panose="020B0604020202020204" pitchFamily="34" charset="0"/>
                        <a:buNone/>
                      </a:pPr>
                      <a:endParaRPr lang="en-US" sz="1600" dirty="0">
                        <a:solidFill>
                          <a:srgbClr val="00549F"/>
                        </a:solidFill>
                      </a:endParaRPr>
                    </a:p>
                    <a:p>
                      <a:pPr marL="285750" indent="-285750" algn="l">
                        <a:buFont typeface="Arial" panose="020B0604020202020204" pitchFamily="34" charset="0"/>
                        <a:buChar char="•"/>
                      </a:pPr>
                      <a:r>
                        <a:rPr lang="en-US" sz="1600" dirty="0">
                          <a:solidFill>
                            <a:srgbClr val="00549F"/>
                          </a:solidFill>
                        </a:rPr>
                        <a:t>At 5 </a:t>
                      </a:r>
                      <a:r>
                        <a:rPr lang="en-US" sz="1600" dirty="0" err="1">
                          <a:solidFill>
                            <a:srgbClr val="00549F"/>
                          </a:solidFill>
                        </a:rPr>
                        <a:t>metres</a:t>
                      </a:r>
                      <a:r>
                        <a:rPr lang="en-US" sz="1600" dirty="0">
                          <a:solidFill>
                            <a:srgbClr val="00549F"/>
                          </a:solidFill>
                        </a:rPr>
                        <a:t> or more from a watercourse or wetland: </a:t>
                      </a:r>
                    </a:p>
                    <a:p>
                      <a:pPr marL="550926" indent="-285750" algn="l">
                        <a:buFont typeface="Arial" panose="020B0604020202020204" pitchFamily="34" charset="0"/>
                        <a:buChar char="-"/>
                      </a:pPr>
                      <a:r>
                        <a:rPr lang="en-US" sz="1600" i="0" dirty="0">
                          <a:solidFill>
                            <a:srgbClr val="00549F"/>
                          </a:solidFill>
                        </a:rPr>
                        <a:t>tilling, ploughing, seeding and harrowing of land, </a:t>
                      </a:r>
                    </a:p>
                    <a:p>
                      <a:pPr marL="550926" indent="-285750" algn="l">
                        <a:buFont typeface="Arial" panose="020B0604020202020204" pitchFamily="34" charset="0"/>
                        <a:buChar char="-"/>
                      </a:pPr>
                      <a:r>
                        <a:rPr lang="en-US" sz="1600" i="0" dirty="0">
                          <a:solidFill>
                            <a:srgbClr val="00549F"/>
                          </a:solidFill>
                        </a:rPr>
                        <a:t>grazing by animals, or </a:t>
                      </a:r>
                    </a:p>
                    <a:p>
                      <a:pPr marL="550926" indent="-285750" algn="l">
                        <a:buFont typeface="Arial" panose="020B0604020202020204" pitchFamily="34" charset="0"/>
                        <a:buChar char="-"/>
                      </a:pPr>
                      <a:r>
                        <a:rPr lang="en-US" sz="1600" i="0" dirty="0">
                          <a:solidFill>
                            <a:srgbClr val="00549F"/>
                          </a:solidFill>
                        </a:rPr>
                        <a:t>harvesting of crops.</a:t>
                      </a:r>
                    </a:p>
                    <a:p>
                      <a:pPr marL="548640" indent="0" algn="just">
                        <a:buFontTx/>
                        <a:buNone/>
                      </a:pPr>
                      <a:endParaRPr lang="en-US" sz="1600" dirty="0"/>
                    </a:p>
                  </a:txBody>
                  <a:tcPr marT="45686" marB="45686"/>
                </a:tc>
                <a:tc>
                  <a:txBody>
                    <a:bodyPr/>
                    <a:lstStyle/>
                    <a:p>
                      <a:pPr marL="285750" indent="-285750" algn="l">
                        <a:buFont typeface="Arial" panose="020B0604020202020204" pitchFamily="34" charset="0"/>
                        <a:buChar char="•"/>
                      </a:pPr>
                      <a:r>
                        <a:rPr lang="fr-FR" sz="1600" dirty="0">
                          <a:solidFill>
                            <a:srgbClr val="00549F"/>
                          </a:solidFill>
                        </a:rPr>
                        <a:t>Installation de tuyaux de drainage et d'exutoires pour le drainage de terres agricoles</a:t>
                      </a:r>
                      <a:endParaRPr lang="en-US" sz="1600" dirty="0">
                        <a:solidFill>
                          <a:srgbClr val="00549F"/>
                        </a:solidFill>
                        <a:highlight>
                          <a:srgbClr val="FFFF00"/>
                        </a:highlight>
                      </a:endParaRPr>
                    </a:p>
                    <a:p>
                      <a:pPr marL="285750" indent="-285750" algn="l">
                        <a:buFont typeface="Arial" panose="020B0604020202020204" pitchFamily="34" charset="0"/>
                        <a:buChar char="•"/>
                      </a:pPr>
                      <a:r>
                        <a:rPr lang="fr-FR" sz="1600" dirty="0">
                          <a:solidFill>
                            <a:srgbClr val="00549F"/>
                          </a:solidFill>
                        </a:rPr>
                        <a:t>Entretien d'un fossé de drainage agricole</a:t>
                      </a:r>
                    </a:p>
                    <a:p>
                      <a:pPr marL="0" indent="0" algn="l">
                        <a:buFont typeface="Arial" panose="020B0604020202020204" pitchFamily="34" charset="0"/>
                        <a:buNone/>
                      </a:pPr>
                      <a:endParaRPr lang="en-US" sz="1600" dirty="0">
                        <a:solidFill>
                          <a:srgbClr val="00549F"/>
                        </a:solidFill>
                        <a:highlight>
                          <a:srgbClr val="FFFF00"/>
                        </a:highlight>
                      </a:endParaRPr>
                    </a:p>
                    <a:p>
                      <a:pPr marL="285750" indent="-285750" algn="l">
                        <a:buFont typeface="Arial" panose="020B0604020202020204" pitchFamily="34" charset="0"/>
                        <a:buChar char="•"/>
                      </a:pPr>
                      <a:r>
                        <a:rPr lang="fr-FR" sz="1600" dirty="0">
                          <a:solidFill>
                            <a:srgbClr val="00549F"/>
                          </a:solidFill>
                        </a:rPr>
                        <a:t>À 5 mètres ou plus d'un cours d'eau ou d'une zone humide : </a:t>
                      </a:r>
                    </a:p>
                    <a:p>
                      <a:pPr marL="742950" lvl="1" indent="-285750" algn="l">
                        <a:buFont typeface="Arial" panose="020B0604020202020204" pitchFamily="34" charset="0"/>
                        <a:buChar char="•"/>
                      </a:pPr>
                      <a:r>
                        <a:rPr lang="fr-FR" sz="1600" dirty="0">
                          <a:solidFill>
                            <a:srgbClr val="00549F"/>
                          </a:solidFill>
                        </a:rPr>
                        <a:t>le labourage, l'ensemencement et le hersage de la terre,</a:t>
                      </a:r>
                    </a:p>
                    <a:p>
                      <a:pPr marL="742950" lvl="1" indent="-285750" algn="l">
                        <a:buFont typeface="Arial" panose="020B0604020202020204" pitchFamily="34" charset="0"/>
                        <a:buChar char="•"/>
                      </a:pPr>
                      <a:r>
                        <a:rPr lang="fr-FR" sz="1600" dirty="0">
                          <a:solidFill>
                            <a:srgbClr val="00549F"/>
                          </a:solidFill>
                        </a:rPr>
                        <a:t>le pâturage des animaux, </a:t>
                      </a:r>
                    </a:p>
                    <a:p>
                      <a:pPr marL="742950" lvl="1" indent="-285750" algn="l">
                        <a:buFont typeface="Arial" panose="020B0604020202020204" pitchFamily="34" charset="0"/>
                        <a:buChar char="•"/>
                      </a:pPr>
                      <a:r>
                        <a:rPr lang="fr-FR" sz="1600" dirty="0">
                          <a:solidFill>
                            <a:srgbClr val="00549F"/>
                          </a:solidFill>
                        </a:rPr>
                        <a:t>la récolte des cultures.</a:t>
                      </a:r>
                      <a:endParaRPr lang="en-US" sz="1600" i="1" dirty="0">
                        <a:solidFill>
                          <a:srgbClr val="00549F"/>
                        </a:solidFill>
                      </a:endParaRPr>
                    </a:p>
                  </a:txBody>
                  <a:tcPr marT="45696" marB="45696"/>
                </a:tc>
                <a:extLst>
                  <a:ext uri="{0D108BD9-81ED-4DB2-BD59-A6C34878D82A}">
                    <a16:rowId xmlns:a16="http://schemas.microsoft.com/office/drawing/2014/main" val="10001"/>
                  </a:ext>
                </a:extLst>
              </a:tr>
            </a:tbl>
          </a:graphicData>
        </a:graphic>
      </p:graphicFrame>
      <p:pic>
        <p:nvPicPr>
          <p:cNvPr id="21518" name="Picture 2" descr="haystacks, Landscape, Field Wallpapers HD / Desktop and Mobile Backgrounds">
            <a:extLst>
              <a:ext uri="{FF2B5EF4-FFF2-40B4-BE49-F238E27FC236}">
                <a16:creationId xmlns:a16="http://schemas.microsoft.com/office/drawing/2014/main" id="{2F6930B2-1FA8-427B-9EC0-9AAD29E8B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3" t="34001" r="44167" b="8665"/>
          <a:stretch>
            <a:fillRect/>
          </a:stretch>
        </p:blipFill>
        <p:spPr bwMode="auto">
          <a:xfrm>
            <a:off x="4876800" y="5127625"/>
            <a:ext cx="2124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1C573D4-59F2-428B-925D-DCF750C2C4F7}"/>
              </a:ext>
            </a:extLst>
          </p:cNvPr>
          <p:cNvSpPr>
            <a:spLocks noGrp="1" noChangeArrowheads="1"/>
          </p:cNvSpPr>
          <p:nvPr>
            <p:ph type="title"/>
          </p:nvPr>
        </p:nvSpPr>
        <p:spPr>
          <a:xfrm>
            <a:off x="417513" y="457200"/>
            <a:ext cx="8116887" cy="563563"/>
          </a:xfrm>
        </p:spPr>
        <p:txBody>
          <a:bodyPr/>
          <a:lstStyle/>
          <a:p>
            <a:pPr algn="ctr"/>
            <a:r>
              <a:rPr lang="fr-CA" altLang="en-US" sz="2400"/>
              <a:t>WAWA and Agriculture</a:t>
            </a:r>
            <a:endParaRPr lang="en-US" altLang="en-US" sz="2400" b="0" i="1"/>
          </a:p>
        </p:txBody>
      </p:sp>
      <p:graphicFrame>
        <p:nvGraphicFramePr>
          <p:cNvPr id="4" name="Table 4">
            <a:extLst>
              <a:ext uri="{FF2B5EF4-FFF2-40B4-BE49-F238E27FC236}">
                <a16:creationId xmlns:a16="http://schemas.microsoft.com/office/drawing/2014/main" id="{82E36D06-46CA-4B42-9857-6A27749FA2D7}"/>
              </a:ext>
            </a:extLst>
          </p:cNvPr>
          <p:cNvGraphicFramePr>
            <a:graphicFrameLocks noGrp="1"/>
          </p:cNvGraphicFramePr>
          <p:nvPr>
            <p:ph idx="1"/>
            <p:extLst>
              <p:ext uri="{D42A27DB-BD31-4B8C-83A1-F6EECF244321}">
                <p14:modId xmlns:p14="http://schemas.microsoft.com/office/powerpoint/2010/main" val="3758431577"/>
              </p:ext>
            </p:extLst>
          </p:nvPr>
        </p:nvGraphicFramePr>
        <p:xfrm>
          <a:off x="457200" y="1143000"/>
          <a:ext cx="8077200" cy="433643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70795">
                <a:tc>
                  <a:txBody>
                    <a:bodyPr/>
                    <a:lstStyle/>
                    <a:p>
                      <a:pPr algn="ctr"/>
                      <a:r>
                        <a:rPr lang="en-US" sz="1800" dirty="0">
                          <a:solidFill>
                            <a:srgbClr val="00549F"/>
                          </a:solidFill>
                        </a:rPr>
                        <a:t>Agricultural activities that require a WAWA Permit</a:t>
                      </a:r>
                    </a:p>
                  </a:txBody>
                  <a:tcPr marT="45686" marB="45686"/>
                </a:tc>
                <a:tc>
                  <a:txBody>
                    <a:bodyPr/>
                    <a:lstStyle/>
                    <a:p>
                      <a:pPr algn="ctr"/>
                      <a:r>
                        <a:rPr lang="fr-FR" sz="1800" dirty="0">
                          <a:solidFill>
                            <a:srgbClr val="00549F"/>
                          </a:solidFill>
                        </a:rPr>
                        <a:t>Activités agricoles nécessitant un permis de MCETH</a:t>
                      </a:r>
                      <a:endParaRPr lang="en-US" sz="1800" dirty="0">
                        <a:solidFill>
                          <a:srgbClr val="00549F"/>
                        </a:solidFill>
                        <a:highlight>
                          <a:srgbClr val="FFFF00"/>
                        </a:highlight>
                      </a:endParaRPr>
                    </a:p>
                  </a:txBody>
                  <a:tcPr marT="45696" marB="45696"/>
                </a:tc>
                <a:extLst>
                  <a:ext uri="{0D108BD9-81ED-4DB2-BD59-A6C34878D82A}">
                    <a16:rowId xmlns:a16="http://schemas.microsoft.com/office/drawing/2014/main" val="10000"/>
                  </a:ext>
                </a:extLst>
              </a:tr>
              <a:tr h="3696405">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rgbClr val="00549F"/>
                          </a:solidFill>
                        </a:rPr>
                        <a:t>All activities not identified in previous slide; these include:</a:t>
                      </a:r>
                    </a:p>
                    <a:p>
                      <a:pPr marL="285750" indent="-285750" algn="just">
                        <a:buFont typeface="Arial" panose="020B0604020202020204" pitchFamily="34" charset="0"/>
                        <a:buChar char="•"/>
                      </a:pPr>
                      <a:endParaRPr lang="en-US" sz="1600" dirty="0">
                        <a:solidFill>
                          <a:srgbClr val="00549F"/>
                        </a:solidFill>
                      </a:endParaRPr>
                    </a:p>
                    <a:p>
                      <a:pPr marL="285750" indent="-285750" algn="just">
                        <a:buFont typeface="Arial" panose="020B0604020202020204" pitchFamily="34" charset="0"/>
                        <a:buChar char="•"/>
                      </a:pPr>
                      <a:r>
                        <a:rPr lang="en-US" sz="1600" dirty="0">
                          <a:solidFill>
                            <a:srgbClr val="00549F"/>
                          </a:solidFill>
                        </a:rPr>
                        <a:t>Clearing of undeveloped land for a new activity </a:t>
                      </a:r>
                    </a:p>
                    <a:p>
                      <a:pPr marL="285750" indent="-285750" algn="just">
                        <a:buFont typeface="Arial" panose="020B0604020202020204" pitchFamily="34" charset="0"/>
                        <a:buChar char="•"/>
                      </a:pPr>
                      <a:r>
                        <a:rPr lang="en-US" sz="1600" dirty="0">
                          <a:solidFill>
                            <a:srgbClr val="00549F"/>
                          </a:solidFill>
                        </a:rPr>
                        <a:t>Re-development of an inactive agricultural activity</a:t>
                      </a:r>
                      <a:endParaRPr lang="en-US" altLang="en-US" sz="1600" dirty="0">
                        <a:solidFill>
                          <a:srgbClr val="00549F"/>
                        </a:solidFill>
                      </a:endParaRPr>
                    </a:p>
                    <a:p>
                      <a:pPr marL="54864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dirty="0">
                          <a:solidFill>
                            <a:srgbClr val="00549F"/>
                          </a:solidFill>
                        </a:rPr>
                        <a:t>Agricultural areas that are fallow that require the land to be cleared of woody vegetation are considered inactive</a:t>
                      </a:r>
                    </a:p>
                    <a:p>
                      <a:pPr marL="54864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600" dirty="0">
                        <a:solidFill>
                          <a:schemeClr val="tx1"/>
                        </a:solidFill>
                      </a:endParaRPr>
                    </a:p>
                  </a:txBody>
                  <a:tcPr marT="45686" marB="45686"/>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dirty="0">
                          <a:solidFill>
                            <a:srgbClr val="00549F"/>
                          </a:solidFill>
                        </a:rPr>
                        <a:t>Toutes les activités non identifiées précédemment, notamment</a:t>
                      </a:r>
                      <a:r>
                        <a:rPr lang="en-US" sz="1600" dirty="0">
                          <a:solidFill>
                            <a:srgbClr val="00549F"/>
                          </a:solidFill>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549F"/>
                        </a:solidFill>
                        <a:highlight>
                          <a:srgbClr val="FFFF00"/>
                        </a:highlight>
                      </a:endParaRPr>
                    </a:p>
                    <a:p>
                      <a:pPr marL="285750" lvl="1" indent="-285750" algn="just">
                        <a:buFont typeface="Arial" panose="020B0604020202020204" pitchFamily="34" charset="0"/>
                        <a:buChar char="•"/>
                      </a:pPr>
                      <a:r>
                        <a:rPr lang="fr-FR" sz="1600" dirty="0">
                          <a:solidFill>
                            <a:srgbClr val="00549F"/>
                          </a:solidFill>
                        </a:rPr>
                        <a:t>Défrichement de terrains non aménagés pour une nouvelle activité</a:t>
                      </a:r>
                    </a:p>
                    <a:p>
                      <a:pPr marL="285750" lvl="1" indent="-285750" algn="just">
                        <a:buFont typeface="Arial" panose="020B0604020202020204" pitchFamily="34" charset="0"/>
                        <a:buChar char="•"/>
                      </a:pPr>
                      <a:r>
                        <a:rPr lang="fr-FR" sz="1600" dirty="0">
                          <a:solidFill>
                            <a:srgbClr val="00549F"/>
                          </a:solidFill>
                        </a:rPr>
                        <a:t>Réaménagement d'une activité agricole inactive </a:t>
                      </a:r>
                    </a:p>
                    <a:p>
                      <a:pPr marL="548640" lvl="2" indent="-285750" algn="just">
                        <a:buFont typeface="Arial" panose="020B0604020202020204" pitchFamily="34" charset="0"/>
                        <a:buChar char="-"/>
                      </a:pPr>
                      <a:r>
                        <a:rPr lang="fr-FR" altLang="en-US" sz="1600" dirty="0">
                          <a:solidFill>
                            <a:srgbClr val="00549F"/>
                          </a:solidFill>
                        </a:rPr>
                        <a:t>Les zones agricoles en friche qui nécessitent l'enlèvement de la végétation ligneuse sont considérées comme inactives.</a:t>
                      </a:r>
                      <a:endParaRPr lang="en-US" altLang="en-US" sz="1600" dirty="0">
                        <a:solidFill>
                          <a:srgbClr val="00549F"/>
                        </a:solidFill>
                        <a:highlight>
                          <a:srgbClr val="FFFF00"/>
                        </a:highlight>
                      </a:endParaRPr>
                    </a:p>
                  </a:txBody>
                  <a:tcPr marT="45696" marB="45696"/>
                </a:tc>
                <a:extLst>
                  <a:ext uri="{0D108BD9-81ED-4DB2-BD59-A6C34878D82A}">
                    <a16:rowId xmlns:a16="http://schemas.microsoft.com/office/drawing/2014/main" val="10001"/>
                  </a:ext>
                </a:extLst>
              </a:tr>
            </a:tbl>
          </a:graphicData>
        </a:graphic>
      </p:graphicFrame>
      <p:pic>
        <p:nvPicPr>
          <p:cNvPr id="21518" name="Picture 2" descr="haystacks, Landscape, Field Wallpapers HD / Desktop and Mobile Backgrounds">
            <a:extLst>
              <a:ext uri="{FF2B5EF4-FFF2-40B4-BE49-F238E27FC236}">
                <a16:creationId xmlns:a16="http://schemas.microsoft.com/office/drawing/2014/main" id="{2F6930B2-1FA8-427B-9EC0-9AAD29E8B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3" t="34001" r="44167" b="8665"/>
          <a:stretch>
            <a:fillRect/>
          </a:stretch>
        </p:blipFill>
        <p:spPr bwMode="auto">
          <a:xfrm>
            <a:off x="2057400" y="5105400"/>
            <a:ext cx="2124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30554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6A5B389-C7EF-472E-9235-759E0DD4EE5E}"/>
              </a:ext>
            </a:extLst>
          </p:cNvPr>
          <p:cNvSpPr>
            <a:spLocks noGrp="1" noChangeArrowheads="1"/>
          </p:cNvSpPr>
          <p:nvPr>
            <p:ph type="title"/>
          </p:nvPr>
        </p:nvSpPr>
        <p:spPr>
          <a:xfrm>
            <a:off x="609600" y="128588"/>
            <a:ext cx="8116888" cy="814387"/>
          </a:xfrm>
        </p:spPr>
        <p:txBody>
          <a:bodyPr/>
          <a:lstStyle/>
          <a:p>
            <a:pPr algn="ctr"/>
            <a:r>
              <a:rPr lang="en-US" altLang="en-US" sz="2400" dirty="0"/>
              <a:t>WAWA Irrigation Requirements </a:t>
            </a:r>
            <a:br>
              <a:rPr lang="en-US" altLang="en-US" sz="3200" dirty="0"/>
            </a:br>
            <a:r>
              <a:rPr lang="en-US" altLang="en-US" sz="2400" b="0" i="1" dirty="0"/>
              <a:t>Exigences pour les </a:t>
            </a:r>
            <a:r>
              <a:rPr lang="en-US" altLang="en-US" sz="2400" b="0" i="1" dirty="0" err="1"/>
              <a:t>projets</a:t>
            </a:r>
            <a:r>
              <a:rPr lang="en-US" altLang="en-US" sz="2400" b="0" i="1" dirty="0"/>
              <a:t> </a:t>
            </a:r>
            <a:r>
              <a:rPr lang="en-US" altLang="en-US" sz="2400" b="0" i="1" dirty="0" err="1"/>
              <a:t>d’irrigation</a:t>
            </a:r>
            <a:endParaRPr lang="en-CA" altLang="en-US" sz="2400" dirty="0"/>
          </a:p>
        </p:txBody>
      </p:sp>
      <p:sp>
        <p:nvSpPr>
          <p:cNvPr id="10243" name="Content Placeholder 2">
            <a:extLst>
              <a:ext uri="{FF2B5EF4-FFF2-40B4-BE49-F238E27FC236}">
                <a16:creationId xmlns:a16="http://schemas.microsoft.com/office/drawing/2014/main" id="{9332C727-979D-4412-92BA-3535894ACD26}"/>
              </a:ext>
            </a:extLst>
          </p:cNvPr>
          <p:cNvSpPr>
            <a:spLocks noGrp="1" noChangeArrowheads="1"/>
          </p:cNvSpPr>
          <p:nvPr>
            <p:ph idx="1"/>
          </p:nvPr>
        </p:nvSpPr>
        <p:spPr>
          <a:xfrm>
            <a:off x="184150" y="954088"/>
            <a:ext cx="4325938" cy="502761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spcCol="0" rtlCol="0" fromWordArt="0" forceAA="0">
            <a:noAutofit/>
          </a:bodyPr>
          <a:lstStyle/>
          <a:p>
            <a:pPr>
              <a:spcBef>
                <a:spcPct val="0"/>
              </a:spcBef>
              <a:defRPr/>
            </a:pPr>
            <a:endParaRPr lang="en-CA" altLang="en-US" sz="1600" b="1" kern="1200" dirty="0">
              <a:solidFill>
                <a:srgbClr val="00549F"/>
              </a:solidFill>
            </a:endParaRPr>
          </a:p>
          <a:p>
            <a:pPr>
              <a:spcBef>
                <a:spcPct val="0"/>
              </a:spcBef>
              <a:defRPr/>
            </a:pPr>
            <a:r>
              <a:rPr lang="en-CA" altLang="en-US" sz="1600" b="1" kern="1200" dirty="0">
                <a:solidFill>
                  <a:srgbClr val="00549F"/>
                </a:solidFill>
              </a:rPr>
              <a:t>WAWA permit required for water withdrawal in or within 30 metres of a watercourse or wetland </a:t>
            </a:r>
          </a:p>
          <a:p>
            <a:pPr marL="0" indent="0">
              <a:spcBef>
                <a:spcPct val="0"/>
              </a:spcBef>
              <a:buNone/>
              <a:defRPr/>
            </a:pPr>
            <a:endParaRPr lang="en-CA" altLang="en-US" sz="1600" b="1" kern="1200" dirty="0">
              <a:solidFill>
                <a:srgbClr val="00549F"/>
              </a:solidFill>
            </a:endParaRPr>
          </a:p>
          <a:p>
            <a:pPr marL="0" indent="0">
              <a:spcBef>
                <a:spcPct val="0"/>
              </a:spcBef>
              <a:buNone/>
              <a:defRPr/>
            </a:pPr>
            <a:endParaRPr lang="en-CA" altLang="en-US" sz="1600" b="1" kern="1200" dirty="0">
              <a:solidFill>
                <a:srgbClr val="00549F"/>
              </a:solidFill>
            </a:endParaRPr>
          </a:p>
          <a:p>
            <a:pPr>
              <a:spcBef>
                <a:spcPct val="0"/>
              </a:spcBef>
              <a:defRPr/>
            </a:pPr>
            <a:r>
              <a:rPr lang="en-CA" altLang="en-US" sz="1600" kern="1200" dirty="0">
                <a:solidFill>
                  <a:srgbClr val="00549F"/>
                </a:solidFill>
              </a:rPr>
              <a:t>Drainage area upstream of pumping location measured to ensure that </a:t>
            </a:r>
            <a:r>
              <a:rPr lang="en-US" altLang="en-US" sz="1600" kern="1200" dirty="0">
                <a:solidFill>
                  <a:srgbClr val="00549F"/>
                </a:solidFill>
              </a:rPr>
              <a:t>max. withdrawal rate does not exceed 10 l/min per km2</a:t>
            </a:r>
          </a:p>
          <a:p>
            <a:pPr marL="0" indent="0">
              <a:spcBef>
                <a:spcPct val="0"/>
              </a:spcBef>
              <a:buNone/>
              <a:defRPr/>
            </a:pPr>
            <a:endParaRPr lang="en-US" altLang="en-US" sz="1600" kern="1200" dirty="0">
              <a:solidFill>
                <a:srgbClr val="00549F"/>
              </a:solidFill>
            </a:endParaRPr>
          </a:p>
          <a:p>
            <a:pPr marL="0" indent="0">
              <a:spcBef>
                <a:spcPct val="0"/>
              </a:spcBef>
              <a:buNone/>
              <a:defRPr/>
            </a:pPr>
            <a:endParaRPr lang="en-US" altLang="en-US" sz="1600" kern="1200" dirty="0">
              <a:solidFill>
                <a:srgbClr val="00549F"/>
              </a:solidFill>
            </a:endParaRPr>
          </a:p>
          <a:p>
            <a:pPr>
              <a:spcBef>
                <a:spcPct val="0"/>
              </a:spcBef>
              <a:defRPr/>
            </a:pPr>
            <a:r>
              <a:rPr lang="en-CA" altLang="en-US" sz="1600" kern="1200" dirty="0">
                <a:solidFill>
                  <a:srgbClr val="00549F"/>
                </a:solidFill>
              </a:rPr>
              <a:t>If rate exceeded, DFO will also review to establish minimum maintenance flow (monitoring required by proponent)</a:t>
            </a:r>
          </a:p>
          <a:p>
            <a:pPr marL="0" indent="0">
              <a:spcBef>
                <a:spcPct val="0"/>
              </a:spcBef>
              <a:buFontTx/>
              <a:buNone/>
              <a:defRPr/>
            </a:pPr>
            <a:endParaRPr lang="en-CA" altLang="en-US" sz="1800" b="1" kern="1200" dirty="0">
              <a:solidFill>
                <a:srgbClr val="00549F"/>
              </a:solidFill>
            </a:endParaRPr>
          </a:p>
        </p:txBody>
      </p:sp>
      <p:sp>
        <p:nvSpPr>
          <p:cNvPr id="5" name="Content Placeholder 2">
            <a:extLst>
              <a:ext uri="{FF2B5EF4-FFF2-40B4-BE49-F238E27FC236}">
                <a16:creationId xmlns:a16="http://schemas.microsoft.com/office/drawing/2014/main" id="{0278B942-EC12-4843-A0BB-99DA346BCE2C}"/>
              </a:ext>
            </a:extLst>
          </p:cNvPr>
          <p:cNvSpPr txBox="1">
            <a:spLocks noChangeArrowheads="1"/>
          </p:cNvSpPr>
          <p:nvPr/>
        </p:nvSpPr>
        <p:spPr bwMode="auto">
          <a:xfrm>
            <a:off x="4633797" y="943032"/>
            <a:ext cx="4326254" cy="4999978"/>
          </a:xfrm>
          <a:prstGeom prst="roundRect">
            <a:avLst>
              <a:gd name="adj" fmla="val 14281"/>
            </a:avLst>
          </a:prstGeom>
          <a:ln w="38100" cap="flat" cmpd="sng" algn="ctr">
            <a:solidFill>
              <a:schemeClr val="lt1"/>
            </a:solidFill>
            <a:prstDash val="solid"/>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lvl1pPr marL="288925" indent="-288925" algn="l" rtl="0" eaLnBrk="0" fontAlgn="base" hangingPunct="0">
              <a:spcBef>
                <a:spcPct val="20000"/>
              </a:spcBef>
              <a:spcAft>
                <a:spcPct val="0"/>
              </a:spcAft>
              <a:buChar char="•"/>
              <a:defRPr sz="28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4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a:spcBef>
                <a:spcPct val="0"/>
              </a:spcBef>
              <a:defRPr/>
            </a:pPr>
            <a:endParaRPr lang="fr-FR" altLang="en-US" sz="1400" b="1" dirty="0">
              <a:solidFill>
                <a:srgbClr val="00549F"/>
              </a:solidFill>
            </a:endParaRPr>
          </a:p>
          <a:p>
            <a:pPr>
              <a:spcBef>
                <a:spcPct val="0"/>
              </a:spcBef>
              <a:defRPr/>
            </a:pPr>
            <a:r>
              <a:rPr lang="fr-FR" altLang="en-US" sz="1600" b="1" dirty="0">
                <a:solidFill>
                  <a:srgbClr val="00549F"/>
                </a:solidFill>
              </a:rPr>
              <a:t>Le permis de MCETH est nécessaire pour prélever de l'eau dans ou à moins de 30 mètres d'un cours d'eau ou d'une terre humide</a:t>
            </a:r>
          </a:p>
          <a:p>
            <a:pPr marL="0" indent="0">
              <a:spcBef>
                <a:spcPct val="0"/>
              </a:spcBef>
              <a:buNone/>
              <a:defRPr/>
            </a:pPr>
            <a:endParaRPr lang="fr-FR" altLang="en-US" sz="1600" dirty="0">
              <a:solidFill>
                <a:srgbClr val="00549F"/>
              </a:solidFill>
            </a:endParaRPr>
          </a:p>
          <a:p>
            <a:pPr>
              <a:spcBef>
                <a:spcPct val="0"/>
              </a:spcBef>
              <a:defRPr/>
            </a:pPr>
            <a:r>
              <a:rPr lang="fr-FR" altLang="en-US" sz="1600" dirty="0">
                <a:solidFill>
                  <a:srgbClr val="00549F"/>
                </a:solidFill>
              </a:rPr>
              <a:t>La zone de drainage en amont de la station de pompage est mesurée pour s'assurer que le taux de prélèvement maximal ne dépasse pas 10 l/min par km2.</a:t>
            </a:r>
          </a:p>
          <a:p>
            <a:pPr>
              <a:spcBef>
                <a:spcPct val="0"/>
              </a:spcBef>
              <a:defRPr/>
            </a:pPr>
            <a:endParaRPr lang="fr-FR" altLang="en-US" sz="1600" dirty="0">
              <a:solidFill>
                <a:srgbClr val="00549F"/>
              </a:solidFill>
            </a:endParaRPr>
          </a:p>
          <a:p>
            <a:pPr>
              <a:spcBef>
                <a:spcPct val="0"/>
              </a:spcBef>
              <a:defRPr/>
            </a:pPr>
            <a:r>
              <a:rPr lang="fr-FR" altLang="en-US" sz="1600" dirty="0">
                <a:solidFill>
                  <a:srgbClr val="00549F"/>
                </a:solidFill>
              </a:rPr>
              <a:t>Si le taux est dépassé, le MPO examinera la demande pour établir un débit d'entretien minimal (surveillance exigée par le promoteur).</a:t>
            </a:r>
          </a:p>
        </p:txBody>
      </p:sp>
      <p:pic>
        <p:nvPicPr>
          <p:cNvPr id="7" name="Picture 6">
            <a:extLst>
              <a:ext uri="{FF2B5EF4-FFF2-40B4-BE49-F238E27FC236}">
                <a16:creationId xmlns:a16="http://schemas.microsoft.com/office/drawing/2014/main" id="{C02D91E2-D287-49ED-8287-753F31B64C2F}"/>
              </a:ext>
            </a:extLst>
          </p:cNvPr>
          <p:cNvPicPr>
            <a:picLocks noChangeAspect="1"/>
          </p:cNvPicPr>
          <p:nvPr/>
        </p:nvPicPr>
        <p:blipFill>
          <a:blip r:embed="rId3"/>
          <a:stretch>
            <a:fillRect/>
          </a:stretch>
        </p:blipFill>
        <p:spPr>
          <a:xfrm>
            <a:off x="3818979" y="5519628"/>
            <a:ext cx="1261738" cy="120978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8" name="Picture 15" descr="http://ts1.mm.bing.net/th?&amp;id=HN.608014352764440011&amp;w=300&amp;h=300&amp;c=0&amp;pid=1.9&amp;rs=0&amp;p=0">
            <a:extLst>
              <a:ext uri="{FF2B5EF4-FFF2-40B4-BE49-F238E27FC236}">
                <a16:creationId xmlns:a16="http://schemas.microsoft.com/office/drawing/2014/main" id="{76AE1849-64A3-4AAA-8C81-644B37CCDA43}"/>
              </a:ext>
            </a:extLst>
          </p:cNvPr>
          <p:cNvPicPr>
            <a:picLocks noChangeAspect="1" noChangeArrowheads="1"/>
          </p:cNvPicPr>
          <p:nvPr/>
        </p:nvPicPr>
        <p:blipFill>
          <a:blip r:embed="rId4"/>
          <a:srcRect/>
          <a:stretch>
            <a:fillRect/>
          </a:stretch>
        </p:blipFill>
        <p:spPr bwMode="auto">
          <a:xfrm>
            <a:off x="7916863" y="0"/>
            <a:ext cx="1227137" cy="118538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6A5B389-C7EF-472E-9235-759E0DD4EE5E}"/>
              </a:ext>
            </a:extLst>
          </p:cNvPr>
          <p:cNvSpPr>
            <a:spLocks noGrp="1" noChangeArrowheads="1"/>
          </p:cNvSpPr>
          <p:nvPr>
            <p:ph type="title"/>
          </p:nvPr>
        </p:nvSpPr>
        <p:spPr>
          <a:xfrm>
            <a:off x="609600" y="128588"/>
            <a:ext cx="8116888" cy="814387"/>
          </a:xfrm>
        </p:spPr>
        <p:txBody>
          <a:bodyPr/>
          <a:lstStyle/>
          <a:p>
            <a:pPr algn="ctr"/>
            <a:r>
              <a:rPr lang="en-US" altLang="en-US" sz="2400"/>
              <a:t>Watershed Protection Program</a:t>
            </a:r>
            <a:br>
              <a:rPr lang="en-US" altLang="en-US" sz="3200"/>
            </a:br>
            <a:r>
              <a:rPr lang="en-US" altLang="en-US" sz="2400" b="0" i="1"/>
              <a:t>Programme de protection des bassins hydrographiques</a:t>
            </a:r>
            <a:endParaRPr lang="en-CA" altLang="en-US" sz="2400"/>
          </a:p>
        </p:txBody>
      </p:sp>
      <p:sp>
        <p:nvSpPr>
          <p:cNvPr id="10243" name="Content Placeholder 2">
            <a:extLst>
              <a:ext uri="{FF2B5EF4-FFF2-40B4-BE49-F238E27FC236}">
                <a16:creationId xmlns:a16="http://schemas.microsoft.com/office/drawing/2014/main" id="{9332C727-979D-4412-92BA-3535894ACD26}"/>
              </a:ext>
            </a:extLst>
          </p:cNvPr>
          <p:cNvSpPr>
            <a:spLocks noGrp="1" noChangeArrowheads="1"/>
          </p:cNvSpPr>
          <p:nvPr>
            <p:ph idx="1"/>
          </p:nvPr>
        </p:nvSpPr>
        <p:spPr>
          <a:xfrm>
            <a:off x="184150" y="954088"/>
            <a:ext cx="4325938" cy="502761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spcCol="0" rtlCol="0" fromWordArt="0" forceAA="0">
            <a:noAutofit/>
          </a:bodyPr>
          <a:lstStyle/>
          <a:p>
            <a:pPr>
              <a:spcBef>
                <a:spcPct val="0"/>
              </a:spcBef>
              <a:defRPr/>
            </a:pPr>
            <a:r>
              <a:rPr lang="en-US" sz="1600" kern="1200" dirty="0">
                <a:solidFill>
                  <a:srgbClr val="00549F"/>
                </a:solidFill>
              </a:rPr>
              <a:t>About 40% of the NB population obtain drinking water from surface watersheds that are protected</a:t>
            </a:r>
          </a:p>
          <a:p>
            <a:pPr>
              <a:spcBef>
                <a:spcPct val="0"/>
              </a:spcBef>
              <a:defRPr/>
            </a:pPr>
            <a:endParaRPr lang="en-US" sz="1600" kern="1200" dirty="0">
              <a:solidFill>
                <a:srgbClr val="00549F"/>
              </a:solidFill>
            </a:endParaRPr>
          </a:p>
          <a:p>
            <a:pPr marL="0" indent="0">
              <a:spcBef>
                <a:spcPct val="0"/>
              </a:spcBef>
              <a:buNone/>
              <a:defRPr/>
            </a:pPr>
            <a:endParaRPr lang="en-US" sz="1600" kern="1200" dirty="0">
              <a:solidFill>
                <a:srgbClr val="00549F"/>
              </a:solidFill>
            </a:endParaRPr>
          </a:p>
          <a:p>
            <a:pPr>
              <a:spcBef>
                <a:spcPct val="0"/>
              </a:spcBef>
              <a:defRPr/>
            </a:pPr>
            <a:r>
              <a:rPr lang="en-US" sz="1600" kern="1200" dirty="0">
                <a:solidFill>
                  <a:srgbClr val="00549F"/>
                </a:solidFill>
              </a:rPr>
              <a:t>“Zones” of protection:</a:t>
            </a:r>
          </a:p>
          <a:p>
            <a:pPr lvl="1">
              <a:spcBef>
                <a:spcPct val="0"/>
              </a:spcBef>
              <a:defRPr/>
            </a:pPr>
            <a:r>
              <a:rPr lang="en-US" sz="1600" kern="1200" dirty="0">
                <a:solidFill>
                  <a:srgbClr val="00549F"/>
                </a:solidFill>
              </a:rPr>
              <a:t>Zone 'A': the watercourse</a:t>
            </a:r>
          </a:p>
          <a:p>
            <a:pPr lvl="1">
              <a:spcBef>
                <a:spcPct val="0"/>
              </a:spcBef>
              <a:defRPr/>
            </a:pPr>
            <a:r>
              <a:rPr lang="en-US" sz="1600" kern="1200" dirty="0">
                <a:solidFill>
                  <a:srgbClr val="00549F"/>
                </a:solidFill>
              </a:rPr>
              <a:t>Zone 'B': the 75-metre setback </a:t>
            </a:r>
          </a:p>
          <a:p>
            <a:pPr lvl="1">
              <a:spcBef>
                <a:spcPct val="0"/>
              </a:spcBef>
              <a:defRPr/>
            </a:pPr>
            <a:r>
              <a:rPr lang="en-US" sz="1600" kern="1200" dirty="0">
                <a:solidFill>
                  <a:srgbClr val="00549F"/>
                </a:solidFill>
              </a:rPr>
              <a:t>Zone 'C': the balance of the watershed area or drainage basin</a:t>
            </a:r>
          </a:p>
          <a:p>
            <a:pPr marL="0" indent="0">
              <a:spcBef>
                <a:spcPct val="0"/>
              </a:spcBef>
              <a:buFontTx/>
              <a:buNone/>
              <a:defRPr/>
            </a:pPr>
            <a:endParaRPr lang="en-US" sz="1600" kern="1200" dirty="0">
              <a:solidFill>
                <a:srgbClr val="00549F"/>
              </a:solidFill>
            </a:endParaRPr>
          </a:p>
          <a:p>
            <a:pPr>
              <a:spcBef>
                <a:spcPct val="0"/>
              </a:spcBef>
              <a:defRPr/>
            </a:pPr>
            <a:r>
              <a:rPr lang="en-US" sz="1600" kern="1200" dirty="0">
                <a:solidFill>
                  <a:srgbClr val="00549F"/>
                </a:solidFill>
              </a:rPr>
              <a:t>New agricultural activities are not permitted</a:t>
            </a:r>
          </a:p>
          <a:p>
            <a:pPr>
              <a:spcBef>
                <a:spcPct val="0"/>
              </a:spcBef>
              <a:defRPr/>
            </a:pPr>
            <a:endParaRPr lang="en-US" sz="1600" kern="1200" dirty="0">
              <a:solidFill>
                <a:srgbClr val="00549F"/>
              </a:solidFill>
            </a:endParaRPr>
          </a:p>
          <a:p>
            <a:pPr>
              <a:spcBef>
                <a:spcPct val="0"/>
              </a:spcBef>
              <a:defRPr/>
            </a:pPr>
            <a:r>
              <a:rPr lang="en-US" sz="1600" kern="1200" dirty="0">
                <a:solidFill>
                  <a:srgbClr val="00549F"/>
                </a:solidFill>
              </a:rPr>
              <a:t>Some on-going agricultural operations/activities require exemptions (e.g., water withdrawal)</a:t>
            </a:r>
          </a:p>
          <a:p>
            <a:pPr marL="0" indent="0">
              <a:spcBef>
                <a:spcPct val="0"/>
              </a:spcBef>
              <a:buFontTx/>
              <a:buNone/>
              <a:defRPr/>
            </a:pPr>
            <a:endParaRPr lang="en-CA" altLang="en-US" sz="1800" b="1" kern="1200" dirty="0">
              <a:solidFill>
                <a:srgbClr val="00549F"/>
              </a:solidFill>
            </a:endParaRPr>
          </a:p>
        </p:txBody>
      </p:sp>
      <p:sp>
        <p:nvSpPr>
          <p:cNvPr id="5" name="Content Placeholder 2">
            <a:extLst>
              <a:ext uri="{FF2B5EF4-FFF2-40B4-BE49-F238E27FC236}">
                <a16:creationId xmlns:a16="http://schemas.microsoft.com/office/drawing/2014/main" id="{0278B942-EC12-4843-A0BB-99DA346BCE2C}"/>
              </a:ext>
            </a:extLst>
          </p:cNvPr>
          <p:cNvSpPr txBox="1">
            <a:spLocks noChangeArrowheads="1"/>
          </p:cNvSpPr>
          <p:nvPr/>
        </p:nvSpPr>
        <p:spPr bwMode="auto">
          <a:xfrm>
            <a:off x="4633797" y="943032"/>
            <a:ext cx="4326254" cy="4999978"/>
          </a:xfrm>
          <a:prstGeom prst="roundRect">
            <a:avLst>
              <a:gd name="adj" fmla="val 14281"/>
            </a:avLst>
          </a:prstGeom>
          <a:ln w="38100" cap="flat" cmpd="sng" algn="ctr">
            <a:solidFill>
              <a:schemeClr val="lt1"/>
            </a:solidFill>
            <a:prstDash val="solid"/>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lvl1pPr marL="288925" indent="-288925" algn="l" rtl="0" eaLnBrk="0" fontAlgn="base" hangingPunct="0">
              <a:spcBef>
                <a:spcPct val="20000"/>
              </a:spcBef>
              <a:spcAft>
                <a:spcPct val="0"/>
              </a:spcAft>
              <a:buChar char="•"/>
              <a:defRPr sz="28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4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a:spcBef>
                <a:spcPct val="0"/>
              </a:spcBef>
              <a:defRPr/>
            </a:pPr>
            <a:r>
              <a:rPr lang="fr-FR" sz="1500" dirty="0">
                <a:solidFill>
                  <a:srgbClr val="00549F"/>
                </a:solidFill>
              </a:rPr>
              <a:t>Environ 40 % de la population du NB s'approvisionne en eau potable dans des bassins hydrographiques d’eau de surface protégés</a:t>
            </a:r>
          </a:p>
          <a:p>
            <a:pPr>
              <a:spcBef>
                <a:spcPct val="0"/>
              </a:spcBef>
              <a:defRPr/>
            </a:pPr>
            <a:endParaRPr lang="en-US" sz="1500" dirty="0">
              <a:solidFill>
                <a:srgbClr val="00549F"/>
              </a:solidFill>
            </a:endParaRPr>
          </a:p>
          <a:p>
            <a:pPr>
              <a:spcBef>
                <a:spcPct val="0"/>
              </a:spcBef>
              <a:defRPr/>
            </a:pPr>
            <a:r>
              <a:rPr lang="en-US" sz="1500" dirty="0">
                <a:solidFill>
                  <a:srgbClr val="00549F"/>
                </a:solidFill>
              </a:rPr>
              <a:t>“Zones” de protection:.</a:t>
            </a:r>
          </a:p>
          <a:p>
            <a:pPr lvl="1">
              <a:spcBef>
                <a:spcPct val="0"/>
              </a:spcBef>
              <a:defRPr/>
            </a:pPr>
            <a:r>
              <a:rPr lang="en-US" sz="1500" dirty="0">
                <a:solidFill>
                  <a:srgbClr val="00549F"/>
                </a:solidFill>
              </a:rPr>
              <a:t>Zone 'A’: le </a:t>
            </a:r>
            <a:r>
              <a:rPr lang="en-US" sz="1500" dirty="0" err="1">
                <a:solidFill>
                  <a:srgbClr val="00549F"/>
                </a:solidFill>
              </a:rPr>
              <a:t>cours</a:t>
            </a:r>
            <a:r>
              <a:rPr lang="en-US" sz="1500" dirty="0">
                <a:solidFill>
                  <a:srgbClr val="00549F"/>
                </a:solidFill>
              </a:rPr>
              <a:t> </a:t>
            </a:r>
            <a:r>
              <a:rPr lang="en-US" sz="1500" dirty="0" err="1">
                <a:solidFill>
                  <a:srgbClr val="00549F"/>
                </a:solidFill>
              </a:rPr>
              <a:t>d’eau</a:t>
            </a:r>
            <a:r>
              <a:rPr lang="en-US" sz="1500" dirty="0">
                <a:solidFill>
                  <a:srgbClr val="00549F"/>
                </a:solidFill>
              </a:rPr>
              <a:t> </a:t>
            </a:r>
          </a:p>
          <a:p>
            <a:pPr lvl="1">
              <a:spcBef>
                <a:spcPct val="0"/>
              </a:spcBef>
              <a:defRPr/>
            </a:pPr>
            <a:r>
              <a:rPr lang="en-US" sz="1500" dirty="0">
                <a:solidFill>
                  <a:srgbClr val="00549F"/>
                </a:solidFill>
              </a:rPr>
              <a:t>Zone 'B’: à </a:t>
            </a:r>
            <a:r>
              <a:rPr lang="en-US" sz="1500" dirty="0" err="1">
                <a:solidFill>
                  <a:srgbClr val="00549F"/>
                </a:solidFill>
              </a:rPr>
              <a:t>moins</a:t>
            </a:r>
            <a:r>
              <a:rPr lang="en-US" sz="1500" dirty="0">
                <a:solidFill>
                  <a:srgbClr val="00549F"/>
                </a:solidFill>
              </a:rPr>
              <a:t> de 75 m </a:t>
            </a:r>
            <a:r>
              <a:rPr lang="en-US" sz="1500" dirty="0" err="1">
                <a:solidFill>
                  <a:srgbClr val="00549F"/>
                </a:solidFill>
              </a:rPr>
              <a:t>d”un</a:t>
            </a:r>
            <a:r>
              <a:rPr lang="en-US" sz="1500" dirty="0">
                <a:solidFill>
                  <a:srgbClr val="00549F"/>
                </a:solidFill>
              </a:rPr>
              <a:t> </a:t>
            </a:r>
            <a:r>
              <a:rPr lang="en-US" sz="1500" dirty="0" err="1">
                <a:solidFill>
                  <a:srgbClr val="00549F"/>
                </a:solidFill>
              </a:rPr>
              <a:t>cours</a:t>
            </a:r>
            <a:r>
              <a:rPr lang="en-US" sz="1500" dirty="0">
                <a:solidFill>
                  <a:srgbClr val="00549F"/>
                </a:solidFill>
              </a:rPr>
              <a:t> </a:t>
            </a:r>
            <a:r>
              <a:rPr lang="en-US" sz="1500" dirty="0" err="1">
                <a:solidFill>
                  <a:srgbClr val="00549F"/>
                </a:solidFill>
              </a:rPr>
              <a:t>d’eau</a:t>
            </a:r>
            <a:endParaRPr lang="en-US" sz="1500" dirty="0">
              <a:solidFill>
                <a:srgbClr val="00549F"/>
              </a:solidFill>
            </a:endParaRPr>
          </a:p>
          <a:p>
            <a:pPr lvl="1">
              <a:spcBef>
                <a:spcPct val="0"/>
              </a:spcBef>
              <a:defRPr/>
            </a:pPr>
            <a:r>
              <a:rPr lang="en-US" sz="1500" dirty="0">
                <a:solidFill>
                  <a:srgbClr val="00549F"/>
                </a:solidFill>
              </a:rPr>
              <a:t>Zone 'C’: le </a:t>
            </a:r>
            <a:r>
              <a:rPr lang="en-US" sz="1500" dirty="0" err="1">
                <a:solidFill>
                  <a:srgbClr val="00549F"/>
                </a:solidFill>
              </a:rPr>
              <a:t>reste</a:t>
            </a:r>
            <a:r>
              <a:rPr lang="en-US" sz="1500" dirty="0">
                <a:solidFill>
                  <a:srgbClr val="00549F"/>
                </a:solidFill>
              </a:rPr>
              <a:t> du basin </a:t>
            </a:r>
            <a:r>
              <a:rPr lang="en-US" sz="1500" dirty="0" err="1">
                <a:solidFill>
                  <a:srgbClr val="00549F"/>
                </a:solidFill>
              </a:rPr>
              <a:t>hydrographique</a:t>
            </a:r>
            <a:r>
              <a:rPr lang="en-US" sz="1500" dirty="0">
                <a:solidFill>
                  <a:srgbClr val="00549F"/>
                </a:solidFill>
              </a:rPr>
              <a:t> ou basin de drainage</a:t>
            </a:r>
          </a:p>
          <a:p>
            <a:pPr>
              <a:spcBef>
                <a:spcPct val="0"/>
              </a:spcBef>
              <a:defRPr/>
            </a:pPr>
            <a:endParaRPr lang="en-US" sz="1500" dirty="0">
              <a:solidFill>
                <a:srgbClr val="00549F"/>
              </a:solidFill>
              <a:highlight>
                <a:srgbClr val="FFFF00"/>
              </a:highlight>
            </a:endParaRPr>
          </a:p>
          <a:p>
            <a:pPr>
              <a:spcBef>
                <a:spcPct val="0"/>
              </a:spcBef>
              <a:defRPr/>
            </a:pPr>
            <a:r>
              <a:rPr lang="en-US" sz="1500" dirty="0">
                <a:solidFill>
                  <a:srgbClr val="00549F"/>
                </a:solidFill>
              </a:rPr>
              <a:t>Les </a:t>
            </a:r>
            <a:r>
              <a:rPr lang="en-US" sz="1500" dirty="0" err="1">
                <a:solidFill>
                  <a:srgbClr val="00549F"/>
                </a:solidFill>
              </a:rPr>
              <a:t>nouvelles</a:t>
            </a:r>
            <a:r>
              <a:rPr lang="en-US" sz="1500" dirty="0">
                <a:solidFill>
                  <a:srgbClr val="00549F"/>
                </a:solidFill>
              </a:rPr>
              <a:t> </a:t>
            </a:r>
            <a:r>
              <a:rPr lang="en-US" sz="1500" dirty="0" err="1">
                <a:solidFill>
                  <a:srgbClr val="00549F"/>
                </a:solidFill>
              </a:rPr>
              <a:t>activités</a:t>
            </a:r>
            <a:r>
              <a:rPr lang="en-US" sz="1500" dirty="0">
                <a:solidFill>
                  <a:srgbClr val="00549F"/>
                </a:solidFill>
              </a:rPr>
              <a:t> </a:t>
            </a:r>
            <a:r>
              <a:rPr lang="en-US" sz="1500" dirty="0" err="1">
                <a:solidFill>
                  <a:srgbClr val="00549F"/>
                </a:solidFill>
              </a:rPr>
              <a:t>agricoles</a:t>
            </a:r>
            <a:r>
              <a:rPr lang="en-US" sz="1500" dirty="0">
                <a:solidFill>
                  <a:srgbClr val="00549F"/>
                </a:solidFill>
              </a:rPr>
              <a:t> ne </a:t>
            </a:r>
            <a:r>
              <a:rPr lang="en-US" sz="1500" dirty="0" err="1">
                <a:solidFill>
                  <a:srgbClr val="00549F"/>
                </a:solidFill>
              </a:rPr>
              <a:t>sont</a:t>
            </a:r>
            <a:r>
              <a:rPr lang="en-US" sz="1500" dirty="0">
                <a:solidFill>
                  <a:srgbClr val="00549F"/>
                </a:solidFill>
              </a:rPr>
              <a:t> pas </a:t>
            </a:r>
            <a:r>
              <a:rPr lang="en-US" sz="1500" dirty="0" err="1">
                <a:solidFill>
                  <a:srgbClr val="00549F"/>
                </a:solidFill>
              </a:rPr>
              <a:t>autorisées</a:t>
            </a:r>
            <a:endParaRPr lang="en-US" sz="1500" dirty="0">
              <a:solidFill>
                <a:srgbClr val="00549F"/>
              </a:solidFill>
            </a:endParaRPr>
          </a:p>
          <a:p>
            <a:pPr>
              <a:spcBef>
                <a:spcPct val="0"/>
              </a:spcBef>
              <a:defRPr/>
            </a:pPr>
            <a:endParaRPr lang="en-US" sz="1500" dirty="0">
              <a:solidFill>
                <a:srgbClr val="00549F"/>
              </a:solidFill>
              <a:highlight>
                <a:srgbClr val="FFFF00"/>
              </a:highlight>
            </a:endParaRPr>
          </a:p>
          <a:p>
            <a:pPr>
              <a:spcBef>
                <a:spcPct val="0"/>
              </a:spcBef>
              <a:defRPr/>
            </a:pPr>
            <a:r>
              <a:rPr lang="fr-FR" sz="1500" dirty="0">
                <a:solidFill>
                  <a:srgbClr val="00549F"/>
                </a:solidFill>
              </a:rPr>
              <a:t>Certaines opérations/activités agricoles en cours nécessitent des exemptions  (par exemple, le prélèvement d'eau)</a:t>
            </a:r>
            <a:endParaRPr lang="en-CA" altLang="en-US" sz="1500" b="1" dirty="0">
              <a:solidFill>
                <a:srgbClr val="00549F"/>
              </a:solidFill>
            </a:endParaRPr>
          </a:p>
        </p:txBody>
      </p:sp>
      <p:pic>
        <p:nvPicPr>
          <p:cNvPr id="6" name="Picture 5">
            <a:extLst>
              <a:ext uri="{FF2B5EF4-FFF2-40B4-BE49-F238E27FC236}">
                <a16:creationId xmlns:a16="http://schemas.microsoft.com/office/drawing/2014/main" id="{422AE312-EF15-469B-B0E9-4506C57E3ECE}"/>
              </a:ext>
            </a:extLst>
          </p:cNvPr>
          <p:cNvPicPr>
            <a:picLocks noChangeAspect="1"/>
          </p:cNvPicPr>
          <p:nvPr/>
        </p:nvPicPr>
        <p:blipFill>
          <a:blip r:embed="rId3"/>
          <a:stretch>
            <a:fillRect/>
          </a:stretch>
        </p:blipFill>
        <p:spPr>
          <a:xfrm>
            <a:off x="3732864" y="5552352"/>
            <a:ext cx="1554447" cy="121111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421439187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37558E4-33F9-42EF-8458-55A63F4B1F76}"/>
              </a:ext>
            </a:extLst>
          </p:cNvPr>
          <p:cNvSpPr>
            <a:spLocks noGrp="1" noChangeArrowheads="1"/>
          </p:cNvSpPr>
          <p:nvPr>
            <p:ph type="title"/>
          </p:nvPr>
        </p:nvSpPr>
        <p:spPr>
          <a:xfrm>
            <a:off x="581025" y="228600"/>
            <a:ext cx="8116888" cy="814388"/>
          </a:xfrm>
        </p:spPr>
        <p:txBody>
          <a:bodyPr/>
          <a:lstStyle/>
          <a:p>
            <a:pPr algn="ctr"/>
            <a:r>
              <a:rPr lang="en-US" altLang="en-US" sz="2400"/>
              <a:t>Wellfield Protection Program</a:t>
            </a:r>
            <a:br>
              <a:rPr lang="en-US" altLang="en-US" sz="3200"/>
            </a:br>
            <a:r>
              <a:rPr lang="en-US" altLang="en-US" sz="2400" b="0" i="1"/>
              <a:t>Programme de protection des champs de captage</a:t>
            </a:r>
            <a:endParaRPr lang="en-CA" altLang="en-US" sz="2400"/>
          </a:p>
        </p:txBody>
      </p:sp>
      <p:sp>
        <p:nvSpPr>
          <p:cNvPr id="20483" name="Content Placeholder 3">
            <a:extLst>
              <a:ext uri="{FF2B5EF4-FFF2-40B4-BE49-F238E27FC236}">
                <a16:creationId xmlns:a16="http://schemas.microsoft.com/office/drawing/2014/main" id="{9EECA60E-9926-42CB-B19D-0101AE7FCECD}"/>
              </a:ext>
            </a:extLst>
          </p:cNvPr>
          <p:cNvSpPr>
            <a:spLocks noGrp="1" noChangeArrowheads="1"/>
          </p:cNvSpPr>
          <p:nvPr>
            <p:ph idx="1"/>
          </p:nvPr>
        </p:nvSpPr>
        <p:spPr>
          <a:xfrm>
            <a:off x="161906" y="1291966"/>
            <a:ext cx="4343397" cy="467793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spcCol="0" rtlCol="0" fromWordArt="0" forceAA="0">
            <a:noAutofit/>
          </a:bodyPr>
          <a:lstStyle/>
          <a:p>
            <a:pPr>
              <a:spcBef>
                <a:spcPct val="0"/>
              </a:spcBef>
              <a:defRPr/>
            </a:pPr>
            <a:r>
              <a:rPr lang="en-US" altLang="en-US" sz="1600" kern="1200" dirty="0">
                <a:solidFill>
                  <a:srgbClr val="00549F"/>
                </a:solidFill>
              </a:rPr>
              <a:t>About 25% of the NB population obtain drinking water from </a:t>
            </a:r>
            <a:br>
              <a:rPr lang="en-US" altLang="en-US" sz="1600" kern="1200" dirty="0">
                <a:solidFill>
                  <a:srgbClr val="00549F"/>
                </a:solidFill>
              </a:rPr>
            </a:br>
            <a:r>
              <a:rPr lang="en-US" altLang="en-US" sz="1600" kern="1200" dirty="0">
                <a:solidFill>
                  <a:srgbClr val="00549F"/>
                </a:solidFill>
              </a:rPr>
              <a:t>wellfield protected areas </a:t>
            </a:r>
          </a:p>
          <a:p>
            <a:pPr marL="0" indent="0">
              <a:spcBef>
                <a:spcPct val="0"/>
              </a:spcBef>
              <a:buFontTx/>
              <a:buNone/>
              <a:defRPr/>
            </a:pPr>
            <a:endParaRPr lang="en-US" altLang="en-US" sz="1600" b="1" kern="1200" dirty="0">
              <a:solidFill>
                <a:srgbClr val="00549F"/>
              </a:solidFill>
            </a:endParaRPr>
          </a:p>
          <a:p>
            <a:pPr marL="0" indent="0">
              <a:spcBef>
                <a:spcPct val="0"/>
              </a:spcBef>
              <a:buFontTx/>
              <a:buNone/>
              <a:defRPr/>
            </a:pPr>
            <a:r>
              <a:rPr lang="en-US" altLang="en-US" sz="1600" kern="1200" dirty="0">
                <a:solidFill>
                  <a:srgbClr val="00549F"/>
                </a:solidFill>
              </a:rPr>
              <a:t> </a:t>
            </a:r>
          </a:p>
          <a:p>
            <a:pPr>
              <a:spcBef>
                <a:spcPct val="0"/>
              </a:spcBef>
              <a:defRPr/>
            </a:pPr>
            <a:r>
              <a:rPr lang="en-US" altLang="en-US" sz="1600" kern="1200" dirty="0">
                <a:solidFill>
                  <a:srgbClr val="00549F"/>
                </a:solidFill>
              </a:rPr>
              <a:t>Zones (A, B and C) protecting </a:t>
            </a:r>
            <a:br>
              <a:rPr lang="en-US" altLang="en-US" sz="1600" kern="1200" dirty="0">
                <a:solidFill>
                  <a:srgbClr val="00549F"/>
                </a:solidFill>
              </a:rPr>
            </a:br>
            <a:r>
              <a:rPr lang="en-US" altLang="en-US" sz="1600" kern="1200" dirty="0">
                <a:solidFill>
                  <a:srgbClr val="00549F"/>
                </a:solidFill>
              </a:rPr>
              <a:t>water quality and quantity</a:t>
            </a:r>
          </a:p>
          <a:p>
            <a:pPr marL="0" indent="0">
              <a:spcBef>
                <a:spcPct val="0"/>
              </a:spcBef>
              <a:buFontTx/>
              <a:buNone/>
              <a:defRPr/>
            </a:pPr>
            <a:endParaRPr lang="en-US" altLang="en-US" sz="1600" kern="1200" dirty="0">
              <a:solidFill>
                <a:srgbClr val="00549F"/>
              </a:solidFill>
            </a:endParaRPr>
          </a:p>
          <a:p>
            <a:pPr>
              <a:spcBef>
                <a:spcPct val="0"/>
              </a:spcBef>
              <a:defRPr/>
            </a:pPr>
            <a:r>
              <a:rPr lang="en-CA" altLang="en-US" sz="1600" kern="1200" dirty="0">
                <a:solidFill>
                  <a:srgbClr val="00549F"/>
                </a:solidFill>
              </a:rPr>
              <a:t>An exemption is required for groundwater extraction for anything above: </a:t>
            </a:r>
          </a:p>
          <a:p>
            <a:pPr marL="457200" lvl="1" indent="0" algn="just">
              <a:spcBef>
                <a:spcPct val="0"/>
              </a:spcBef>
              <a:buFontTx/>
              <a:buNone/>
              <a:defRPr/>
            </a:pPr>
            <a:r>
              <a:rPr lang="en-CA" altLang="en-US" sz="1600" kern="1200" dirty="0">
                <a:solidFill>
                  <a:srgbClr val="00549F"/>
                </a:solidFill>
              </a:rPr>
              <a:t>- 4500 L per day (Zone A)</a:t>
            </a:r>
          </a:p>
          <a:p>
            <a:pPr marL="457200" lvl="1" indent="0" algn="just">
              <a:spcBef>
                <a:spcPct val="0"/>
              </a:spcBef>
              <a:buFontTx/>
              <a:buNone/>
              <a:defRPr/>
            </a:pPr>
            <a:r>
              <a:rPr lang="en-CA" altLang="en-US" sz="1600" kern="1200" dirty="0">
                <a:solidFill>
                  <a:srgbClr val="00549F"/>
                </a:solidFill>
              </a:rPr>
              <a:t>- 9000 L per day (Zones B and C)</a:t>
            </a:r>
          </a:p>
          <a:p>
            <a:pPr>
              <a:spcBef>
                <a:spcPct val="0"/>
              </a:spcBef>
              <a:defRPr/>
            </a:pPr>
            <a:endParaRPr lang="en-CA" altLang="en-US" sz="1600" kern="1200" dirty="0">
              <a:solidFill>
                <a:srgbClr val="00549F"/>
              </a:solidFill>
              <a:highlight>
                <a:srgbClr val="FFFF00"/>
              </a:highlight>
            </a:endParaRPr>
          </a:p>
        </p:txBody>
      </p:sp>
      <p:sp>
        <p:nvSpPr>
          <p:cNvPr id="4" name="Content Placeholder 3">
            <a:extLst>
              <a:ext uri="{FF2B5EF4-FFF2-40B4-BE49-F238E27FC236}">
                <a16:creationId xmlns:a16="http://schemas.microsoft.com/office/drawing/2014/main" id="{3E518869-FFDD-4EE0-82ED-2C45A1C6C79E}"/>
              </a:ext>
            </a:extLst>
          </p:cNvPr>
          <p:cNvSpPr txBox="1">
            <a:spLocks noChangeArrowheads="1"/>
          </p:cNvSpPr>
          <p:nvPr/>
        </p:nvSpPr>
        <p:spPr bwMode="auto">
          <a:xfrm>
            <a:off x="4638695" y="1291966"/>
            <a:ext cx="4343398" cy="4677932"/>
          </a:xfrm>
          <a:prstGeom prst="roundRect">
            <a:avLst/>
          </a:prstGeom>
          <a:ln w="38100" cap="flat" cmpd="sng" algn="ctr">
            <a:solidFill>
              <a:schemeClr val="lt1"/>
            </a:solidFill>
            <a:prstDash val="solid"/>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lvl1pPr marL="288925" indent="-288925" algn="l" rtl="0" eaLnBrk="0" fontAlgn="base" hangingPunct="0">
              <a:spcBef>
                <a:spcPct val="20000"/>
              </a:spcBef>
              <a:spcAft>
                <a:spcPct val="0"/>
              </a:spcAft>
              <a:buChar char="•"/>
              <a:defRPr sz="28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4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a:spcBef>
                <a:spcPct val="0"/>
              </a:spcBef>
              <a:defRPr/>
            </a:pPr>
            <a:r>
              <a:rPr lang="fr-FR" altLang="en-US" sz="1600" dirty="0">
                <a:solidFill>
                  <a:srgbClr val="00549F"/>
                </a:solidFill>
              </a:rPr>
              <a:t>Environ 25 % de la population du NB s'approvisionne en eau potable dans des zones protégées des champ de captage</a:t>
            </a:r>
          </a:p>
          <a:p>
            <a:pPr marL="0" indent="0">
              <a:spcBef>
                <a:spcPct val="0"/>
              </a:spcBef>
              <a:buNone/>
              <a:defRPr/>
            </a:pPr>
            <a:endParaRPr lang="en-US" altLang="en-US" sz="1600" dirty="0">
              <a:solidFill>
                <a:srgbClr val="00549F"/>
              </a:solidFill>
              <a:highlight>
                <a:srgbClr val="FFFF00"/>
              </a:highlight>
            </a:endParaRPr>
          </a:p>
          <a:p>
            <a:pPr>
              <a:spcBef>
                <a:spcPct val="0"/>
              </a:spcBef>
              <a:defRPr/>
            </a:pPr>
            <a:r>
              <a:rPr lang="en-US" altLang="en-US" sz="1600" dirty="0">
                <a:solidFill>
                  <a:srgbClr val="00549F"/>
                </a:solidFill>
              </a:rPr>
              <a:t>Zones (A, B et C) </a:t>
            </a:r>
            <a:r>
              <a:rPr lang="fr-FR" altLang="en-US" sz="1600" dirty="0">
                <a:solidFill>
                  <a:srgbClr val="00549F"/>
                </a:solidFill>
              </a:rPr>
              <a:t>protégeant la qualité et la quantité de l'eau</a:t>
            </a:r>
            <a:r>
              <a:rPr lang="en-US" altLang="en-US" sz="1600" dirty="0">
                <a:solidFill>
                  <a:srgbClr val="00549F"/>
                </a:solidFill>
              </a:rPr>
              <a:t> </a:t>
            </a:r>
          </a:p>
          <a:p>
            <a:pPr marL="0" indent="0">
              <a:spcBef>
                <a:spcPct val="0"/>
              </a:spcBef>
              <a:buFontTx/>
              <a:buNone/>
              <a:defRPr/>
            </a:pPr>
            <a:endParaRPr lang="en-US" altLang="en-US" sz="1600" dirty="0">
              <a:solidFill>
                <a:srgbClr val="00549F"/>
              </a:solidFill>
              <a:highlight>
                <a:srgbClr val="FFFF00"/>
              </a:highlight>
            </a:endParaRPr>
          </a:p>
          <a:p>
            <a:pPr>
              <a:spcBef>
                <a:spcPct val="0"/>
              </a:spcBef>
              <a:defRPr/>
            </a:pPr>
            <a:r>
              <a:rPr lang="fr-FR" altLang="en-US" sz="1600" dirty="0">
                <a:solidFill>
                  <a:srgbClr val="00549F"/>
                </a:solidFill>
              </a:rPr>
              <a:t>Une exemption est nécessaire pour toute extraction d'eau souterraine de plus de :</a:t>
            </a:r>
          </a:p>
          <a:p>
            <a:pPr lvl="1">
              <a:spcBef>
                <a:spcPct val="0"/>
              </a:spcBef>
              <a:defRPr/>
            </a:pPr>
            <a:r>
              <a:rPr lang="en-CA" altLang="en-US" sz="1600" dirty="0">
                <a:solidFill>
                  <a:srgbClr val="00549F"/>
                </a:solidFill>
              </a:rPr>
              <a:t>4500 L par jour (Zone A)</a:t>
            </a:r>
          </a:p>
          <a:p>
            <a:pPr lvl="1">
              <a:spcBef>
                <a:spcPct val="0"/>
              </a:spcBef>
              <a:defRPr/>
            </a:pPr>
            <a:r>
              <a:rPr lang="en-CA" altLang="en-US" sz="1600" dirty="0">
                <a:solidFill>
                  <a:srgbClr val="00549F"/>
                </a:solidFill>
              </a:rPr>
              <a:t>9000 L par jour(Zones B et C)</a:t>
            </a:r>
          </a:p>
          <a:p>
            <a:pPr>
              <a:spcBef>
                <a:spcPct val="0"/>
              </a:spcBef>
              <a:defRPr/>
            </a:pPr>
            <a:endParaRPr lang="en-CA" altLang="en-US" sz="1600" dirty="0">
              <a:solidFill>
                <a:srgbClr val="00549F"/>
              </a:solidFill>
              <a:highlight>
                <a:srgbClr val="FFFF00"/>
              </a:highlight>
            </a:endParaRPr>
          </a:p>
        </p:txBody>
      </p:sp>
      <p:pic>
        <p:nvPicPr>
          <p:cNvPr id="3" name="Picture 2">
            <a:extLst>
              <a:ext uri="{FF2B5EF4-FFF2-40B4-BE49-F238E27FC236}">
                <a16:creationId xmlns:a16="http://schemas.microsoft.com/office/drawing/2014/main" id="{F03DAE43-52BB-4D84-AD55-E828857851BC}"/>
              </a:ext>
            </a:extLst>
          </p:cNvPr>
          <p:cNvPicPr>
            <a:picLocks noChangeAspect="1"/>
          </p:cNvPicPr>
          <p:nvPr/>
        </p:nvPicPr>
        <p:blipFill>
          <a:blip r:embed="rId3"/>
          <a:stretch>
            <a:fillRect/>
          </a:stretch>
        </p:blipFill>
        <p:spPr>
          <a:xfrm>
            <a:off x="3911245" y="4953000"/>
            <a:ext cx="1321508" cy="13167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3152104-0F84-4919-B630-96C081E1633B}"/>
              </a:ext>
            </a:extLst>
          </p:cNvPr>
          <p:cNvSpPr>
            <a:spLocks noGrp="1" noChangeArrowheads="1"/>
          </p:cNvSpPr>
          <p:nvPr>
            <p:ph type="title"/>
          </p:nvPr>
        </p:nvSpPr>
        <p:spPr>
          <a:xfrm>
            <a:off x="304800" y="277813"/>
            <a:ext cx="8686800" cy="1087437"/>
          </a:xfrm>
        </p:spPr>
        <p:txBody>
          <a:bodyPr/>
          <a:lstStyle/>
          <a:p>
            <a:pPr algn="ctr"/>
            <a:r>
              <a:rPr lang="en-CA" altLang="en-US" sz="2400"/>
              <a:t>Regulatory Requirement – </a:t>
            </a:r>
            <a:r>
              <a:rPr lang="en-CA" altLang="en-US" sz="2400" i="1"/>
              <a:t>Clean Environment Act</a:t>
            </a:r>
            <a:br>
              <a:rPr lang="en-CA" altLang="en-US" sz="2400" i="1"/>
            </a:br>
            <a:r>
              <a:rPr lang="en-CA" altLang="en-US" sz="2400" b="0"/>
              <a:t>Exigence réglementaire – </a:t>
            </a:r>
            <a:r>
              <a:rPr lang="fr-FR" altLang="en-US" sz="2400" b="0" i="1"/>
              <a:t>Loi sur l'assainissement de l'environnement</a:t>
            </a:r>
            <a:endParaRPr lang="en-CA" altLang="en-US" sz="2400" b="0" i="1"/>
          </a:p>
        </p:txBody>
      </p:sp>
      <p:sp>
        <p:nvSpPr>
          <p:cNvPr id="3" name="Content Placeholder 2">
            <a:extLst>
              <a:ext uri="{FF2B5EF4-FFF2-40B4-BE49-F238E27FC236}">
                <a16:creationId xmlns:a16="http://schemas.microsoft.com/office/drawing/2014/main" id="{F569DF50-31DE-40FA-85C4-694F329069D1}"/>
              </a:ext>
            </a:extLst>
          </p:cNvPr>
          <p:cNvSpPr>
            <a:spLocks noGrp="1"/>
          </p:cNvSpPr>
          <p:nvPr>
            <p:ph idx="1"/>
          </p:nvPr>
        </p:nvSpPr>
        <p:spPr>
          <a:xfrm>
            <a:off x="3962400" y="1905000"/>
            <a:ext cx="4932363" cy="4495800"/>
          </a:xfrm>
        </p:spPr>
        <p:txBody>
          <a:bodyPr>
            <a:normAutofit/>
          </a:bodyPr>
          <a:lstStyle/>
          <a:p>
            <a:pPr marL="0" indent="0" algn="just">
              <a:buFontTx/>
              <a:buNone/>
              <a:defRPr/>
            </a:pPr>
            <a:r>
              <a:rPr lang="en-CA" sz="1600" b="1" dirty="0">
                <a:solidFill>
                  <a:srgbClr val="00549F"/>
                </a:solidFill>
              </a:rPr>
              <a:t>NB Environmental Impact Assessment Regulation (87-83) / </a:t>
            </a:r>
            <a:r>
              <a:rPr lang="fr-FR" sz="1600" i="1" dirty="0">
                <a:solidFill>
                  <a:srgbClr val="00549F"/>
                </a:solidFill>
              </a:rPr>
              <a:t>Règlement sur les études d'impact sur l'environnement du Nouveau-Brunswick (87-83)</a:t>
            </a:r>
          </a:p>
          <a:p>
            <a:pPr marL="0" indent="0" algn="just">
              <a:buFontTx/>
              <a:buNone/>
              <a:defRPr/>
            </a:pPr>
            <a:endParaRPr lang="fr-FR" sz="1600" i="1" dirty="0">
              <a:solidFill>
                <a:srgbClr val="00549F"/>
              </a:solidFill>
            </a:endParaRPr>
          </a:p>
          <a:p>
            <a:pPr marL="0" indent="0" algn="just">
              <a:buFontTx/>
              <a:buNone/>
              <a:defRPr/>
            </a:pPr>
            <a:r>
              <a:rPr lang="en-CA" sz="1600" b="1" dirty="0">
                <a:solidFill>
                  <a:srgbClr val="00549F"/>
                </a:solidFill>
              </a:rPr>
              <a:t>A process through which environmental impacts potentially resulting from a proposed project are identified and assessed (early in the project planning phase)</a:t>
            </a:r>
          </a:p>
          <a:p>
            <a:pPr marL="0" indent="0" algn="just">
              <a:buFontTx/>
              <a:buNone/>
              <a:defRPr/>
            </a:pPr>
            <a:r>
              <a:rPr lang="en-CA" sz="1600" i="1" dirty="0">
                <a:solidFill>
                  <a:srgbClr val="00549F"/>
                </a:solidFill>
              </a:rPr>
              <a:t>Un </a:t>
            </a:r>
            <a:r>
              <a:rPr lang="en-CA" sz="1600" i="1" dirty="0" err="1">
                <a:solidFill>
                  <a:srgbClr val="00549F"/>
                </a:solidFill>
              </a:rPr>
              <a:t>processus</a:t>
            </a:r>
            <a:r>
              <a:rPr lang="en-CA" sz="1600" i="1" dirty="0">
                <a:solidFill>
                  <a:srgbClr val="00549F"/>
                </a:solidFill>
              </a:rPr>
              <a:t> qui </a:t>
            </a:r>
            <a:r>
              <a:rPr lang="en-CA" sz="1600" i="1" dirty="0" err="1">
                <a:solidFill>
                  <a:srgbClr val="00549F"/>
                </a:solidFill>
              </a:rPr>
              <a:t>cerne</a:t>
            </a:r>
            <a:r>
              <a:rPr lang="en-CA" sz="1600" i="1" dirty="0">
                <a:solidFill>
                  <a:srgbClr val="00549F"/>
                </a:solidFill>
              </a:rPr>
              <a:t> et </a:t>
            </a:r>
            <a:r>
              <a:rPr lang="en-CA" sz="1600" i="1" dirty="0" err="1">
                <a:solidFill>
                  <a:srgbClr val="00549F"/>
                </a:solidFill>
              </a:rPr>
              <a:t>évalue</a:t>
            </a:r>
            <a:r>
              <a:rPr lang="en-CA" sz="1600" i="1" dirty="0">
                <a:solidFill>
                  <a:srgbClr val="00549F"/>
                </a:solidFill>
              </a:rPr>
              <a:t>, au tout début de la planification, les impacts </a:t>
            </a:r>
            <a:r>
              <a:rPr lang="en-CA" sz="1600" i="1" dirty="0" err="1">
                <a:solidFill>
                  <a:srgbClr val="00549F"/>
                </a:solidFill>
              </a:rPr>
              <a:t>environnementaux</a:t>
            </a:r>
            <a:r>
              <a:rPr lang="en-CA" sz="1600" i="1" dirty="0">
                <a:solidFill>
                  <a:srgbClr val="00549F"/>
                </a:solidFill>
              </a:rPr>
              <a:t> qui </a:t>
            </a:r>
            <a:r>
              <a:rPr lang="en-CA" sz="1600" i="1" dirty="0" err="1">
                <a:solidFill>
                  <a:srgbClr val="00549F"/>
                </a:solidFill>
              </a:rPr>
              <a:t>pourraient</a:t>
            </a:r>
            <a:r>
              <a:rPr lang="en-CA" sz="1600" i="1" dirty="0">
                <a:solidFill>
                  <a:srgbClr val="00549F"/>
                </a:solidFill>
              </a:rPr>
              <a:t> </a:t>
            </a:r>
            <a:r>
              <a:rPr lang="en-CA" sz="1600" i="1" dirty="0" err="1">
                <a:solidFill>
                  <a:srgbClr val="00549F"/>
                </a:solidFill>
              </a:rPr>
              <a:t>découler</a:t>
            </a:r>
            <a:r>
              <a:rPr lang="en-CA" sz="1600" i="1" dirty="0">
                <a:solidFill>
                  <a:srgbClr val="00549F"/>
                </a:solidFill>
              </a:rPr>
              <a:t> d'un </a:t>
            </a:r>
            <a:r>
              <a:rPr lang="en-CA" sz="1600" i="1" dirty="0" err="1">
                <a:solidFill>
                  <a:srgbClr val="00549F"/>
                </a:solidFill>
              </a:rPr>
              <a:t>projet</a:t>
            </a:r>
            <a:r>
              <a:rPr lang="en-CA" sz="1600" i="1" dirty="0">
                <a:solidFill>
                  <a:srgbClr val="00549F"/>
                </a:solidFill>
              </a:rPr>
              <a:t> </a:t>
            </a:r>
            <a:r>
              <a:rPr lang="en-CA" sz="1600" i="1" dirty="0" err="1">
                <a:solidFill>
                  <a:srgbClr val="00549F"/>
                </a:solidFill>
              </a:rPr>
              <a:t>proposé</a:t>
            </a:r>
            <a:endParaRPr lang="en-CA" sz="1600" i="1" dirty="0">
              <a:solidFill>
                <a:srgbClr val="00549F"/>
              </a:solidFill>
            </a:endParaRPr>
          </a:p>
          <a:p>
            <a:pPr marL="0" indent="0" algn="just">
              <a:buFontTx/>
              <a:buNone/>
              <a:defRPr/>
            </a:pPr>
            <a:endParaRPr lang="en-CA" sz="2000" i="1" dirty="0">
              <a:solidFill>
                <a:srgbClr val="00549F"/>
              </a:solidFill>
            </a:endParaRPr>
          </a:p>
          <a:p>
            <a:pPr>
              <a:defRPr/>
            </a:pPr>
            <a:endParaRPr lang="en-CA" sz="1125" dirty="0"/>
          </a:p>
          <a:p>
            <a:pPr>
              <a:defRPr/>
            </a:pPr>
            <a:endParaRPr lang="en-CA" sz="1125" dirty="0"/>
          </a:p>
        </p:txBody>
      </p:sp>
      <p:pic>
        <p:nvPicPr>
          <p:cNvPr id="22532" name="Picture 1">
            <a:extLst>
              <a:ext uri="{FF2B5EF4-FFF2-40B4-BE49-F238E27FC236}">
                <a16:creationId xmlns:a16="http://schemas.microsoft.com/office/drawing/2014/main" id="{AC102422-7CE9-4A5C-91FC-5607FB22F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3479800" cy="374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0CEC8A-7F67-48CB-BE3E-FCDACF018790}"/>
              </a:ext>
            </a:extLst>
          </p:cNvPr>
          <p:cNvSpPr>
            <a:spLocks noGrp="1" noChangeArrowheads="1"/>
          </p:cNvSpPr>
          <p:nvPr>
            <p:ph type="title"/>
          </p:nvPr>
        </p:nvSpPr>
        <p:spPr/>
        <p:txBody>
          <a:bodyPr/>
          <a:lstStyle/>
          <a:p>
            <a:pPr algn="ctr"/>
            <a:r>
              <a:rPr lang="en-US" altLang="en-US" sz="2400" dirty="0"/>
              <a:t>EIA Registration </a:t>
            </a:r>
            <a:br>
              <a:rPr lang="en-US" altLang="en-US" sz="2400" dirty="0"/>
            </a:br>
            <a:r>
              <a:rPr lang="en-US" altLang="en-US" sz="2400" b="0" i="1" dirty="0"/>
              <a:t>Le </a:t>
            </a:r>
            <a:r>
              <a:rPr lang="en-US" altLang="en-US" sz="2400" b="0" i="1" dirty="0" err="1"/>
              <a:t>processus</a:t>
            </a:r>
            <a:r>
              <a:rPr lang="en-US" altLang="en-US" sz="2400" b="0" i="1" dirty="0"/>
              <a:t> </a:t>
            </a:r>
            <a:r>
              <a:rPr lang="en-US" altLang="en-US" sz="2400" b="0" i="1" dirty="0" err="1"/>
              <a:t>d’enregistrement</a:t>
            </a:r>
            <a:r>
              <a:rPr lang="en-US" altLang="en-US" sz="2400" b="0" i="1" dirty="0"/>
              <a:t> </a:t>
            </a:r>
            <a:br>
              <a:rPr lang="en-US" altLang="en-US" sz="3200" dirty="0"/>
            </a:br>
            <a:endParaRPr lang="en-CA" altLang="en-US" sz="3200" dirty="0"/>
          </a:p>
        </p:txBody>
      </p:sp>
      <p:sp>
        <p:nvSpPr>
          <p:cNvPr id="23555" name="Content Placeholder 3">
            <a:extLst>
              <a:ext uri="{FF2B5EF4-FFF2-40B4-BE49-F238E27FC236}">
                <a16:creationId xmlns:a16="http://schemas.microsoft.com/office/drawing/2014/main" id="{36481B51-9E7D-4495-8DC4-CA99BD5DE0F1}"/>
              </a:ext>
            </a:extLst>
          </p:cNvPr>
          <p:cNvSpPr>
            <a:spLocks noGrp="1" noChangeArrowheads="1"/>
          </p:cNvSpPr>
          <p:nvPr>
            <p:ph idx="1"/>
          </p:nvPr>
        </p:nvSpPr>
        <p:spPr>
          <a:xfrm>
            <a:off x="466725" y="1295400"/>
            <a:ext cx="8077200" cy="4724400"/>
          </a:xfrm>
        </p:spPr>
        <p:txBody>
          <a:bodyPr/>
          <a:lstStyle/>
          <a:p>
            <a:pPr marL="0" indent="0" algn="just">
              <a:buFontTx/>
              <a:buNone/>
              <a:defRPr/>
            </a:pPr>
            <a:r>
              <a:rPr lang="en-US" altLang="en-US" sz="1600" b="1" dirty="0">
                <a:solidFill>
                  <a:srgbClr val="00549F"/>
                </a:solidFill>
              </a:rPr>
              <a:t>If a project is of a type that is listed in Schedule “A” of the </a:t>
            </a:r>
            <a:r>
              <a:rPr lang="en-US" altLang="en-US" sz="1600" b="1" i="1" dirty="0">
                <a:solidFill>
                  <a:srgbClr val="00549F"/>
                </a:solidFill>
              </a:rPr>
              <a:t>EIA Regulation</a:t>
            </a:r>
            <a:r>
              <a:rPr lang="en-US" altLang="en-US" sz="1600" b="1" dirty="0">
                <a:solidFill>
                  <a:srgbClr val="00549F"/>
                </a:solidFill>
              </a:rPr>
              <a:t>, it must be registered</a:t>
            </a:r>
            <a:r>
              <a:rPr lang="en-US" altLang="en-US" sz="1600" dirty="0">
                <a:solidFill>
                  <a:srgbClr val="00549F"/>
                </a:solidFill>
              </a:rPr>
              <a:t>. / </a:t>
            </a:r>
            <a:r>
              <a:rPr lang="en-US" altLang="en-US" sz="1600" i="1" dirty="0">
                <a:solidFill>
                  <a:srgbClr val="00549F"/>
                </a:solidFill>
              </a:rPr>
              <a:t>Si un </a:t>
            </a:r>
            <a:r>
              <a:rPr lang="en-US" altLang="en-US" sz="1600" i="1" dirty="0" err="1">
                <a:solidFill>
                  <a:srgbClr val="00549F"/>
                </a:solidFill>
              </a:rPr>
              <a:t>projet</a:t>
            </a:r>
            <a:r>
              <a:rPr lang="en-US" altLang="en-US" sz="1600" i="1" dirty="0">
                <a:solidFill>
                  <a:srgbClr val="00549F"/>
                </a:solidFill>
              </a:rPr>
              <a:t> </a:t>
            </a:r>
            <a:r>
              <a:rPr lang="en-US" altLang="en-US" sz="1600" i="1" dirty="0" err="1">
                <a:solidFill>
                  <a:srgbClr val="00549F"/>
                </a:solidFill>
              </a:rPr>
              <a:t>est</a:t>
            </a:r>
            <a:r>
              <a:rPr lang="en-US" altLang="en-US" sz="1600" i="1" dirty="0">
                <a:solidFill>
                  <a:srgbClr val="00549F"/>
                </a:solidFill>
              </a:rPr>
              <a:t> d’un type qui figure à </a:t>
            </a:r>
            <a:r>
              <a:rPr lang="en-US" altLang="en-US" sz="1600" i="1" dirty="0" err="1">
                <a:solidFill>
                  <a:srgbClr val="00549F"/>
                </a:solidFill>
              </a:rPr>
              <a:t>l’annexe</a:t>
            </a:r>
            <a:r>
              <a:rPr lang="en-US" altLang="en-US" sz="1600" i="1" dirty="0">
                <a:solidFill>
                  <a:srgbClr val="00549F"/>
                </a:solidFill>
              </a:rPr>
              <a:t> A du </a:t>
            </a:r>
            <a:r>
              <a:rPr lang="en-US" altLang="en-US" sz="1600" i="1" dirty="0" err="1">
                <a:solidFill>
                  <a:srgbClr val="00549F"/>
                </a:solidFill>
              </a:rPr>
              <a:t>Règlement</a:t>
            </a:r>
            <a:r>
              <a:rPr lang="en-US" altLang="en-US" sz="1600" i="1" dirty="0">
                <a:solidFill>
                  <a:srgbClr val="00549F"/>
                </a:solidFill>
              </a:rPr>
              <a:t> sur les EIE, il doit </a:t>
            </a:r>
            <a:r>
              <a:rPr lang="en-US" altLang="en-US" sz="1600" i="1" dirty="0" err="1">
                <a:solidFill>
                  <a:srgbClr val="00549F"/>
                </a:solidFill>
              </a:rPr>
              <a:t>être</a:t>
            </a:r>
            <a:r>
              <a:rPr lang="en-US" altLang="en-US" sz="1600" i="1" dirty="0">
                <a:solidFill>
                  <a:srgbClr val="00549F"/>
                </a:solidFill>
              </a:rPr>
              <a:t> </a:t>
            </a:r>
            <a:r>
              <a:rPr lang="en-US" altLang="en-US" sz="1600" i="1" dirty="0" err="1">
                <a:solidFill>
                  <a:srgbClr val="00549F"/>
                </a:solidFill>
              </a:rPr>
              <a:t>enregistré</a:t>
            </a:r>
            <a:r>
              <a:rPr lang="en-US" altLang="en-US" sz="1600" i="1" dirty="0">
                <a:solidFill>
                  <a:srgbClr val="00549F"/>
                </a:solidFill>
              </a:rPr>
              <a:t>.</a:t>
            </a:r>
          </a:p>
          <a:p>
            <a:pPr algn="just">
              <a:defRPr/>
            </a:pPr>
            <a:endParaRPr lang="en-CA" altLang="en-US" sz="1600" dirty="0">
              <a:solidFill>
                <a:srgbClr val="00549F"/>
              </a:solidFill>
            </a:endParaRPr>
          </a:p>
          <a:p>
            <a:pPr marL="0" indent="0" algn="just">
              <a:buFontTx/>
              <a:buNone/>
              <a:defRPr/>
            </a:pPr>
            <a:r>
              <a:rPr lang="fr-FR" altLang="en-US" sz="1600" b="1" dirty="0" err="1">
                <a:solidFill>
                  <a:srgbClr val="00549F"/>
                </a:solidFill>
              </a:rPr>
              <a:t>Examples</a:t>
            </a:r>
            <a:r>
              <a:rPr lang="fr-FR" altLang="en-US" sz="1600" b="1" dirty="0">
                <a:solidFill>
                  <a:srgbClr val="00549F"/>
                </a:solidFill>
              </a:rPr>
              <a:t> of Agricultural </a:t>
            </a:r>
            <a:r>
              <a:rPr lang="fr-FR" altLang="en-US" sz="1600" b="1" dirty="0" err="1">
                <a:solidFill>
                  <a:srgbClr val="00549F"/>
                </a:solidFill>
              </a:rPr>
              <a:t>Projects</a:t>
            </a:r>
            <a:r>
              <a:rPr lang="fr-FR" altLang="en-US" sz="1600" b="1" dirty="0">
                <a:solidFill>
                  <a:srgbClr val="00549F"/>
                </a:solidFill>
              </a:rPr>
              <a:t> / </a:t>
            </a:r>
            <a:r>
              <a:rPr lang="fr-FR" altLang="en-US" sz="1600" i="1" dirty="0">
                <a:solidFill>
                  <a:srgbClr val="00549F"/>
                </a:solidFill>
              </a:rPr>
              <a:t>exemples de projets agricoles</a:t>
            </a:r>
          </a:p>
          <a:p>
            <a:pPr marL="0" indent="0" algn="just">
              <a:buFontTx/>
              <a:buNone/>
              <a:defRPr/>
            </a:pPr>
            <a:endParaRPr lang="fr-FR" altLang="en-US" sz="1600" i="1" dirty="0">
              <a:solidFill>
                <a:srgbClr val="00549F"/>
              </a:solidFill>
            </a:endParaRPr>
          </a:p>
          <a:p>
            <a:pPr algn="just">
              <a:defRPr/>
            </a:pPr>
            <a:r>
              <a:rPr lang="en-CA" altLang="en-US" sz="1600" b="1" dirty="0">
                <a:solidFill>
                  <a:srgbClr val="00549F"/>
                </a:solidFill>
              </a:rPr>
              <a:t>(l) all programs or commercial ventures involving the introduction into New Brunswick of plant or animal species which are not indigenous to New Brunswick / </a:t>
            </a:r>
            <a:r>
              <a:rPr lang="en-CA" altLang="en-US" sz="1600" i="1" dirty="0" err="1">
                <a:solidFill>
                  <a:srgbClr val="00549F"/>
                </a:solidFill>
              </a:rPr>
              <a:t>tous</a:t>
            </a:r>
            <a:r>
              <a:rPr lang="en-CA" altLang="en-US" sz="1600" i="1" dirty="0">
                <a:solidFill>
                  <a:srgbClr val="00549F"/>
                </a:solidFill>
              </a:rPr>
              <a:t> programmes </a:t>
            </a:r>
            <a:r>
              <a:rPr lang="en-CA" altLang="en-US" sz="1600" i="1" dirty="0" err="1">
                <a:solidFill>
                  <a:srgbClr val="00549F"/>
                </a:solidFill>
              </a:rPr>
              <a:t>ou</a:t>
            </a:r>
            <a:r>
              <a:rPr lang="en-CA" altLang="en-US" sz="1600" i="1" dirty="0">
                <a:solidFill>
                  <a:srgbClr val="00549F"/>
                </a:solidFill>
              </a:rPr>
              <a:t> </a:t>
            </a:r>
            <a:r>
              <a:rPr lang="en-CA" altLang="en-US" sz="1600" i="1" dirty="0" err="1">
                <a:solidFill>
                  <a:srgbClr val="00549F"/>
                </a:solidFill>
              </a:rPr>
              <a:t>projets</a:t>
            </a:r>
            <a:r>
              <a:rPr lang="en-CA" altLang="en-US" sz="1600" i="1" dirty="0">
                <a:solidFill>
                  <a:srgbClr val="00549F"/>
                </a:solidFill>
              </a:rPr>
              <a:t> </a:t>
            </a:r>
            <a:r>
              <a:rPr lang="en-CA" altLang="en-US" sz="1600" i="1" dirty="0" err="1">
                <a:solidFill>
                  <a:srgbClr val="00549F"/>
                </a:solidFill>
              </a:rPr>
              <a:t>commerciaux</a:t>
            </a:r>
            <a:r>
              <a:rPr lang="en-CA" altLang="en-US" sz="1600" i="1" dirty="0">
                <a:solidFill>
                  <a:srgbClr val="00549F"/>
                </a:solidFill>
              </a:rPr>
              <a:t> </a:t>
            </a:r>
            <a:r>
              <a:rPr lang="en-CA" altLang="en-US" sz="1600" i="1" dirty="0" err="1">
                <a:solidFill>
                  <a:srgbClr val="00549F"/>
                </a:solidFill>
              </a:rPr>
              <a:t>d’introduction</a:t>
            </a:r>
            <a:r>
              <a:rPr lang="en-CA" altLang="en-US" sz="1600" i="1" dirty="0">
                <a:solidFill>
                  <a:srgbClr val="00549F"/>
                </a:solidFill>
              </a:rPr>
              <a:t> au Nouveau-Brunswick de </a:t>
            </a:r>
            <a:r>
              <a:rPr lang="en-CA" altLang="en-US" sz="1600" i="1" dirty="0" err="1">
                <a:solidFill>
                  <a:srgbClr val="00549F"/>
                </a:solidFill>
              </a:rPr>
              <a:t>plantes</a:t>
            </a:r>
            <a:r>
              <a:rPr lang="en-CA" altLang="en-US" sz="1600" i="1" dirty="0">
                <a:solidFill>
                  <a:srgbClr val="00549F"/>
                </a:solidFill>
              </a:rPr>
              <a:t> </a:t>
            </a:r>
            <a:r>
              <a:rPr lang="en-CA" altLang="en-US" sz="1600" i="1" dirty="0" err="1">
                <a:solidFill>
                  <a:srgbClr val="00549F"/>
                </a:solidFill>
              </a:rPr>
              <a:t>ou</a:t>
            </a:r>
            <a:r>
              <a:rPr lang="en-CA" altLang="en-US" sz="1600" i="1" dirty="0">
                <a:solidFill>
                  <a:srgbClr val="00549F"/>
                </a:solidFill>
              </a:rPr>
              <a:t> </a:t>
            </a:r>
            <a:r>
              <a:rPr lang="en-CA" altLang="en-US" sz="1600" i="1" dirty="0" err="1">
                <a:solidFill>
                  <a:srgbClr val="00549F"/>
                </a:solidFill>
              </a:rPr>
              <a:t>d’espèces</a:t>
            </a:r>
            <a:r>
              <a:rPr lang="en-CA" altLang="en-US" sz="1600" i="1" dirty="0">
                <a:solidFill>
                  <a:srgbClr val="00549F"/>
                </a:solidFill>
              </a:rPr>
              <a:t> animals </a:t>
            </a:r>
            <a:r>
              <a:rPr lang="en-CA" altLang="en-US" sz="1600" i="1" dirty="0" err="1">
                <a:solidFill>
                  <a:srgbClr val="00549F"/>
                </a:solidFill>
              </a:rPr>
              <a:t>exotiques</a:t>
            </a:r>
            <a:r>
              <a:rPr lang="en-CA" altLang="en-US" sz="1600" i="1" dirty="0">
                <a:solidFill>
                  <a:srgbClr val="00549F"/>
                </a:solidFill>
              </a:rPr>
              <a:t>.</a:t>
            </a:r>
          </a:p>
          <a:p>
            <a:pPr algn="just">
              <a:defRPr/>
            </a:pPr>
            <a:endParaRPr lang="en-CA" altLang="en-US" sz="1600" i="1" dirty="0">
              <a:solidFill>
                <a:srgbClr val="00549F"/>
              </a:solidFill>
            </a:endParaRPr>
          </a:p>
          <a:p>
            <a:pPr algn="just">
              <a:defRPr/>
            </a:pPr>
            <a:r>
              <a:rPr lang="fr-FR" altLang="en-US" sz="1600" b="1" dirty="0">
                <a:solidFill>
                  <a:srgbClr val="00549F"/>
                </a:solidFill>
              </a:rPr>
              <a:t>(m) all </a:t>
            </a:r>
            <a:r>
              <a:rPr lang="fr-FR" altLang="en-US" sz="1600" b="1" dirty="0" err="1">
                <a:solidFill>
                  <a:srgbClr val="00549F"/>
                </a:solidFill>
              </a:rPr>
              <a:t>waste</a:t>
            </a:r>
            <a:r>
              <a:rPr lang="fr-FR" altLang="en-US" sz="1600" b="1" dirty="0">
                <a:solidFill>
                  <a:srgbClr val="00549F"/>
                </a:solidFill>
              </a:rPr>
              <a:t> </a:t>
            </a:r>
            <a:r>
              <a:rPr lang="fr-FR" altLang="en-US" sz="1600" b="1" dirty="0" err="1">
                <a:solidFill>
                  <a:srgbClr val="00549F"/>
                </a:solidFill>
              </a:rPr>
              <a:t>disposal</a:t>
            </a:r>
            <a:r>
              <a:rPr lang="fr-FR" altLang="en-US" sz="1600" b="1" dirty="0">
                <a:solidFill>
                  <a:srgbClr val="00549F"/>
                </a:solidFill>
              </a:rPr>
              <a:t> </a:t>
            </a:r>
            <a:r>
              <a:rPr lang="fr-FR" altLang="en-US" sz="1600" b="1" dirty="0" err="1">
                <a:solidFill>
                  <a:srgbClr val="00549F"/>
                </a:solidFill>
              </a:rPr>
              <a:t>facilities</a:t>
            </a:r>
            <a:r>
              <a:rPr lang="fr-FR" altLang="en-US" sz="1600" b="1" dirty="0">
                <a:solidFill>
                  <a:srgbClr val="00549F"/>
                </a:solidFill>
              </a:rPr>
              <a:t> or </a:t>
            </a:r>
            <a:r>
              <a:rPr lang="fr-FR" altLang="en-US" sz="1600" b="1" dirty="0" err="1">
                <a:solidFill>
                  <a:srgbClr val="00549F"/>
                </a:solidFill>
              </a:rPr>
              <a:t>systems</a:t>
            </a:r>
            <a:r>
              <a:rPr lang="fr-FR" altLang="en-US" sz="1600" b="1" dirty="0">
                <a:solidFill>
                  <a:srgbClr val="00549F"/>
                </a:solidFill>
              </a:rPr>
              <a:t> </a:t>
            </a:r>
            <a:r>
              <a:rPr lang="fr-FR" altLang="en-US" sz="1600" b="1" dirty="0" err="1">
                <a:solidFill>
                  <a:srgbClr val="00549F"/>
                </a:solidFill>
              </a:rPr>
              <a:t>including</a:t>
            </a:r>
            <a:r>
              <a:rPr lang="fr-FR" altLang="en-US" sz="1600" b="1" dirty="0">
                <a:solidFill>
                  <a:srgbClr val="00549F"/>
                </a:solidFill>
              </a:rPr>
              <a:t> importation of </a:t>
            </a:r>
            <a:r>
              <a:rPr lang="fr-FR" altLang="en-US" sz="1600" b="1" dirty="0" err="1">
                <a:solidFill>
                  <a:srgbClr val="00549F"/>
                </a:solidFill>
              </a:rPr>
              <a:t>waste</a:t>
            </a:r>
            <a:r>
              <a:rPr lang="fr-FR" altLang="en-US" sz="1600" b="1" dirty="0">
                <a:solidFill>
                  <a:srgbClr val="00549F"/>
                </a:solidFill>
              </a:rPr>
              <a:t> </a:t>
            </a:r>
            <a:r>
              <a:rPr lang="fr-FR" altLang="en-US" sz="1600" i="1" dirty="0">
                <a:solidFill>
                  <a:srgbClr val="00549F"/>
                </a:solidFill>
              </a:rPr>
              <a:t>/ toutes installations ou tous systèmes d’élimination des déchets y compris l’importation de déchets</a:t>
            </a:r>
          </a:p>
          <a:p>
            <a:pPr algn="just">
              <a:defRPr/>
            </a:pPr>
            <a:endParaRPr lang="en-CA" altLang="en-US" sz="1800" i="1" dirty="0">
              <a:solidFill>
                <a:srgbClr val="00549F"/>
              </a:solidFill>
            </a:endParaRPr>
          </a:p>
          <a:p>
            <a:pPr algn="just">
              <a:defRPr/>
            </a:pPr>
            <a:endParaRPr lang="en-CA" altLang="en-US" sz="1800" i="1" dirty="0">
              <a:solidFill>
                <a:srgbClr val="00549F"/>
              </a:solidFill>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83421C93-3A73-4793-A1F8-AE461AC92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4111625"/>
            <a:ext cx="6134100" cy="198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E528E81-D528-43A5-AFA8-816F8F615614}"/>
              </a:ext>
            </a:extLst>
          </p:cNvPr>
          <p:cNvSpPr>
            <a:spLocks noGrp="1" noChangeArrowheads="1"/>
          </p:cNvSpPr>
          <p:nvPr>
            <p:ph type="title"/>
          </p:nvPr>
        </p:nvSpPr>
        <p:spPr/>
        <p:txBody>
          <a:bodyPr/>
          <a:lstStyle/>
          <a:p>
            <a:pPr algn="ctr"/>
            <a:r>
              <a:rPr lang="en-US" altLang="en-US" sz="2400" dirty="0"/>
              <a:t>EIA Registration </a:t>
            </a:r>
            <a:br>
              <a:rPr lang="en-US" altLang="en-US" sz="2400" dirty="0"/>
            </a:br>
            <a:r>
              <a:rPr lang="en-US" altLang="en-US" sz="2400" b="0" i="1" dirty="0"/>
              <a:t>Le </a:t>
            </a:r>
            <a:r>
              <a:rPr lang="en-US" altLang="en-US" sz="2400" b="0" i="1" dirty="0" err="1"/>
              <a:t>processus</a:t>
            </a:r>
            <a:r>
              <a:rPr lang="en-US" altLang="en-US" sz="2400" b="0" i="1" dirty="0"/>
              <a:t> </a:t>
            </a:r>
            <a:r>
              <a:rPr lang="en-US" altLang="en-US" sz="2400" b="0" i="1" dirty="0" err="1"/>
              <a:t>d’enregistrement</a:t>
            </a:r>
            <a:r>
              <a:rPr lang="en-US" altLang="en-US" sz="2400" b="0" i="1" dirty="0"/>
              <a:t> </a:t>
            </a:r>
            <a:br>
              <a:rPr lang="en-US" altLang="en-US" sz="3200" dirty="0"/>
            </a:br>
            <a:endParaRPr lang="en-CA" altLang="en-US" sz="3200" dirty="0"/>
          </a:p>
        </p:txBody>
      </p:sp>
      <p:sp>
        <p:nvSpPr>
          <p:cNvPr id="23555" name="Content Placeholder 3">
            <a:extLst>
              <a:ext uri="{FF2B5EF4-FFF2-40B4-BE49-F238E27FC236}">
                <a16:creationId xmlns:a16="http://schemas.microsoft.com/office/drawing/2014/main" id="{81C9D3F4-FECC-400A-AF62-A328BF8D0408}"/>
              </a:ext>
            </a:extLst>
          </p:cNvPr>
          <p:cNvSpPr>
            <a:spLocks noGrp="1" noChangeArrowheads="1"/>
          </p:cNvSpPr>
          <p:nvPr>
            <p:ph idx="1"/>
          </p:nvPr>
        </p:nvSpPr>
        <p:spPr>
          <a:xfrm>
            <a:off x="457200" y="1368746"/>
            <a:ext cx="8077200" cy="4724400"/>
          </a:xfrm>
        </p:spPr>
        <p:txBody>
          <a:bodyPr/>
          <a:lstStyle/>
          <a:p>
            <a:pPr marL="0" indent="0" algn="just">
              <a:buFontTx/>
              <a:buNone/>
              <a:defRPr/>
            </a:pPr>
            <a:r>
              <a:rPr lang="fr-FR" altLang="en-US" sz="1600" b="1" dirty="0" err="1">
                <a:solidFill>
                  <a:srgbClr val="00549F"/>
                </a:solidFill>
              </a:rPr>
              <a:t>Examples</a:t>
            </a:r>
            <a:r>
              <a:rPr lang="fr-FR" altLang="en-US" sz="1600" b="1" dirty="0">
                <a:solidFill>
                  <a:srgbClr val="00549F"/>
                </a:solidFill>
              </a:rPr>
              <a:t> of Agricultural </a:t>
            </a:r>
            <a:r>
              <a:rPr lang="fr-FR" altLang="en-US" sz="1600" b="1" dirty="0" err="1">
                <a:solidFill>
                  <a:srgbClr val="00549F"/>
                </a:solidFill>
              </a:rPr>
              <a:t>Projects</a:t>
            </a:r>
            <a:r>
              <a:rPr lang="fr-FR" altLang="en-US" sz="1600" b="1" dirty="0">
                <a:solidFill>
                  <a:srgbClr val="00549F"/>
                </a:solidFill>
              </a:rPr>
              <a:t> / </a:t>
            </a:r>
            <a:r>
              <a:rPr lang="fr-FR" altLang="en-US" sz="1600" i="1" dirty="0">
                <a:solidFill>
                  <a:srgbClr val="00549F"/>
                </a:solidFill>
              </a:rPr>
              <a:t>exemples de projets agricoles</a:t>
            </a:r>
          </a:p>
          <a:p>
            <a:pPr marL="0" indent="0" algn="just">
              <a:buFontTx/>
              <a:buNone/>
              <a:defRPr/>
            </a:pPr>
            <a:endParaRPr lang="fr-FR" altLang="en-US" sz="1600" i="1" dirty="0">
              <a:solidFill>
                <a:srgbClr val="00549F"/>
              </a:solidFill>
            </a:endParaRPr>
          </a:p>
          <a:p>
            <a:pPr algn="just">
              <a:defRPr/>
            </a:pPr>
            <a:r>
              <a:rPr lang="en-CA" altLang="en-US" sz="1600" b="1" dirty="0">
                <a:solidFill>
                  <a:srgbClr val="00549F"/>
                </a:solidFill>
              </a:rPr>
              <a:t>(r) all projects involving the transfer of water between drainage basins / </a:t>
            </a:r>
            <a:r>
              <a:rPr lang="en-CA" altLang="en-US" sz="1600" i="1" dirty="0" err="1">
                <a:solidFill>
                  <a:srgbClr val="00549F"/>
                </a:solidFill>
              </a:rPr>
              <a:t>tous</a:t>
            </a:r>
            <a:r>
              <a:rPr lang="en-CA" altLang="en-US" sz="1600" i="1" dirty="0">
                <a:solidFill>
                  <a:srgbClr val="00549F"/>
                </a:solidFill>
              </a:rPr>
              <a:t> </a:t>
            </a:r>
            <a:r>
              <a:rPr lang="en-CA" altLang="en-US" sz="1600" i="1" dirty="0" err="1">
                <a:solidFill>
                  <a:srgbClr val="00549F"/>
                </a:solidFill>
              </a:rPr>
              <a:t>projets</a:t>
            </a:r>
            <a:r>
              <a:rPr lang="en-CA" altLang="en-US" sz="1600" i="1" dirty="0">
                <a:solidFill>
                  <a:srgbClr val="00549F"/>
                </a:solidFill>
              </a:rPr>
              <a:t> </a:t>
            </a:r>
            <a:r>
              <a:rPr lang="en-CA" altLang="en-US" sz="1600" i="1" dirty="0" err="1">
                <a:solidFill>
                  <a:srgbClr val="00549F"/>
                </a:solidFill>
              </a:rPr>
              <a:t>comprenant</a:t>
            </a:r>
            <a:r>
              <a:rPr lang="en-CA" altLang="en-US" sz="1600" i="1" dirty="0">
                <a:solidFill>
                  <a:srgbClr val="00549F"/>
                </a:solidFill>
              </a:rPr>
              <a:t> le transfer </a:t>
            </a:r>
            <a:r>
              <a:rPr lang="en-CA" altLang="en-US" sz="1600" i="1" dirty="0" err="1">
                <a:solidFill>
                  <a:srgbClr val="00549F"/>
                </a:solidFill>
              </a:rPr>
              <a:t>d’eau</a:t>
            </a:r>
            <a:r>
              <a:rPr lang="en-CA" altLang="en-US" sz="1600" i="1" dirty="0">
                <a:solidFill>
                  <a:srgbClr val="00549F"/>
                </a:solidFill>
              </a:rPr>
              <a:t> entre basin </a:t>
            </a:r>
            <a:r>
              <a:rPr lang="en-CA" altLang="en-US" sz="1600" i="1" dirty="0" err="1">
                <a:solidFill>
                  <a:srgbClr val="00549F"/>
                </a:solidFill>
              </a:rPr>
              <a:t>hydrographiques</a:t>
            </a:r>
            <a:r>
              <a:rPr lang="en-CA" altLang="en-US" sz="1600" i="1" dirty="0">
                <a:solidFill>
                  <a:srgbClr val="00549F"/>
                </a:solidFill>
              </a:rPr>
              <a:t>.</a:t>
            </a:r>
          </a:p>
          <a:p>
            <a:pPr algn="just">
              <a:defRPr/>
            </a:pPr>
            <a:endParaRPr lang="en-CA" altLang="en-US" sz="1600" i="1" dirty="0">
              <a:solidFill>
                <a:srgbClr val="00549F"/>
              </a:solidFill>
            </a:endParaRPr>
          </a:p>
          <a:p>
            <a:pPr algn="just">
              <a:defRPr/>
            </a:pPr>
            <a:r>
              <a:rPr lang="en-CA" altLang="en-US" sz="1600" b="1" dirty="0">
                <a:solidFill>
                  <a:srgbClr val="00549F"/>
                </a:solidFill>
              </a:rPr>
              <a:t>(s) all waterworks with a capacity greater than 50 m3 (50,000L) of water daily </a:t>
            </a:r>
            <a:r>
              <a:rPr lang="en-CA" altLang="en-US" sz="1600" i="1" dirty="0">
                <a:solidFill>
                  <a:srgbClr val="00549F"/>
                </a:solidFill>
              </a:rPr>
              <a:t>/ </a:t>
            </a:r>
            <a:r>
              <a:rPr lang="en-CA" altLang="en-US" sz="1600" i="1" dirty="0" err="1">
                <a:solidFill>
                  <a:srgbClr val="00549F"/>
                </a:solidFill>
              </a:rPr>
              <a:t>tous</a:t>
            </a:r>
            <a:r>
              <a:rPr lang="en-CA" altLang="en-US" sz="1600" i="1" dirty="0">
                <a:solidFill>
                  <a:srgbClr val="00549F"/>
                </a:solidFill>
              </a:rPr>
              <a:t> travaux </a:t>
            </a:r>
            <a:r>
              <a:rPr lang="en-CA" altLang="en-US" sz="1600" i="1" dirty="0" err="1">
                <a:solidFill>
                  <a:srgbClr val="00549F"/>
                </a:solidFill>
              </a:rPr>
              <a:t>hydrauliques</a:t>
            </a:r>
            <a:r>
              <a:rPr lang="en-CA" altLang="en-US" sz="1600" i="1" dirty="0">
                <a:solidFill>
                  <a:srgbClr val="00549F"/>
                </a:solidFill>
              </a:rPr>
              <a:t> </a:t>
            </a:r>
            <a:r>
              <a:rPr lang="en-CA" altLang="en-US" sz="1600" i="1" dirty="0" err="1">
                <a:solidFill>
                  <a:srgbClr val="00549F"/>
                </a:solidFill>
              </a:rPr>
              <a:t>comprenant</a:t>
            </a:r>
            <a:r>
              <a:rPr lang="en-CA" altLang="en-US" sz="1600" i="1" dirty="0">
                <a:solidFill>
                  <a:srgbClr val="00549F"/>
                </a:solidFill>
              </a:rPr>
              <a:t> </a:t>
            </a:r>
            <a:r>
              <a:rPr lang="en-CA" altLang="en-US" sz="1600" i="1" dirty="0" err="1">
                <a:solidFill>
                  <a:srgbClr val="00549F"/>
                </a:solidFill>
              </a:rPr>
              <a:t>une</a:t>
            </a:r>
            <a:r>
              <a:rPr lang="en-CA" altLang="en-US" sz="1600" i="1" dirty="0">
                <a:solidFill>
                  <a:srgbClr val="00549F"/>
                </a:solidFill>
              </a:rPr>
              <a:t> </a:t>
            </a:r>
            <a:r>
              <a:rPr lang="en-CA" altLang="en-US" sz="1600" i="1" dirty="0" err="1">
                <a:solidFill>
                  <a:srgbClr val="00549F"/>
                </a:solidFill>
              </a:rPr>
              <a:t>capacité</a:t>
            </a:r>
            <a:r>
              <a:rPr lang="en-CA" altLang="en-US" sz="1600" i="1" dirty="0">
                <a:solidFill>
                  <a:srgbClr val="00549F"/>
                </a:solidFill>
              </a:rPr>
              <a:t> de plus de </a:t>
            </a:r>
            <a:r>
              <a:rPr lang="en-CA" altLang="en-US" sz="1600" i="1" dirty="0" err="1">
                <a:solidFill>
                  <a:srgbClr val="00549F"/>
                </a:solidFill>
              </a:rPr>
              <a:t>cinquante</a:t>
            </a:r>
            <a:r>
              <a:rPr lang="en-CA" altLang="en-US" sz="1600" i="1" dirty="0">
                <a:solidFill>
                  <a:srgbClr val="00549F"/>
                </a:solidFill>
              </a:rPr>
              <a:t> </a:t>
            </a:r>
            <a:r>
              <a:rPr lang="en-CA" altLang="en-US" sz="1600" i="1" dirty="0" err="1">
                <a:solidFill>
                  <a:srgbClr val="00549F"/>
                </a:solidFill>
              </a:rPr>
              <a:t>mètres</a:t>
            </a:r>
            <a:r>
              <a:rPr lang="en-CA" altLang="en-US" sz="1600" i="1" dirty="0">
                <a:solidFill>
                  <a:srgbClr val="00549F"/>
                </a:solidFill>
              </a:rPr>
              <a:t> cubes </a:t>
            </a:r>
            <a:r>
              <a:rPr lang="en-CA" altLang="en-US" sz="1600" i="1" dirty="0" err="1">
                <a:solidFill>
                  <a:srgbClr val="00549F"/>
                </a:solidFill>
              </a:rPr>
              <a:t>d’eau</a:t>
            </a:r>
            <a:r>
              <a:rPr lang="en-CA" altLang="en-US" sz="1600" i="1" dirty="0">
                <a:solidFill>
                  <a:srgbClr val="00549F"/>
                </a:solidFill>
              </a:rPr>
              <a:t> par jour.</a:t>
            </a:r>
          </a:p>
          <a:p>
            <a:pPr algn="just">
              <a:defRPr/>
            </a:pPr>
            <a:endParaRPr lang="en-CA" altLang="en-US" sz="1800" i="1" dirty="0">
              <a:solidFill>
                <a:srgbClr val="00549F"/>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15376A8-79D7-4A05-9249-E8E5FA8318C1}"/>
              </a:ext>
            </a:extLst>
          </p:cNvPr>
          <p:cNvSpPr>
            <a:spLocks noGrp="1" noChangeArrowheads="1"/>
          </p:cNvSpPr>
          <p:nvPr>
            <p:ph type="title"/>
          </p:nvPr>
        </p:nvSpPr>
        <p:spPr/>
        <p:txBody>
          <a:bodyPr/>
          <a:lstStyle/>
          <a:p>
            <a:pPr algn="ctr"/>
            <a:r>
              <a:rPr lang="en-US" altLang="en-US" sz="2400" dirty="0"/>
              <a:t>EIA Registration </a:t>
            </a:r>
            <a:br>
              <a:rPr lang="en-US" altLang="en-US" sz="2400" dirty="0"/>
            </a:br>
            <a:r>
              <a:rPr lang="en-US" altLang="en-US" sz="2400" b="0" i="1" dirty="0" err="1"/>
              <a:t>Processus</a:t>
            </a:r>
            <a:r>
              <a:rPr lang="en-US" altLang="en-US" sz="2400" b="0" i="1" dirty="0"/>
              <a:t> </a:t>
            </a:r>
            <a:r>
              <a:rPr lang="en-US" altLang="en-US" sz="2400" b="0" i="1" dirty="0" err="1"/>
              <a:t>d’enregistrement</a:t>
            </a:r>
            <a:r>
              <a:rPr lang="en-US" altLang="en-US" sz="2400" b="0" i="1" dirty="0"/>
              <a:t> </a:t>
            </a:r>
            <a:br>
              <a:rPr lang="en-US" altLang="en-US" sz="3200" dirty="0"/>
            </a:br>
            <a:endParaRPr lang="en-CA" altLang="en-US" sz="3200" dirty="0"/>
          </a:p>
        </p:txBody>
      </p:sp>
      <p:sp>
        <p:nvSpPr>
          <p:cNvPr id="23555" name="Content Placeholder 3">
            <a:extLst>
              <a:ext uri="{FF2B5EF4-FFF2-40B4-BE49-F238E27FC236}">
                <a16:creationId xmlns:a16="http://schemas.microsoft.com/office/drawing/2014/main" id="{1E288C49-F8A3-44CD-933B-79B4BDA95F32}"/>
              </a:ext>
            </a:extLst>
          </p:cNvPr>
          <p:cNvSpPr>
            <a:spLocks noGrp="1" noChangeArrowheads="1"/>
          </p:cNvSpPr>
          <p:nvPr>
            <p:ph idx="1"/>
          </p:nvPr>
        </p:nvSpPr>
        <p:spPr>
          <a:xfrm>
            <a:off x="437356" y="1295400"/>
            <a:ext cx="8077200" cy="4724400"/>
          </a:xfrm>
        </p:spPr>
        <p:txBody>
          <a:bodyPr/>
          <a:lstStyle/>
          <a:p>
            <a:pPr marL="0" indent="0" algn="just">
              <a:buFontTx/>
              <a:buNone/>
              <a:defRPr/>
            </a:pPr>
            <a:r>
              <a:rPr lang="fr-FR" altLang="en-US" sz="1600" b="1" dirty="0" err="1">
                <a:solidFill>
                  <a:srgbClr val="00549F"/>
                </a:solidFill>
              </a:rPr>
              <a:t>Examples</a:t>
            </a:r>
            <a:r>
              <a:rPr lang="fr-FR" altLang="en-US" sz="1600" b="1" dirty="0">
                <a:solidFill>
                  <a:srgbClr val="00549F"/>
                </a:solidFill>
              </a:rPr>
              <a:t> of Agricultural </a:t>
            </a:r>
            <a:r>
              <a:rPr lang="fr-FR" altLang="en-US" sz="1600" b="1" dirty="0" err="1">
                <a:solidFill>
                  <a:srgbClr val="00549F"/>
                </a:solidFill>
              </a:rPr>
              <a:t>Projects</a:t>
            </a:r>
            <a:r>
              <a:rPr lang="fr-FR" altLang="en-US" sz="1600" b="1" dirty="0">
                <a:solidFill>
                  <a:srgbClr val="00549F"/>
                </a:solidFill>
              </a:rPr>
              <a:t> / </a:t>
            </a:r>
            <a:r>
              <a:rPr lang="fr-FR" altLang="en-US" sz="1600" i="1" dirty="0">
                <a:solidFill>
                  <a:srgbClr val="00549F"/>
                </a:solidFill>
              </a:rPr>
              <a:t>Exemples de projets agricoles</a:t>
            </a:r>
          </a:p>
          <a:p>
            <a:pPr marL="0" indent="0" algn="just">
              <a:buFontTx/>
              <a:buNone/>
              <a:defRPr/>
            </a:pPr>
            <a:endParaRPr lang="fr-FR" altLang="en-US" sz="1600" i="1" dirty="0">
              <a:solidFill>
                <a:srgbClr val="00549F"/>
              </a:solidFill>
            </a:endParaRPr>
          </a:p>
          <a:p>
            <a:pPr algn="just">
              <a:defRPr/>
            </a:pPr>
            <a:r>
              <a:rPr lang="fr-FR" altLang="en-US" sz="1600" b="1" dirty="0">
                <a:solidFill>
                  <a:srgbClr val="00549F"/>
                </a:solidFill>
              </a:rPr>
              <a:t>(u) all </a:t>
            </a:r>
            <a:r>
              <a:rPr lang="fr-FR" altLang="en-US" sz="1600" b="1" dirty="0" err="1">
                <a:solidFill>
                  <a:srgbClr val="00549F"/>
                </a:solidFill>
              </a:rPr>
              <a:t>enterprises</a:t>
            </a:r>
            <a:r>
              <a:rPr lang="fr-FR" altLang="en-US" sz="1600" b="1" dirty="0">
                <a:solidFill>
                  <a:srgbClr val="00549F"/>
                </a:solidFill>
              </a:rPr>
              <a:t>, </a:t>
            </a:r>
            <a:r>
              <a:rPr lang="fr-FR" altLang="en-US" sz="1600" b="1" dirty="0" err="1">
                <a:solidFill>
                  <a:srgbClr val="00549F"/>
                </a:solidFill>
              </a:rPr>
              <a:t>activities</a:t>
            </a:r>
            <a:r>
              <a:rPr lang="fr-FR" altLang="en-US" sz="1600" b="1" dirty="0">
                <a:solidFill>
                  <a:srgbClr val="00549F"/>
                </a:solidFill>
              </a:rPr>
              <a:t>, </a:t>
            </a:r>
            <a:r>
              <a:rPr lang="fr-FR" altLang="en-US" sz="1600" b="1" dirty="0" err="1">
                <a:solidFill>
                  <a:srgbClr val="00549F"/>
                </a:solidFill>
              </a:rPr>
              <a:t>projects</a:t>
            </a:r>
            <a:r>
              <a:rPr lang="fr-FR" altLang="en-US" sz="1600" b="1" dirty="0">
                <a:solidFill>
                  <a:srgbClr val="00549F"/>
                </a:solidFill>
              </a:rPr>
              <a:t>, structures, </a:t>
            </a:r>
            <a:r>
              <a:rPr lang="fr-FR" altLang="en-US" sz="1600" b="1" dirty="0" err="1">
                <a:solidFill>
                  <a:srgbClr val="00549F"/>
                </a:solidFill>
              </a:rPr>
              <a:t>works</a:t>
            </a:r>
            <a:r>
              <a:rPr lang="fr-FR" altLang="en-US" sz="1600" b="1" dirty="0">
                <a:solidFill>
                  <a:srgbClr val="00549F"/>
                </a:solidFill>
              </a:rPr>
              <a:t> or programs </a:t>
            </a:r>
            <a:r>
              <a:rPr lang="fr-FR" altLang="en-US" sz="1600" b="1" dirty="0" err="1">
                <a:solidFill>
                  <a:srgbClr val="00549F"/>
                </a:solidFill>
              </a:rPr>
              <a:t>affecting</a:t>
            </a:r>
            <a:r>
              <a:rPr lang="fr-FR" altLang="en-US" sz="1600" b="1" dirty="0">
                <a:solidFill>
                  <a:srgbClr val="00549F"/>
                </a:solidFill>
              </a:rPr>
              <a:t> </a:t>
            </a:r>
            <a:r>
              <a:rPr lang="fr-FR" altLang="en-US" sz="1600" b="1" dirty="0" err="1">
                <a:solidFill>
                  <a:srgbClr val="00549F"/>
                </a:solidFill>
              </a:rPr>
              <a:t>any</a:t>
            </a:r>
            <a:r>
              <a:rPr lang="fr-FR" altLang="en-US" sz="1600" b="1" dirty="0">
                <a:solidFill>
                  <a:srgbClr val="00549F"/>
                </a:solidFill>
              </a:rPr>
              <a:t> unique, rare or </a:t>
            </a:r>
            <a:r>
              <a:rPr lang="fr-FR" altLang="en-US" sz="1600" b="1" dirty="0" err="1">
                <a:solidFill>
                  <a:srgbClr val="00549F"/>
                </a:solidFill>
              </a:rPr>
              <a:t>endangered</a:t>
            </a:r>
            <a:r>
              <a:rPr lang="fr-FR" altLang="en-US" sz="1600" b="1" dirty="0">
                <a:solidFill>
                  <a:srgbClr val="00549F"/>
                </a:solidFill>
              </a:rPr>
              <a:t> </a:t>
            </a:r>
            <a:r>
              <a:rPr lang="fr-FR" altLang="en-US" sz="1600" b="1" dirty="0" err="1">
                <a:solidFill>
                  <a:srgbClr val="00549F"/>
                </a:solidFill>
              </a:rPr>
              <a:t>feature</a:t>
            </a:r>
            <a:r>
              <a:rPr lang="fr-FR" altLang="en-US" sz="1600" b="1" dirty="0">
                <a:solidFill>
                  <a:srgbClr val="00549F"/>
                </a:solidFill>
              </a:rPr>
              <a:t> of the </a:t>
            </a:r>
            <a:r>
              <a:rPr lang="fr-FR" altLang="en-US" sz="1600" b="1" dirty="0" err="1">
                <a:solidFill>
                  <a:srgbClr val="00549F"/>
                </a:solidFill>
              </a:rPr>
              <a:t>environment</a:t>
            </a:r>
            <a:r>
              <a:rPr lang="fr-FR" altLang="en-US" sz="1600" b="1" dirty="0">
                <a:solidFill>
                  <a:srgbClr val="00549F"/>
                </a:solidFill>
              </a:rPr>
              <a:t> / </a:t>
            </a:r>
            <a:r>
              <a:rPr lang="fr-FR" altLang="en-US" sz="1600" i="1" dirty="0">
                <a:solidFill>
                  <a:srgbClr val="00549F"/>
                </a:solidFill>
              </a:rPr>
              <a:t>toutes entreprises, toutes activités, tous projets, toutes structures, tous travaux ou tous programmes touchant tout aspect unique ou rare de l’environnement ou dont la survie est en danger.</a:t>
            </a:r>
          </a:p>
          <a:p>
            <a:pPr algn="just">
              <a:defRPr/>
            </a:pPr>
            <a:endParaRPr lang="en-CA" altLang="en-US" sz="1600" i="1" dirty="0">
              <a:solidFill>
                <a:srgbClr val="00549F"/>
              </a:solidFill>
            </a:endParaRPr>
          </a:p>
          <a:p>
            <a:pPr algn="just">
              <a:defRPr/>
            </a:pPr>
            <a:r>
              <a:rPr lang="fr-FR" altLang="en-US" sz="1600" b="1" dirty="0">
                <a:solidFill>
                  <a:srgbClr val="00549F"/>
                </a:solidFill>
              </a:rPr>
              <a:t>(v) all </a:t>
            </a:r>
            <a:r>
              <a:rPr lang="fr-FR" altLang="en-US" sz="1600" b="1" dirty="0" err="1">
                <a:solidFill>
                  <a:srgbClr val="00549F"/>
                </a:solidFill>
              </a:rPr>
              <a:t>enterprises</a:t>
            </a:r>
            <a:r>
              <a:rPr lang="fr-FR" altLang="en-US" sz="1600" b="1" dirty="0">
                <a:solidFill>
                  <a:srgbClr val="00549F"/>
                </a:solidFill>
              </a:rPr>
              <a:t>, </a:t>
            </a:r>
            <a:r>
              <a:rPr lang="fr-FR" altLang="en-US" sz="1600" b="1" dirty="0" err="1">
                <a:solidFill>
                  <a:srgbClr val="00549F"/>
                </a:solidFill>
              </a:rPr>
              <a:t>activities</a:t>
            </a:r>
            <a:r>
              <a:rPr lang="fr-FR" altLang="en-US" sz="1600" b="1" dirty="0">
                <a:solidFill>
                  <a:srgbClr val="00549F"/>
                </a:solidFill>
              </a:rPr>
              <a:t>, </a:t>
            </a:r>
            <a:r>
              <a:rPr lang="fr-FR" altLang="en-US" sz="1600" b="1" dirty="0" err="1">
                <a:solidFill>
                  <a:srgbClr val="00549F"/>
                </a:solidFill>
              </a:rPr>
              <a:t>projects</a:t>
            </a:r>
            <a:r>
              <a:rPr lang="fr-FR" altLang="en-US" sz="1600" b="1" dirty="0">
                <a:solidFill>
                  <a:srgbClr val="00549F"/>
                </a:solidFill>
              </a:rPr>
              <a:t>, structures, </a:t>
            </a:r>
            <a:r>
              <a:rPr lang="fr-FR" altLang="en-US" sz="1600" b="1" dirty="0" err="1">
                <a:solidFill>
                  <a:srgbClr val="00549F"/>
                </a:solidFill>
              </a:rPr>
              <a:t>works</a:t>
            </a:r>
            <a:r>
              <a:rPr lang="fr-FR" altLang="en-US" sz="1600" b="1" dirty="0">
                <a:solidFill>
                  <a:srgbClr val="00549F"/>
                </a:solidFill>
              </a:rPr>
              <a:t> or programs </a:t>
            </a:r>
            <a:r>
              <a:rPr lang="fr-FR" altLang="en-US" sz="1600" b="1" dirty="0" err="1">
                <a:solidFill>
                  <a:srgbClr val="00549F"/>
                </a:solidFill>
              </a:rPr>
              <a:t>affecting</a:t>
            </a:r>
            <a:r>
              <a:rPr lang="fr-FR" altLang="en-US" sz="1600" b="1" dirty="0">
                <a:solidFill>
                  <a:srgbClr val="00549F"/>
                </a:solidFill>
              </a:rPr>
              <a:t> </a:t>
            </a:r>
            <a:r>
              <a:rPr lang="fr-FR" altLang="en-US" sz="1600" b="1" dirty="0" err="1">
                <a:solidFill>
                  <a:srgbClr val="00549F"/>
                </a:solidFill>
              </a:rPr>
              <a:t>two</a:t>
            </a:r>
            <a:r>
              <a:rPr lang="fr-FR" altLang="en-US" sz="1600" b="1" dirty="0">
                <a:solidFill>
                  <a:srgbClr val="00549F"/>
                </a:solidFill>
              </a:rPr>
              <a:t> hectares or more of bog, </a:t>
            </a:r>
            <a:r>
              <a:rPr lang="fr-FR" altLang="en-US" sz="1600" b="1" dirty="0" err="1">
                <a:solidFill>
                  <a:srgbClr val="00549F"/>
                </a:solidFill>
              </a:rPr>
              <a:t>marsh</a:t>
            </a:r>
            <a:r>
              <a:rPr lang="fr-FR" altLang="en-US" sz="1600" b="1" dirty="0">
                <a:solidFill>
                  <a:srgbClr val="00549F"/>
                </a:solidFill>
              </a:rPr>
              <a:t>, </a:t>
            </a:r>
            <a:r>
              <a:rPr lang="fr-FR" altLang="en-US" sz="1600" b="1" dirty="0" err="1">
                <a:solidFill>
                  <a:srgbClr val="00549F"/>
                </a:solidFill>
              </a:rPr>
              <a:t>swamp</a:t>
            </a:r>
            <a:r>
              <a:rPr lang="fr-FR" altLang="en-US" sz="1600" b="1" dirty="0">
                <a:solidFill>
                  <a:srgbClr val="00549F"/>
                </a:solidFill>
              </a:rPr>
              <a:t> or </a:t>
            </a:r>
            <a:r>
              <a:rPr lang="fr-FR" altLang="en-US" sz="1600" b="1" dirty="0" err="1">
                <a:solidFill>
                  <a:srgbClr val="00549F"/>
                </a:solidFill>
              </a:rPr>
              <a:t>other</a:t>
            </a:r>
            <a:r>
              <a:rPr lang="fr-FR" altLang="en-US" sz="1600" b="1" dirty="0">
                <a:solidFill>
                  <a:srgbClr val="00549F"/>
                </a:solidFill>
              </a:rPr>
              <a:t> </a:t>
            </a:r>
            <a:r>
              <a:rPr lang="fr-FR" altLang="en-US" sz="1600" b="1" dirty="0" err="1">
                <a:solidFill>
                  <a:srgbClr val="00549F"/>
                </a:solidFill>
              </a:rPr>
              <a:t>wetland</a:t>
            </a:r>
            <a:r>
              <a:rPr lang="fr-FR" altLang="en-US" sz="1600" b="1" dirty="0">
                <a:solidFill>
                  <a:srgbClr val="00549F"/>
                </a:solidFill>
              </a:rPr>
              <a:t> </a:t>
            </a:r>
            <a:r>
              <a:rPr lang="fr-FR" altLang="en-US" sz="1600" i="1" dirty="0">
                <a:solidFill>
                  <a:srgbClr val="00549F"/>
                </a:solidFill>
              </a:rPr>
              <a:t>/ toutes entreprises, toutes activités, tous projets, toutes structures, tous travaux ou tous programmes touchant deux hectares au moins de marais, de marécages ou autres bas-fonds.</a:t>
            </a:r>
          </a:p>
          <a:p>
            <a:pPr algn="just">
              <a:defRPr/>
            </a:pPr>
            <a:endParaRPr lang="en-CA" altLang="en-US" sz="1800" i="1" dirty="0">
              <a:solidFill>
                <a:srgbClr val="00549F"/>
              </a:solidFill>
            </a:endParaRPr>
          </a:p>
        </p:txBody>
      </p:sp>
      <p:pic>
        <p:nvPicPr>
          <p:cNvPr id="4" name="Picture 3" descr="A picture containing green, dirty&#10;&#10;Description automatically generated">
            <a:extLst>
              <a:ext uri="{FF2B5EF4-FFF2-40B4-BE49-F238E27FC236}">
                <a16:creationId xmlns:a16="http://schemas.microsoft.com/office/drawing/2014/main" id="{40DFB0DB-FD3F-4A80-9DD9-B008B88D2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681" y="4648200"/>
            <a:ext cx="3712638" cy="201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picture containing tree, outdoor, sky, water&#10;&#10;Description automatically generated">
            <a:extLst>
              <a:ext uri="{FF2B5EF4-FFF2-40B4-BE49-F238E27FC236}">
                <a16:creationId xmlns:a16="http://schemas.microsoft.com/office/drawing/2014/main" id="{48890539-D64C-498C-8F43-D88C03F71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5" r="58333"/>
          <a:stretch>
            <a:fillRect/>
          </a:stretch>
        </p:blipFill>
        <p:spPr bwMode="auto">
          <a:xfrm>
            <a:off x="0" y="0"/>
            <a:ext cx="266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a:extLst>
              <a:ext uri="{FF2B5EF4-FFF2-40B4-BE49-F238E27FC236}">
                <a16:creationId xmlns:a16="http://schemas.microsoft.com/office/drawing/2014/main" id="{C91F72F9-A658-44A3-980F-423CE3ED8E1B}"/>
              </a:ext>
            </a:extLst>
          </p:cNvPr>
          <p:cNvSpPr>
            <a:spLocks noGrp="1" noChangeArrowheads="1"/>
          </p:cNvSpPr>
          <p:nvPr>
            <p:ph type="title"/>
          </p:nvPr>
        </p:nvSpPr>
        <p:spPr>
          <a:xfrm>
            <a:off x="2667000" y="381000"/>
            <a:ext cx="6400800" cy="903288"/>
          </a:xfrm>
        </p:spPr>
        <p:txBody>
          <a:bodyPr/>
          <a:lstStyle/>
          <a:p>
            <a:pPr algn="ctr"/>
            <a:r>
              <a:rPr lang="en-CA" altLang="en-US" sz="2400" dirty="0"/>
              <a:t>Regulatory Requirements </a:t>
            </a:r>
            <a:br>
              <a:rPr lang="en-CA" altLang="en-US" sz="2400" i="1" dirty="0"/>
            </a:br>
            <a:r>
              <a:rPr lang="en-CA" altLang="en-US" sz="2400" b="0" i="1" dirty="0"/>
              <a:t>Exigences </a:t>
            </a:r>
            <a:r>
              <a:rPr lang="en-CA" altLang="en-US" sz="2400" b="0" i="1" dirty="0" err="1"/>
              <a:t>réglementaires</a:t>
            </a:r>
            <a:endParaRPr lang="en-CA" altLang="en-US" sz="2400" b="0" i="1" dirty="0"/>
          </a:p>
        </p:txBody>
      </p:sp>
      <p:sp>
        <p:nvSpPr>
          <p:cNvPr id="3" name="Content Placeholder 2">
            <a:extLst>
              <a:ext uri="{FF2B5EF4-FFF2-40B4-BE49-F238E27FC236}">
                <a16:creationId xmlns:a16="http://schemas.microsoft.com/office/drawing/2014/main" id="{1D90AC82-9509-4F83-A799-91F12143CC9B}"/>
              </a:ext>
            </a:extLst>
          </p:cNvPr>
          <p:cNvSpPr>
            <a:spLocks noGrp="1"/>
          </p:cNvSpPr>
          <p:nvPr>
            <p:ph idx="1"/>
          </p:nvPr>
        </p:nvSpPr>
        <p:spPr>
          <a:xfrm>
            <a:off x="2945245" y="1371600"/>
            <a:ext cx="5867400" cy="4495800"/>
          </a:xfrm>
        </p:spPr>
        <p:txBody>
          <a:bodyPr>
            <a:normAutofit fontScale="92500" lnSpcReduction="10000"/>
          </a:bodyPr>
          <a:lstStyle/>
          <a:p>
            <a:pPr marL="0" indent="0">
              <a:buNone/>
              <a:defRPr/>
            </a:pPr>
            <a:r>
              <a:rPr lang="en-CA" altLang="en-US" sz="1700" b="1" dirty="0">
                <a:solidFill>
                  <a:srgbClr val="00549F"/>
                </a:solidFill>
              </a:rPr>
              <a:t>Clean Water Act </a:t>
            </a:r>
          </a:p>
          <a:p>
            <a:pPr marL="0" indent="0">
              <a:buNone/>
              <a:defRPr/>
            </a:pPr>
            <a:r>
              <a:rPr lang="en-CA" altLang="en-US" sz="1700" b="1" i="1" dirty="0">
                <a:solidFill>
                  <a:srgbClr val="00549F"/>
                </a:solidFill>
              </a:rPr>
              <a:t>     </a:t>
            </a:r>
            <a:r>
              <a:rPr lang="en-CA" altLang="en-US" sz="1700" i="1" dirty="0" err="1">
                <a:solidFill>
                  <a:srgbClr val="00549F"/>
                </a:solidFill>
              </a:rPr>
              <a:t>Loi</a:t>
            </a:r>
            <a:r>
              <a:rPr lang="en-CA" altLang="en-US" sz="1700" i="1" dirty="0">
                <a:solidFill>
                  <a:srgbClr val="00549F"/>
                </a:solidFill>
              </a:rPr>
              <a:t> sur </a:t>
            </a:r>
            <a:r>
              <a:rPr lang="en-CA" altLang="en-US" sz="1700" i="1" dirty="0" err="1">
                <a:solidFill>
                  <a:srgbClr val="00549F"/>
                </a:solidFill>
              </a:rPr>
              <a:t>l’assainissement</a:t>
            </a:r>
            <a:r>
              <a:rPr lang="en-CA" altLang="en-US" sz="1700" i="1" dirty="0">
                <a:solidFill>
                  <a:srgbClr val="00549F"/>
                </a:solidFill>
              </a:rPr>
              <a:t> de </a:t>
            </a:r>
            <a:r>
              <a:rPr lang="en-CA" altLang="en-US" sz="1700" i="1" dirty="0" err="1">
                <a:solidFill>
                  <a:srgbClr val="00549F"/>
                </a:solidFill>
              </a:rPr>
              <a:t>l’eau</a:t>
            </a:r>
            <a:endParaRPr lang="en-CA" sz="1700" i="1" dirty="0">
              <a:solidFill>
                <a:srgbClr val="00549F"/>
              </a:solidFill>
            </a:endParaRPr>
          </a:p>
          <a:p>
            <a:pPr lvl="1" algn="just">
              <a:defRPr/>
            </a:pPr>
            <a:r>
              <a:rPr lang="en-CA" sz="1700" b="1" dirty="0">
                <a:solidFill>
                  <a:srgbClr val="00549F"/>
                </a:solidFill>
              </a:rPr>
              <a:t>Watercourse and Wetland Alteration (WAWA) Regulation / </a:t>
            </a:r>
            <a:r>
              <a:rPr lang="en-CA" sz="1700" i="1" dirty="0" err="1">
                <a:solidFill>
                  <a:srgbClr val="00549F"/>
                </a:solidFill>
              </a:rPr>
              <a:t>Règlement</a:t>
            </a:r>
            <a:r>
              <a:rPr lang="en-CA" sz="1700" i="1" dirty="0">
                <a:solidFill>
                  <a:srgbClr val="00549F"/>
                </a:solidFill>
              </a:rPr>
              <a:t> sur la modification des </a:t>
            </a:r>
            <a:r>
              <a:rPr lang="en-CA" sz="1700" i="1" dirty="0" err="1">
                <a:solidFill>
                  <a:srgbClr val="00549F"/>
                </a:solidFill>
              </a:rPr>
              <a:t>cours</a:t>
            </a:r>
            <a:r>
              <a:rPr lang="en-CA" sz="1700" i="1" dirty="0">
                <a:solidFill>
                  <a:srgbClr val="00549F"/>
                </a:solidFill>
              </a:rPr>
              <a:t> </a:t>
            </a:r>
            <a:r>
              <a:rPr lang="en-CA" sz="1700" i="1" dirty="0" err="1">
                <a:solidFill>
                  <a:srgbClr val="00549F"/>
                </a:solidFill>
              </a:rPr>
              <a:t>d’eau</a:t>
            </a:r>
            <a:r>
              <a:rPr lang="en-CA" sz="1700" i="1" dirty="0">
                <a:solidFill>
                  <a:srgbClr val="00549F"/>
                </a:solidFill>
              </a:rPr>
              <a:t> et des </a:t>
            </a:r>
            <a:r>
              <a:rPr lang="en-CA" sz="1700" i="1" dirty="0" err="1">
                <a:solidFill>
                  <a:srgbClr val="00549F"/>
                </a:solidFill>
              </a:rPr>
              <a:t>terres</a:t>
            </a:r>
            <a:r>
              <a:rPr lang="en-CA" sz="1700" i="1" dirty="0">
                <a:solidFill>
                  <a:srgbClr val="00549F"/>
                </a:solidFill>
              </a:rPr>
              <a:t> </a:t>
            </a:r>
            <a:r>
              <a:rPr lang="en-CA" sz="1700" i="1" dirty="0" err="1">
                <a:solidFill>
                  <a:srgbClr val="00549F"/>
                </a:solidFill>
              </a:rPr>
              <a:t>humides</a:t>
            </a:r>
            <a:endParaRPr lang="en-CA" sz="1700" i="1" dirty="0">
              <a:solidFill>
                <a:srgbClr val="00549F"/>
              </a:solidFill>
              <a:highlight>
                <a:srgbClr val="FFFF00"/>
              </a:highlight>
            </a:endParaRPr>
          </a:p>
          <a:p>
            <a:pPr lvl="1" algn="just">
              <a:defRPr/>
            </a:pPr>
            <a:r>
              <a:rPr lang="en-CA" sz="1700" b="1" dirty="0">
                <a:solidFill>
                  <a:srgbClr val="00549F"/>
                </a:solidFill>
              </a:rPr>
              <a:t>Wellfield Protected Area Designation </a:t>
            </a:r>
            <a:r>
              <a:rPr lang="en-CA" sz="1700" i="1" dirty="0">
                <a:solidFill>
                  <a:srgbClr val="00549F"/>
                </a:solidFill>
              </a:rPr>
              <a:t>/ </a:t>
            </a:r>
            <a:r>
              <a:rPr lang="en-CA" sz="1700" i="1" dirty="0" err="1">
                <a:solidFill>
                  <a:srgbClr val="00549F"/>
                </a:solidFill>
              </a:rPr>
              <a:t>Décret</a:t>
            </a:r>
            <a:r>
              <a:rPr lang="en-CA" sz="1700" i="1" dirty="0">
                <a:solidFill>
                  <a:srgbClr val="00549F"/>
                </a:solidFill>
              </a:rPr>
              <a:t> de </a:t>
            </a:r>
            <a:r>
              <a:rPr lang="en-CA" sz="1700" i="1" dirty="0" err="1">
                <a:solidFill>
                  <a:srgbClr val="00549F"/>
                </a:solidFill>
              </a:rPr>
              <a:t>désignation</a:t>
            </a:r>
            <a:r>
              <a:rPr lang="en-CA" sz="1700" i="1" dirty="0">
                <a:solidFill>
                  <a:srgbClr val="00549F"/>
                </a:solidFill>
              </a:rPr>
              <a:t> du </a:t>
            </a:r>
            <a:r>
              <a:rPr lang="en-CA" sz="1700" i="1" dirty="0" err="1">
                <a:solidFill>
                  <a:srgbClr val="00549F"/>
                </a:solidFill>
              </a:rPr>
              <a:t>secteur</a:t>
            </a:r>
            <a:r>
              <a:rPr lang="en-CA" sz="1700" i="1" dirty="0">
                <a:solidFill>
                  <a:srgbClr val="00549F"/>
                </a:solidFill>
              </a:rPr>
              <a:t> protégé des champs de </a:t>
            </a:r>
            <a:r>
              <a:rPr lang="en-CA" sz="1700" i="1" dirty="0" err="1">
                <a:solidFill>
                  <a:srgbClr val="00549F"/>
                </a:solidFill>
              </a:rPr>
              <a:t>captages</a:t>
            </a:r>
            <a:endParaRPr lang="en-CA" sz="1700" i="1" dirty="0">
              <a:solidFill>
                <a:srgbClr val="00549F"/>
              </a:solidFill>
            </a:endParaRPr>
          </a:p>
          <a:p>
            <a:pPr lvl="1" algn="just">
              <a:defRPr/>
            </a:pPr>
            <a:r>
              <a:rPr lang="en-CA" sz="1700" b="1" dirty="0">
                <a:solidFill>
                  <a:srgbClr val="00549F"/>
                </a:solidFill>
              </a:rPr>
              <a:t>Watershed Protected Area Designation</a:t>
            </a:r>
            <a:r>
              <a:rPr lang="en-CA" sz="1700" dirty="0">
                <a:solidFill>
                  <a:srgbClr val="00549F"/>
                </a:solidFill>
              </a:rPr>
              <a:t> </a:t>
            </a:r>
            <a:br>
              <a:rPr lang="en-CA" sz="1700" i="1" dirty="0">
                <a:solidFill>
                  <a:srgbClr val="00549F"/>
                </a:solidFill>
              </a:rPr>
            </a:br>
            <a:r>
              <a:rPr lang="en-CA" sz="1700" i="1" dirty="0" err="1">
                <a:solidFill>
                  <a:srgbClr val="00549F"/>
                </a:solidFill>
              </a:rPr>
              <a:t>Décret</a:t>
            </a:r>
            <a:r>
              <a:rPr lang="en-CA" sz="1700" i="1" dirty="0">
                <a:solidFill>
                  <a:srgbClr val="00549F"/>
                </a:solidFill>
              </a:rPr>
              <a:t> de </a:t>
            </a:r>
            <a:r>
              <a:rPr lang="en-CA" sz="1700" i="1" dirty="0" err="1">
                <a:solidFill>
                  <a:srgbClr val="00549F"/>
                </a:solidFill>
              </a:rPr>
              <a:t>désignation</a:t>
            </a:r>
            <a:r>
              <a:rPr lang="en-CA" sz="1700" i="1" dirty="0">
                <a:solidFill>
                  <a:srgbClr val="00549F"/>
                </a:solidFill>
              </a:rPr>
              <a:t> du </a:t>
            </a:r>
            <a:r>
              <a:rPr lang="en-CA" sz="1700" i="1" dirty="0" err="1">
                <a:solidFill>
                  <a:srgbClr val="00549F"/>
                </a:solidFill>
              </a:rPr>
              <a:t>secteur</a:t>
            </a:r>
            <a:r>
              <a:rPr lang="en-CA" sz="1700" i="1" dirty="0">
                <a:solidFill>
                  <a:srgbClr val="00549F"/>
                </a:solidFill>
              </a:rPr>
              <a:t> protégé des </a:t>
            </a:r>
            <a:r>
              <a:rPr lang="en-CA" sz="1700" i="1" dirty="0" err="1">
                <a:solidFill>
                  <a:srgbClr val="00549F"/>
                </a:solidFill>
              </a:rPr>
              <a:t>bassins</a:t>
            </a:r>
            <a:r>
              <a:rPr lang="en-CA" sz="1700" i="1" dirty="0">
                <a:solidFill>
                  <a:srgbClr val="00549F"/>
                </a:solidFill>
              </a:rPr>
              <a:t> </a:t>
            </a:r>
            <a:r>
              <a:rPr lang="en-CA" sz="1700" i="1" dirty="0" err="1">
                <a:solidFill>
                  <a:srgbClr val="00549F"/>
                </a:solidFill>
              </a:rPr>
              <a:t>hydrographiques</a:t>
            </a:r>
            <a:endParaRPr lang="en-CA" sz="1700" i="1" dirty="0">
              <a:solidFill>
                <a:srgbClr val="00549F"/>
              </a:solidFill>
            </a:endParaRPr>
          </a:p>
          <a:p>
            <a:pPr marL="457200" lvl="1" indent="0" algn="just">
              <a:buFontTx/>
              <a:buNone/>
              <a:defRPr/>
            </a:pPr>
            <a:endParaRPr lang="en-CA" sz="1700" i="1" dirty="0">
              <a:solidFill>
                <a:srgbClr val="00549F"/>
              </a:solidFill>
            </a:endParaRPr>
          </a:p>
          <a:p>
            <a:pPr marL="0" indent="0">
              <a:buNone/>
              <a:defRPr/>
            </a:pPr>
            <a:r>
              <a:rPr lang="en-CA" sz="1700" b="1" dirty="0">
                <a:solidFill>
                  <a:srgbClr val="00549F"/>
                </a:solidFill>
              </a:rPr>
              <a:t>Clean Environment Act </a:t>
            </a:r>
            <a:br>
              <a:rPr lang="en-CA" sz="1700" i="1" dirty="0">
                <a:solidFill>
                  <a:srgbClr val="00549F"/>
                </a:solidFill>
                <a:highlight>
                  <a:srgbClr val="FFFF00"/>
                </a:highlight>
              </a:rPr>
            </a:br>
            <a:r>
              <a:rPr lang="en-CA" sz="1700" i="1" dirty="0" err="1">
                <a:solidFill>
                  <a:srgbClr val="00549F"/>
                </a:solidFill>
              </a:rPr>
              <a:t>Loi</a:t>
            </a:r>
            <a:r>
              <a:rPr lang="en-CA" sz="1700" i="1" dirty="0">
                <a:solidFill>
                  <a:srgbClr val="00549F"/>
                </a:solidFill>
              </a:rPr>
              <a:t> sur </a:t>
            </a:r>
            <a:r>
              <a:rPr lang="en-CA" sz="1700" i="1" dirty="0" err="1">
                <a:solidFill>
                  <a:srgbClr val="00549F"/>
                </a:solidFill>
              </a:rPr>
              <a:t>l’assainissement</a:t>
            </a:r>
            <a:r>
              <a:rPr lang="en-CA" sz="1700" i="1" dirty="0">
                <a:solidFill>
                  <a:srgbClr val="00549F"/>
                </a:solidFill>
              </a:rPr>
              <a:t> de </a:t>
            </a:r>
            <a:r>
              <a:rPr lang="en-CA" sz="1700" i="1" dirty="0" err="1">
                <a:solidFill>
                  <a:srgbClr val="00549F"/>
                </a:solidFill>
              </a:rPr>
              <a:t>l’environnement</a:t>
            </a:r>
            <a:endParaRPr lang="en-CA" sz="1700" i="1" dirty="0">
              <a:solidFill>
                <a:srgbClr val="00549F"/>
              </a:solidFill>
            </a:endParaRPr>
          </a:p>
          <a:p>
            <a:pPr lvl="1" algn="just">
              <a:defRPr/>
            </a:pPr>
            <a:r>
              <a:rPr lang="en-CA" sz="1700" b="1" dirty="0">
                <a:solidFill>
                  <a:srgbClr val="00549F"/>
                </a:solidFill>
              </a:rPr>
              <a:t>Environmental Impact Assessment Regulation </a:t>
            </a:r>
            <a:r>
              <a:rPr lang="en-CA" sz="1700" b="1" i="1" dirty="0">
                <a:solidFill>
                  <a:srgbClr val="00549F"/>
                </a:solidFill>
              </a:rPr>
              <a:t> </a:t>
            </a:r>
            <a:r>
              <a:rPr lang="en-CA" sz="1700" i="1" dirty="0" err="1">
                <a:solidFill>
                  <a:srgbClr val="00549F"/>
                </a:solidFill>
              </a:rPr>
              <a:t>Règlement</a:t>
            </a:r>
            <a:r>
              <a:rPr lang="en-CA" sz="1700" i="1" dirty="0">
                <a:solidFill>
                  <a:srgbClr val="00549F"/>
                </a:solidFill>
              </a:rPr>
              <a:t> sur les études </a:t>
            </a:r>
            <a:r>
              <a:rPr lang="en-CA" sz="1700" i="1" dirty="0" err="1">
                <a:solidFill>
                  <a:srgbClr val="00549F"/>
                </a:solidFill>
              </a:rPr>
              <a:t>d’impacts</a:t>
            </a:r>
            <a:r>
              <a:rPr lang="en-CA" sz="1700" i="1" dirty="0">
                <a:solidFill>
                  <a:srgbClr val="00549F"/>
                </a:solidFill>
              </a:rPr>
              <a:t> sur </a:t>
            </a:r>
            <a:r>
              <a:rPr lang="en-CA" sz="1700" i="1" dirty="0" err="1">
                <a:solidFill>
                  <a:srgbClr val="00549F"/>
                </a:solidFill>
              </a:rPr>
              <a:t>l’environnement</a:t>
            </a:r>
            <a:endParaRPr lang="en-CA" sz="1700" i="1" dirty="0">
              <a:solidFill>
                <a:srgbClr val="00549F"/>
              </a:solidFill>
            </a:endParaRPr>
          </a:p>
          <a:p>
            <a:pPr marL="0" indent="0" algn="just">
              <a:buFontTx/>
              <a:buNone/>
              <a:defRPr/>
            </a:pPr>
            <a:endParaRPr lang="en-CA" sz="2100" dirty="0">
              <a:solidFill>
                <a:srgbClr val="00549F"/>
              </a:solidFill>
            </a:endParaRPr>
          </a:p>
          <a:p>
            <a:pPr>
              <a:defRPr/>
            </a:pPr>
            <a:endParaRPr lang="en-CA" sz="1125" dirty="0"/>
          </a:p>
          <a:p>
            <a:pPr>
              <a:defRPr/>
            </a:pPr>
            <a:endParaRPr lang="en-CA" sz="112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548377A-2BB5-EF3B-407E-B8E4F421A7F5}"/>
              </a:ext>
            </a:extLst>
          </p:cNvPr>
          <p:cNvSpPr>
            <a:spLocks noGrp="1" noChangeArrowheads="1"/>
          </p:cNvSpPr>
          <p:nvPr>
            <p:ph type="title"/>
          </p:nvPr>
        </p:nvSpPr>
        <p:spPr>
          <a:xfrm>
            <a:off x="457200" y="457200"/>
            <a:ext cx="8116888" cy="814388"/>
          </a:xfrm>
        </p:spPr>
        <p:txBody>
          <a:bodyPr/>
          <a:lstStyle/>
          <a:p>
            <a:pPr algn="ctr"/>
            <a:r>
              <a:rPr lang="en-US" altLang="en-US" sz="2400" dirty="0"/>
              <a:t>Irrigation / </a:t>
            </a:r>
            <a:r>
              <a:rPr lang="en-US" altLang="en-US" sz="2400" b="0" i="1" dirty="0"/>
              <a:t>Irrigation</a:t>
            </a:r>
            <a:endParaRPr lang="en-CA" altLang="en-US" sz="3200" b="0" i="1" dirty="0"/>
          </a:p>
        </p:txBody>
      </p:sp>
      <p:sp>
        <p:nvSpPr>
          <p:cNvPr id="27651" name="Content Placeholder 3">
            <a:extLst>
              <a:ext uri="{FF2B5EF4-FFF2-40B4-BE49-F238E27FC236}">
                <a16:creationId xmlns:a16="http://schemas.microsoft.com/office/drawing/2014/main" id="{198BF173-9FE4-31DF-636E-CEE3D55B9293}"/>
              </a:ext>
            </a:extLst>
          </p:cNvPr>
          <p:cNvSpPr>
            <a:spLocks noGrp="1" noChangeArrowheads="1"/>
          </p:cNvSpPr>
          <p:nvPr>
            <p:ph idx="1"/>
          </p:nvPr>
        </p:nvSpPr>
        <p:spPr>
          <a:xfrm>
            <a:off x="304800" y="1143000"/>
            <a:ext cx="8382000" cy="4724400"/>
          </a:xfrm>
        </p:spPr>
        <p:txBody>
          <a:bodyPr/>
          <a:lstStyle/>
          <a:p>
            <a:pPr algn="just">
              <a:defRPr/>
            </a:pPr>
            <a:r>
              <a:rPr lang="en-US" altLang="en-US" sz="1800" b="1" dirty="0">
                <a:solidFill>
                  <a:srgbClr val="00549F"/>
                </a:solidFill>
              </a:rPr>
              <a:t>The EIA trigger is pumping capacity greater than 50m3 (50,000L) / day of ground or surface water (e.g., wells, rivers, streams, natural ponds, etc.) / </a:t>
            </a:r>
            <a:r>
              <a:rPr lang="fr-FR" altLang="en-US" sz="1800" i="1" dirty="0">
                <a:solidFill>
                  <a:srgbClr val="00549F"/>
                </a:solidFill>
              </a:rPr>
              <a:t>Le critère de déclenchement de l'EIE est une capacité de pompage supérieure à 50 m3 (50 000 litres) par jour d'eau souterraine ou de surface (puits, rivières, ruisseaux, étangs naturels, etc.).</a:t>
            </a:r>
          </a:p>
          <a:p>
            <a:pPr algn="just">
              <a:defRPr/>
            </a:pPr>
            <a:endParaRPr lang="en-US" altLang="en-US" sz="1800" dirty="0">
              <a:solidFill>
                <a:srgbClr val="00549F"/>
              </a:solidFill>
            </a:endParaRPr>
          </a:p>
          <a:p>
            <a:pPr algn="just">
              <a:defRPr/>
            </a:pPr>
            <a:r>
              <a:rPr lang="en-US" altLang="en-US" sz="1800" b="1" dirty="0">
                <a:solidFill>
                  <a:srgbClr val="00549F"/>
                </a:solidFill>
              </a:rPr>
              <a:t>Extraction of water from very large waterbodies may not require EIA registration if there is a large volume of water available (i.e., Saint John River) and there is no permanent infrastructure (i.e., infiltration chamber, pump house, water pipeline, etc.). Note this may require a WAWA permit</a:t>
            </a:r>
            <a:r>
              <a:rPr lang="en-US" altLang="en-US" sz="1800" dirty="0">
                <a:solidFill>
                  <a:srgbClr val="00549F"/>
                </a:solidFill>
              </a:rPr>
              <a:t>. </a:t>
            </a:r>
            <a:r>
              <a:rPr lang="en-US" altLang="en-US" sz="1800" i="1" dirty="0">
                <a:solidFill>
                  <a:srgbClr val="00549F"/>
                </a:solidFill>
              </a:rPr>
              <a:t>/ </a:t>
            </a:r>
            <a:r>
              <a:rPr lang="fr-FR" altLang="en-US" sz="1800" i="1" dirty="0">
                <a:solidFill>
                  <a:srgbClr val="00549F"/>
                </a:solidFill>
              </a:rPr>
              <a:t> L'extraction d'eau à partir de très grandes masses d'eau peut ne pas nécessiter l'enregistrement d'une EIE s'il y a un grand volume d'eau disponible (par exemple, le fleuve Saint-Jean) et s'il n'y a pas d'infrastructure permanente (par exemple, chambre d'infiltration, station de pompage, conduite d'eau, etc.) Notez que cela peut nécessiter un permis WAWA</a:t>
            </a:r>
            <a:r>
              <a:rPr lang="fr-FR" altLang="en-US" sz="1800" dirty="0">
                <a:solidFill>
                  <a:srgbClr val="00549F"/>
                </a:solidFill>
              </a:rPr>
              <a:t>.</a:t>
            </a:r>
            <a:endParaRPr lang="en-US" altLang="en-US" sz="1800" dirty="0">
              <a:solidFill>
                <a:srgbClr val="00549F"/>
              </a:solidFill>
            </a:endParaRPr>
          </a:p>
          <a:p>
            <a:pPr algn="just">
              <a:defRPr/>
            </a:pPr>
            <a:endParaRPr lang="en-US" altLang="en-US" sz="1800" dirty="0">
              <a:solidFill>
                <a:srgbClr val="00549F"/>
              </a:solidFill>
              <a:highlight>
                <a:srgbClr val="FFFF00"/>
              </a:highlight>
            </a:endParaRPr>
          </a:p>
          <a:p>
            <a:pPr marL="0" indent="0" algn="just">
              <a:buFontTx/>
              <a:buNone/>
              <a:defRPr/>
            </a:pPr>
            <a:endParaRPr lang="en-US" altLang="en-US" sz="1600" dirty="0">
              <a:solidFill>
                <a:srgbClr val="00549F"/>
              </a:solidFill>
              <a:highlight>
                <a:srgbClr val="FFFF00"/>
              </a:highlight>
            </a:endParaRPr>
          </a:p>
          <a:p>
            <a:pPr marL="0" indent="0" algn="just">
              <a:buFontTx/>
              <a:buNone/>
              <a:defRPr/>
            </a:pPr>
            <a:endParaRPr lang="en-CA" altLang="en-US" sz="2200" dirty="0">
              <a:solidFill>
                <a:srgbClr val="00549F"/>
              </a:solidFill>
            </a:endParaRPr>
          </a:p>
        </p:txBody>
      </p:sp>
    </p:spTree>
    <p:extLst>
      <p:ext uri="{BB962C8B-B14F-4D97-AF65-F5344CB8AC3E}">
        <p14:creationId xmlns:p14="http://schemas.microsoft.com/office/powerpoint/2010/main" val="345700025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548377A-2BB5-EF3B-407E-B8E4F421A7F5}"/>
              </a:ext>
            </a:extLst>
          </p:cNvPr>
          <p:cNvSpPr>
            <a:spLocks noGrp="1" noChangeArrowheads="1"/>
          </p:cNvSpPr>
          <p:nvPr>
            <p:ph type="title"/>
          </p:nvPr>
        </p:nvSpPr>
        <p:spPr>
          <a:xfrm>
            <a:off x="457200" y="457200"/>
            <a:ext cx="8116888" cy="814388"/>
          </a:xfrm>
        </p:spPr>
        <p:txBody>
          <a:bodyPr/>
          <a:lstStyle/>
          <a:p>
            <a:pPr algn="ctr"/>
            <a:r>
              <a:rPr lang="en-US" altLang="en-US" sz="2400" dirty="0"/>
              <a:t>Irrigation / </a:t>
            </a:r>
            <a:r>
              <a:rPr lang="en-US" altLang="en-US" sz="2400" b="0" i="1" dirty="0"/>
              <a:t>Irrigation</a:t>
            </a:r>
            <a:endParaRPr lang="en-CA" altLang="en-US" sz="3200" b="0" i="1" dirty="0"/>
          </a:p>
        </p:txBody>
      </p:sp>
      <p:sp>
        <p:nvSpPr>
          <p:cNvPr id="27651" name="Content Placeholder 3">
            <a:extLst>
              <a:ext uri="{FF2B5EF4-FFF2-40B4-BE49-F238E27FC236}">
                <a16:creationId xmlns:a16="http://schemas.microsoft.com/office/drawing/2014/main" id="{198BF173-9FE4-31DF-636E-CEE3D55B9293}"/>
              </a:ext>
            </a:extLst>
          </p:cNvPr>
          <p:cNvSpPr>
            <a:spLocks noGrp="1" noChangeArrowheads="1"/>
          </p:cNvSpPr>
          <p:nvPr>
            <p:ph idx="1"/>
          </p:nvPr>
        </p:nvSpPr>
        <p:spPr>
          <a:xfrm>
            <a:off x="304800" y="1143000"/>
            <a:ext cx="8382000" cy="4724400"/>
          </a:xfrm>
        </p:spPr>
        <p:txBody>
          <a:bodyPr/>
          <a:lstStyle/>
          <a:p>
            <a:pPr algn="just">
              <a:defRPr/>
            </a:pPr>
            <a:endParaRPr lang="en-US" altLang="en-US" sz="1600" dirty="0">
              <a:solidFill>
                <a:srgbClr val="00549F"/>
              </a:solidFill>
              <a:highlight>
                <a:srgbClr val="FFFF00"/>
              </a:highlight>
            </a:endParaRPr>
          </a:p>
          <a:p>
            <a:pPr algn="just">
              <a:defRPr/>
            </a:pPr>
            <a:r>
              <a:rPr lang="en-US" altLang="en-US" sz="1800" b="1" dirty="0">
                <a:solidFill>
                  <a:srgbClr val="00549F"/>
                </a:solidFill>
              </a:rPr>
              <a:t>A restricted well pumping low volumes into a constructed pond for irrigation purposes may not require EIA registration after review and consultation with the EIA Branch </a:t>
            </a:r>
            <a:r>
              <a:rPr lang="en-US" altLang="en-US" sz="1800" dirty="0">
                <a:solidFill>
                  <a:srgbClr val="00549F"/>
                </a:solidFill>
              </a:rPr>
              <a:t>/ </a:t>
            </a:r>
            <a:r>
              <a:rPr lang="fr-FR" altLang="en-US" sz="1800" i="1" dirty="0">
                <a:solidFill>
                  <a:srgbClr val="00549F"/>
                </a:solidFill>
              </a:rPr>
              <a:t>Un puits restreint pompant de faibles volumes dans un étang construit à des fins d'irrigation peut ne pas nécessiter l'enregistrement de l'EIE après examen et consultation de la direction de l'EIE.</a:t>
            </a:r>
            <a:endParaRPr lang="en-US" altLang="en-US" sz="1800" i="1" dirty="0">
              <a:solidFill>
                <a:srgbClr val="00549F"/>
              </a:solidFill>
            </a:endParaRPr>
          </a:p>
          <a:p>
            <a:pPr algn="just">
              <a:defRPr/>
            </a:pPr>
            <a:endParaRPr lang="en-US" altLang="en-US" sz="1800" dirty="0">
              <a:solidFill>
                <a:srgbClr val="00549F"/>
              </a:solidFill>
            </a:endParaRPr>
          </a:p>
          <a:p>
            <a:pPr algn="just">
              <a:defRPr/>
            </a:pPr>
            <a:r>
              <a:rPr lang="en-US" altLang="en-US" sz="1800" b="1" dirty="0">
                <a:solidFill>
                  <a:srgbClr val="00549F"/>
                </a:solidFill>
              </a:rPr>
              <a:t>Both dug irrigation ponds that fill with groundwater and </a:t>
            </a:r>
            <a:r>
              <a:rPr lang="en-US" altLang="en-US" sz="1800" b="1" dirty="0" err="1">
                <a:solidFill>
                  <a:srgbClr val="00549F"/>
                </a:solidFill>
              </a:rPr>
              <a:t>bermed</a:t>
            </a:r>
            <a:r>
              <a:rPr lang="en-US" altLang="en-US" sz="1800" b="1" dirty="0">
                <a:solidFill>
                  <a:srgbClr val="00549F"/>
                </a:solidFill>
              </a:rPr>
              <a:t> reservoirs designed to capture rain and snow melt in upland areas (not wetlands or watercourses) do not require EIA registration regardless of pump capacity used to pump out water </a:t>
            </a:r>
            <a:r>
              <a:rPr lang="en-US" altLang="en-US" sz="1800" dirty="0">
                <a:solidFill>
                  <a:srgbClr val="00549F"/>
                </a:solidFill>
              </a:rPr>
              <a:t>/ </a:t>
            </a:r>
            <a:r>
              <a:rPr lang="fr-FR" altLang="en-US" sz="1800" i="1" dirty="0">
                <a:solidFill>
                  <a:srgbClr val="00549F"/>
                </a:solidFill>
              </a:rPr>
              <a:t>Les étangs d’irrigation creusés qui se remplissent d’eau souterraine et les réservoirs à bermes conçus pour capter la pluie et la fonte des neiges dans les zones de hautes terres (et non dans les terres humides ou les cours d’eau) n’ont pas besoin d’un enregistrement de l’EIE, peu importe la capacité de la pompe utilisée pour pomper l’eau</a:t>
            </a:r>
            <a:r>
              <a:rPr lang="fr-FR" altLang="en-US" sz="1800" dirty="0">
                <a:solidFill>
                  <a:srgbClr val="00549F"/>
                </a:solidFill>
              </a:rPr>
              <a:t>.</a:t>
            </a:r>
            <a:endParaRPr lang="en-US" altLang="en-US" sz="1800" dirty="0">
              <a:solidFill>
                <a:srgbClr val="00549F"/>
              </a:solidFill>
            </a:endParaRPr>
          </a:p>
          <a:p>
            <a:pPr marL="0" indent="0" algn="just">
              <a:buFontTx/>
              <a:buNone/>
              <a:defRPr/>
            </a:pPr>
            <a:endParaRPr lang="en-CA" altLang="en-US" sz="2200" dirty="0">
              <a:solidFill>
                <a:srgbClr val="00549F"/>
              </a:solidFill>
            </a:endParaRPr>
          </a:p>
        </p:txBody>
      </p:sp>
    </p:spTree>
    <p:extLst>
      <p:ext uri="{BB962C8B-B14F-4D97-AF65-F5344CB8AC3E}">
        <p14:creationId xmlns:p14="http://schemas.microsoft.com/office/powerpoint/2010/main" val="30598651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1FEC260C-D08C-4782-B06A-AB57CA329D89}"/>
              </a:ext>
            </a:extLst>
          </p:cNvPr>
          <p:cNvSpPr>
            <a:spLocks noChangeArrowheads="1"/>
          </p:cNvSpPr>
          <p:nvPr/>
        </p:nvSpPr>
        <p:spPr bwMode="auto">
          <a:xfrm>
            <a:off x="4429125" y="1033463"/>
            <a:ext cx="4565650" cy="523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2800">
                <a:solidFill>
                  <a:srgbClr val="464646"/>
                </a:solidFill>
                <a:latin typeface="Arial" panose="020B0604020202020204" pitchFamily="34" charset="0"/>
                <a:ea typeface="ヒラギノ角ゴ Pro W3"/>
                <a:cs typeface="ヒラギノ角ゴ Pro W3"/>
              </a:defRPr>
            </a:lvl1pPr>
            <a:lvl2pPr marL="742950" indent="-285750" defTabSz="457200">
              <a:spcBef>
                <a:spcPct val="20000"/>
              </a:spcBef>
              <a:buChar char="–"/>
              <a:defRPr sz="2400">
                <a:solidFill>
                  <a:srgbClr val="464646"/>
                </a:solidFill>
                <a:latin typeface="Arial" panose="020B0604020202020204" pitchFamily="34" charset="0"/>
                <a:ea typeface="ヒラギノ角ゴ Pro W3"/>
                <a:cs typeface="ヒラギノ角ゴ Pro W3"/>
              </a:defRPr>
            </a:lvl2pPr>
            <a:lvl3pPr marL="1143000" indent="-228600" defTabSz="457200">
              <a:spcBef>
                <a:spcPct val="20000"/>
              </a:spcBef>
              <a:buChar char="•"/>
              <a:defRPr sz="2400">
                <a:solidFill>
                  <a:srgbClr val="464646"/>
                </a:solidFill>
                <a:latin typeface="Arial" panose="020B0604020202020204" pitchFamily="34" charset="0"/>
                <a:ea typeface="ヒラギノ角ゴ Pro W3"/>
                <a:cs typeface="ヒラギノ角ゴ Pro W3"/>
              </a:defRPr>
            </a:lvl3pPr>
            <a:lvl4pPr marL="1600200" indent="-228600" defTabSz="457200">
              <a:spcBef>
                <a:spcPct val="20000"/>
              </a:spcBef>
              <a:buChar char="–"/>
              <a:defRPr sz="2000">
                <a:solidFill>
                  <a:srgbClr val="464646"/>
                </a:solidFill>
                <a:latin typeface="Arial" panose="020B0604020202020204" pitchFamily="34" charset="0"/>
                <a:ea typeface="ヒラギノ角ゴ Pro W3"/>
                <a:cs typeface="ヒラギノ角ゴ Pro W3"/>
              </a:defRPr>
            </a:lvl4pPr>
            <a:lvl5pPr marL="2057400" indent="-228600" defTabSz="457200">
              <a:spcBef>
                <a:spcPct val="20000"/>
              </a:spcBef>
              <a:buChar char="»"/>
              <a:defRPr sz="2000">
                <a:solidFill>
                  <a:srgbClr val="464646"/>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9pPr>
          </a:lstStyle>
          <a:p>
            <a:pPr algn="ctr">
              <a:lnSpc>
                <a:spcPct val="115000"/>
              </a:lnSpc>
              <a:spcBef>
                <a:spcPct val="0"/>
              </a:spcBef>
              <a:buFontTx/>
              <a:buNone/>
            </a:pPr>
            <a:endParaRPr lang="en-CA" altLang="en-US" sz="2400" dirty="0">
              <a:solidFill>
                <a:srgbClr val="00549F"/>
              </a:solidFill>
              <a:ea typeface="Calibri" panose="020F0502020204030204" pitchFamily="34" charset="0"/>
              <a:cs typeface="Times New Roman" panose="02020603050405020304" pitchFamily="18" charset="0"/>
              <a:hlinkClick r:id="rId3"/>
            </a:endParaRPr>
          </a:p>
          <a:p>
            <a:pPr algn="ctr">
              <a:lnSpc>
                <a:spcPct val="115000"/>
              </a:lnSpc>
              <a:spcBef>
                <a:spcPct val="0"/>
              </a:spcBef>
              <a:buFontTx/>
              <a:buNone/>
            </a:pPr>
            <a:r>
              <a:rPr lang="en-CA" altLang="en-US" sz="2400" dirty="0">
                <a:solidFill>
                  <a:srgbClr val="00549F"/>
                </a:solidFill>
                <a:ea typeface="Calibri" panose="020F0502020204030204" pitchFamily="34" charset="0"/>
                <a:cs typeface="Times New Roman" panose="02020603050405020304" pitchFamily="18" charset="0"/>
                <a:hlinkClick r:id="rId3"/>
              </a:rPr>
              <a:t>Water / </a:t>
            </a:r>
            <a:r>
              <a:rPr lang="en-CA" altLang="en-US" sz="2400" dirty="0" err="1">
                <a:solidFill>
                  <a:srgbClr val="00549F"/>
                </a:solidFill>
                <a:ea typeface="Calibri" panose="020F0502020204030204" pitchFamily="34" charset="0"/>
                <a:cs typeface="Times New Roman" panose="02020603050405020304" pitchFamily="18" charset="0"/>
                <a:hlinkClick r:id="rId3"/>
              </a:rPr>
              <a:t>Eau</a:t>
            </a:r>
            <a:r>
              <a:rPr lang="en-CA" altLang="en-US" sz="2400" dirty="0">
                <a:solidFill>
                  <a:srgbClr val="00549F"/>
                </a:solidFill>
                <a:ea typeface="Calibri" panose="020F0502020204030204" pitchFamily="34" charset="0"/>
                <a:cs typeface="Times New Roman" panose="02020603050405020304" pitchFamily="18" charset="0"/>
              </a:rPr>
              <a:t> </a:t>
            </a:r>
          </a:p>
          <a:p>
            <a:pPr algn="ctr">
              <a:lnSpc>
                <a:spcPct val="115000"/>
              </a:lnSpc>
              <a:spcBef>
                <a:spcPct val="0"/>
              </a:spcBef>
              <a:buFontTx/>
              <a:buNone/>
            </a:pPr>
            <a:endParaRPr lang="en-CA" altLang="en-US" sz="2400" dirty="0">
              <a:solidFill>
                <a:srgbClr val="00549F"/>
              </a:solidFill>
              <a:ea typeface="Calibri" panose="020F0502020204030204" pitchFamily="34" charset="0"/>
              <a:cs typeface="Times New Roman" panose="02020603050405020304" pitchFamily="18" charset="0"/>
            </a:endParaRPr>
          </a:p>
          <a:p>
            <a:pPr algn="ctr">
              <a:lnSpc>
                <a:spcPct val="115000"/>
              </a:lnSpc>
              <a:spcBef>
                <a:spcPct val="0"/>
              </a:spcBef>
              <a:buFontTx/>
              <a:buNone/>
            </a:pPr>
            <a:r>
              <a:rPr lang="en-CA" altLang="en-US" sz="2400" dirty="0">
                <a:solidFill>
                  <a:srgbClr val="00549F"/>
                </a:solidFill>
                <a:ea typeface="Calibri" panose="020F0502020204030204" pitchFamily="34" charset="0"/>
                <a:cs typeface="Times New Roman" panose="02020603050405020304" pitchFamily="18" charset="0"/>
                <a:hlinkClick r:id="rId4"/>
              </a:rPr>
              <a:t>WAWA Reference Map / </a:t>
            </a:r>
            <a:br>
              <a:rPr lang="en-CA" altLang="en-US" sz="2400" dirty="0">
                <a:solidFill>
                  <a:srgbClr val="00549F"/>
                </a:solidFill>
                <a:ea typeface="Calibri" panose="020F0502020204030204" pitchFamily="34" charset="0"/>
                <a:cs typeface="Times New Roman" panose="02020603050405020304" pitchFamily="18" charset="0"/>
                <a:hlinkClick r:id="rId4"/>
              </a:rPr>
            </a:br>
            <a:r>
              <a:rPr lang="en-CA" altLang="en-US" sz="2400" dirty="0">
                <a:solidFill>
                  <a:srgbClr val="00549F"/>
                </a:solidFill>
                <a:ea typeface="Calibri" panose="020F0502020204030204" pitchFamily="34" charset="0"/>
                <a:cs typeface="Times New Roman" panose="02020603050405020304" pitchFamily="18" charset="0"/>
                <a:hlinkClick r:id="rId4"/>
              </a:rPr>
              <a:t>Carte de </a:t>
            </a:r>
            <a:r>
              <a:rPr lang="en-CA" altLang="en-US" sz="2400" dirty="0" err="1">
                <a:solidFill>
                  <a:srgbClr val="00549F"/>
                </a:solidFill>
                <a:ea typeface="Calibri" panose="020F0502020204030204" pitchFamily="34" charset="0"/>
                <a:cs typeface="Times New Roman" panose="02020603050405020304" pitchFamily="18" charset="0"/>
                <a:hlinkClick r:id="rId4"/>
              </a:rPr>
              <a:t>référence</a:t>
            </a:r>
            <a:r>
              <a:rPr lang="en-CA" altLang="en-US" sz="2400" dirty="0">
                <a:solidFill>
                  <a:srgbClr val="00549F"/>
                </a:solidFill>
                <a:ea typeface="Calibri" panose="020F0502020204030204" pitchFamily="34" charset="0"/>
                <a:cs typeface="Times New Roman" panose="02020603050405020304" pitchFamily="18" charset="0"/>
                <a:hlinkClick r:id="rId4"/>
              </a:rPr>
              <a:t> </a:t>
            </a:r>
            <a:endParaRPr lang="en-CA" altLang="en-US" sz="2400" dirty="0">
              <a:solidFill>
                <a:srgbClr val="00549F"/>
              </a:solidFill>
              <a:ea typeface="Calibri" panose="020F0502020204030204" pitchFamily="34" charset="0"/>
              <a:cs typeface="Times New Roman" panose="02020603050405020304" pitchFamily="18" charset="0"/>
            </a:endParaRPr>
          </a:p>
          <a:p>
            <a:pPr algn="ctr">
              <a:lnSpc>
                <a:spcPct val="115000"/>
              </a:lnSpc>
              <a:spcBef>
                <a:spcPct val="0"/>
              </a:spcBef>
              <a:buFontTx/>
              <a:buNone/>
            </a:pPr>
            <a:endParaRPr lang="en-CA" altLang="en-US" sz="2400" dirty="0">
              <a:solidFill>
                <a:srgbClr val="00549F"/>
              </a:solidFill>
              <a:ea typeface="Calibri" panose="020F0502020204030204" pitchFamily="34" charset="0"/>
              <a:cs typeface="Times New Roman" panose="02020603050405020304" pitchFamily="18" charset="0"/>
            </a:endParaRPr>
          </a:p>
          <a:p>
            <a:pPr algn="ctr">
              <a:lnSpc>
                <a:spcPct val="115000"/>
              </a:lnSpc>
              <a:spcBef>
                <a:spcPct val="0"/>
              </a:spcBef>
              <a:buFontTx/>
              <a:buNone/>
            </a:pPr>
            <a:r>
              <a:rPr lang="en-CA" altLang="en-US" sz="2400" dirty="0">
                <a:solidFill>
                  <a:srgbClr val="00549F"/>
                </a:solidFill>
                <a:ea typeface="Calibri" panose="020F0502020204030204" pitchFamily="34" charset="0"/>
                <a:cs typeface="Times New Roman" panose="02020603050405020304" pitchFamily="18" charset="0"/>
                <a:hlinkClick r:id="rId5"/>
              </a:rPr>
              <a:t>Wetland / Terre </a:t>
            </a:r>
            <a:r>
              <a:rPr lang="en-CA" altLang="en-US" sz="2400" dirty="0" err="1">
                <a:solidFill>
                  <a:srgbClr val="00549F"/>
                </a:solidFill>
                <a:ea typeface="Calibri" panose="020F0502020204030204" pitchFamily="34" charset="0"/>
                <a:cs typeface="Times New Roman" panose="02020603050405020304" pitchFamily="18" charset="0"/>
                <a:hlinkClick r:id="rId5"/>
              </a:rPr>
              <a:t>humide</a:t>
            </a:r>
            <a:endParaRPr lang="en-CA" altLang="en-US" sz="2400" dirty="0">
              <a:solidFill>
                <a:srgbClr val="00549F"/>
              </a:solidFill>
              <a:ea typeface="Calibri" panose="020F0502020204030204" pitchFamily="34" charset="0"/>
              <a:cs typeface="Times New Roman" panose="02020603050405020304" pitchFamily="18" charset="0"/>
              <a:hlinkClick r:id="rId5"/>
            </a:endParaRPr>
          </a:p>
          <a:p>
            <a:pPr algn="ctr">
              <a:lnSpc>
                <a:spcPct val="115000"/>
              </a:lnSpc>
              <a:spcBef>
                <a:spcPct val="0"/>
              </a:spcBef>
              <a:buFontTx/>
              <a:buNone/>
            </a:pPr>
            <a:endParaRPr lang="en-CA" altLang="en-US" sz="2400" dirty="0">
              <a:solidFill>
                <a:srgbClr val="00549F"/>
              </a:solidFill>
              <a:ea typeface="Calibri" panose="020F0502020204030204" pitchFamily="34" charset="0"/>
              <a:cs typeface="Times New Roman" panose="02020603050405020304" pitchFamily="18" charset="0"/>
              <a:hlinkClick r:id="rId5"/>
            </a:endParaRPr>
          </a:p>
          <a:p>
            <a:pPr algn="ctr">
              <a:lnSpc>
                <a:spcPct val="115000"/>
              </a:lnSpc>
              <a:spcBef>
                <a:spcPct val="0"/>
              </a:spcBef>
              <a:buFontTx/>
              <a:buNone/>
            </a:pPr>
            <a:r>
              <a:rPr lang="en-CA" altLang="en-US" sz="2400" dirty="0">
                <a:solidFill>
                  <a:srgbClr val="00549F"/>
                </a:solidFill>
                <a:ea typeface="Calibri" panose="020F0502020204030204" pitchFamily="34" charset="0"/>
                <a:cs typeface="Times New Roman" panose="02020603050405020304" pitchFamily="18" charset="0"/>
                <a:hlinkClick r:id="rId5"/>
              </a:rPr>
              <a:t>EIA / EIE </a:t>
            </a:r>
            <a:endParaRPr lang="en-CA" altLang="en-US" sz="2400" dirty="0">
              <a:solidFill>
                <a:srgbClr val="00549F"/>
              </a:solidFill>
              <a:ea typeface="Calibri" panose="020F0502020204030204" pitchFamily="34" charset="0"/>
              <a:cs typeface="Times New Roman" panose="02020603050405020304" pitchFamily="18" charset="0"/>
            </a:endParaRPr>
          </a:p>
          <a:p>
            <a:pPr algn="ctr">
              <a:lnSpc>
                <a:spcPct val="115000"/>
              </a:lnSpc>
              <a:spcBef>
                <a:spcPct val="0"/>
              </a:spcBef>
              <a:buFontTx/>
              <a:buNone/>
            </a:pPr>
            <a:endParaRPr lang="en-CA" altLang="en-US" sz="2400" dirty="0">
              <a:solidFill>
                <a:srgbClr val="00549F"/>
              </a:solidFill>
              <a:ea typeface="Calibri" panose="020F0502020204030204" pitchFamily="34" charset="0"/>
              <a:cs typeface="Times New Roman" panose="02020603050405020304" pitchFamily="18" charset="0"/>
            </a:endParaRPr>
          </a:p>
          <a:p>
            <a:pPr>
              <a:lnSpc>
                <a:spcPct val="115000"/>
              </a:lnSpc>
              <a:spcBef>
                <a:spcPct val="0"/>
              </a:spcBef>
              <a:spcAft>
                <a:spcPts val="600"/>
              </a:spcAft>
              <a:buFontTx/>
              <a:buNone/>
            </a:pPr>
            <a:endParaRPr lang="en-CA" altLang="en-US" dirty="0">
              <a:solidFill>
                <a:srgbClr val="00549F"/>
              </a:solidFill>
              <a:ea typeface="Calibri" panose="020F0502020204030204" pitchFamily="34" charset="0"/>
              <a:cs typeface="Times New Roman" panose="02020603050405020304" pitchFamily="18" charset="0"/>
              <a:hlinkClick r:id="rId6"/>
            </a:endParaRPr>
          </a:p>
          <a:p>
            <a:pPr algn="just">
              <a:lnSpc>
                <a:spcPct val="115000"/>
              </a:lnSpc>
              <a:spcBef>
                <a:spcPct val="0"/>
              </a:spcBef>
              <a:spcAft>
                <a:spcPts val="1000"/>
              </a:spcAft>
              <a:buFontTx/>
              <a:buNone/>
            </a:pPr>
            <a:endParaRPr lang="en-CA" altLang="en-US" sz="2000" b="1" dirty="0">
              <a:solidFill>
                <a:srgbClr val="000000"/>
              </a:solidFill>
              <a:ea typeface="Calibri" panose="020F0502020204030204" pitchFamily="34" charset="0"/>
              <a:cs typeface="Times New Roman" panose="02020603050405020304" pitchFamily="18" charset="0"/>
            </a:endParaRPr>
          </a:p>
        </p:txBody>
      </p:sp>
      <p:sp>
        <p:nvSpPr>
          <p:cNvPr id="39939" name="Title 2">
            <a:extLst>
              <a:ext uri="{FF2B5EF4-FFF2-40B4-BE49-F238E27FC236}">
                <a16:creationId xmlns:a16="http://schemas.microsoft.com/office/drawing/2014/main" id="{3A4D8C65-2B05-4A2E-9211-648F8A8EACA7}"/>
              </a:ext>
            </a:extLst>
          </p:cNvPr>
          <p:cNvSpPr>
            <a:spLocks noGrp="1" noChangeArrowheads="1"/>
          </p:cNvSpPr>
          <p:nvPr>
            <p:ph type="title"/>
          </p:nvPr>
        </p:nvSpPr>
        <p:spPr>
          <a:xfrm>
            <a:off x="4429125" y="398463"/>
            <a:ext cx="4327525" cy="609600"/>
          </a:xfrm>
        </p:spPr>
        <p:txBody>
          <a:bodyPr/>
          <a:lstStyle/>
          <a:p>
            <a:pPr algn="ctr"/>
            <a:r>
              <a:rPr lang="en-CA" altLang="en-US" sz="2400" i="1"/>
              <a:t>Resources</a:t>
            </a:r>
            <a:endParaRPr lang="en-CA" altLang="en-US" sz="2400" b="0" i="1"/>
          </a:p>
        </p:txBody>
      </p:sp>
      <p:sp>
        <p:nvSpPr>
          <p:cNvPr id="4" name="Rectangle 5">
            <a:extLst>
              <a:ext uri="{FF2B5EF4-FFF2-40B4-BE49-F238E27FC236}">
                <a16:creationId xmlns:a16="http://schemas.microsoft.com/office/drawing/2014/main" id="{3C915E26-8766-4A9D-BFA1-3D1E8EC5301C}"/>
              </a:ext>
            </a:extLst>
          </p:cNvPr>
          <p:cNvSpPr>
            <a:spLocks noChangeArrowheads="1"/>
          </p:cNvSpPr>
          <p:nvPr/>
        </p:nvSpPr>
        <p:spPr bwMode="auto">
          <a:xfrm>
            <a:off x="-483250" y="533400"/>
            <a:ext cx="5565775" cy="4478855"/>
          </a:xfrm>
          <a:prstGeom prst="rect">
            <a:avLst/>
          </a:prstGeom>
          <a:noFill/>
          <a:ln>
            <a:noFill/>
          </a:ln>
        </p:spPr>
        <p:txBody>
          <a:bodyPr>
            <a:spAutoFit/>
          </a:bodyPr>
          <a:lstStyle>
            <a:lvl1pPr defTabSz="457200">
              <a:spcBef>
                <a:spcPct val="20000"/>
              </a:spcBef>
              <a:buChar char="•"/>
              <a:defRPr sz="2800">
                <a:solidFill>
                  <a:srgbClr val="464646"/>
                </a:solidFill>
                <a:latin typeface="Arial" panose="020B0604020202020204" pitchFamily="34" charset="0"/>
                <a:ea typeface="ヒラギノ角ゴ Pro W3"/>
                <a:cs typeface="ヒラギノ角ゴ Pro W3"/>
              </a:defRPr>
            </a:lvl1pPr>
            <a:lvl2pPr marL="742950" indent="-285750" defTabSz="457200">
              <a:spcBef>
                <a:spcPct val="20000"/>
              </a:spcBef>
              <a:buChar char="–"/>
              <a:defRPr sz="2400">
                <a:solidFill>
                  <a:srgbClr val="464646"/>
                </a:solidFill>
                <a:latin typeface="Arial" panose="020B0604020202020204" pitchFamily="34" charset="0"/>
                <a:ea typeface="ヒラギノ角ゴ Pro W3"/>
                <a:cs typeface="ヒラギノ角ゴ Pro W3"/>
              </a:defRPr>
            </a:lvl2pPr>
            <a:lvl3pPr marL="1143000" indent="-228600" defTabSz="457200">
              <a:spcBef>
                <a:spcPct val="20000"/>
              </a:spcBef>
              <a:buChar char="•"/>
              <a:defRPr sz="2400">
                <a:solidFill>
                  <a:srgbClr val="464646"/>
                </a:solidFill>
                <a:latin typeface="Arial" panose="020B0604020202020204" pitchFamily="34" charset="0"/>
                <a:ea typeface="ヒラギノ角ゴ Pro W3"/>
                <a:cs typeface="ヒラギノ角ゴ Pro W3"/>
              </a:defRPr>
            </a:lvl3pPr>
            <a:lvl4pPr marL="1600200" indent="-228600" defTabSz="457200">
              <a:spcBef>
                <a:spcPct val="20000"/>
              </a:spcBef>
              <a:buChar char="–"/>
              <a:defRPr sz="2000">
                <a:solidFill>
                  <a:srgbClr val="464646"/>
                </a:solidFill>
                <a:latin typeface="Arial" panose="020B0604020202020204" pitchFamily="34" charset="0"/>
                <a:ea typeface="ヒラギノ角ゴ Pro W3"/>
                <a:cs typeface="ヒラギノ角ゴ Pro W3"/>
              </a:defRPr>
            </a:lvl4pPr>
            <a:lvl5pPr marL="2057400" indent="-228600" defTabSz="457200">
              <a:spcBef>
                <a:spcPct val="20000"/>
              </a:spcBef>
              <a:buChar char="»"/>
              <a:defRPr sz="2000">
                <a:solidFill>
                  <a:srgbClr val="464646"/>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000">
                <a:solidFill>
                  <a:srgbClr val="464646"/>
                </a:solidFill>
                <a:latin typeface="Arial" panose="020B0604020202020204" pitchFamily="34" charset="0"/>
                <a:ea typeface="ヒラギノ角ゴ Pro W3"/>
                <a:cs typeface="ヒラギノ角ゴ Pro W3"/>
              </a:defRPr>
            </a:lvl9pPr>
          </a:lstStyle>
          <a:p>
            <a:pPr algn="ctr">
              <a:lnSpc>
                <a:spcPct val="115000"/>
              </a:lnSpc>
              <a:spcBef>
                <a:spcPts val="0"/>
              </a:spcBef>
              <a:spcAft>
                <a:spcPts val="0"/>
              </a:spcAft>
              <a:buFontTx/>
              <a:buNone/>
              <a:defRPr/>
            </a:pPr>
            <a:endParaRPr lang="en-CA" altLang="en-US" sz="2400" dirty="0">
              <a:solidFill>
                <a:srgbClr val="00549F"/>
              </a:solidFill>
              <a:ea typeface="Calibri" panose="020F0502020204030204" pitchFamily="34" charset="0"/>
              <a:cs typeface="Times New Roman" panose="02020603050405020304" pitchFamily="18" charset="0"/>
            </a:endParaRPr>
          </a:p>
          <a:p>
            <a:pPr algn="ctr">
              <a:lnSpc>
                <a:spcPct val="115000"/>
              </a:lnSpc>
              <a:spcBef>
                <a:spcPts val="0"/>
              </a:spcBef>
              <a:spcAft>
                <a:spcPts val="0"/>
              </a:spcAft>
              <a:buFontTx/>
              <a:buNone/>
              <a:defRPr/>
            </a:pPr>
            <a:endParaRPr lang="en-CA" altLang="en-US" sz="2400" dirty="0">
              <a:solidFill>
                <a:srgbClr val="009999"/>
              </a:solidFill>
              <a:ea typeface="Calibri" panose="020F0502020204030204" pitchFamily="34" charset="0"/>
              <a:cs typeface="Times New Roman" panose="02020603050405020304" pitchFamily="18" charset="0"/>
            </a:endParaRPr>
          </a:p>
          <a:p>
            <a:pPr algn="ctr">
              <a:lnSpc>
                <a:spcPct val="115000"/>
              </a:lnSpc>
              <a:spcBef>
                <a:spcPts val="0"/>
              </a:spcBef>
              <a:spcAft>
                <a:spcPts val="0"/>
              </a:spcAft>
              <a:buFontTx/>
              <a:buNone/>
              <a:defRPr/>
            </a:pPr>
            <a:r>
              <a:rPr lang="en-CA" altLang="en-US" sz="2400" b="1" u="sng" dirty="0">
                <a:solidFill>
                  <a:srgbClr val="00549F"/>
                </a:solidFill>
                <a:ea typeface="Calibri" panose="020F0502020204030204" pitchFamily="34" charset="0"/>
                <a:cs typeface="Times New Roman" panose="02020603050405020304" pitchFamily="18" charset="0"/>
              </a:rPr>
              <a:t>WAWA</a:t>
            </a:r>
            <a:endParaRPr lang="en-CA" altLang="en-US" sz="2400" b="1" u="sng" dirty="0">
              <a:solidFill>
                <a:srgbClr val="00549F"/>
              </a:solidFill>
              <a:ea typeface="Calibri" panose="020F0502020204030204" pitchFamily="34" charset="0"/>
              <a:cs typeface="Times New Roman" panose="02020603050405020304" pitchFamily="18" charset="0"/>
              <a:hlinkClick r:id="rId6"/>
            </a:endParaRPr>
          </a:p>
          <a:p>
            <a:pPr algn="ctr" eaLnBrk="1" hangingPunct="1">
              <a:spcBef>
                <a:spcPts val="0"/>
              </a:spcBef>
              <a:spcAft>
                <a:spcPts val="0"/>
              </a:spcAft>
              <a:buFontTx/>
              <a:buNone/>
              <a:defRPr/>
            </a:pPr>
            <a:r>
              <a:rPr lang="en-CA" sz="2400" dirty="0">
                <a:solidFill>
                  <a:srgbClr val="00549F"/>
                </a:solidFill>
                <a:latin typeface="+mj-lt"/>
                <a:ea typeface="ヒラギノ角ゴ Pro W3" pitchFamily="48" charset="-128"/>
                <a:cs typeface="+mn-cs"/>
              </a:rPr>
              <a:t>(506) 457-4850</a:t>
            </a:r>
          </a:p>
          <a:p>
            <a:pPr algn="ctr" eaLnBrk="1" hangingPunct="1">
              <a:spcBef>
                <a:spcPts val="0"/>
              </a:spcBef>
              <a:spcAft>
                <a:spcPts val="0"/>
              </a:spcAft>
              <a:buFontTx/>
              <a:buNone/>
              <a:defRPr/>
            </a:pPr>
            <a:r>
              <a:rPr lang="en-CA" sz="2400" dirty="0">
                <a:solidFill>
                  <a:srgbClr val="00549F"/>
                </a:solidFill>
                <a:latin typeface="+mj-lt"/>
                <a:ea typeface="ヒラギノ角ゴ Pro W3" pitchFamily="48" charset="-128"/>
                <a:cs typeface="+mn-cs"/>
                <a:hlinkClick r:id="rId7"/>
              </a:rPr>
              <a:t>wawa@gnb.ca</a:t>
            </a:r>
            <a:endParaRPr lang="en-CA" sz="2400" dirty="0">
              <a:solidFill>
                <a:srgbClr val="00549F"/>
              </a:solidFill>
              <a:latin typeface="+mj-lt"/>
              <a:ea typeface="ヒラギノ角ゴ Pro W3" pitchFamily="48" charset="-128"/>
              <a:cs typeface="+mn-cs"/>
            </a:endParaRPr>
          </a:p>
          <a:p>
            <a:pPr algn="ctr" eaLnBrk="1" hangingPunct="1">
              <a:spcBef>
                <a:spcPts val="0"/>
              </a:spcBef>
              <a:spcAft>
                <a:spcPts val="0"/>
              </a:spcAft>
              <a:buFontTx/>
              <a:buNone/>
              <a:defRPr/>
            </a:pPr>
            <a:endParaRPr lang="en-CA" sz="2400" dirty="0">
              <a:solidFill>
                <a:srgbClr val="00549F"/>
              </a:solidFill>
              <a:latin typeface="+mj-lt"/>
              <a:ea typeface="ヒラギノ角ゴ Pro W3" pitchFamily="48" charset="-128"/>
              <a:cs typeface="+mn-cs"/>
            </a:endParaRPr>
          </a:p>
          <a:p>
            <a:pPr algn="ctr" eaLnBrk="1" hangingPunct="1">
              <a:spcBef>
                <a:spcPts val="0"/>
              </a:spcBef>
              <a:spcAft>
                <a:spcPts val="0"/>
              </a:spcAft>
              <a:buFontTx/>
              <a:buNone/>
              <a:defRPr/>
            </a:pPr>
            <a:r>
              <a:rPr lang="en-CA" sz="2400" b="1" u="sng" dirty="0">
                <a:solidFill>
                  <a:srgbClr val="00549F"/>
                </a:solidFill>
                <a:latin typeface="+mj-lt"/>
                <a:ea typeface="ヒラギノ角ゴ Pro W3" pitchFamily="48" charset="-128"/>
                <a:cs typeface="+mn-cs"/>
              </a:rPr>
              <a:t>EIA </a:t>
            </a:r>
          </a:p>
          <a:p>
            <a:pPr algn="ctr" eaLnBrk="1" hangingPunct="1">
              <a:spcBef>
                <a:spcPts val="0"/>
              </a:spcBef>
              <a:spcAft>
                <a:spcPts val="0"/>
              </a:spcAft>
              <a:buFontTx/>
              <a:buNone/>
              <a:defRPr/>
            </a:pPr>
            <a:r>
              <a:rPr lang="en-CA" sz="2400" u="sng" dirty="0">
                <a:solidFill>
                  <a:srgbClr val="00549F"/>
                </a:solidFill>
                <a:latin typeface="+mj-lt"/>
                <a:ea typeface="ヒラギノ角ゴ Pro W3" pitchFamily="48" charset="-128"/>
                <a:cs typeface="+mn-cs"/>
              </a:rPr>
              <a:t>(506) 444-5382</a:t>
            </a:r>
          </a:p>
          <a:p>
            <a:pPr algn="ctr" eaLnBrk="1" hangingPunct="1">
              <a:spcBef>
                <a:spcPts val="0"/>
              </a:spcBef>
              <a:spcAft>
                <a:spcPts val="0"/>
              </a:spcAft>
              <a:buFontTx/>
              <a:buNone/>
              <a:defRPr/>
            </a:pPr>
            <a:r>
              <a:rPr lang="en-CA" sz="2400" u="sng" dirty="0">
                <a:solidFill>
                  <a:srgbClr val="00549F"/>
                </a:solidFill>
                <a:latin typeface="+mj-lt"/>
                <a:ea typeface="ヒラギノ角ゴ Pro W3" pitchFamily="48" charset="-128"/>
                <a:cs typeface="+mn-cs"/>
                <a:hlinkClick r:id="rId8"/>
              </a:rPr>
              <a:t>EIAEIE@gnb.ca</a:t>
            </a:r>
            <a:r>
              <a:rPr lang="en-CA" sz="2400" u="sng" dirty="0">
                <a:solidFill>
                  <a:srgbClr val="00549F"/>
                </a:solidFill>
                <a:latin typeface="+mj-lt"/>
                <a:ea typeface="ヒラギノ角ゴ Pro W3" pitchFamily="48" charset="-128"/>
                <a:cs typeface="+mn-cs"/>
              </a:rPr>
              <a:t> </a:t>
            </a:r>
          </a:p>
          <a:p>
            <a:pPr>
              <a:lnSpc>
                <a:spcPct val="115000"/>
              </a:lnSpc>
              <a:spcBef>
                <a:spcPct val="0"/>
              </a:spcBef>
              <a:spcAft>
                <a:spcPts val="600"/>
              </a:spcAft>
              <a:buFontTx/>
              <a:buNone/>
              <a:defRPr/>
            </a:pPr>
            <a:endParaRPr lang="en-CA" altLang="en-US" dirty="0">
              <a:solidFill>
                <a:srgbClr val="00549F"/>
              </a:solidFill>
              <a:ea typeface="Calibri" panose="020F0502020204030204" pitchFamily="34" charset="0"/>
              <a:cs typeface="Times New Roman" panose="02020603050405020304" pitchFamily="18" charset="0"/>
              <a:hlinkClick r:id="rId6"/>
            </a:endParaRPr>
          </a:p>
          <a:p>
            <a:pPr algn="just">
              <a:lnSpc>
                <a:spcPct val="115000"/>
              </a:lnSpc>
              <a:spcBef>
                <a:spcPct val="0"/>
              </a:spcBef>
              <a:spcAft>
                <a:spcPts val="1000"/>
              </a:spcAft>
              <a:buFontTx/>
              <a:buNone/>
              <a:defRPr/>
            </a:pPr>
            <a:endParaRPr lang="en-CA" altLang="en-US" sz="2000" b="1" dirty="0">
              <a:solidFill>
                <a:srgbClr val="000000"/>
              </a:solidFill>
              <a:ea typeface="Calibri" panose="020F0502020204030204" pitchFamily="34" charset="0"/>
              <a:cs typeface="Times New Roman" panose="02020603050405020304" pitchFamily="18" charset="0"/>
            </a:endParaRPr>
          </a:p>
        </p:txBody>
      </p:sp>
      <p:sp>
        <p:nvSpPr>
          <p:cNvPr id="5" name="Title 2">
            <a:extLst>
              <a:ext uri="{FF2B5EF4-FFF2-40B4-BE49-F238E27FC236}">
                <a16:creationId xmlns:a16="http://schemas.microsoft.com/office/drawing/2014/main" id="{A38C719A-9E68-48AD-89DB-0C4D86609AAC}"/>
              </a:ext>
            </a:extLst>
          </p:cNvPr>
          <p:cNvSpPr txBox="1">
            <a:spLocks noChangeArrowheads="1"/>
          </p:cNvSpPr>
          <p:nvPr/>
        </p:nvSpPr>
        <p:spPr bwMode="auto">
          <a:xfrm>
            <a:off x="133350" y="387350"/>
            <a:ext cx="4325938" cy="609600"/>
          </a:xfrm>
          <a:prstGeom prst="rect">
            <a:avLst/>
          </a:prstGeom>
          <a:noFill/>
          <a:ln>
            <a:noFill/>
          </a:ln>
        </p:spPr>
        <p:txBody>
          <a:bodyPr/>
          <a:lstStyle>
            <a:lvl1pPr algn="l" rtl="0" eaLnBrk="0" fontAlgn="base" hangingPunct="0">
              <a:spcBef>
                <a:spcPct val="0"/>
              </a:spcBef>
              <a:spcAft>
                <a:spcPct val="0"/>
              </a:spcAft>
              <a:defRPr sz="3600" b="1">
                <a:solidFill>
                  <a:srgbClr val="00549F"/>
                </a:solidFill>
                <a:latin typeface="+mj-lt"/>
                <a:ea typeface="+mj-ea"/>
                <a:cs typeface="ヒラギノ角ゴ Pro W3"/>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cs typeface="ヒラギノ角ゴ Pro W3"/>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a:defRPr/>
            </a:pPr>
            <a:r>
              <a:rPr lang="en-CA" altLang="en-US" sz="2400" i="1" kern="0" dirty="0"/>
              <a:t>Contacts</a:t>
            </a:r>
            <a:endParaRPr lang="en-CA" altLang="en-US" sz="2400" b="0" i="1" kern="0" dirty="0"/>
          </a:p>
        </p:txBody>
      </p:sp>
      <p:cxnSp>
        <p:nvCxnSpPr>
          <p:cNvPr id="3" name="Straight Connector 2">
            <a:extLst>
              <a:ext uri="{FF2B5EF4-FFF2-40B4-BE49-F238E27FC236}">
                <a16:creationId xmlns:a16="http://schemas.microsoft.com/office/drawing/2014/main" id="{626019DA-FE4B-4313-94E9-3270C0162BBE}"/>
              </a:ext>
            </a:extLst>
          </p:cNvPr>
          <p:cNvCxnSpPr>
            <a:cxnSpLocks/>
          </p:cNvCxnSpPr>
          <p:nvPr/>
        </p:nvCxnSpPr>
        <p:spPr bwMode="auto">
          <a:xfrm>
            <a:off x="4429125" y="533400"/>
            <a:ext cx="0" cy="541020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63B9EE-5A4C-4FD1-836D-6955732B2DDA}"/>
              </a:ext>
            </a:extLst>
          </p:cNvPr>
          <p:cNvSpPr>
            <a:spLocks noGrp="1" noChangeArrowheads="1"/>
          </p:cNvSpPr>
          <p:nvPr>
            <p:ph type="title"/>
          </p:nvPr>
        </p:nvSpPr>
        <p:spPr>
          <a:xfrm>
            <a:off x="304800" y="498475"/>
            <a:ext cx="8686800" cy="1087438"/>
          </a:xfrm>
        </p:spPr>
        <p:txBody>
          <a:bodyPr/>
          <a:lstStyle/>
          <a:p>
            <a:pPr algn="ctr"/>
            <a:r>
              <a:rPr lang="en-CA" altLang="en-US" sz="2400" dirty="0"/>
              <a:t>Watercourse and Wetland Alteration (WAWA) Regulation</a:t>
            </a:r>
            <a:br>
              <a:rPr lang="en-CA" altLang="en-US" sz="2400" i="1" dirty="0"/>
            </a:br>
            <a:r>
              <a:rPr lang="en-CA" altLang="en-US" sz="2400" b="0" i="1" dirty="0" err="1"/>
              <a:t>Règlement</a:t>
            </a:r>
            <a:r>
              <a:rPr lang="en-CA" altLang="en-US" sz="2400" b="0" i="1" dirty="0"/>
              <a:t> sur la modification des </a:t>
            </a:r>
            <a:r>
              <a:rPr lang="en-CA" altLang="en-US" sz="2400" b="0" i="1" dirty="0" err="1"/>
              <a:t>cours</a:t>
            </a:r>
            <a:r>
              <a:rPr lang="en-CA" altLang="en-US" sz="2400" b="0" i="1" dirty="0"/>
              <a:t> </a:t>
            </a:r>
            <a:r>
              <a:rPr lang="en-CA" altLang="en-US" sz="2400" b="0" i="1" dirty="0" err="1"/>
              <a:t>d’eau</a:t>
            </a:r>
            <a:r>
              <a:rPr lang="en-CA" altLang="en-US" sz="2400" b="0" i="1" dirty="0"/>
              <a:t> et des </a:t>
            </a:r>
            <a:r>
              <a:rPr lang="en-CA" altLang="en-US" sz="2400" b="0" i="1" dirty="0" err="1"/>
              <a:t>terres</a:t>
            </a:r>
            <a:r>
              <a:rPr lang="en-CA" altLang="en-US" sz="2400" b="0" i="1" dirty="0"/>
              <a:t> </a:t>
            </a:r>
            <a:r>
              <a:rPr lang="en-CA" altLang="en-US" sz="2400" b="0" i="1" dirty="0" err="1"/>
              <a:t>humides</a:t>
            </a:r>
            <a:r>
              <a:rPr lang="en-CA" altLang="en-US" sz="2400" b="0" i="1" dirty="0"/>
              <a:t> (MCETH)</a:t>
            </a:r>
          </a:p>
        </p:txBody>
      </p:sp>
      <p:sp>
        <p:nvSpPr>
          <p:cNvPr id="3" name="Content Placeholder 2">
            <a:extLst>
              <a:ext uri="{FF2B5EF4-FFF2-40B4-BE49-F238E27FC236}">
                <a16:creationId xmlns:a16="http://schemas.microsoft.com/office/drawing/2014/main" id="{1CE4BC5C-9C1C-4083-8435-C15540248F6B}"/>
              </a:ext>
            </a:extLst>
          </p:cNvPr>
          <p:cNvSpPr>
            <a:spLocks noGrp="1"/>
          </p:cNvSpPr>
          <p:nvPr>
            <p:ph idx="1"/>
          </p:nvPr>
        </p:nvSpPr>
        <p:spPr>
          <a:xfrm>
            <a:off x="3684588" y="1828800"/>
            <a:ext cx="4932362" cy="2752725"/>
          </a:xfrm>
        </p:spPr>
        <p:txBody>
          <a:bodyPr>
            <a:normAutofit/>
          </a:bodyPr>
          <a:lstStyle/>
          <a:p>
            <a:pPr marL="0" indent="0" algn="just">
              <a:buFontTx/>
              <a:buNone/>
              <a:defRPr/>
            </a:pPr>
            <a:r>
              <a:rPr lang="en-CA" sz="1800" b="1" dirty="0">
                <a:solidFill>
                  <a:srgbClr val="00549F"/>
                </a:solidFill>
              </a:rPr>
              <a:t>A WAWA permit is required for an alteration in and within 30 metres of a watercourse or a wetland </a:t>
            </a:r>
          </a:p>
          <a:p>
            <a:pPr marL="0" indent="0" algn="just">
              <a:buFontTx/>
              <a:buNone/>
              <a:defRPr/>
            </a:pPr>
            <a:r>
              <a:rPr lang="en-CA" sz="1800" i="1" dirty="0">
                <a:solidFill>
                  <a:srgbClr val="00549F"/>
                </a:solidFill>
              </a:rPr>
              <a:t>Un </a:t>
            </a:r>
            <a:r>
              <a:rPr lang="en-CA" sz="1800" i="1" dirty="0" err="1">
                <a:solidFill>
                  <a:srgbClr val="00549F"/>
                </a:solidFill>
              </a:rPr>
              <a:t>permis</a:t>
            </a:r>
            <a:r>
              <a:rPr lang="en-CA" sz="1800" i="1" dirty="0">
                <a:solidFill>
                  <a:srgbClr val="00549F"/>
                </a:solidFill>
              </a:rPr>
              <a:t> de MCETH </a:t>
            </a:r>
            <a:r>
              <a:rPr lang="en-CA" sz="1800" i="1" dirty="0" err="1">
                <a:solidFill>
                  <a:srgbClr val="00549F"/>
                </a:solidFill>
              </a:rPr>
              <a:t>est</a:t>
            </a:r>
            <a:r>
              <a:rPr lang="en-CA" sz="1800" i="1" dirty="0">
                <a:solidFill>
                  <a:srgbClr val="00549F"/>
                </a:solidFill>
              </a:rPr>
              <a:t> </a:t>
            </a:r>
            <a:r>
              <a:rPr lang="en-CA" sz="1800" i="1" dirty="0" err="1">
                <a:solidFill>
                  <a:srgbClr val="00549F"/>
                </a:solidFill>
              </a:rPr>
              <a:t>requis</a:t>
            </a:r>
            <a:r>
              <a:rPr lang="en-CA" sz="1800" i="1" dirty="0">
                <a:solidFill>
                  <a:srgbClr val="00549F"/>
                </a:solidFill>
              </a:rPr>
              <a:t> pour </a:t>
            </a:r>
            <a:r>
              <a:rPr lang="en-CA" sz="1800" i="1" dirty="0" err="1">
                <a:solidFill>
                  <a:srgbClr val="00549F"/>
                </a:solidFill>
              </a:rPr>
              <a:t>toute</a:t>
            </a:r>
            <a:r>
              <a:rPr lang="en-CA" sz="1800" i="1" dirty="0">
                <a:solidFill>
                  <a:srgbClr val="00549F"/>
                </a:solidFill>
              </a:rPr>
              <a:t> modification dans et à </a:t>
            </a:r>
            <a:r>
              <a:rPr lang="en-CA" sz="1800" i="1" dirty="0" err="1">
                <a:solidFill>
                  <a:srgbClr val="00549F"/>
                </a:solidFill>
              </a:rPr>
              <a:t>moins</a:t>
            </a:r>
            <a:r>
              <a:rPr lang="en-CA" sz="1800" i="1" dirty="0">
                <a:solidFill>
                  <a:srgbClr val="00549F"/>
                </a:solidFill>
              </a:rPr>
              <a:t> de 30 </a:t>
            </a:r>
            <a:r>
              <a:rPr lang="en-CA" sz="1800" i="1" dirty="0" err="1">
                <a:solidFill>
                  <a:srgbClr val="00549F"/>
                </a:solidFill>
              </a:rPr>
              <a:t>mètres</a:t>
            </a:r>
            <a:r>
              <a:rPr lang="en-CA" sz="1800" i="1" dirty="0">
                <a:solidFill>
                  <a:srgbClr val="00549F"/>
                </a:solidFill>
              </a:rPr>
              <a:t> d’un </a:t>
            </a:r>
            <a:r>
              <a:rPr lang="en-CA" sz="1800" i="1" dirty="0" err="1">
                <a:solidFill>
                  <a:srgbClr val="00549F"/>
                </a:solidFill>
              </a:rPr>
              <a:t>cours</a:t>
            </a:r>
            <a:r>
              <a:rPr lang="en-CA" sz="1800" i="1" dirty="0">
                <a:solidFill>
                  <a:srgbClr val="00549F"/>
                </a:solidFill>
              </a:rPr>
              <a:t> </a:t>
            </a:r>
            <a:r>
              <a:rPr lang="en-CA" sz="1800" i="1" dirty="0" err="1">
                <a:solidFill>
                  <a:srgbClr val="00549F"/>
                </a:solidFill>
              </a:rPr>
              <a:t>d’eau</a:t>
            </a:r>
            <a:r>
              <a:rPr lang="en-CA" sz="1800" i="1" dirty="0">
                <a:solidFill>
                  <a:srgbClr val="00549F"/>
                </a:solidFill>
              </a:rPr>
              <a:t> ou </a:t>
            </a:r>
            <a:r>
              <a:rPr lang="en-CA" sz="1800" i="1" dirty="0" err="1">
                <a:solidFill>
                  <a:srgbClr val="00549F"/>
                </a:solidFill>
              </a:rPr>
              <a:t>d’une</a:t>
            </a:r>
            <a:r>
              <a:rPr lang="en-CA" sz="1800" i="1" dirty="0">
                <a:solidFill>
                  <a:srgbClr val="00549F"/>
                </a:solidFill>
              </a:rPr>
              <a:t> </a:t>
            </a:r>
            <a:r>
              <a:rPr lang="en-CA" sz="1800" i="1" dirty="0" err="1">
                <a:solidFill>
                  <a:srgbClr val="00549F"/>
                </a:solidFill>
              </a:rPr>
              <a:t>terre</a:t>
            </a:r>
            <a:r>
              <a:rPr lang="en-CA" sz="1800" i="1" dirty="0">
                <a:solidFill>
                  <a:srgbClr val="00549F"/>
                </a:solidFill>
              </a:rPr>
              <a:t> </a:t>
            </a:r>
            <a:r>
              <a:rPr lang="en-CA" sz="1800" i="1" dirty="0" err="1">
                <a:solidFill>
                  <a:srgbClr val="00549F"/>
                </a:solidFill>
              </a:rPr>
              <a:t>humide</a:t>
            </a:r>
            <a:endParaRPr lang="en-CA" sz="1800" i="1" dirty="0">
              <a:solidFill>
                <a:srgbClr val="00549F"/>
              </a:solidFill>
            </a:endParaRPr>
          </a:p>
          <a:p>
            <a:pPr marL="0" indent="0" algn="just">
              <a:buFontTx/>
              <a:buNone/>
              <a:defRPr/>
            </a:pPr>
            <a:endParaRPr lang="en-CA" sz="2100" dirty="0">
              <a:solidFill>
                <a:srgbClr val="00549F"/>
              </a:solidFill>
            </a:endParaRPr>
          </a:p>
          <a:p>
            <a:pPr>
              <a:defRPr/>
            </a:pPr>
            <a:endParaRPr lang="en-CA" sz="1125" dirty="0"/>
          </a:p>
          <a:p>
            <a:pPr>
              <a:defRPr/>
            </a:pPr>
            <a:endParaRPr lang="en-CA" sz="1125" dirty="0"/>
          </a:p>
        </p:txBody>
      </p:sp>
      <p:pic>
        <p:nvPicPr>
          <p:cNvPr id="5124" name="Picture 4">
            <a:extLst>
              <a:ext uri="{FF2B5EF4-FFF2-40B4-BE49-F238E27FC236}">
                <a16:creationId xmlns:a16="http://schemas.microsoft.com/office/drawing/2014/main" id="{2F16B1D5-122D-4F77-9121-E2E5326C702B}"/>
              </a:ext>
            </a:extLst>
          </p:cNvPr>
          <p:cNvPicPr>
            <a:picLocks noChangeAspect="1" noChangeArrowheads="1"/>
          </p:cNvPicPr>
          <p:nvPr/>
        </p:nvPicPr>
        <p:blipFill>
          <a:blip r:embed="rId3"/>
          <a:srcRect l="8925" r="34607" b="2"/>
          <a:stretch>
            <a:fillRect/>
          </a:stretch>
        </p:blipFill>
        <p:spPr bwMode="auto">
          <a:xfrm>
            <a:off x="527122" y="1828799"/>
            <a:ext cx="3000375" cy="3986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648E8BD4-CE50-478F-A350-A834B797A716}"/>
              </a:ext>
            </a:extLst>
          </p:cNvPr>
          <p:cNvPicPr>
            <a:picLocks noChangeAspect="1" noChangeArrowheads="1"/>
          </p:cNvPicPr>
          <p:nvPr/>
        </p:nvPicPr>
        <p:blipFill>
          <a:blip r:embed="rId4"/>
          <a:srcRect t="26080" r="2" b="21062"/>
          <a:stretch>
            <a:fillRect/>
          </a:stretch>
        </p:blipFill>
        <p:spPr bwMode="auto">
          <a:xfrm>
            <a:off x="3527497" y="3922257"/>
            <a:ext cx="3041650" cy="1892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9330C52A-4C0C-4ABB-AE8A-E1C4BFF355A9}"/>
              </a:ext>
            </a:extLst>
          </p:cNvPr>
          <p:cNvPicPr>
            <a:picLocks noChangeAspect="1"/>
          </p:cNvPicPr>
          <p:nvPr/>
        </p:nvPicPr>
        <p:blipFill>
          <a:blip r:embed="rId5"/>
          <a:stretch>
            <a:fillRect/>
          </a:stretch>
        </p:blipFill>
        <p:spPr>
          <a:xfrm>
            <a:off x="6527872" y="3908403"/>
            <a:ext cx="2345098" cy="1906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picture containing tree, outdoor, sky, water&#10;&#10;Description automatically generated">
            <a:extLst>
              <a:ext uri="{FF2B5EF4-FFF2-40B4-BE49-F238E27FC236}">
                <a16:creationId xmlns:a16="http://schemas.microsoft.com/office/drawing/2014/main" id="{74AEB44E-637E-42DD-99F7-C364F36CE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5" r="58333"/>
          <a:stretch>
            <a:fillRect/>
          </a:stretch>
        </p:blipFill>
        <p:spPr bwMode="auto">
          <a:xfrm>
            <a:off x="0" y="0"/>
            <a:ext cx="275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4">
            <a:extLst>
              <a:ext uri="{FF2B5EF4-FFF2-40B4-BE49-F238E27FC236}">
                <a16:creationId xmlns:a16="http://schemas.microsoft.com/office/drawing/2014/main" id="{6386FC6D-09C4-42B3-B330-3A4C417B261F}"/>
              </a:ext>
            </a:extLst>
          </p:cNvPr>
          <p:cNvSpPr>
            <a:spLocks noGrp="1" noChangeArrowheads="1"/>
          </p:cNvSpPr>
          <p:nvPr>
            <p:ph type="title"/>
          </p:nvPr>
        </p:nvSpPr>
        <p:spPr>
          <a:xfrm>
            <a:off x="513556" y="242094"/>
            <a:ext cx="8116887" cy="814388"/>
          </a:xfrm>
        </p:spPr>
        <p:txBody>
          <a:bodyPr anchor="ctr"/>
          <a:lstStyle/>
          <a:p>
            <a:pPr algn="ctr">
              <a:defRPr/>
            </a:pPr>
            <a:r>
              <a:rPr lang="en-US" altLang="en-US" sz="2400" dirty="0"/>
              <a:t>Alteration Examples </a:t>
            </a:r>
            <a:br>
              <a:rPr lang="en-US" altLang="en-US" sz="2400" dirty="0"/>
            </a:br>
            <a:r>
              <a:rPr lang="en-US" altLang="en-US" sz="2400" b="0" i="1" dirty="0"/>
              <a:t>Example de modifications</a:t>
            </a:r>
            <a:endParaRPr lang="en-US" altLang="en-US" sz="2400" b="0" i="1" dirty="0">
              <a:highlight>
                <a:srgbClr val="FFFF00"/>
              </a:highlight>
            </a:endParaRPr>
          </a:p>
        </p:txBody>
      </p:sp>
      <p:sp>
        <p:nvSpPr>
          <p:cNvPr id="8" name="TextBox 7">
            <a:extLst>
              <a:ext uri="{FF2B5EF4-FFF2-40B4-BE49-F238E27FC236}">
                <a16:creationId xmlns:a16="http://schemas.microsoft.com/office/drawing/2014/main" id="{BA6CD78F-8CF5-4F30-A060-5DD00600B4B0}"/>
              </a:ext>
            </a:extLst>
          </p:cNvPr>
          <p:cNvSpPr txBox="1"/>
          <p:nvPr/>
        </p:nvSpPr>
        <p:spPr>
          <a:xfrm>
            <a:off x="2362200" y="1056482"/>
            <a:ext cx="6781800" cy="4524315"/>
          </a:xfrm>
          <a:prstGeom prst="rect">
            <a:avLst/>
          </a:prstGeom>
          <a:noFill/>
        </p:spPr>
        <p:txBody>
          <a:bodyPr>
            <a:spAutoFit/>
          </a:bodyPr>
          <a:lstStyle/>
          <a:p>
            <a:pPr marL="742950" lvl="1" indent="-285750">
              <a:spcBef>
                <a:spcPct val="20000"/>
              </a:spcBef>
              <a:buFont typeface="Arial" panose="020B0604020202020204" pitchFamily="34" charset="0"/>
              <a:buChar char="•"/>
              <a:defRPr/>
            </a:pPr>
            <a:endParaRPr lang="en-US" sz="1600" b="1" dirty="0">
              <a:solidFill>
                <a:srgbClr val="00549F"/>
              </a:solidFill>
              <a:latin typeface="+mn-lt"/>
              <a:ea typeface="+mn-ea"/>
            </a:endParaRPr>
          </a:p>
          <a:p>
            <a:pPr marL="742950" lvl="1" indent="-285750">
              <a:spcBef>
                <a:spcPct val="20000"/>
              </a:spcBef>
              <a:buFont typeface="Arial" panose="020B0604020202020204" pitchFamily="34" charset="0"/>
              <a:buChar char="•"/>
              <a:defRPr/>
            </a:pPr>
            <a:r>
              <a:rPr lang="en-US" sz="1600" b="1" dirty="0">
                <a:solidFill>
                  <a:srgbClr val="00549F"/>
                </a:solidFill>
                <a:latin typeface="+mn-lt"/>
                <a:ea typeface="+mn-ea"/>
              </a:rPr>
              <a:t>Disturbing ground, operating machinery, depositing fill  </a:t>
            </a:r>
            <a:r>
              <a:rPr lang="fr-FR" sz="1600" i="1" dirty="0">
                <a:solidFill>
                  <a:srgbClr val="00549F"/>
                </a:solidFill>
                <a:latin typeface="+mn-lt"/>
                <a:ea typeface="+mn-ea"/>
              </a:rPr>
              <a:t>Perturbation du sol, utilisation de machinerie, dépôt de remblais</a:t>
            </a:r>
          </a:p>
          <a:p>
            <a:pPr marL="742950" lvl="1" indent="-285750">
              <a:spcBef>
                <a:spcPct val="20000"/>
              </a:spcBef>
              <a:buFont typeface="Arial" panose="020B0604020202020204" pitchFamily="34" charset="0"/>
              <a:buChar char="•"/>
              <a:defRPr/>
            </a:pPr>
            <a:endParaRPr lang="en-US" sz="1600" b="1" dirty="0">
              <a:solidFill>
                <a:srgbClr val="00549F"/>
              </a:solidFill>
              <a:latin typeface="+mn-lt"/>
              <a:ea typeface="+mn-ea"/>
            </a:endParaRPr>
          </a:p>
          <a:p>
            <a:pPr marL="742950" lvl="1" indent="-285750">
              <a:spcBef>
                <a:spcPct val="20000"/>
              </a:spcBef>
              <a:buFont typeface="Arial" panose="020B0604020202020204" pitchFamily="34" charset="0"/>
              <a:buChar char="•"/>
              <a:defRPr/>
            </a:pPr>
            <a:r>
              <a:rPr lang="en-US" sz="1600" b="1" dirty="0">
                <a:solidFill>
                  <a:srgbClr val="00549F"/>
                </a:solidFill>
                <a:latin typeface="+mn-lt"/>
                <a:ea typeface="+mn-ea"/>
              </a:rPr>
              <a:t>Removing vegetation / </a:t>
            </a:r>
            <a:r>
              <a:rPr lang="en-US" sz="1600" i="1" dirty="0" err="1">
                <a:solidFill>
                  <a:srgbClr val="00549F"/>
                </a:solidFill>
                <a:latin typeface="+mn-lt"/>
                <a:ea typeface="+mn-ea"/>
              </a:rPr>
              <a:t>Enlèvement</a:t>
            </a:r>
            <a:r>
              <a:rPr lang="en-US" sz="1600" i="1" dirty="0">
                <a:solidFill>
                  <a:srgbClr val="00549F"/>
                </a:solidFill>
                <a:latin typeface="+mn-lt"/>
                <a:ea typeface="+mn-ea"/>
              </a:rPr>
              <a:t> de la </a:t>
            </a:r>
            <a:r>
              <a:rPr lang="en-US" sz="1600" i="1" dirty="0" err="1">
                <a:solidFill>
                  <a:srgbClr val="00549F"/>
                </a:solidFill>
                <a:latin typeface="+mn-lt"/>
                <a:ea typeface="+mn-ea"/>
              </a:rPr>
              <a:t>végétation</a:t>
            </a:r>
            <a:endParaRPr lang="en-US" sz="1600" i="1" dirty="0">
              <a:solidFill>
                <a:srgbClr val="00549F"/>
              </a:solidFill>
              <a:latin typeface="+mn-lt"/>
              <a:ea typeface="+mn-ea"/>
            </a:endParaRPr>
          </a:p>
          <a:p>
            <a:pPr marL="742950" lvl="1" indent="-285750">
              <a:spcBef>
                <a:spcPct val="20000"/>
              </a:spcBef>
              <a:buFont typeface="Arial" panose="020B0604020202020204" pitchFamily="34" charset="0"/>
              <a:buChar char="•"/>
              <a:defRPr/>
            </a:pPr>
            <a:endParaRPr lang="en-US" sz="1600" b="1" dirty="0">
              <a:solidFill>
                <a:srgbClr val="00549F"/>
              </a:solidFill>
              <a:latin typeface="+mn-lt"/>
              <a:ea typeface="+mn-ea"/>
            </a:endParaRPr>
          </a:p>
          <a:p>
            <a:pPr marL="742950" lvl="1" indent="-285750">
              <a:spcBef>
                <a:spcPct val="20000"/>
              </a:spcBef>
              <a:buFont typeface="Arial" panose="020B0604020202020204" pitchFamily="34" charset="0"/>
              <a:buChar char="•"/>
              <a:defRPr/>
            </a:pPr>
            <a:r>
              <a:rPr lang="en-US" sz="1600" b="1" dirty="0">
                <a:solidFill>
                  <a:srgbClr val="00549F"/>
                </a:solidFill>
                <a:latin typeface="+mn-lt"/>
                <a:ea typeface="+mn-ea"/>
              </a:rPr>
              <a:t>Constructing physical structures </a:t>
            </a:r>
            <a:r>
              <a:rPr lang="en-US" sz="1600" dirty="0">
                <a:solidFill>
                  <a:srgbClr val="00549F"/>
                </a:solidFill>
                <a:latin typeface="+mn-lt"/>
                <a:ea typeface="+mn-ea"/>
              </a:rPr>
              <a:t>/ </a:t>
            </a:r>
            <a:r>
              <a:rPr lang="fr-FR" sz="1600" i="1" dirty="0">
                <a:solidFill>
                  <a:srgbClr val="00549F"/>
                </a:solidFill>
                <a:latin typeface="+mn-lt"/>
                <a:ea typeface="+mn-ea"/>
              </a:rPr>
              <a:t>Construction de structures physiques </a:t>
            </a:r>
          </a:p>
          <a:p>
            <a:pPr lvl="1">
              <a:spcBef>
                <a:spcPct val="20000"/>
              </a:spcBef>
              <a:defRPr/>
            </a:pPr>
            <a:endParaRPr lang="fr-FR" sz="1600" i="1" dirty="0">
              <a:solidFill>
                <a:srgbClr val="00549F"/>
              </a:solidFill>
              <a:latin typeface="+mn-lt"/>
              <a:ea typeface="+mn-ea"/>
            </a:endParaRPr>
          </a:p>
          <a:p>
            <a:pPr marL="742950" lvl="1" indent="-285750">
              <a:spcBef>
                <a:spcPct val="20000"/>
              </a:spcBef>
              <a:buFont typeface="Arial" panose="020B0604020202020204" pitchFamily="34" charset="0"/>
              <a:buChar char="•"/>
              <a:defRPr/>
            </a:pPr>
            <a:r>
              <a:rPr lang="en-US" sz="1600" b="1" dirty="0">
                <a:solidFill>
                  <a:srgbClr val="00549F"/>
                </a:solidFill>
                <a:latin typeface="+mn-lt"/>
                <a:ea typeface="+mn-ea"/>
              </a:rPr>
              <a:t>Installing/modifying a water level control structure or pipeline crossing / </a:t>
            </a:r>
            <a:r>
              <a:rPr lang="fr-FR" sz="1600" i="1" dirty="0">
                <a:solidFill>
                  <a:srgbClr val="00549F"/>
                </a:solidFill>
                <a:latin typeface="+mn-lt"/>
                <a:ea typeface="+mn-ea"/>
              </a:rPr>
              <a:t>Installation/modification d'une structure de contrôle du niveau d'eau ou d'une traverse de tuyau</a:t>
            </a:r>
          </a:p>
          <a:p>
            <a:pPr lvl="1">
              <a:spcBef>
                <a:spcPct val="20000"/>
              </a:spcBef>
              <a:defRPr/>
            </a:pPr>
            <a:r>
              <a:rPr lang="fr-FR" sz="1600" i="1" dirty="0">
                <a:solidFill>
                  <a:srgbClr val="00549F"/>
                </a:solidFill>
                <a:latin typeface="+mn-lt"/>
                <a:ea typeface="+mn-ea"/>
              </a:rPr>
              <a:t> </a:t>
            </a:r>
            <a:endParaRPr lang="en-US" sz="1600" i="1" dirty="0">
              <a:solidFill>
                <a:srgbClr val="00549F"/>
              </a:solidFill>
              <a:latin typeface="+mn-lt"/>
              <a:ea typeface="+mn-ea"/>
            </a:endParaRPr>
          </a:p>
          <a:p>
            <a:pPr marL="742950" lvl="1" indent="-285750">
              <a:spcBef>
                <a:spcPct val="20000"/>
              </a:spcBef>
              <a:buFont typeface="Arial" panose="020B0604020202020204" pitchFamily="34" charset="0"/>
              <a:buChar char="•"/>
              <a:defRPr/>
            </a:pPr>
            <a:r>
              <a:rPr lang="en-US" sz="1600" b="1" dirty="0">
                <a:solidFill>
                  <a:srgbClr val="00549F"/>
                </a:solidFill>
                <a:latin typeface="+mn-lt"/>
                <a:ea typeface="+mn-ea"/>
              </a:rPr>
              <a:t>Draining, pumping, withdrawing water / </a:t>
            </a:r>
            <a:r>
              <a:rPr lang="fr-FR" sz="1600" i="1" dirty="0">
                <a:solidFill>
                  <a:srgbClr val="00549F"/>
                </a:solidFill>
                <a:latin typeface="+mn-lt"/>
                <a:ea typeface="+mn-ea"/>
              </a:rPr>
              <a:t>Drainage, pompage, prélèvement d’eau</a:t>
            </a:r>
          </a:p>
          <a:p>
            <a:pPr lvl="1">
              <a:spcBef>
                <a:spcPct val="20000"/>
              </a:spcBef>
              <a:defRPr/>
            </a:pPr>
            <a:endParaRPr lang="en-US" sz="1600" i="1" dirty="0">
              <a:solidFill>
                <a:srgbClr val="00549F"/>
              </a:solidFill>
              <a:highlight>
                <a:srgbClr val="FFFF00"/>
              </a:highlight>
              <a:latin typeface="+mn-lt"/>
              <a:ea typeface="+mn-ea"/>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picture containing tree, outdoor, sky, water&#10;&#10;Description automatically generated">
            <a:extLst>
              <a:ext uri="{FF2B5EF4-FFF2-40B4-BE49-F238E27FC236}">
                <a16:creationId xmlns:a16="http://schemas.microsoft.com/office/drawing/2014/main" id="{9849362F-ED10-45BE-A73C-3A87EFC82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5" r="58333"/>
          <a:stretch>
            <a:fillRect/>
          </a:stretch>
        </p:blipFill>
        <p:spPr bwMode="auto">
          <a:xfrm>
            <a:off x="0" y="0"/>
            <a:ext cx="275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a:extLst>
              <a:ext uri="{FF2B5EF4-FFF2-40B4-BE49-F238E27FC236}">
                <a16:creationId xmlns:a16="http://schemas.microsoft.com/office/drawing/2014/main" id="{4C1366AA-8F91-4097-9F1A-855A62808582}"/>
              </a:ext>
            </a:extLst>
          </p:cNvPr>
          <p:cNvSpPr>
            <a:spLocks noGrp="1" noChangeArrowheads="1"/>
          </p:cNvSpPr>
          <p:nvPr>
            <p:ph type="title"/>
          </p:nvPr>
        </p:nvSpPr>
        <p:spPr>
          <a:xfrm>
            <a:off x="609600" y="381000"/>
            <a:ext cx="8116888" cy="814388"/>
          </a:xfrm>
        </p:spPr>
        <p:txBody>
          <a:bodyPr anchor="ctr"/>
          <a:lstStyle/>
          <a:p>
            <a:pPr algn="ctr"/>
            <a:r>
              <a:rPr lang="en-US" altLang="en-US" sz="2400" dirty="0"/>
              <a:t>Watercourse Definition </a:t>
            </a:r>
            <a:br>
              <a:rPr lang="en-US" altLang="en-US" sz="2400" dirty="0"/>
            </a:br>
            <a:r>
              <a:rPr lang="en-US" altLang="en-US" sz="2400" b="0" i="1" dirty="0" err="1"/>
              <a:t>Définition</a:t>
            </a:r>
            <a:r>
              <a:rPr lang="en-US" altLang="en-US" sz="2400" b="0" i="1" dirty="0"/>
              <a:t> d’un </a:t>
            </a:r>
            <a:r>
              <a:rPr lang="en-US" altLang="en-US" sz="2400" b="0" i="1" dirty="0" err="1"/>
              <a:t>cours</a:t>
            </a:r>
            <a:r>
              <a:rPr lang="en-US" altLang="en-US" sz="2400" b="0" i="1" dirty="0"/>
              <a:t> </a:t>
            </a:r>
            <a:r>
              <a:rPr lang="en-US" altLang="en-US" sz="2400" b="0" i="1" dirty="0" err="1"/>
              <a:t>d’eau</a:t>
            </a:r>
            <a:endParaRPr lang="en-US" altLang="en-US" sz="2400" b="0" i="1" dirty="0"/>
          </a:p>
        </p:txBody>
      </p:sp>
      <p:graphicFrame>
        <p:nvGraphicFramePr>
          <p:cNvPr id="2" name="Table 2">
            <a:extLst>
              <a:ext uri="{FF2B5EF4-FFF2-40B4-BE49-F238E27FC236}">
                <a16:creationId xmlns:a16="http://schemas.microsoft.com/office/drawing/2014/main" id="{7DD95FE3-D912-426B-9DE8-441AD0D6D086}"/>
              </a:ext>
            </a:extLst>
          </p:cNvPr>
          <p:cNvGraphicFramePr>
            <a:graphicFrameLocks noGrp="1"/>
          </p:cNvGraphicFramePr>
          <p:nvPr>
            <p:extLst>
              <p:ext uri="{D42A27DB-BD31-4B8C-83A1-F6EECF244321}">
                <p14:modId xmlns:p14="http://schemas.microsoft.com/office/powerpoint/2010/main" val="2998406547"/>
              </p:ext>
            </p:extLst>
          </p:nvPr>
        </p:nvGraphicFramePr>
        <p:xfrm>
          <a:off x="990600" y="1398588"/>
          <a:ext cx="7162800" cy="3630612"/>
        </p:xfrm>
        <a:graphic>
          <a:graphicData uri="http://schemas.openxmlformats.org/drawingml/2006/table">
            <a:tbl>
              <a:tblPr firstRow="1" bandRow="1">
                <a:tableStyleId>{5C22544A-7EE6-4342-B048-85BDC9FD1C3A}</a:tableStyleId>
              </a:tblPr>
              <a:tblGrid>
                <a:gridCol w="7162800">
                  <a:extLst>
                    <a:ext uri="{9D8B030D-6E8A-4147-A177-3AD203B41FA5}">
                      <a16:colId xmlns:a16="http://schemas.microsoft.com/office/drawing/2014/main" val="20000"/>
                    </a:ext>
                  </a:extLst>
                </a:gridCol>
              </a:tblGrid>
              <a:tr h="335224">
                <a:tc>
                  <a:txBody>
                    <a:bodyPr/>
                    <a:lstStyle/>
                    <a:p>
                      <a:pPr algn="ctr"/>
                      <a:r>
                        <a:rPr lang="en-CA" sz="1600" dirty="0">
                          <a:solidFill>
                            <a:srgbClr val="00549F"/>
                          </a:solidFill>
                        </a:rPr>
                        <a:t>Watercourse</a:t>
                      </a:r>
                    </a:p>
                  </a:txBody>
                  <a:tcPr marT="45708" marB="45708"/>
                </a:tc>
                <a:extLst>
                  <a:ext uri="{0D108BD9-81ED-4DB2-BD59-A6C34878D82A}">
                    <a16:rowId xmlns:a16="http://schemas.microsoft.com/office/drawing/2014/main" val="10000"/>
                  </a:ext>
                </a:extLst>
              </a:tr>
              <a:tr h="1390356">
                <a:tc>
                  <a:txBody>
                    <a:bodyPr/>
                    <a:lstStyle/>
                    <a:p>
                      <a:pPr algn="ctr">
                        <a:defRPr/>
                      </a:pPr>
                      <a:endParaRPr lang="en-CA" sz="1400" dirty="0">
                        <a:ea typeface="Calibri" panose="020F0502020204030204" pitchFamily="34" charset="0"/>
                        <a:cs typeface="Arial" panose="020B0604020202020204" pitchFamily="34" charset="0"/>
                      </a:endParaRPr>
                    </a:p>
                    <a:p>
                      <a:pPr algn="ctr">
                        <a:defRPr/>
                      </a:pPr>
                      <a:r>
                        <a:rPr lang="en-CA" sz="1400" dirty="0">
                          <a:ea typeface="Calibri" panose="020F0502020204030204" pitchFamily="34" charset="0"/>
                          <a:cs typeface="Arial" panose="020B0604020202020204" pitchFamily="34" charset="0"/>
                        </a:rPr>
                        <a:t>  </a:t>
                      </a:r>
                      <a:r>
                        <a:rPr lang="en-CA" sz="1400" dirty="0">
                          <a:solidFill>
                            <a:srgbClr val="00549F"/>
                          </a:solidFill>
                          <a:ea typeface="Calibri" panose="020F0502020204030204" pitchFamily="34" charset="0"/>
                          <a:cs typeface="Arial" panose="020B0604020202020204" pitchFamily="34" charset="0"/>
                        </a:rPr>
                        <a:t>Bed, banks and sides of any incised channel greater than </a:t>
                      </a:r>
                      <a:r>
                        <a:rPr lang="en-CA" sz="1400" b="1" dirty="0">
                          <a:solidFill>
                            <a:srgbClr val="00549F"/>
                          </a:solidFill>
                          <a:ea typeface="Calibri" panose="020F0502020204030204" pitchFamily="34" charset="0"/>
                          <a:cs typeface="Arial" panose="020B0604020202020204" pitchFamily="34" charset="0"/>
                        </a:rPr>
                        <a:t>0.5 metres </a:t>
                      </a:r>
                      <a:r>
                        <a:rPr lang="en-CA" sz="1400" dirty="0">
                          <a:solidFill>
                            <a:srgbClr val="00549F"/>
                          </a:solidFill>
                          <a:ea typeface="Calibri" panose="020F0502020204030204" pitchFamily="34" charset="0"/>
                          <a:cs typeface="Arial" panose="020B0604020202020204" pitchFamily="34" charset="0"/>
                        </a:rPr>
                        <a:t>in width that displays a </a:t>
                      </a:r>
                      <a:r>
                        <a:rPr lang="en-CA" sz="1400" b="1" dirty="0">
                          <a:solidFill>
                            <a:srgbClr val="00549F"/>
                          </a:solidFill>
                          <a:ea typeface="Calibri" panose="020F0502020204030204" pitchFamily="34" charset="0"/>
                          <a:cs typeface="Arial" panose="020B0604020202020204" pitchFamily="34" charset="0"/>
                        </a:rPr>
                        <a:t>rock or soil bed</a:t>
                      </a:r>
                      <a:r>
                        <a:rPr lang="en-CA" sz="1400" dirty="0">
                          <a:solidFill>
                            <a:srgbClr val="00549F"/>
                          </a:solidFill>
                          <a:ea typeface="Calibri" panose="020F0502020204030204" pitchFamily="34" charset="0"/>
                          <a:cs typeface="Arial" panose="020B0604020202020204" pitchFamily="34" charset="0"/>
                        </a:rPr>
                        <a:t>; water/flow does </a:t>
                      </a:r>
                      <a:r>
                        <a:rPr lang="en-CA" sz="1400" b="1" dirty="0">
                          <a:solidFill>
                            <a:srgbClr val="00549F"/>
                          </a:solidFill>
                          <a:ea typeface="Calibri" panose="020F0502020204030204" pitchFamily="34" charset="0"/>
                          <a:cs typeface="Arial" panose="020B0604020202020204" pitchFamily="34" charset="0"/>
                        </a:rPr>
                        <a:t>not</a:t>
                      </a:r>
                      <a:r>
                        <a:rPr lang="en-CA" sz="1400" dirty="0">
                          <a:solidFill>
                            <a:srgbClr val="00549F"/>
                          </a:solidFill>
                          <a:ea typeface="Calibri" panose="020F0502020204030204" pitchFamily="34" charset="0"/>
                          <a:cs typeface="Arial" panose="020B0604020202020204" pitchFamily="34" charset="0"/>
                        </a:rPr>
                        <a:t> have to be continuous and may be absent during any time of year; or a </a:t>
                      </a:r>
                      <a:r>
                        <a:rPr lang="en-CA" sz="1400" b="1" dirty="0">
                          <a:solidFill>
                            <a:srgbClr val="00549F"/>
                          </a:solidFill>
                          <a:ea typeface="Calibri" panose="020F0502020204030204" pitchFamily="34" charset="0"/>
                          <a:cs typeface="Arial" panose="020B0604020202020204" pitchFamily="34" charset="0"/>
                        </a:rPr>
                        <a:t>natural or artificial basin</a:t>
                      </a:r>
                      <a:endParaRPr lang="en-CA" sz="1400" dirty="0">
                        <a:solidFill>
                          <a:srgbClr val="00549F"/>
                        </a:solidFill>
                        <a:ea typeface="Calibri" panose="020F0502020204030204" pitchFamily="34" charset="0"/>
                        <a:cs typeface="Arial" panose="020B0604020202020204" pitchFamily="34" charset="0"/>
                      </a:endParaRPr>
                    </a:p>
                    <a:p>
                      <a:pPr algn="ctr">
                        <a:defRPr/>
                      </a:pPr>
                      <a:endParaRPr lang="en-CA" sz="1400" dirty="0">
                        <a:solidFill>
                          <a:srgbClr val="00549F"/>
                        </a:solidFill>
                        <a:cs typeface="Arial" panose="020B0604020202020204" pitchFamily="34" charset="0"/>
                      </a:endParaRPr>
                    </a:p>
                  </a:txBody>
                  <a:tcPr marT="45708" marB="45708"/>
                </a:tc>
                <a:extLst>
                  <a:ext uri="{0D108BD9-81ED-4DB2-BD59-A6C34878D82A}">
                    <a16:rowId xmlns:a16="http://schemas.microsoft.com/office/drawing/2014/main" val="10001"/>
                  </a:ext>
                </a:extLst>
              </a:tr>
              <a:tr h="335224">
                <a:tc>
                  <a:txBody>
                    <a:bodyPr/>
                    <a:lstStyle/>
                    <a:p>
                      <a:pPr algn="ctr"/>
                      <a:r>
                        <a:rPr lang="en-CA" sz="1600" b="1" dirty="0" err="1">
                          <a:solidFill>
                            <a:srgbClr val="00549F"/>
                          </a:solidFill>
                        </a:rPr>
                        <a:t>Cours</a:t>
                      </a:r>
                      <a:r>
                        <a:rPr lang="en-CA" sz="1600" b="1" dirty="0">
                          <a:solidFill>
                            <a:srgbClr val="00549F"/>
                          </a:solidFill>
                        </a:rPr>
                        <a:t> </a:t>
                      </a:r>
                      <a:r>
                        <a:rPr lang="en-CA" sz="1600" b="1" dirty="0" err="1">
                          <a:solidFill>
                            <a:srgbClr val="00549F"/>
                          </a:solidFill>
                        </a:rPr>
                        <a:t>d’eau</a:t>
                      </a:r>
                      <a:endParaRPr lang="en-CA" sz="1600" b="1" dirty="0">
                        <a:solidFill>
                          <a:srgbClr val="00549F"/>
                        </a:solidFill>
                      </a:endParaRPr>
                    </a:p>
                  </a:txBody>
                  <a:tcPr marT="45708" marB="45708"/>
                </a:tc>
                <a:extLst>
                  <a:ext uri="{0D108BD9-81ED-4DB2-BD59-A6C34878D82A}">
                    <a16:rowId xmlns:a16="http://schemas.microsoft.com/office/drawing/2014/main" val="10002"/>
                  </a:ext>
                </a:extLst>
              </a:tr>
              <a:tr h="1569744">
                <a:tc>
                  <a:txBody>
                    <a:bodyPr/>
                    <a:lstStyle/>
                    <a:p>
                      <a:pPr algn="ctr">
                        <a:defRPr/>
                      </a:pPr>
                      <a:endParaRPr lang="fr-FR" sz="1400" dirty="0">
                        <a:solidFill>
                          <a:srgbClr val="00549F"/>
                        </a:solidFill>
                        <a:ea typeface="Calibri" panose="020F0502020204030204" pitchFamily="34" charset="0"/>
                        <a:cs typeface="Arial" panose="020B0604020202020204" pitchFamily="34" charset="0"/>
                      </a:endParaRPr>
                    </a:p>
                    <a:p>
                      <a:pPr algn="ctr">
                        <a:defRPr/>
                      </a:pPr>
                      <a:r>
                        <a:rPr lang="fr-FR" sz="1400" dirty="0">
                          <a:solidFill>
                            <a:srgbClr val="00549F"/>
                          </a:solidFill>
                          <a:ea typeface="Calibri" panose="020F0502020204030204" pitchFamily="34" charset="0"/>
                          <a:cs typeface="Arial" panose="020B0604020202020204" pitchFamily="34" charset="0"/>
                        </a:rPr>
                        <a:t>Le lit, les berges et les rives de tout canal encaissé de plus </a:t>
                      </a:r>
                      <a:r>
                        <a:rPr lang="fr-FR" sz="1400" b="1" dirty="0">
                          <a:solidFill>
                            <a:srgbClr val="00549F"/>
                          </a:solidFill>
                          <a:ea typeface="Calibri" panose="020F0502020204030204" pitchFamily="34" charset="0"/>
                          <a:cs typeface="Arial" panose="020B0604020202020204" pitchFamily="34" charset="0"/>
                        </a:rPr>
                        <a:t>0,5 mètre</a:t>
                      </a:r>
                      <a:r>
                        <a:rPr lang="fr-FR" sz="1400" dirty="0">
                          <a:solidFill>
                            <a:srgbClr val="00549F"/>
                          </a:solidFill>
                          <a:ea typeface="Calibri" panose="020F0502020204030204" pitchFamily="34" charset="0"/>
                          <a:cs typeface="Arial" panose="020B0604020202020204" pitchFamily="34" charset="0"/>
                        </a:rPr>
                        <a:t> de largeur dont le </a:t>
                      </a:r>
                      <a:r>
                        <a:rPr lang="fr-FR" sz="1400" b="1" dirty="0">
                          <a:solidFill>
                            <a:srgbClr val="00549F"/>
                          </a:solidFill>
                          <a:ea typeface="Calibri" panose="020F0502020204030204" pitchFamily="34" charset="0"/>
                          <a:cs typeface="Arial" panose="020B0604020202020204" pitchFamily="34" charset="0"/>
                        </a:rPr>
                        <a:t>lit est rocheux ou terreux </a:t>
                      </a:r>
                      <a:r>
                        <a:rPr lang="fr-FR" sz="1400" dirty="0">
                          <a:solidFill>
                            <a:srgbClr val="00549F"/>
                          </a:solidFill>
                          <a:ea typeface="Calibri" panose="020F0502020204030204" pitchFamily="34" charset="0"/>
                          <a:cs typeface="Arial" panose="020B0604020202020204" pitchFamily="34" charset="0"/>
                        </a:rPr>
                        <a:t>; l’écoulement des eaux </a:t>
                      </a:r>
                      <a:r>
                        <a:rPr lang="fr-FR" sz="1400" b="1" dirty="0">
                          <a:solidFill>
                            <a:srgbClr val="00549F"/>
                          </a:solidFill>
                          <a:ea typeface="Calibri" panose="020F0502020204030204" pitchFamily="34" charset="0"/>
                          <a:cs typeface="Arial" panose="020B0604020202020204" pitchFamily="34" charset="0"/>
                        </a:rPr>
                        <a:t>ne doit pas</a:t>
                      </a:r>
                      <a:r>
                        <a:rPr lang="fr-FR" sz="1400" dirty="0">
                          <a:solidFill>
                            <a:srgbClr val="00549F"/>
                          </a:solidFill>
                          <a:ea typeface="Calibri" panose="020F0502020204030204" pitchFamily="34" charset="0"/>
                          <a:cs typeface="Arial" panose="020B0604020202020204" pitchFamily="34" charset="0"/>
                        </a:rPr>
                        <a:t> nécessairement être continu et peut même s’interrompre à certains moments de l’année; ou un </a:t>
                      </a:r>
                      <a:r>
                        <a:rPr lang="fr-FR" sz="1400" b="1" dirty="0">
                          <a:solidFill>
                            <a:srgbClr val="00549F"/>
                          </a:solidFill>
                          <a:ea typeface="Calibri" panose="020F0502020204030204" pitchFamily="34" charset="0"/>
                          <a:cs typeface="Arial" panose="020B0604020202020204" pitchFamily="34" charset="0"/>
                        </a:rPr>
                        <a:t>bassin naturel ou artificiel</a:t>
                      </a:r>
                    </a:p>
                    <a:p>
                      <a:endParaRPr lang="en-CA" sz="1400" dirty="0"/>
                    </a:p>
                  </a:txBody>
                  <a:tcPr marT="45708" marB="45708"/>
                </a:tc>
                <a:extLst>
                  <a:ext uri="{0D108BD9-81ED-4DB2-BD59-A6C34878D82A}">
                    <a16:rowId xmlns:a16="http://schemas.microsoft.com/office/drawing/2014/main" val="10003"/>
                  </a:ext>
                </a:extLst>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picture containing tree, outdoor, sky, water&#10;&#10;Description automatically generated">
            <a:extLst>
              <a:ext uri="{FF2B5EF4-FFF2-40B4-BE49-F238E27FC236}">
                <a16:creationId xmlns:a16="http://schemas.microsoft.com/office/drawing/2014/main" id="{9849362F-ED10-45BE-A73C-3A87EFC82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5" r="58333"/>
          <a:stretch>
            <a:fillRect/>
          </a:stretch>
        </p:blipFill>
        <p:spPr bwMode="auto">
          <a:xfrm>
            <a:off x="0" y="0"/>
            <a:ext cx="275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a:extLst>
              <a:ext uri="{FF2B5EF4-FFF2-40B4-BE49-F238E27FC236}">
                <a16:creationId xmlns:a16="http://schemas.microsoft.com/office/drawing/2014/main" id="{4C1366AA-8F91-4097-9F1A-855A62808582}"/>
              </a:ext>
            </a:extLst>
          </p:cNvPr>
          <p:cNvSpPr>
            <a:spLocks noGrp="1" noChangeArrowheads="1"/>
          </p:cNvSpPr>
          <p:nvPr>
            <p:ph type="title"/>
          </p:nvPr>
        </p:nvSpPr>
        <p:spPr>
          <a:xfrm>
            <a:off x="609600" y="381000"/>
            <a:ext cx="8116888" cy="814388"/>
          </a:xfrm>
        </p:spPr>
        <p:txBody>
          <a:bodyPr anchor="ctr"/>
          <a:lstStyle/>
          <a:p>
            <a:pPr algn="ctr"/>
            <a:r>
              <a:rPr lang="en-US" altLang="en-US" sz="2400" dirty="0"/>
              <a:t>Watercourse Definition  </a:t>
            </a:r>
            <a:br>
              <a:rPr lang="en-US" altLang="en-US" sz="2400" dirty="0"/>
            </a:br>
            <a:r>
              <a:rPr lang="en-US" altLang="en-US" sz="2400" b="0" i="1" dirty="0" err="1"/>
              <a:t>Définition</a:t>
            </a:r>
            <a:r>
              <a:rPr lang="en-US" altLang="en-US" sz="2400" b="0" i="1" dirty="0"/>
              <a:t> d’un </a:t>
            </a:r>
            <a:r>
              <a:rPr lang="en-US" altLang="en-US" sz="2400" b="0" i="1" dirty="0" err="1"/>
              <a:t>cours</a:t>
            </a:r>
            <a:r>
              <a:rPr lang="en-US" altLang="en-US" sz="2400" b="0" i="1" dirty="0"/>
              <a:t> </a:t>
            </a:r>
            <a:r>
              <a:rPr lang="en-US" altLang="en-US" sz="2400" b="0" i="1" dirty="0" err="1"/>
              <a:t>d’eau</a:t>
            </a:r>
            <a:endParaRPr lang="en-US" altLang="en-US" sz="2400" b="0" i="1" dirty="0"/>
          </a:p>
        </p:txBody>
      </p:sp>
      <p:graphicFrame>
        <p:nvGraphicFramePr>
          <p:cNvPr id="2" name="Table 2">
            <a:extLst>
              <a:ext uri="{FF2B5EF4-FFF2-40B4-BE49-F238E27FC236}">
                <a16:creationId xmlns:a16="http://schemas.microsoft.com/office/drawing/2014/main" id="{7DD95FE3-D912-426B-9DE8-441AD0D6D086}"/>
              </a:ext>
            </a:extLst>
          </p:cNvPr>
          <p:cNvGraphicFramePr>
            <a:graphicFrameLocks noGrp="1"/>
          </p:cNvGraphicFramePr>
          <p:nvPr>
            <p:extLst>
              <p:ext uri="{D42A27DB-BD31-4B8C-83A1-F6EECF244321}">
                <p14:modId xmlns:p14="http://schemas.microsoft.com/office/powerpoint/2010/main" val="3468563370"/>
              </p:ext>
            </p:extLst>
          </p:nvPr>
        </p:nvGraphicFramePr>
        <p:xfrm>
          <a:off x="990600" y="1398588"/>
          <a:ext cx="7162800" cy="4480212"/>
        </p:xfrm>
        <a:graphic>
          <a:graphicData uri="http://schemas.openxmlformats.org/drawingml/2006/table">
            <a:tbl>
              <a:tblPr firstRow="1" bandRow="1">
                <a:tableStyleId>{5C22544A-7EE6-4342-B048-85BDC9FD1C3A}</a:tableStyleId>
              </a:tblPr>
              <a:tblGrid>
                <a:gridCol w="7162800">
                  <a:extLst>
                    <a:ext uri="{9D8B030D-6E8A-4147-A177-3AD203B41FA5}">
                      <a16:colId xmlns:a16="http://schemas.microsoft.com/office/drawing/2014/main" val="20000"/>
                    </a:ext>
                  </a:extLst>
                </a:gridCol>
              </a:tblGrid>
              <a:tr h="335224">
                <a:tc>
                  <a:txBody>
                    <a:bodyPr/>
                    <a:lstStyle/>
                    <a:p>
                      <a:pPr algn="ctr"/>
                      <a:r>
                        <a:rPr lang="en-CA" sz="1600" dirty="0">
                          <a:solidFill>
                            <a:srgbClr val="00549F"/>
                          </a:solidFill>
                        </a:rPr>
                        <a:t>Basin</a:t>
                      </a:r>
                    </a:p>
                  </a:txBody>
                  <a:tcPr marT="45708" marB="45708"/>
                </a:tc>
                <a:extLst>
                  <a:ext uri="{0D108BD9-81ED-4DB2-BD59-A6C34878D82A}">
                    <a16:rowId xmlns:a16="http://schemas.microsoft.com/office/drawing/2014/main" val="10000"/>
                  </a:ext>
                </a:extLst>
              </a:tr>
              <a:tr h="1798072">
                <a:tc>
                  <a:txBody>
                    <a:bodyPr/>
                    <a:lstStyle/>
                    <a:p>
                      <a:pPr algn="ctr">
                        <a:defRPr/>
                      </a:pPr>
                      <a:endParaRPr lang="en-CA" sz="1400" dirty="0">
                        <a:ea typeface="Calibri" panose="020F0502020204030204" pitchFamily="34" charset="0"/>
                        <a:cs typeface="Arial" panose="020B0604020202020204" pitchFamily="34" charset="0"/>
                      </a:endParaRPr>
                    </a:p>
                    <a:p>
                      <a:pPr algn="ctr">
                        <a:defRPr/>
                      </a:pPr>
                      <a:r>
                        <a:rPr lang="en-CA" sz="1400" dirty="0">
                          <a:ea typeface="Calibri" panose="020F0502020204030204" pitchFamily="34" charset="0"/>
                          <a:cs typeface="Arial" panose="020B0604020202020204" pitchFamily="34" charset="0"/>
                        </a:rPr>
                        <a:t> </a:t>
                      </a:r>
                      <a:endParaRPr lang="en-CA" sz="1400" dirty="0">
                        <a:solidFill>
                          <a:srgbClr val="00549F"/>
                        </a:solidFill>
                        <a:cs typeface="Arial" panose="020B0604020202020204" pitchFamily="34" charset="0"/>
                      </a:endParaRPr>
                    </a:p>
                    <a:p>
                      <a:pPr algn="ctr">
                        <a:defRPr/>
                      </a:pPr>
                      <a:r>
                        <a:rPr lang="en-CA" sz="1400" b="0" dirty="0">
                          <a:solidFill>
                            <a:srgbClr val="00549F"/>
                          </a:solidFill>
                          <a:cs typeface="Arial" panose="020B0604020202020204" pitchFamily="34" charset="0"/>
                        </a:rPr>
                        <a:t>A basin or pond is considered regulated if it is </a:t>
                      </a:r>
                      <a:r>
                        <a:rPr lang="en-CA" sz="1400" b="1" dirty="0">
                          <a:solidFill>
                            <a:srgbClr val="00549F"/>
                          </a:solidFill>
                          <a:cs typeface="Arial" panose="020B0604020202020204" pitchFamily="34" charset="0"/>
                        </a:rPr>
                        <a:t>depicted on the WAWA Reference Map (NBHN layer)</a:t>
                      </a:r>
                    </a:p>
                    <a:p>
                      <a:pPr algn="ctr">
                        <a:defRPr/>
                      </a:pPr>
                      <a:endParaRPr lang="en-CA" sz="1400" b="0" dirty="0">
                        <a:solidFill>
                          <a:srgbClr val="00549F"/>
                        </a:solidFill>
                        <a:cs typeface="Arial" panose="020B0604020202020204" pitchFamily="34" charset="0"/>
                      </a:endParaRPr>
                    </a:p>
                    <a:p>
                      <a:pPr algn="ctr">
                        <a:defRPr/>
                      </a:pPr>
                      <a:r>
                        <a:rPr lang="en-CA" sz="1400" b="0" dirty="0">
                          <a:solidFill>
                            <a:srgbClr val="00549F"/>
                          </a:solidFill>
                          <a:cs typeface="Arial" panose="020B0604020202020204" pitchFamily="34" charset="0"/>
                        </a:rPr>
                        <a:t>Creating a basin or modifying an unmapped basin still requires a permit if it is </a:t>
                      </a:r>
                      <a:r>
                        <a:rPr lang="en-CA" sz="1400" b="1" dirty="0">
                          <a:solidFill>
                            <a:srgbClr val="00549F"/>
                          </a:solidFill>
                          <a:cs typeface="Arial" panose="020B0604020202020204" pitchFamily="34" charset="0"/>
                        </a:rPr>
                        <a:t>located within 30 metres of a watercourse/wetland</a:t>
                      </a:r>
                    </a:p>
                    <a:p>
                      <a:pPr algn="ctr">
                        <a:defRPr/>
                      </a:pPr>
                      <a:endParaRPr lang="en-CA" sz="1400" dirty="0">
                        <a:solidFill>
                          <a:srgbClr val="00549F"/>
                        </a:solidFill>
                        <a:cs typeface="Arial" panose="020B0604020202020204" pitchFamily="34" charset="0"/>
                      </a:endParaRPr>
                    </a:p>
                  </a:txBody>
                  <a:tcPr marT="45708" marB="45708"/>
                </a:tc>
                <a:extLst>
                  <a:ext uri="{0D108BD9-81ED-4DB2-BD59-A6C34878D82A}">
                    <a16:rowId xmlns:a16="http://schemas.microsoft.com/office/drawing/2014/main" val="10001"/>
                  </a:ext>
                </a:extLst>
              </a:tr>
              <a:tr h="335224">
                <a:tc>
                  <a:txBody>
                    <a:bodyPr/>
                    <a:lstStyle/>
                    <a:p>
                      <a:pPr algn="ctr"/>
                      <a:r>
                        <a:rPr lang="en-CA" sz="1600" b="1" dirty="0" err="1">
                          <a:solidFill>
                            <a:srgbClr val="00549F"/>
                          </a:solidFill>
                        </a:rPr>
                        <a:t>Bassin</a:t>
                      </a:r>
                      <a:endParaRPr lang="en-CA" sz="1600" b="1" dirty="0">
                        <a:solidFill>
                          <a:srgbClr val="00549F"/>
                        </a:solidFill>
                      </a:endParaRPr>
                    </a:p>
                  </a:txBody>
                  <a:tcPr marT="45708" marB="45708"/>
                </a:tc>
                <a:extLst>
                  <a:ext uri="{0D108BD9-81ED-4DB2-BD59-A6C34878D82A}">
                    <a16:rowId xmlns:a16="http://schemas.microsoft.com/office/drawing/2014/main" val="10002"/>
                  </a:ext>
                </a:extLst>
              </a:tr>
              <a:tr h="2011404">
                <a:tc>
                  <a:txBody>
                    <a:bodyPr/>
                    <a:lstStyle/>
                    <a:p>
                      <a:pPr algn="ctr">
                        <a:defRPr/>
                      </a:pPr>
                      <a:endParaRPr lang="fr-FR" sz="1400" dirty="0">
                        <a:solidFill>
                          <a:srgbClr val="00549F"/>
                        </a:solidFill>
                        <a:ea typeface="Calibri" panose="020F0502020204030204" pitchFamily="34" charset="0"/>
                        <a:cs typeface="Arial" panose="020B0604020202020204" pitchFamily="34" charset="0"/>
                      </a:endParaRPr>
                    </a:p>
                    <a:p>
                      <a:pPr algn="ctr">
                        <a:defRPr/>
                      </a:pPr>
                      <a:endParaRPr lang="fr-FR" sz="1400" b="0" dirty="0">
                        <a:solidFill>
                          <a:srgbClr val="00549F"/>
                        </a:solidFill>
                        <a:cs typeface="Arial" panose="020B0604020202020204" pitchFamily="34" charset="0"/>
                      </a:endParaRPr>
                    </a:p>
                    <a:p>
                      <a:pPr algn="ctr">
                        <a:defRPr/>
                      </a:pPr>
                      <a:r>
                        <a:rPr lang="fr-FR" sz="1400" b="0" dirty="0">
                          <a:solidFill>
                            <a:srgbClr val="00549F"/>
                          </a:solidFill>
                        </a:rPr>
                        <a:t>Un bassin ou un étang est règlementé s’il est identifié sur la </a:t>
                      </a:r>
                      <a:r>
                        <a:rPr lang="fr-FR" sz="1400" b="1" dirty="0">
                          <a:solidFill>
                            <a:srgbClr val="00549F"/>
                          </a:solidFill>
                        </a:rPr>
                        <a:t>carte de référence </a:t>
                      </a:r>
                      <a:r>
                        <a:rPr lang="fr-FR" sz="1400" b="0" dirty="0">
                          <a:solidFill>
                            <a:srgbClr val="00549F"/>
                          </a:solidFill>
                        </a:rPr>
                        <a:t>de modification de cours d’eau et/ou de terre humide </a:t>
                      </a:r>
                    </a:p>
                    <a:p>
                      <a:pPr algn="ctr">
                        <a:defRPr/>
                      </a:pPr>
                      <a:endParaRPr lang="fr-FR" sz="1400" b="0" dirty="0">
                        <a:solidFill>
                          <a:srgbClr val="00549F"/>
                        </a:solidFill>
                      </a:endParaRPr>
                    </a:p>
                    <a:p>
                      <a:pPr algn="ctr">
                        <a:defRPr/>
                      </a:pPr>
                      <a:r>
                        <a:rPr lang="fr-FR" sz="1400" b="0" dirty="0">
                          <a:solidFill>
                            <a:srgbClr val="00549F"/>
                          </a:solidFill>
                        </a:rPr>
                        <a:t>La création d'un bassin ou la modification d’un bassin non-cartographié nécessite un permis lorsqu'il se trouve </a:t>
                      </a:r>
                      <a:r>
                        <a:rPr lang="fr-FR" sz="1400" b="1" dirty="0">
                          <a:solidFill>
                            <a:srgbClr val="00549F"/>
                          </a:solidFill>
                        </a:rPr>
                        <a:t>à moins de 30 m d'un cours d'eau ou d'une terre humide.</a:t>
                      </a:r>
                      <a:endParaRPr lang="en-CA" sz="1400" b="1" dirty="0">
                        <a:solidFill>
                          <a:srgbClr val="00549F"/>
                        </a:solidFill>
                      </a:endParaRPr>
                    </a:p>
                    <a:p>
                      <a:endParaRPr lang="en-CA" sz="1400" dirty="0"/>
                    </a:p>
                  </a:txBody>
                  <a:tcPr marT="45708" marB="45708"/>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250264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picture containing tree, outdoor, sky, water&#10;&#10;Description automatically generated">
            <a:extLst>
              <a:ext uri="{FF2B5EF4-FFF2-40B4-BE49-F238E27FC236}">
                <a16:creationId xmlns:a16="http://schemas.microsoft.com/office/drawing/2014/main" id="{FB96DE07-D7B7-4ADA-985C-CB2D6AF54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5" r="58333"/>
          <a:stretch>
            <a:fillRect/>
          </a:stretch>
        </p:blipFill>
        <p:spPr bwMode="auto">
          <a:xfrm>
            <a:off x="0" y="0"/>
            <a:ext cx="275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4">
            <a:extLst>
              <a:ext uri="{FF2B5EF4-FFF2-40B4-BE49-F238E27FC236}">
                <a16:creationId xmlns:a16="http://schemas.microsoft.com/office/drawing/2014/main" id="{832E501B-A0DA-4A01-8D59-2D80936164F2}"/>
              </a:ext>
            </a:extLst>
          </p:cNvPr>
          <p:cNvSpPr>
            <a:spLocks noGrp="1" noChangeArrowheads="1"/>
          </p:cNvSpPr>
          <p:nvPr>
            <p:ph type="title"/>
          </p:nvPr>
        </p:nvSpPr>
        <p:spPr>
          <a:xfrm>
            <a:off x="474663" y="381000"/>
            <a:ext cx="8116887" cy="814388"/>
          </a:xfrm>
        </p:spPr>
        <p:txBody>
          <a:bodyPr anchor="ctr"/>
          <a:lstStyle/>
          <a:p>
            <a:pPr algn="ctr"/>
            <a:r>
              <a:rPr lang="en-US" altLang="en-US" sz="2400" dirty="0"/>
              <a:t>Wetland Definition </a:t>
            </a:r>
            <a:br>
              <a:rPr lang="en-US" altLang="en-US" sz="2400" dirty="0"/>
            </a:br>
            <a:r>
              <a:rPr lang="en-US" altLang="en-US" sz="2400" b="0" i="1" dirty="0" err="1"/>
              <a:t>Définitions</a:t>
            </a:r>
            <a:r>
              <a:rPr lang="en-US" altLang="en-US" sz="2400" b="0" i="1" dirty="0"/>
              <a:t> </a:t>
            </a:r>
            <a:r>
              <a:rPr lang="en-US" altLang="en-US" sz="2400" b="0" i="1" dirty="0" err="1"/>
              <a:t>d’une</a:t>
            </a:r>
            <a:r>
              <a:rPr lang="en-US" altLang="en-US" sz="2400" b="0" i="1" dirty="0"/>
              <a:t> </a:t>
            </a:r>
            <a:r>
              <a:rPr lang="en-US" altLang="en-US" sz="2400" b="0" i="1" dirty="0" err="1"/>
              <a:t>terre</a:t>
            </a:r>
            <a:r>
              <a:rPr lang="en-US" altLang="en-US" sz="2400" b="0" i="1" dirty="0"/>
              <a:t> </a:t>
            </a:r>
            <a:r>
              <a:rPr lang="en-US" altLang="en-US" sz="2400" b="0" i="1" dirty="0" err="1"/>
              <a:t>humide</a:t>
            </a:r>
            <a:endParaRPr lang="en-US" altLang="en-US" sz="2400" b="0" i="1" dirty="0"/>
          </a:p>
        </p:txBody>
      </p:sp>
      <p:graphicFrame>
        <p:nvGraphicFramePr>
          <p:cNvPr id="2" name="Table 2">
            <a:extLst>
              <a:ext uri="{FF2B5EF4-FFF2-40B4-BE49-F238E27FC236}">
                <a16:creationId xmlns:a16="http://schemas.microsoft.com/office/drawing/2014/main" id="{474A1666-088B-4002-B504-FB6456F7EAF9}"/>
              </a:ext>
            </a:extLst>
          </p:cNvPr>
          <p:cNvGraphicFramePr>
            <a:graphicFrameLocks noGrp="1"/>
          </p:cNvGraphicFramePr>
          <p:nvPr/>
        </p:nvGraphicFramePr>
        <p:xfrm>
          <a:off x="914400" y="1398588"/>
          <a:ext cx="7239000" cy="4060824"/>
        </p:xfrm>
        <a:graphic>
          <a:graphicData uri="http://schemas.openxmlformats.org/drawingml/2006/table">
            <a:tbl>
              <a:tblPr firstRow="1" bandRow="1">
                <a:tableStyleId>{5C22544A-7EE6-4342-B048-85BDC9FD1C3A}</a:tableStyleId>
              </a:tblPr>
              <a:tblGrid>
                <a:gridCol w="7239000">
                  <a:extLst>
                    <a:ext uri="{9D8B030D-6E8A-4147-A177-3AD203B41FA5}">
                      <a16:colId xmlns:a16="http://schemas.microsoft.com/office/drawing/2014/main" val="20000"/>
                    </a:ext>
                  </a:extLst>
                </a:gridCol>
              </a:tblGrid>
              <a:tr h="335387">
                <a:tc>
                  <a:txBody>
                    <a:bodyPr/>
                    <a:lstStyle/>
                    <a:p>
                      <a:pPr algn="ctr"/>
                      <a:r>
                        <a:rPr lang="en-CA" sz="1600" dirty="0">
                          <a:solidFill>
                            <a:srgbClr val="00549F"/>
                          </a:solidFill>
                        </a:rPr>
                        <a:t>Wetland</a:t>
                      </a:r>
                    </a:p>
                  </a:txBody>
                  <a:tcPr marT="45729" marB="45729"/>
                </a:tc>
                <a:extLst>
                  <a:ext uri="{0D108BD9-81ED-4DB2-BD59-A6C34878D82A}">
                    <a16:rowId xmlns:a16="http://schemas.microsoft.com/office/drawing/2014/main" val="10000"/>
                  </a:ext>
                </a:extLst>
              </a:tr>
              <a:tr h="1448064">
                <a:tc>
                  <a:txBody>
                    <a:bodyPr/>
                    <a:lstStyle/>
                    <a:p>
                      <a:pPr>
                        <a:defRPr/>
                      </a:pPr>
                      <a:endParaRPr lang="en-CA" sz="1400" dirty="0">
                        <a:solidFill>
                          <a:schemeClr val="bg1"/>
                        </a:solidFill>
                        <a:ea typeface="Calibri" panose="020F0502020204030204" pitchFamily="34" charset="0"/>
                        <a:cs typeface="Arial" panose="020B0604020202020204" pitchFamily="34" charset="0"/>
                      </a:endParaRPr>
                    </a:p>
                    <a:p>
                      <a:pPr algn="ctr">
                        <a:defRPr/>
                      </a:pPr>
                      <a:r>
                        <a:rPr lang="en-CA" sz="1400" dirty="0">
                          <a:solidFill>
                            <a:srgbClr val="00549F"/>
                          </a:solidFill>
                          <a:ea typeface="Calibri" panose="020F0502020204030204" pitchFamily="34" charset="0"/>
                          <a:cs typeface="Arial" panose="020B0604020202020204" pitchFamily="34" charset="0"/>
                        </a:rPr>
                        <a:t>Water table at, near, or above the land’s surface, or which is saturated, for a long enough period to promote wetland or aquatic processes as indicated,</a:t>
                      </a:r>
                      <a:r>
                        <a:rPr lang="en-CA" sz="1400" b="1" dirty="0">
                          <a:solidFill>
                            <a:srgbClr val="00549F"/>
                          </a:solidFill>
                          <a:ea typeface="Calibri" panose="020F0502020204030204" pitchFamily="34" charset="0"/>
                          <a:cs typeface="Arial" panose="020B0604020202020204" pitchFamily="34" charset="0"/>
                        </a:rPr>
                        <a:t> by hydric soils, hydrophytic vegetation</a:t>
                      </a:r>
                      <a:endParaRPr lang="en-CA" sz="1400" dirty="0">
                        <a:solidFill>
                          <a:srgbClr val="00549F"/>
                        </a:solidFill>
                        <a:cs typeface="Arial" panose="020B0604020202020204" pitchFamily="34" charset="0"/>
                      </a:endParaRPr>
                    </a:p>
                  </a:txBody>
                  <a:tcPr marT="45729" marB="45729"/>
                </a:tc>
                <a:extLst>
                  <a:ext uri="{0D108BD9-81ED-4DB2-BD59-A6C34878D82A}">
                    <a16:rowId xmlns:a16="http://schemas.microsoft.com/office/drawing/2014/main" val="10001"/>
                  </a:ext>
                </a:extLst>
              </a:tr>
              <a:tr h="335387">
                <a:tc>
                  <a:txBody>
                    <a:bodyPr/>
                    <a:lstStyle/>
                    <a:p>
                      <a:pPr algn="ctr"/>
                      <a:r>
                        <a:rPr lang="en-CA" sz="1600" b="1" dirty="0">
                          <a:solidFill>
                            <a:srgbClr val="00549F"/>
                          </a:solidFill>
                        </a:rPr>
                        <a:t>Terre </a:t>
                      </a:r>
                      <a:r>
                        <a:rPr lang="en-CA" sz="1600" b="1" dirty="0" err="1">
                          <a:solidFill>
                            <a:srgbClr val="00549F"/>
                          </a:solidFill>
                        </a:rPr>
                        <a:t>humide</a:t>
                      </a:r>
                      <a:endParaRPr lang="en-CA" sz="1600" b="1" dirty="0">
                        <a:solidFill>
                          <a:srgbClr val="00549F"/>
                        </a:solidFill>
                      </a:endParaRPr>
                    </a:p>
                  </a:txBody>
                  <a:tcPr marT="45729" marB="45729"/>
                </a:tc>
                <a:extLst>
                  <a:ext uri="{0D108BD9-81ED-4DB2-BD59-A6C34878D82A}">
                    <a16:rowId xmlns:a16="http://schemas.microsoft.com/office/drawing/2014/main" val="10002"/>
                  </a:ext>
                </a:extLst>
              </a:tr>
              <a:tr h="1941986">
                <a:tc>
                  <a:txBody>
                    <a:bodyPr/>
                    <a:lstStyle/>
                    <a:p>
                      <a:pPr algn="ctr">
                        <a:defRPr/>
                      </a:pPr>
                      <a:endParaRPr lang="fr-FR" sz="1400" dirty="0">
                        <a:solidFill>
                          <a:srgbClr val="00549F"/>
                        </a:solidFill>
                        <a:ea typeface="Calibri" panose="020F0502020204030204" pitchFamily="34" charset="0"/>
                        <a:cs typeface="Arial" panose="020B0604020202020204" pitchFamily="34" charset="0"/>
                      </a:endParaRPr>
                    </a:p>
                    <a:p>
                      <a:pPr algn="ctr">
                        <a:defRPr/>
                      </a:pPr>
                      <a:r>
                        <a:rPr lang="fr-FR" sz="1400" dirty="0">
                          <a:solidFill>
                            <a:srgbClr val="00549F"/>
                          </a:solidFill>
                          <a:ea typeface="Calibri" panose="020F0502020204030204" pitchFamily="34" charset="0"/>
                          <a:cs typeface="Arial" panose="020B0604020202020204" pitchFamily="34" charset="0"/>
                        </a:rPr>
                        <a:t>Terre ayant une nappe phréatique à la surface, près de la surface ou au-dessus de la surface de la terre ou qui est saturée pendant une période assez longue pour favoriser des processus aquatiques ou de formation de terre humide comme en témoignent un </a:t>
                      </a:r>
                      <a:r>
                        <a:rPr lang="fr-FR" sz="1400" b="1" dirty="0">
                          <a:solidFill>
                            <a:srgbClr val="00549F"/>
                          </a:solidFill>
                          <a:ea typeface="Calibri" panose="020F0502020204030204" pitchFamily="34" charset="0"/>
                          <a:cs typeface="Arial" panose="020B0604020202020204" pitchFamily="34" charset="0"/>
                        </a:rPr>
                        <a:t>sol hydrique</a:t>
                      </a:r>
                      <a:r>
                        <a:rPr lang="fr-FR" sz="1400" dirty="0">
                          <a:solidFill>
                            <a:srgbClr val="00549F"/>
                          </a:solidFill>
                          <a:ea typeface="Calibri" panose="020F0502020204030204" pitchFamily="34" charset="0"/>
                          <a:cs typeface="Arial" panose="020B0604020202020204" pitchFamily="34" charset="0"/>
                        </a:rPr>
                        <a:t>, une </a:t>
                      </a:r>
                      <a:r>
                        <a:rPr lang="fr-FR" sz="1400" b="1" dirty="0">
                          <a:solidFill>
                            <a:srgbClr val="00549F"/>
                          </a:solidFill>
                          <a:ea typeface="Calibri" panose="020F0502020204030204" pitchFamily="34" charset="0"/>
                          <a:cs typeface="Arial" panose="020B0604020202020204" pitchFamily="34" charset="0"/>
                        </a:rPr>
                        <a:t>végétation hydrophyte</a:t>
                      </a:r>
                      <a:r>
                        <a:rPr lang="fr-FR" sz="1400" dirty="0">
                          <a:solidFill>
                            <a:srgbClr val="00549F"/>
                          </a:solidFill>
                          <a:ea typeface="Calibri" panose="020F0502020204030204" pitchFamily="34" charset="0"/>
                          <a:cs typeface="Arial" panose="020B0604020202020204" pitchFamily="34" charset="0"/>
                        </a:rPr>
                        <a:t> et diverses </a:t>
                      </a:r>
                      <a:r>
                        <a:rPr lang="fr-FR" sz="1400" b="1" dirty="0">
                          <a:solidFill>
                            <a:srgbClr val="00549F"/>
                          </a:solidFill>
                          <a:ea typeface="Calibri" panose="020F0502020204030204" pitchFamily="34" charset="0"/>
                          <a:cs typeface="Arial" panose="020B0604020202020204" pitchFamily="34" charset="0"/>
                        </a:rPr>
                        <a:t>activités biologiques adaptées au milieu humide</a:t>
                      </a:r>
                      <a:r>
                        <a:rPr lang="fr-FR" sz="1400" dirty="0">
                          <a:solidFill>
                            <a:srgbClr val="00549F"/>
                          </a:solidFill>
                          <a:ea typeface="Calibri" panose="020F0502020204030204" pitchFamily="34" charset="0"/>
                          <a:cs typeface="Arial" panose="020B0604020202020204" pitchFamily="34" charset="0"/>
                        </a:rPr>
                        <a:t>.</a:t>
                      </a:r>
                      <a:endParaRPr lang="fr-FR" sz="1800" dirty="0">
                        <a:solidFill>
                          <a:srgbClr val="00549F"/>
                        </a:solidFill>
                        <a:ea typeface="Calibri" panose="020F0502020204030204" pitchFamily="34" charset="0"/>
                        <a:cs typeface="Arial" panose="020B0604020202020204" pitchFamily="34" charset="0"/>
                      </a:endParaRPr>
                    </a:p>
                  </a:txBody>
                  <a:tcPr marT="45729" marB="45729"/>
                </a:tc>
                <a:extLst>
                  <a:ext uri="{0D108BD9-81ED-4DB2-BD59-A6C34878D82A}">
                    <a16:rowId xmlns:a16="http://schemas.microsoft.com/office/drawing/2014/main" val="10003"/>
                  </a:ext>
                </a:extLst>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5" descr="Pictures april 2009 lee.jpg">
            <a:extLst>
              <a:ext uri="{FF2B5EF4-FFF2-40B4-BE49-F238E27FC236}">
                <a16:creationId xmlns:a16="http://schemas.microsoft.com/office/drawing/2014/main" id="{57AC817A-F597-44F8-91F7-772D5DA800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450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Content Placeholder 3" descr="whatwet">
            <a:extLst>
              <a:ext uri="{FF2B5EF4-FFF2-40B4-BE49-F238E27FC236}">
                <a16:creationId xmlns:a16="http://schemas.microsoft.com/office/drawing/2014/main" id="{4758C3DA-B8FF-42FB-9E00-168928015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013" y="3429000"/>
            <a:ext cx="4598987" cy="3429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2" name="Content Placeholder 3" descr="P0000685">
            <a:extLst>
              <a:ext uri="{FF2B5EF4-FFF2-40B4-BE49-F238E27FC236}">
                <a16:creationId xmlns:a16="http://schemas.microsoft.com/office/drawing/2014/main" id="{D816B212-EE51-4857-B7EB-582082D41F91}"/>
              </a:ext>
            </a:extLst>
          </p:cNvPr>
          <p:cNvPicPr>
            <a:picLocks noChangeAspect="1" noChangeArrowheads="1"/>
          </p:cNvPicPr>
          <p:nvPr/>
        </p:nvPicPr>
        <p:blipFill>
          <a:blip r:embed="rId5">
            <a:lum bright="-14000"/>
            <a:extLst>
              <a:ext uri="{28A0092B-C50C-407E-A947-70E740481C1C}">
                <a14:useLocalDpi xmlns:a14="http://schemas.microsoft.com/office/drawing/2010/main" val="0"/>
              </a:ext>
            </a:extLst>
          </a:blip>
          <a:srcRect t="11688" b="10187"/>
          <a:stretch>
            <a:fillRect/>
          </a:stretch>
        </p:blipFill>
        <p:spPr bwMode="auto">
          <a:xfrm>
            <a:off x="4545013" y="0"/>
            <a:ext cx="45989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IMG_0111">
            <a:extLst>
              <a:ext uri="{FF2B5EF4-FFF2-40B4-BE49-F238E27FC236}">
                <a16:creationId xmlns:a16="http://schemas.microsoft.com/office/drawing/2014/main" id="{23574AFA-8DAB-4D8E-9712-58760A259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450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8F10C94B-8989-4146-9239-C7337E9FA2BF}"/>
              </a:ext>
            </a:extLst>
          </p:cNvPr>
          <p:cNvSpPr>
            <a:spLocks noGrp="1" noChangeArrowheads="1"/>
          </p:cNvSpPr>
          <p:nvPr>
            <p:ph type="title"/>
          </p:nvPr>
        </p:nvSpPr>
        <p:spPr>
          <a:xfrm>
            <a:off x="485775" y="76200"/>
            <a:ext cx="8116888" cy="814388"/>
          </a:xfrm>
        </p:spPr>
        <p:txBody>
          <a:bodyPr>
            <a:normAutofit fontScale="90000"/>
          </a:bodyPr>
          <a:lstStyle/>
          <a:p>
            <a:pPr algn="ctr" eaLnBrk="1" hangingPunct="1">
              <a:defRPr/>
            </a:pPr>
            <a:r>
              <a:rPr lang="en-US" sz="2400" dirty="0">
                <a:solidFill>
                  <a:schemeClr val="bg1"/>
                </a:solidFill>
                <a:cs typeface="+mj-cs"/>
              </a:rPr>
              <a:t>Types of Wetlands in New Brunswick </a:t>
            </a:r>
            <a:br>
              <a:rPr lang="en-US" sz="2400" dirty="0">
                <a:solidFill>
                  <a:schemeClr val="bg1"/>
                </a:solidFill>
                <a:cs typeface="+mj-cs"/>
              </a:rPr>
            </a:br>
            <a:r>
              <a:rPr lang="en-US" sz="2400" b="0" i="1" dirty="0">
                <a:solidFill>
                  <a:schemeClr val="bg1"/>
                </a:solidFill>
                <a:cs typeface="+mj-cs"/>
              </a:rPr>
              <a:t>Types de </a:t>
            </a:r>
            <a:r>
              <a:rPr lang="en-US" sz="2400" b="0" i="1" dirty="0" err="1">
                <a:solidFill>
                  <a:schemeClr val="bg1"/>
                </a:solidFill>
                <a:cs typeface="+mj-cs"/>
              </a:rPr>
              <a:t>t</a:t>
            </a:r>
            <a:r>
              <a:rPr lang="en-US" altLang="en-US" sz="2400" b="0" i="1" dirty="0" err="1">
                <a:solidFill>
                  <a:schemeClr val="bg1"/>
                </a:solidFill>
              </a:rPr>
              <a:t>erres</a:t>
            </a:r>
            <a:r>
              <a:rPr lang="en-US" altLang="en-US" sz="2400" b="0" i="1" dirty="0">
                <a:solidFill>
                  <a:schemeClr val="bg1"/>
                </a:solidFill>
              </a:rPr>
              <a:t> </a:t>
            </a:r>
            <a:r>
              <a:rPr lang="en-US" altLang="en-US" sz="2400" b="0" i="1" dirty="0" err="1">
                <a:solidFill>
                  <a:schemeClr val="bg1"/>
                </a:solidFill>
              </a:rPr>
              <a:t>humides</a:t>
            </a:r>
            <a:r>
              <a:rPr lang="en-US" altLang="en-US" sz="2400" b="0" i="1" dirty="0">
                <a:solidFill>
                  <a:schemeClr val="bg1"/>
                </a:solidFill>
              </a:rPr>
              <a:t> au Nouveau-Brunswick</a:t>
            </a:r>
            <a:endParaRPr lang="en-US" sz="2400" b="0" i="1" dirty="0">
              <a:solidFill>
                <a:schemeClr val="bg1"/>
              </a:solidFill>
              <a:cs typeface="+mj-cs"/>
            </a:endParaRPr>
          </a:p>
        </p:txBody>
      </p:sp>
      <p:sp>
        <p:nvSpPr>
          <p:cNvPr id="3" name="Rectangle 3">
            <a:extLst>
              <a:ext uri="{FF2B5EF4-FFF2-40B4-BE49-F238E27FC236}">
                <a16:creationId xmlns:a16="http://schemas.microsoft.com/office/drawing/2014/main" id="{5D92ACE6-6F49-471C-9970-C6E1F7F7A084}"/>
              </a:ext>
            </a:extLst>
          </p:cNvPr>
          <p:cNvSpPr>
            <a:spLocks noGrp="1" noChangeArrowheads="1"/>
          </p:cNvSpPr>
          <p:nvPr>
            <p:ph type="body" idx="1"/>
          </p:nvPr>
        </p:nvSpPr>
        <p:spPr>
          <a:xfrm>
            <a:off x="381000" y="938213"/>
            <a:ext cx="8077200" cy="4724400"/>
          </a:xfrm>
        </p:spPr>
        <p:txBody>
          <a:bodyPr/>
          <a:lstStyle/>
          <a:p>
            <a:pPr eaLnBrk="1" hangingPunct="1">
              <a:buFontTx/>
              <a:buNone/>
              <a:defRPr/>
            </a:pPr>
            <a:endParaRPr lang="en-US" sz="2000" dirty="0">
              <a:cs typeface="+mn-cs"/>
            </a:endParaRPr>
          </a:p>
          <a:p>
            <a:pPr eaLnBrk="1" hangingPunct="1">
              <a:buFontTx/>
              <a:buNone/>
              <a:defRPr/>
            </a:pPr>
            <a:endParaRPr lang="en-US" sz="1600" dirty="0">
              <a:solidFill>
                <a:schemeClr val="bg1"/>
              </a:solidFill>
              <a:cs typeface="+mn-cs"/>
            </a:endParaRPr>
          </a:p>
          <a:p>
            <a:pPr marL="457200" indent="-457200" eaLnBrk="1" hangingPunct="1">
              <a:buFontTx/>
              <a:buNone/>
              <a:defRPr/>
            </a:pPr>
            <a:endParaRPr lang="en-US" sz="2000" dirty="0">
              <a:solidFill>
                <a:schemeClr val="bg1"/>
              </a:solidFill>
              <a:cs typeface="+mn-cs"/>
            </a:endParaRPr>
          </a:p>
          <a:p>
            <a:pPr eaLnBrk="1" hangingPunct="1">
              <a:buFontTx/>
              <a:buNone/>
              <a:defRPr/>
            </a:pPr>
            <a:endParaRPr lang="en-US" sz="2000" dirty="0">
              <a:cs typeface="+mn-cs"/>
            </a:endParaRPr>
          </a:p>
        </p:txBody>
      </p:sp>
      <p:pic>
        <p:nvPicPr>
          <p:cNvPr id="12296" name="Picture 15" descr="http://ts1.mm.bing.net/th?&amp;id=HN.608014352764440011&amp;w=300&amp;h=300&amp;c=0&amp;pid=1.9&amp;rs=0&amp;p=0">
            <a:extLst>
              <a:ext uri="{FF2B5EF4-FFF2-40B4-BE49-F238E27FC236}">
                <a16:creationId xmlns:a16="http://schemas.microsoft.com/office/drawing/2014/main" id="{49EC4F1D-6B77-4F19-8F7D-AF96798102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263" y="2505075"/>
            <a:ext cx="2857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www.nhdfl.org/library/images/photo-index/DSC_0015.jpg">
            <a:extLst>
              <a:ext uri="{FF2B5EF4-FFF2-40B4-BE49-F238E27FC236}">
                <a16:creationId xmlns:a16="http://schemas.microsoft.com/office/drawing/2014/main" id="{B919E973-DBF6-4E5D-8F6A-1878FDCBE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46228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3.bp.blogspot.com/-BzqLP95Qo18/UeyPfXJFhMI/AAAAAAAAEnI/rTNsHN5_feE/s1600/black-spruce-forest.jpg">
            <a:extLst>
              <a:ext uri="{FF2B5EF4-FFF2-40B4-BE49-F238E27FC236}">
                <a16:creationId xmlns:a16="http://schemas.microsoft.com/office/drawing/2014/main" id="{6E94FBD0-8518-4166-8B7F-6FBFB3C6D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http://www.fws.gov/uploadedImages/Region_1/NWRS/Zone_2/Willapa_Complex/Julia_Butler_Hansen/Images/river3-1024x768.jpg">
            <a:extLst>
              <a:ext uri="{FF2B5EF4-FFF2-40B4-BE49-F238E27FC236}">
                <a16:creationId xmlns:a16="http://schemas.microsoft.com/office/drawing/2014/main" id="{3C57CC29-CB08-4530-B505-5F4C7101C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713"/>
            <a:ext cx="45720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http://www.naturalheritage.state.pa.us/photos/Communities/Circumneutral%20shrub%20swamp/MF.035-2.jpg">
            <a:extLst>
              <a:ext uri="{FF2B5EF4-FFF2-40B4-BE49-F238E27FC236}">
                <a16:creationId xmlns:a16="http://schemas.microsoft.com/office/drawing/2014/main" id="{8A6A9DF1-D84C-4539-B9CB-B146CA7CBF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98838"/>
            <a:ext cx="45720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4461</TotalTime>
  <Words>2857</Words>
  <Application>Microsoft Office PowerPoint</Application>
  <PresentationFormat>On-screen Show (4:3)</PresentationFormat>
  <Paragraphs>279</Paragraphs>
  <Slides>22</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Narrow</vt:lpstr>
      <vt:lpstr>Calibri</vt:lpstr>
      <vt:lpstr>Blank Presentation</vt:lpstr>
      <vt:lpstr>PowerPoint Presentation</vt:lpstr>
      <vt:lpstr>Regulatory Requirements  Exigences réglementaires</vt:lpstr>
      <vt:lpstr>Watercourse and Wetland Alteration (WAWA) Regulation Règlement sur la modification des cours d’eau et des terres humides (MCETH)</vt:lpstr>
      <vt:lpstr>Alteration Examples  Example de modifications</vt:lpstr>
      <vt:lpstr>Watercourse Definition  Définition d’un cours d’eau</vt:lpstr>
      <vt:lpstr>Watercourse Definition   Définition d’un cours d’eau</vt:lpstr>
      <vt:lpstr>Wetland Definition  Définitions d’une terre humide</vt:lpstr>
      <vt:lpstr>Types of Wetlands in New Brunswick  Types de terres humides au Nouveau-Brunswick</vt:lpstr>
      <vt:lpstr>PowerPoint Presentation</vt:lpstr>
      <vt:lpstr>WAWA General Specifications  Spécifications générales des terres humides et des cours d’eau</vt:lpstr>
      <vt:lpstr>WAWA and Agriculture</vt:lpstr>
      <vt:lpstr>WAWA and Agriculture</vt:lpstr>
      <vt:lpstr>WAWA Irrigation Requirements  Exigences pour les projets d’irrigation</vt:lpstr>
      <vt:lpstr>Watershed Protection Program Programme de protection des bassins hydrographiques</vt:lpstr>
      <vt:lpstr>Wellfield Protection Program Programme de protection des champs de captage</vt:lpstr>
      <vt:lpstr>Regulatory Requirement – Clean Environment Act Exigence réglementaire – Loi sur l'assainissement de l'environnement</vt:lpstr>
      <vt:lpstr>EIA Registration  Le processus d’enregistrement  </vt:lpstr>
      <vt:lpstr>EIA Registration  Le processus d’enregistrement  </vt:lpstr>
      <vt:lpstr>EIA Registration  Processus d’enregistrement  </vt:lpstr>
      <vt:lpstr>Irrigation / Irrigation</vt:lpstr>
      <vt:lpstr>Irrigation / Irrigation</vt:lpstr>
      <vt:lpstr>Resources</vt:lpstr>
    </vt:vector>
  </TitlesOfParts>
  <Company>Jim McVicar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McVicar</dc:creator>
  <cp:lastModifiedBy>Bertin, Joanie (ELG/EGL)</cp:lastModifiedBy>
  <cp:revision>355</cp:revision>
  <cp:lastPrinted>2017-05-01T12:39:14Z</cp:lastPrinted>
  <dcterms:created xsi:type="dcterms:W3CDTF">2008-01-16T13:43:52Z</dcterms:created>
  <dcterms:modified xsi:type="dcterms:W3CDTF">2023-03-10T18:36:15Z</dcterms:modified>
</cp:coreProperties>
</file>