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9" r:id="rId2"/>
  </p:sldMasterIdLst>
  <p:notesMasterIdLst>
    <p:notesMasterId r:id="rId3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861" r:id="rId15"/>
    <p:sldId id="868" r:id="rId16"/>
    <p:sldId id="867" r:id="rId17"/>
    <p:sldId id="866" r:id="rId18"/>
    <p:sldId id="306" r:id="rId19"/>
    <p:sldId id="268" r:id="rId20"/>
    <p:sldId id="269" r:id="rId21"/>
    <p:sldId id="270" r:id="rId22"/>
    <p:sldId id="271" r:id="rId23"/>
    <p:sldId id="863" r:id="rId24"/>
    <p:sldId id="864" r:id="rId25"/>
    <p:sldId id="313" r:id="rId26"/>
    <p:sldId id="865" r:id="rId27"/>
    <p:sldId id="272" r:id="rId28"/>
    <p:sldId id="311" r:id="rId29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8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99" roundtripDataSignature="AMtx7mhJkHiqxkyD0KWTqjQkB3fmY6/j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05"/>
    <p:restoredTop sz="94578"/>
  </p:normalViewPr>
  <p:slideViewPr>
    <p:cSldViewPr snapToGrid="0">
      <p:cViewPr varScale="1">
        <p:scale>
          <a:sx n="108" d="100"/>
          <a:sy n="108" d="100"/>
        </p:scale>
        <p:origin x="1192" y="200"/>
      </p:cViewPr>
      <p:guideLst>
        <p:guide orient="horz" pos="2160"/>
        <p:guide pos="29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8" d="100"/>
        <a:sy n="10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10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10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99" Type="http://customschemas.google.com/relationships/presentationmetadata" Target="metadata"/><Relationship Id="rId10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10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fld>
            <a:endParaRPr sz="1200" b="0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9985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62644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64525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7460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2" name="Google Shape;882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40159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09689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3880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26</a:t>
            </a:fld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6" name="Google Shape;61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17" name="Google Shape;61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Site Selection</a:t>
            </a:r>
            <a:endParaRPr/>
          </a:p>
          <a:p>
            <a:pPr marL="0" lvl="0" indent="0" algn="l" rtl="0">
              <a:spcBef>
                <a:spcPts val="84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Well-drained soil with good organic matter</a:t>
            </a:r>
            <a:endParaRPr/>
          </a:p>
          <a:p>
            <a:pPr marL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Good light exposure</a:t>
            </a:r>
            <a:endParaRPr/>
          </a:p>
          <a:p>
            <a:pPr marL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Gentle slope, elevation</a:t>
            </a:r>
            <a:endParaRPr/>
          </a:p>
          <a:p>
            <a:pPr marL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Source of water nearby</a:t>
            </a:r>
            <a:endParaRPr/>
          </a:p>
          <a:p>
            <a:pPr marL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Soil pH: 5.8 to 6.5</a:t>
            </a:r>
            <a:endParaRPr/>
          </a:p>
          <a:p>
            <a:pPr marL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Eliminate weeds</a:t>
            </a:r>
            <a:endParaRPr/>
          </a:p>
          <a:p>
            <a:pPr marL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Avoid nightshades</a:t>
            </a:r>
            <a:endParaRPr/>
          </a:p>
          <a:p>
            <a:pPr marL="457200" lvl="1" indent="-17780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rgbClr val="008080"/>
              </a:buClr>
              <a:buSzPts val="2800"/>
              <a:buFont typeface="Comic Sans MS"/>
              <a:buChar char="•"/>
            </a:pPr>
            <a:r>
              <a:rPr lang="en-US" sz="2800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carry </a:t>
            </a:r>
            <a:r>
              <a:rPr lang="en-US" sz="2800" i="1">
                <a:solidFill>
                  <a:srgbClr val="008080"/>
                </a:solidFill>
                <a:latin typeface="Comic Sans MS"/>
                <a:ea typeface="Comic Sans MS"/>
                <a:cs typeface="Comic Sans MS"/>
                <a:sym typeface="Comic Sans MS"/>
              </a:rPr>
              <a:t>Verticillium</a:t>
            </a:r>
            <a:endParaRPr sz="2800">
              <a:solidFill>
                <a:srgbClr val="00808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1" indent="0" algn="l" rtl="0">
              <a:lnSpc>
                <a:spcPct val="7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>
              <a:solidFill>
                <a:srgbClr val="00808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75"/>
          <p:cNvSpPr txBox="1">
            <a:spLocks noGrp="1"/>
          </p:cNvSpPr>
          <p:nvPr>
            <p:ph type="subTitle" idx="1"/>
          </p:nvPr>
        </p:nvSpPr>
        <p:spPr>
          <a:xfrm>
            <a:off x="457200" y="1981200"/>
            <a:ext cx="8229600" cy="36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None/>
              <a:defRPr sz="2400">
                <a:solidFill>
                  <a:srgbClr val="071A34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98"/>
          <p:cNvSpPr txBox="1"/>
          <p:nvPr/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800">
              <a:solidFill>
                <a:srgbClr val="071A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98"/>
          <p:cNvSpPr txBox="1">
            <a:spLocks noGrp="1"/>
          </p:cNvSpPr>
          <p:nvPr>
            <p:ph type="body" idx="1"/>
          </p:nvPr>
        </p:nvSpPr>
        <p:spPr>
          <a:xfrm rot="5400000">
            <a:off x="2461418" y="-99219"/>
            <a:ext cx="42211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Char char="•"/>
              <a:defRPr>
                <a:solidFill>
                  <a:srgbClr val="071A34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–"/>
              <a:defRPr>
                <a:solidFill>
                  <a:srgbClr val="071A34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•"/>
              <a:defRPr>
                <a:solidFill>
                  <a:srgbClr val="071A34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–"/>
              <a:defRPr>
                <a:solidFill>
                  <a:srgbClr val="071A34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»"/>
              <a:defRPr>
                <a:solidFill>
                  <a:srgbClr val="071A3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79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79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2" name="Google Shape;92;p7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7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7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8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8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8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8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8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8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8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8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8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p8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8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8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84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4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119" name="Google Shape;119;p84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»"/>
              <a:defRPr sz="1800"/>
            </a:lvl9pPr>
          </a:lstStyle>
          <a:p>
            <a:endParaRPr/>
          </a:p>
        </p:txBody>
      </p:sp>
      <p:sp>
        <p:nvSpPr>
          <p:cNvPr id="120" name="Google Shape;120;p8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8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8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8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126" name="Google Shape;126;p8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127" name="Google Shape;127;p8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  <a:defRPr sz="1600" b="1"/>
            </a:lvl9pPr>
          </a:lstStyle>
          <a:p>
            <a:endParaRPr/>
          </a:p>
        </p:txBody>
      </p:sp>
      <p:sp>
        <p:nvSpPr>
          <p:cNvPr id="128" name="Google Shape;128;p8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Times New Roman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»"/>
              <a:defRPr sz="1600"/>
            </a:lvl9pPr>
          </a:lstStyle>
          <a:p>
            <a:endParaRPr/>
          </a:p>
        </p:txBody>
      </p:sp>
      <p:sp>
        <p:nvSpPr>
          <p:cNvPr id="129" name="Google Shape;129;p8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8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8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8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8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/>
            </a:lvl9pPr>
          </a:lstStyle>
          <a:p>
            <a:endParaRPr/>
          </a:p>
        </p:txBody>
      </p:sp>
      <p:sp>
        <p:nvSpPr>
          <p:cNvPr id="135" name="Google Shape;135;p8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136" name="Google Shape;136;p8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8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8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8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2" name="Google Shape;142;p8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Times New Roman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Times New Roman"/>
              <a:buNone/>
              <a:defRPr sz="900"/>
            </a:lvl9pPr>
          </a:lstStyle>
          <a:p>
            <a:endParaRPr/>
          </a:p>
        </p:txBody>
      </p:sp>
      <p:sp>
        <p:nvSpPr>
          <p:cNvPr id="143" name="Google Shape;143;p8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8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8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6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" name="Google Shape;24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88"/>
          <p:cNvSpPr txBox="1">
            <a:spLocks noGrp="1"/>
          </p:cNvSpPr>
          <p:nvPr>
            <p:ph type="body" idx="1"/>
          </p:nvPr>
        </p:nvSpPr>
        <p:spPr>
          <a:xfrm rot="5400000">
            <a:off x="2514600" y="152400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9" name="Google Shape;149;p8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8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8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9"/>
          <p:cNvSpPr txBox="1">
            <a:spLocks noGrp="1"/>
          </p:cNvSpPr>
          <p:nvPr>
            <p:ph type="title"/>
          </p:nvPr>
        </p:nvSpPr>
        <p:spPr>
          <a:xfrm rot="5400000">
            <a:off x="4743450" y="2381250"/>
            <a:ext cx="5486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89"/>
          <p:cNvSpPr txBox="1">
            <a:spLocks noGrp="1"/>
          </p:cNvSpPr>
          <p:nvPr>
            <p:ph type="body" idx="1"/>
          </p:nvPr>
        </p:nvSpPr>
        <p:spPr>
          <a:xfrm rot="5400000">
            <a:off x="781050" y="514350"/>
            <a:ext cx="5486400" cy="56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5" name="Google Shape;155;p8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8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8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lip Art and Text" type="clipArtAndTx">
  <p:cSld name="CLIPART_AND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0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90"/>
          <p:cNvSpPr>
            <a:spLocks noGrp="1"/>
          </p:cNvSpPr>
          <p:nvPr>
            <p:ph type="clipArt" idx="2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1" name="Google Shape;161;p90"/>
          <p:cNvSpPr txBox="1">
            <a:spLocks noGrp="1"/>
          </p:cNvSpPr>
          <p:nvPr>
            <p:ph type="body" idx="1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2" name="Google Shape;162;p9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9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9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9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68" name="Google Shape;168;p91"/>
          <p:cNvSpPr>
            <a:spLocks noGrp="1"/>
          </p:cNvSpPr>
          <p:nvPr>
            <p:ph type="clipArt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9" name="Google Shape;169;p9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9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9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7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8229600" cy="422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Char char="•"/>
              <a:defRPr sz="2800">
                <a:solidFill>
                  <a:srgbClr val="071A34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–"/>
              <a:defRPr sz="2400">
                <a:solidFill>
                  <a:srgbClr val="071A34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•"/>
              <a:defRPr sz="2000">
                <a:solidFill>
                  <a:srgbClr val="071A34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–"/>
              <a:defRPr sz="1800">
                <a:solidFill>
                  <a:srgbClr val="071A34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Char char="»"/>
              <a:defRPr sz="1600">
                <a:solidFill>
                  <a:srgbClr val="071A3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7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2"/>
          <p:cNvSpPr txBox="1"/>
          <p:nvPr/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800">
              <a:solidFill>
                <a:srgbClr val="071A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9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92"/>
          <p:cNvSpPr txBox="1">
            <a:spLocks noGrp="1"/>
          </p:cNvSpPr>
          <p:nvPr>
            <p:ph type="body" idx="1"/>
          </p:nvPr>
        </p:nvSpPr>
        <p:spPr>
          <a:xfrm>
            <a:off x="722313" y="1981200"/>
            <a:ext cx="7772400" cy="2425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None/>
              <a:defRPr sz="2000">
                <a:solidFill>
                  <a:srgbClr val="071A34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3"/>
          <p:cNvSpPr txBox="1">
            <a:spLocks noGrp="1"/>
          </p:cNvSpPr>
          <p:nvPr>
            <p:ph type="body" idx="1"/>
          </p:nvPr>
        </p:nvSpPr>
        <p:spPr>
          <a:xfrm>
            <a:off x="457200" y="1905000"/>
            <a:ext cx="4038600" cy="422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Char char="•"/>
              <a:defRPr sz="2800">
                <a:solidFill>
                  <a:srgbClr val="071A34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–"/>
              <a:defRPr sz="2400">
                <a:solidFill>
                  <a:srgbClr val="071A34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•"/>
              <a:defRPr sz="2000">
                <a:solidFill>
                  <a:srgbClr val="071A34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–"/>
              <a:defRPr sz="1800">
                <a:solidFill>
                  <a:srgbClr val="071A34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»"/>
              <a:defRPr sz="1800">
                <a:solidFill>
                  <a:srgbClr val="071A3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93"/>
          <p:cNvSpPr txBox="1">
            <a:spLocks noGrp="1"/>
          </p:cNvSpPr>
          <p:nvPr>
            <p:ph type="body" idx="2"/>
          </p:nvPr>
        </p:nvSpPr>
        <p:spPr>
          <a:xfrm>
            <a:off x="4648200" y="1905000"/>
            <a:ext cx="4038600" cy="422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Char char="•"/>
              <a:defRPr sz="2800">
                <a:solidFill>
                  <a:srgbClr val="071A34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–"/>
              <a:defRPr sz="2400">
                <a:solidFill>
                  <a:srgbClr val="071A34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•"/>
              <a:defRPr sz="2000">
                <a:solidFill>
                  <a:srgbClr val="071A34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–"/>
              <a:defRPr sz="1800">
                <a:solidFill>
                  <a:srgbClr val="071A34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»"/>
              <a:defRPr sz="1800">
                <a:solidFill>
                  <a:srgbClr val="071A34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93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4"/>
          <p:cNvSpPr txBox="1">
            <a:spLocks noGrp="1"/>
          </p:cNvSpPr>
          <p:nvPr>
            <p:ph type="body" idx="1"/>
          </p:nvPr>
        </p:nvSpPr>
        <p:spPr>
          <a:xfrm>
            <a:off x="457200" y="1951038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None/>
              <a:defRPr sz="2400" b="1">
                <a:solidFill>
                  <a:srgbClr val="071A34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94"/>
          <p:cNvSpPr txBox="1">
            <a:spLocks noGrp="1"/>
          </p:cNvSpPr>
          <p:nvPr>
            <p:ph type="body" idx="2"/>
          </p:nvPr>
        </p:nvSpPr>
        <p:spPr>
          <a:xfrm>
            <a:off x="457200" y="2590801"/>
            <a:ext cx="4040188" cy="353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•"/>
              <a:defRPr sz="2400">
                <a:solidFill>
                  <a:srgbClr val="071A34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–"/>
              <a:defRPr sz="2000">
                <a:solidFill>
                  <a:srgbClr val="071A34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•"/>
              <a:defRPr sz="1800">
                <a:solidFill>
                  <a:srgbClr val="071A34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Char char="–"/>
              <a:defRPr sz="1600">
                <a:solidFill>
                  <a:srgbClr val="071A34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Char char="»"/>
              <a:defRPr sz="1600">
                <a:solidFill>
                  <a:srgbClr val="071A34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94"/>
          <p:cNvSpPr txBox="1">
            <a:spLocks noGrp="1"/>
          </p:cNvSpPr>
          <p:nvPr>
            <p:ph type="body" idx="3"/>
          </p:nvPr>
        </p:nvSpPr>
        <p:spPr>
          <a:xfrm>
            <a:off x="4645025" y="195103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None/>
              <a:defRPr sz="2400" b="1">
                <a:solidFill>
                  <a:srgbClr val="071A34"/>
                </a:solidFill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94"/>
          <p:cNvSpPr txBox="1">
            <a:spLocks noGrp="1"/>
          </p:cNvSpPr>
          <p:nvPr>
            <p:ph type="body" idx="4"/>
          </p:nvPr>
        </p:nvSpPr>
        <p:spPr>
          <a:xfrm>
            <a:off x="4645025" y="2590801"/>
            <a:ext cx="4041775" cy="353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•"/>
              <a:defRPr sz="2400">
                <a:solidFill>
                  <a:srgbClr val="071A34"/>
                </a:solidFill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–"/>
              <a:defRPr sz="2000">
                <a:solidFill>
                  <a:srgbClr val="071A34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Char char="•"/>
              <a:defRPr sz="1800">
                <a:solidFill>
                  <a:srgbClr val="071A34"/>
                </a:solidFill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Char char="–"/>
              <a:defRPr sz="1600">
                <a:solidFill>
                  <a:srgbClr val="071A34"/>
                </a:solidFill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071A34"/>
              </a:buClr>
              <a:buSzPts val="1600"/>
              <a:buChar char="»"/>
              <a:defRPr sz="1600">
                <a:solidFill>
                  <a:srgbClr val="071A34"/>
                </a:solidFill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94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5"/>
          <p:cNvSpPr txBox="1">
            <a:spLocks noGrp="1"/>
          </p:cNvSpPr>
          <p:nvPr>
            <p:ph type="ctrTitle"/>
          </p:nvPr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6"/>
          <p:cNvSpPr txBox="1"/>
          <p:nvPr/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800">
              <a:solidFill>
                <a:srgbClr val="071A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96"/>
          <p:cNvSpPr txBox="1">
            <a:spLocks noGrp="1"/>
          </p:cNvSpPr>
          <p:nvPr>
            <p:ph type="title"/>
          </p:nvPr>
        </p:nvSpPr>
        <p:spPr>
          <a:xfrm>
            <a:off x="457200" y="1905000"/>
            <a:ext cx="3008313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96"/>
          <p:cNvSpPr txBox="1">
            <a:spLocks noGrp="1"/>
          </p:cNvSpPr>
          <p:nvPr>
            <p:ph type="body" idx="1"/>
          </p:nvPr>
        </p:nvSpPr>
        <p:spPr>
          <a:xfrm>
            <a:off x="3575050" y="1905000"/>
            <a:ext cx="5111750" cy="4221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071A34"/>
              </a:buClr>
              <a:buSzPts val="3200"/>
              <a:buChar char="•"/>
              <a:defRPr sz="3200">
                <a:solidFill>
                  <a:srgbClr val="071A34"/>
                </a:solidFill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Char char="–"/>
              <a:defRPr sz="2800">
                <a:solidFill>
                  <a:srgbClr val="071A34"/>
                </a:solidFill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Char char="•"/>
              <a:defRPr sz="2400">
                <a:solidFill>
                  <a:srgbClr val="071A34"/>
                </a:solidFill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–"/>
              <a:defRPr sz="2000">
                <a:solidFill>
                  <a:srgbClr val="071A34"/>
                </a:solidFill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Char char="»"/>
              <a:defRPr sz="2000">
                <a:solidFill>
                  <a:srgbClr val="071A34"/>
                </a:solidFill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96"/>
          <p:cNvSpPr txBox="1">
            <a:spLocks noGrp="1"/>
          </p:cNvSpPr>
          <p:nvPr>
            <p:ph type="body" idx="2"/>
          </p:nvPr>
        </p:nvSpPr>
        <p:spPr>
          <a:xfrm>
            <a:off x="457200" y="2590800"/>
            <a:ext cx="3008313" cy="3535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71A34"/>
              </a:buClr>
              <a:buSzPts val="1400"/>
              <a:buNone/>
              <a:defRPr sz="1400">
                <a:solidFill>
                  <a:srgbClr val="071A34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71A3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71A3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71A3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71A3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97"/>
          <p:cNvSpPr txBox="1"/>
          <p:nvPr/>
        </p:nvSpPr>
        <p:spPr>
          <a:xfrm>
            <a:off x="457200" y="1371600"/>
            <a:ext cx="822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rPr>
              <a:t>Click to edit Master title style</a:t>
            </a:r>
            <a:endParaRPr sz="2800">
              <a:solidFill>
                <a:srgbClr val="071A3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9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97"/>
          <p:cNvSpPr>
            <a:spLocks noGrp="1"/>
          </p:cNvSpPr>
          <p:nvPr>
            <p:ph type="pic" idx="2"/>
          </p:nvPr>
        </p:nvSpPr>
        <p:spPr>
          <a:xfrm>
            <a:off x="1792288" y="1905000"/>
            <a:ext cx="5486400" cy="28225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071A34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9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071A34"/>
              </a:buClr>
              <a:buSzPts val="1400"/>
              <a:buNone/>
              <a:defRPr sz="1400">
                <a:solidFill>
                  <a:srgbClr val="071A34"/>
                </a:solidFill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071A34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071A34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071A34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071A34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4" name="Google Shape;74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4"/>
          <p:cNvSpPr txBox="1">
            <a:spLocks noGrp="1"/>
          </p:cNvSpPr>
          <p:nvPr>
            <p:ph type="body" idx="1"/>
          </p:nvPr>
        </p:nvSpPr>
        <p:spPr>
          <a:xfrm>
            <a:off x="457200" y="1341438"/>
            <a:ext cx="8229600" cy="4784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71A34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71A34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071A34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071A34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071A3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2" name="Google Shape;12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74"/>
          <p:cNvSpPr/>
          <p:nvPr/>
        </p:nvSpPr>
        <p:spPr>
          <a:xfrm>
            <a:off x="0" y="0"/>
            <a:ext cx="9144000" cy="1295400"/>
          </a:xfrm>
          <a:prstGeom prst="rect">
            <a:avLst/>
          </a:prstGeom>
          <a:solidFill>
            <a:srgbClr val="001A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" name="Google Shape;15;p74" descr="MAINE_crest2C_MAC.eps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13100" y="158750"/>
            <a:ext cx="2717800" cy="9779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100000">
              <a:schemeClr val="lt1"/>
            </a:gs>
          </a:gsLst>
          <a:lin ang="5400000" scaled="0"/>
        </a:gra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7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5" name="Google Shape;85;p78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6" name="Google Shape;86;p7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7" name="Google Shape;87;p7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8" name="Google Shape;88;p7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" descr="Polana07b"/>
          <p:cNvPicPr preferRelativeResize="0"/>
          <p:nvPr/>
        </p:nvPicPr>
        <p:blipFill rotWithShape="1">
          <a:blip r:embed="rId3">
            <a:alphaModFix/>
          </a:blip>
          <a:srcRect t="10951" b="3920"/>
          <a:stretch/>
        </p:blipFill>
        <p:spPr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1"/>
          <p:cNvSpPr txBox="1"/>
          <p:nvPr/>
        </p:nvSpPr>
        <p:spPr>
          <a:xfrm>
            <a:off x="940593" y="2971800"/>
            <a:ext cx="7262813" cy="1219200"/>
          </a:xfrm>
          <a:prstGeom prst="rect">
            <a:avLst/>
          </a:prstGeom>
          <a:gradFill>
            <a:gsLst>
              <a:gs pos="0">
                <a:srgbClr val="FFFFFF">
                  <a:alpha val="60000"/>
                </a:srgbClr>
              </a:gs>
              <a:gs pos="100000">
                <a:schemeClr val="lt1"/>
              </a:gs>
            </a:gsLst>
            <a:lin ang="5400000" scaled="0"/>
          </a:gradFill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000066"/>
              </a:buClr>
              <a:buSzPts val="6000"/>
              <a:buFont typeface="Calibri"/>
              <a:buNone/>
            </a:pPr>
            <a:r>
              <a:rPr lang="en-US" sz="6000" b="1" i="0" u="none" strike="noStrike" cap="none" dirty="0">
                <a:solidFill>
                  <a:srgbClr val="000066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241007" y="1405385"/>
            <a:ext cx="5325781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Canes</a:t>
            </a: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(shoots)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From crown and root buds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stimulated by chilling</a:t>
            </a:r>
            <a:endParaRPr dirty="0"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Biennial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baseline="300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year: </a:t>
            </a:r>
            <a:r>
              <a:rPr lang="en-US" i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Primocane</a:t>
            </a:r>
            <a:endParaRPr i="1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form axillary buds</a:t>
            </a:r>
            <a:endParaRPr dirty="0"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2nd Year: </a:t>
            </a:r>
            <a:r>
              <a:rPr lang="en-US" i="1" dirty="0" err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Floricane</a:t>
            </a:r>
            <a:endParaRPr i="1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fruiting laterals</a:t>
            </a:r>
            <a:endParaRPr dirty="0"/>
          </a:p>
          <a:p>
            <a:pPr marL="160020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bear fruit buds</a:t>
            </a:r>
            <a:endParaRPr dirty="0"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Senescence follows fruiting</a:t>
            </a:r>
            <a:endParaRPr dirty="0"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" name="Google Shape;242;p10" descr="Primocane&amp;Floricane11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937727" y="2154181"/>
            <a:ext cx="4594326" cy="3336205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p10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oogle Shape;249;p11"/>
          <p:cNvGrpSpPr/>
          <p:nvPr/>
        </p:nvGrpSpPr>
        <p:grpSpPr>
          <a:xfrm>
            <a:off x="2955925" y="1607309"/>
            <a:ext cx="522912" cy="562044"/>
            <a:chOff x="3420" y="1338"/>
            <a:chExt cx="422" cy="453"/>
          </a:xfrm>
        </p:grpSpPr>
        <p:cxnSp>
          <p:nvCxnSpPr>
            <p:cNvPr id="250" name="Google Shape;250;p11"/>
            <p:cNvCxnSpPr/>
            <p:nvPr/>
          </p:nvCxnSpPr>
          <p:spPr>
            <a:xfrm>
              <a:off x="3579" y="1522"/>
              <a:ext cx="0" cy="81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1" name="Google Shape;251;p11"/>
            <p:cNvCxnSpPr/>
            <p:nvPr/>
          </p:nvCxnSpPr>
          <p:spPr>
            <a:xfrm rot="10800000" flipH="1">
              <a:off x="3420" y="1563"/>
              <a:ext cx="47" cy="47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2" name="Google Shape;252;p11"/>
            <p:cNvSpPr/>
            <p:nvPr/>
          </p:nvSpPr>
          <p:spPr>
            <a:xfrm rot="-303593">
              <a:off x="3434" y="1565"/>
              <a:ext cx="227" cy="54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3" name="Google Shape;253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4" name="Google Shape;254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5" name="Google Shape;255;p11"/>
            <p:cNvSpPr/>
            <p:nvPr/>
          </p:nvSpPr>
          <p:spPr>
            <a:xfrm rot="-5489012">
              <a:off x="3651" y="1456"/>
              <a:ext cx="179" cy="198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6" name="Google Shape;256;p11"/>
          <p:cNvGrpSpPr/>
          <p:nvPr/>
        </p:nvGrpSpPr>
        <p:grpSpPr>
          <a:xfrm>
            <a:off x="2662513" y="1172628"/>
            <a:ext cx="557329" cy="614897"/>
            <a:chOff x="3980" y="570"/>
            <a:chExt cx="837" cy="1015"/>
          </a:xfrm>
        </p:grpSpPr>
        <p:cxnSp>
          <p:nvCxnSpPr>
            <p:cNvPr id="257" name="Google Shape;257;p11"/>
            <p:cNvCxnSpPr/>
            <p:nvPr/>
          </p:nvCxnSpPr>
          <p:spPr>
            <a:xfrm rot="10800000">
              <a:off x="4395" y="1222"/>
              <a:ext cx="0" cy="15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8" name="Google Shape;258;p11"/>
            <p:cNvSpPr/>
            <p:nvPr/>
          </p:nvSpPr>
          <p:spPr>
            <a:xfrm rot="5314698">
              <a:off x="3976" y="1116"/>
              <a:ext cx="396" cy="3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9" name="Google Shape;259;p11"/>
            <p:cNvSpPr/>
            <p:nvPr/>
          </p:nvSpPr>
          <p:spPr>
            <a:xfrm rot="-5485302">
              <a:off x="4424" y="1093"/>
              <a:ext cx="396" cy="37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0" name="Google Shape;260;p11"/>
            <p:cNvSpPr/>
            <p:nvPr/>
          </p:nvSpPr>
          <p:spPr>
            <a:xfrm rot="-10670721">
              <a:off x="4239" y="576"/>
              <a:ext cx="336" cy="54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cxnSp>
          <p:nvCxnSpPr>
            <p:cNvPr id="261" name="Google Shape;261;p11"/>
            <p:cNvCxnSpPr/>
            <p:nvPr/>
          </p:nvCxnSpPr>
          <p:spPr>
            <a:xfrm>
              <a:off x="4399" y="1058"/>
              <a:ext cx="0" cy="527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62" name="Google Shape;262;p11"/>
          <p:cNvGrpSpPr/>
          <p:nvPr/>
        </p:nvGrpSpPr>
        <p:grpSpPr>
          <a:xfrm>
            <a:off x="2909888" y="4482816"/>
            <a:ext cx="911935" cy="1016568"/>
            <a:chOff x="3420" y="1338"/>
            <a:chExt cx="422" cy="453"/>
          </a:xfrm>
        </p:grpSpPr>
        <p:cxnSp>
          <p:nvCxnSpPr>
            <p:cNvPr id="263" name="Google Shape;263;p11"/>
            <p:cNvCxnSpPr/>
            <p:nvPr/>
          </p:nvCxnSpPr>
          <p:spPr>
            <a:xfrm>
              <a:off x="3579" y="1522"/>
              <a:ext cx="0" cy="8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11"/>
            <p:cNvCxnSpPr/>
            <p:nvPr/>
          </p:nvCxnSpPr>
          <p:spPr>
            <a:xfrm rot="10800000" flipH="1">
              <a:off x="3420" y="1562"/>
              <a:ext cx="48" cy="48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5" name="Google Shape;265;p11"/>
            <p:cNvSpPr/>
            <p:nvPr/>
          </p:nvSpPr>
          <p:spPr>
            <a:xfrm rot="-303593">
              <a:off x="3434" y="1565"/>
              <a:ext cx="227" cy="54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 rot="-5489012">
              <a:off x="3650" y="1455"/>
              <a:ext cx="180" cy="1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69" name="Google Shape;269;p11"/>
          <p:cNvGrpSpPr/>
          <p:nvPr/>
        </p:nvGrpSpPr>
        <p:grpSpPr>
          <a:xfrm flipH="1">
            <a:off x="2053515" y="3797016"/>
            <a:ext cx="911935" cy="1016568"/>
            <a:chOff x="3420" y="1338"/>
            <a:chExt cx="422" cy="453"/>
          </a:xfrm>
        </p:grpSpPr>
        <p:cxnSp>
          <p:nvCxnSpPr>
            <p:cNvPr id="270" name="Google Shape;270;p11"/>
            <p:cNvCxnSpPr/>
            <p:nvPr/>
          </p:nvCxnSpPr>
          <p:spPr>
            <a:xfrm>
              <a:off x="3579" y="1522"/>
              <a:ext cx="0" cy="8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11"/>
            <p:cNvCxnSpPr/>
            <p:nvPr/>
          </p:nvCxnSpPr>
          <p:spPr>
            <a:xfrm rot="10800000" flipH="1">
              <a:off x="3420" y="1562"/>
              <a:ext cx="48" cy="48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2" name="Google Shape;272;p11"/>
            <p:cNvSpPr/>
            <p:nvPr/>
          </p:nvSpPr>
          <p:spPr>
            <a:xfrm rot="-303593">
              <a:off x="3434" y="1565"/>
              <a:ext cx="227" cy="54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 rot="-5489012">
              <a:off x="3650" y="1455"/>
              <a:ext cx="180" cy="1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76" name="Google Shape;276;p11"/>
          <p:cNvGrpSpPr/>
          <p:nvPr/>
        </p:nvGrpSpPr>
        <p:grpSpPr>
          <a:xfrm flipH="1">
            <a:off x="2172934" y="2656014"/>
            <a:ext cx="773466" cy="860173"/>
            <a:chOff x="3420" y="1338"/>
            <a:chExt cx="423" cy="453"/>
          </a:xfrm>
        </p:grpSpPr>
        <p:cxnSp>
          <p:nvCxnSpPr>
            <p:cNvPr id="277" name="Google Shape;277;p11"/>
            <p:cNvCxnSpPr/>
            <p:nvPr/>
          </p:nvCxnSpPr>
          <p:spPr>
            <a:xfrm>
              <a:off x="3579" y="1522"/>
              <a:ext cx="0" cy="8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11"/>
            <p:cNvCxnSpPr/>
            <p:nvPr/>
          </p:nvCxnSpPr>
          <p:spPr>
            <a:xfrm rot="10800000" flipH="1">
              <a:off x="3420" y="1562"/>
              <a:ext cx="48" cy="48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9" name="Google Shape;279;p11"/>
            <p:cNvSpPr/>
            <p:nvPr/>
          </p:nvSpPr>
          <p:spPr>
            <a:xfrm rot="-303593">
              <a:off x="3434" y="1565"/>
              <a:ext cx="227" cy="53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0" name="Google Shape;280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1" name="Google Shape;281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 rot="-5489012">
              <a:off x="3651" y="1456"/>
              <a:ext cx="180" cy="1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83" name="Google Shape;283;p11"/>
          <p:cNvGrpSpPr/>
          <p:nvPr/>
        </p:nvGrpSpPr>
        <p:grpSpPr>
          <a:xfrm>
            <a:off x="2922588" y="3155078"/>
            <a:ext cx="843781" cy="938370"/>
            <a:chOff x="3420" y="1338"/>
            <a:chExt cx="423" cy="453"/>
          </a:xfrm>
        </p:grpSpPr>
        <p:cxnSp>
          <p:nvCxnSpPr>
            <p:cNvPr id="284" name="Google Shape;284;p11"/>
            <p:cNvCxnSpPr/>
            <p:nvPr/>
          </p:nvCxnSpPr>
          <p:spPr>
            <a:xfrm>
              <a:off x="3579" y="1522"/>
              <a:ext cx="0" cy="8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11"/>
            <p:cNvCxnSpPr/>
            <p:nvPr/>
          </p:nvCxnSpPr>
          <p:spPr>
            <a:xfrm rot="10800000" flipH="1">
              <a:off x="3420" y="1562"/>
              <a:ext cx="48" cy="47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86" name="Google Shape;286;p11"/>
            <p:cNvSpPr/>
            <p:nvPr/>
          </p:nvSpPr>
          <p:spPr>
            <a:xfrm rot="-303593">
              <a:off x="3434" y="1565"/>
              <a:ext cx="227" cy="54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7" name="Google Shape;287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8" name="Google Shape;288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9" name="Google Shape;289;p11"/>
            <p:cNvSpPr/>
            <p:nvPr/>
          </p:nvSpPr>
          <p:spPr>
            <a:xfrm rot="-5489012">
              <a:off x="3651" y="1455"/>
              <a:ext cx="180" cy="1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90" name="Google Shape;290;p11"/>
          <p:cNvGrpSpPr/>
          <p:nvPr/>
        </p:nvGrpSpPr>
        <p:grpSpPr>
          <a:xfrm>
            <a:off x="2922588" y="2199812"/>
            <a:ext cx="746128" cy="781975"/>
            <a:chOff x="3420" y="1338"/>
            <a:chExt cx="422" cy="453"/>
          </a:xfrm>
        </p:grpSpPr>
        <p:cxnSp>
          <p:nvCxnSpPr>
            <p:cNvPr id="291" name="Google Shape;291;p11"/>
            <p:cNvCxnSpPr/>
            <p:nvPr/>
          </p:nvCxnSpPr>
          <p:spPr>
            <a:xfrm>
              <a:off x="3579" y="1522"/>
              <a:ext cx="0" cy="8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2" name="Google Shape;292;p11"/>
            <p:cNvCxnSpPr/>
            <p:nvPr/>
          </p:nvCxnSpPr>
          <p:spPr>
            <a:xfrm rot="10800000" flipH="1">
              <a:off x="3420" y="1562"/>
              <a:ext cx="48" cy="49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93" name="Google Shape;293;p11"/>
            <p:cNvSpPr/>
            <p:nvPr/>
          </p:nvSpPr>
          <p:spPr>
            <a:xfrm rot="-303593">
              <a:off x="3434" y="1565"/>
              <a:ext cx="227" cy="53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4" name="Google Shape;294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5" name="Google Shape;295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6" name="Google Shape;296;p11"/>
            <p:cNvSpPr/>
            <p:nvPr/>
          </p:nvSpPr>
          <p:spPr>
            <a:xfrm rot="-5489012">
              <a:off x="3650" y="1456"/>
              <a:ext cx="180" cy="1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97" name="Google Shape;297;p11"/>
          <p:cNvGrpSpPr/>
          <p:nvPr/>
        </p:nvGrpSpPr>
        <p:grpSpPr>
          <a:xfrm flipH="1">
            <a:off x="2279974" y="1857724"/>
            <a:ext cx="671189" cy="718440"/>
            <a:chOff x="3420" y="1338"/>
            <a:chExt cx="423" cy="453"/>
          </a:xfrm>
        </p:grpSpPr>
        <p:cxnSp>
          <p:nvCxnSpPr>
            <p:cNvPr id="298" name="Google Shape;298;p11"/>
            <p:cNvCxnSpPr/>
            <p:nvPr/>
          </p:nvCxnSpPr>
          <p:spPr>
            <a:xfrm>
              <a:off x="3579" y="1522"/>
              <a:ext cx="0" cy="80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9" name="Google Shape;299;p11"/>
            <p:cNvCxnSpPr/>
            <p:nvPr/>
          </p:nvCxnSpPr>
          <p:spPr>
            <a:xfrm rot="10800000" flipH="1">
              <a:off x="3420" y="1562"/>
              <a:ext cx="48" cy="48"/>
            </a:xfrm>
            <a:prstGeom prst="straightConnector1">
              <a:avLst/>
            </a:prstGeom>
            <a:noFill/>
            <a:ln w="9525" cap="flat" cmpd="sng">
              <a:solidFill>
                <a:srgbClr val="0066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00" name="Google Shape;300;p11"/>
            <p:cNvSpPr/>
            <p:nvPr/>
          </p:nvSpPr>
          <p:spPr>
            <a:xfrm rot="-303593">
              <a:off x="3434" y="1565"/>
              <a:ext cx="227" cy="54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1" name="Google Shape;301;p11"/>
            <p:cNvSpPr/>
            <p:nvPr/>
          </p:nvSpPr>
          <p:spPr>
            <a:xfrm rot="10496407">
              <a:off x="3499" y="1344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2" name="Google Shape;302;p11"/>
            <p:cNvSpPr/>
            <p:nvPr/>
          </p:nvSpPr>
          <p:spPr>
            <a:xfrm rot="-303593">
              <a:off x="3517" y="1583"/>
              <a:ext cx="140" cy="202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3" name="Google Shape;303;p11"/>
            <p:cNvSpPr/>
            <p:nvPr/>
          </p:nvSpPr>
          <p:spPr>
            <a:xfrm rot="-5489012">
              <a:off x="3651" y="1456"/>
              <a:ext cx="180" cy="199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4" name="Google Shape;304;p11"/>
          <p:cNvSpPr/>
          <p:nvPr/>
        </p:nvSpPr>
        <p:spPr>
          <a:xfrm rot="-5400000">
            <a:off x="846138" y="3733800"/>
            <a:ext cx="4191000" cy="76200"/>
          </a:xfrm>
          <a:prstGeom prst="flowChartDelay">
            <a:avLst/>
          </a:prstGeom>
          <a:gradFill>
            <a:gsLst>
              <a:gs pos="0">
                <a:srgbClr val="006600"/>
              </a:gs>
              <a:gs pos="50000">
                <a:srgbClr val="CCFFCC"/>
              </a:gs>
              <a:gs pos="100000">
                <a:srgbClr val="006600"/>
              </a:gs>
            </a:gsLst>
            <a:lin ang="5400000" scaled="0"/>
          </a:gradFill>
          <a:ln w="9525" cap="flat" cmpd="sng">
            <a:solidFill>
              <a:srgbClr val="0066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05" name="Google Shape;305;p11"/>
          <p:cNvGrpSpPr/>
          <p:nvPr/>
        </p:nvGrpSpPr>
        <p:grpSpPr>
          <a:xfrm>
            <a:off x="4127870" y="963491"/>
            <a:ext cx="3321114" cy="5208709"/>
            <a:chOff x="1388" y="-419"/>
            <a:chExt cx="2755" cy="4161"/>
          </a:xfrm>
        </p:grpSpPr>
        <p:cxnSp>
          <p:nvCxnSpPr>
            <p:cNvPr id="306" name="Google Shape;306;p11"/>
            <p:cNvCxnSpPr/>
            <p:nvPr/>
          </p:nvCxnSpPr>
          <p:spPr>
            <a:xfrm>
              <a:off x="3534" y="1593"/>
              <a:ext cx="0" cy="112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07" name="Google Shape;307;p11"/>
            <p:cNvGrpSpPr/>
            <p:nvPr/>
          </p:nvGrpSpPr>
          <p:grpSpPr>
            <a:xfrm>
              <a:off x="1388" y="-419"/>
              <a:ext cx="2755" cy="4161"/>
              <a:chOff x="2060" y="-419"/>
              <a:chExt cx="2755" cy="4161"/>
            </a:xfrm>
          </p:grpSpPr>
          <p:cxnSp>
            <p:nvCxnSpPr>
              <p:cNvPr id="308" name="Google Shape;308;p11"/>
              <p:cNvCxnSpPr/>
              <p:nvPr/>
            </p:nvCxnSpPr>
            <p:spPr>
              <a:xfrm>
                <a:off x="3816" y="2114"/>
                <a:ext cx="0" cy="108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grpSp>
            <p:nvGrpSpPr>
              <p:cNvPr id="309" name="Google Shape;309;p11"/>
              <p:cNvGrpSpPr/>
              <p:nvPr/>
            </p:nvGrpSpPr>
            <p:grpSpPr>
              <a:xfrm>
                <a:off x="2060" y="-419"/>
                <a:ext cx="2755" cy="4161"/>
                <a:chOff x="2060" y="-419"/>
                <a:chExt cx="2755" cy="4161"/>
              </a:xfrm>
            </p:grpSpPr>
            <p:grpSp>
              <p:nvGrpSpPr>
                <p:cNvPr id="310" name="Google Shape;310;p11"/>
                <p:cNvGrpSpPr/>
                <p:nvPr/>
              </p:nvGrpSpPr>
              <p:grpSpPr>
                <a:xfrm>
                  <a:off x="2060" y="-419"/>
                  <a:ext cx="2755" cy="4161"/>
                  <a:chOff x="2252" y="15"/>
                  <a:chExt cx="2755" cy="4161"/>
                </a:xfrm>
              </p:grpSpPr>
              <p:sp>
                <p:nvSpPr>
                  <p:cNvPr id="311" name="Google Shape;311;p11"/>
                  <p:cNvSpPr/>
                  <p:nvPr/>
                </p:nvSpPr>
                <p:spPr>
                  <a:xfrm rot="-2561783">
                    <a:off x="4198" y="2115"/>
                    <a:ext cx="375" cy="7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" h="400" extrusionOk="0">
                        <a:moveTo>
                          <a:pt x="336" y="16"/>
                        </a:moveTo>
                        <a:cubicBezTo>
                          <a:pt x="244" y="8"/>
                          <a:pt x="152" y="0"/>
                          <a:pt x="96" y="64"/>
                        </a:cubicBezTo>
                        <a:cubicBezTo>
                          <a:pt x="40" y="128"/>
                          <a:pt x="16" y="344"/>
                          <a:pt x="0" y="40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00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312" name="Google Shape;312;p11"/>
                  <p:cNvSpPr/>
                  <p:nvPr/>
                </p:nvSpPr>
                <p:spPr>
                  <a:xfrm rot="8238217">
                    <a:off x="4172" y="1823"/>
                    <a:ext cx="231" cy="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313" name="Google Shape;313;p11"/>
                  <p:cNvSpPr/>
                  <p:nvPr/>
                </p:nvSpPr>
                <p:spPr>
                  <a:xfrm rot="-2561783">
                    <a:off x="4401" y="2073"/>
                    <a:ext cx="231" cy="28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grpSp>
                <p:nvGrpSpPr>
                  <p:cNvPr id="314" name="Google Shape;314;p11"/>
                  <p:cNvGrpSpPr/>
                  <p:nvPr/>
                </p:nvGrpSpPr>
                <p:grpSpPr>
                  <a:xfrm>
                    <a:off x="2252" y="15"/>
                    <a:ext cx="2755" cy="4161"/>
                    <a:chOff x="2252" y="15"/>
                    <a:chExt cx="2755" cy="4161"/>
                  </a:xfrm>
                </p:grpSpPr>
                <p:pic>
                  <p:nvPicPr>
                    <p:cNvPr id="315" name="Google Shape;315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-573279">
                      <a:off x="4291" y="2288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16" name="Google Shape;316;p11"/>
                    <p:cNvSpPr/>
                    <p:nvPr/>
                  </p:nvSpPr>
                  <p:spPr>
                    <a:xfrm rot="-994341">
                      <a:off x="3624" y="2364"/>
                      <a:ext cx="786" cy="48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66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17" name="Google Shape;317;p11"/>
                    <p:cNvSpPr/>
                    <p:nvPr/>
                  </p:nvSpPr>
                  <p:spPr>
                    <a:xfrm rot="-6848698">
                      <a:off x="4046" y="2407"/>
                      <a:ext cx="224" cy="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18" name="Google Shape;318;p11"/>
                    <p:cNvSpPr/>
                    <p:nvPr/>
                  </p:nvSpPr>
                  <p:spPr>
                    <a:xfrm rot="3951302">
                      <a:off x="3748" y="2540"/>
                      <a:ext cx="224" cy="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19" name="Google Shape;319;p11"/>
                    <p:cNvSpPr/>
                    <p:nvPr/>
                  </p:nvSpPr>
                  <p:spPr>
                    <a:xfrm rot="-1234118">
                      <a:off x="3984" y="2694"/>
                      <a:ext cx="246" cy="31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pic>
                  <p:nvPicPr>
                    <p:cNvPr id="320" name="Google Shape;320;p11" descr="MCj02644680000[1]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/>
                    <a:stretch/>
                  </p:blipFill>
                  <p:spPr>
                    <a:xfrm rot="-4375209">
                      <a:off x="3887" y="2237"/>
                      <a:ext cx="219" cy="25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321" name="Google Shape;321;p11"/>
                    <p:cNvGrpSpPr/>
                    <p:nvPr/>
                  </p:nvGrpSpPr>
                  <p:grpSpPr>
                    <a:xfrm rot="-566199" flipH="1">
                      <a:off x="2299" y="2488"/>
                      <a:ext cx="680" cy="639"/>
                      <a:chOff x="4576" y="2344"/>
                      <a:chExt cx="559" cy="639"/>
                    </a:xfrm>
                  </p:grpSpPr>
                  <p:cxnSp>
                    <p:nvCxnSpPr>
                      <p:cNvPr id="322" name="Google Shape;322;p11"/>
                      <p:cNvCxnSpPr/>
                      <p:nvPr/>
                    </p:nvCxnSpPr>
                    <p:spPr>
                      <a:xfrm>
                        <a:off x="4777" y="2603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23" name="Google Shape;323;p11"/>
                      <p:cNvSpPr/>
                      <p:nvPr/>
                    </p:nvSpPr>
                    <p:spPr>
                      <a:xfrm rot="-303593">
                        <a:off x="4579" y="2664"/>
                        <a:ext cx="309" cy="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24" name="Google Shape;324;p11"/>
                      <p:cNvSpPr/>
                      <p:nvPr/>
                    </p:nvSpPr>
                    <p:spPr>
                      <a:xfrm rot="10496407">
                        <a:off x="4668" y="2352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25" name="Google Shape;325;p11"/>
                      <p:cNvSpPr/>
                      <p:nvPr/>
                    </p:nvSpPr>
                    <p:spPr>
                      <a:xfrm rot="-303593">
                        <a:off x="4692" y="2689"/>
                        <a:ext cx="192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26" name="Google Shape;326;p11"/>
                      <p:cNvSpPr/>
                      <p:nvPr/>
                    </p:nvSpPr>
                    <p:spPr>
                      <a:xfrm rot="-5489012">
                        <a:off x="4870" y="2515"/>
                        <a:ext cx="254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27" name="Google Shape;327;p11"/>
                    <p:cNvGrpSpPr/>
                    <p:nvPr/>
                  </p:nvGrpSpPr>
                  <p:grpSpPr>
                    <a:xfrm rot="4555021">
                      <a:off x="3764" y="1491"/>
                      <a:ext cx="469" cy="536"/>
                      <a:chOff x="4575" y="2344"/>
                      <a:chExt cx="558" cy="641"/>
                    </a:xfrm>
                  </p:grpSpPr>
                  <p:cxnSp>
                    <p:nvCxnSpPr>
                      <p:cNvPr id="328" name="Google Shape;328;p11"/>
                      <p:cNvCxnSpPr/>
                      <p:nvPr/>
                    </p:nvCxnSpPr>
                    <p:spPr>
                      <a:xfrm>
                        <a:off x="4776" y="2606"/>
                        <a:ext cx="0" cy="112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29" name="Google Shape;329;p11"/>
                      <p:cNvSpPr/>
                      <p:nvPr/>
                    </p:nvSpPr>
                    <p:spPr>
                      <a:xfrm rot="-303593">
                        <a:off x="4578" y="2667"/>
                        <a:ext cx="309" cy="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30" name="Google Shape;330;p11"/>
                      <p:cNvSpPr/>
                      <p:nvPr/>
                    </p:nvSpPr>
                    <p:spPr>
                      <a:xfrm rot="10496407">
                        <a:off x="4668" y="2352"/>
                        <a:ext cx="189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31" name="Google Shape;331;p11"/>
                      <p:cNvSpPr/>
                      <p:nvPr/>
                    </p:nvSpPr>
                    <p:spPr>
                      <a:xfrm rot="-303593">
                        <a:off x="4691" y="2691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32" name="Google Shape;332;p11"/>
                      <p:cNvSpPr/>
                      <p:nvPr/>
                    </p:nvSpPr>
                    <p:spPr>
                      <a:xfrm rot="-5489012">
                        <a:off x="4867" y="2514"/>
                        <a:ext cx="255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33" name="Google Shape;333;p11"/>
                    <p:cNvGrpSpPr/>
                    <p:nvPr/>
                  </p:nvGrpSpPr>
                  <p:grpSpPr>
                    <a:xfrm rot="4254894">
                      <a:off x="3812" y="731"/>
                      <a:ext cx="442" cy="380"/>
                      <a:chOff x="4575" y="2342"/>
                      <a:chExt cx="560" cy="642"/>
                    </a:xfrm>
                  </p:grpSpPr>
                  <p:cxnSp>
                    <p:nvCxnSpPr>
                      <p:cNvPr id="334" name="Google Shape;334;p11"/>
                      <p:cNvCxnSpPr/>
                      <p:nvPr/>
                    </p:nvCxnSpPr>
                    <p:spPr>
                      <a:xfrm>
                        <a:off x="4776" y="2602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35" name="Google Shape;335;p11"/>
                      <p:cNvSpPr/>
                      <p:nvPr/>
                    </p:nvSpPr>
                    <p:spPr>
                      <a:xfrm rot="-303593">
                        <a:off x="4578" y="2663"/>
                        <a:ext cx="309" cy="78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36" name="Google Shape;336;p11"/>
                      <p:cNvSpPr/>
                      <p:nvPr/>
                    </p:nvSpPr>
                    <p:spPr>
                      <a:xfrm rot="10496407">
                        <a:off x="4666" y="2350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37" name="Google Shape;337;p11"/>
                      <p:cNvSpPr/>
                      <p:nvPr/>
                    </p:nvSpPr>
                    <p:spPr>
                      <a:xfrm rot="-303593">
                        <a:off x="4690" y="2690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38" name="Google Shape;338;p11"/>
                      <p:cNvSpPr/>
                      <p:nvPr/>
                    </p:nvSpPr>
                    <p:spPr>
                      <a:xfrm rot="-5489012">
                        <a:off x="4868" y="2514"/>
                        <a:ext cx="256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pic>
                  <p:nvPicPr>
                    <p:cNvPr id="339" name="Google Shape;339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-1407982">
                      <a:off x="4484" y="3245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40" name="Google Shape;340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-1538020">
                      <a:off x="4224" y="1408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341" name="Google Shape;341;p11"/>
                    <p:cNvSpPr/>
                    <p:nvPr/>
                  </p:nvSpPr>
                  <p:spPr>
                    <a:xfrm rot="994341" flipH="1">
                      <a:off x="3099" y="1152"/>
                      <a:ext cx="528" cy="48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66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42" name="Google Shape;342;p11"/>
                    <p:cNvSpPr/>
                    <p:nvPr/>
                  </p:nvSpPr>
                  <p:spPr>
                    <a:xfrm rot="994341" flipH="1">
                      <a:off x="2930" y="1947"/>
                      <a:ext cx="672" cy="48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flat" cmpd="sng">
                      <a:solidFill>
                        <a:srgbClr val="6633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43" name="Google Shape;343;p11"/>
                    <p:cNvSpPr/>
                    <p:nvPr/>
                  </p:nvSpPr>
                  <p:spPr>
                    <a:xfrm rot="-994341">
                      <a:off x="3646" y="1523"/>
                      <a:ext cx="624" cy="48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66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44" name="Google Shape;344;p11"/>
                    <p:cNvSpPr/>
                    <p:nvPr/>
                  </p:nvSpPr>
                  <p:spPr>
                    <a:xfrm rot="994341" flipH="1">
                      <a:off x="2790" y="2873"/>
                      <a:ext cx="846" cy="48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66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45" name="Google Shape;345;p11"/>
                    <p:cNvSpPr/>
                    <p:nvPr/>
                  </p:nvSpPr>
                  <p:spPr>
                    <a:xfrm rot="-994341">
                      <a:off x="3639" y="3393"/>
                      <a:ext cx="869" cy="62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flat" cmpd="sng">
                      <a:solidFill>
                        <a:srgbClr val="6633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46" name="Google Shape;346;p11"/>
                    <p:cNvSpPr/>
                    <p:nvPr/>
                  </p:nvSpPr>
                  <p:spPr>
                    <a:xfrm rot="10009647" flipH="1">
                      <a:off x="3653" y="741"/>
                      <a:ext cx="332" cy="47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66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347" name="Google Shape;347;p11"/>
                    <p:cNvSpPr/>
                    <p:nvPr/>
                  </p:nvSpPr>
                  <p:spPr>
                    <a:xfrm rot="-5400000">
                      <a:off x="1758" y="2256"/>
                      <a:ext cx="3744" cy="96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66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pic>
                  <p:nvPicPr>
                    <p:cNvPr id="348" name="Google Shape;348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-1034602">
                      <a:off x="3992" y="684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349" name="Google Shape;349;p11"/>
                    <p:cNvGrpSpPr/>
                    <p:nvPr/>
                  </p:nvGrpSpPr>
                  <p:grpSpPr>
                    <a:xfrm rot="4254894">
                      <a:off x="3836" y="3445"/>
                      <a:ext cx="657" cy="615"/>
                      <a:chOff x="4575" y="2343"/>
                      <a:chExt cx="559" cy="640"/>
                    </a:xfrm>
                  </p:grpSpPr>
                  <p:cxnSp>
                    <p:nvCxnSpPr>
                      <p:cNvPr id="350" name="Google Shape;350;p11"/>
                      <p:cNvCxnSpPr/>
                      <p:nvPr/>
                    </p:nvCxnSpPr>
                    <p:spPr>
                      <a:xfrm>
                        <a:off x="4777" y="2604"/>
                        <a:ext cx="0" cy="112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51" name="Google Shape;351;p11"/>
                      <p:cNvSpPr/>
                      <p:nvPr/>
                    </p:nvSpPr>
                    <p:spPr>
                      <a:xfrm rot="-303593">
                        <a:off x="4578" y="2665"/>
                        <a:ext cx="309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52" name="Google Shape;352;p11"/>
                      <p:cNvSpPr/>
                      <p:nvPr/>
                    </p:nvSpPr>
                    <p:spPr>
                      <a:xfrm rot="10496407">
                        <a:off x="4667" y="2351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53" name="Google Shape;353;p11"/>
                      <p:cNvSpPr/>
                      <p:nvPr/>
                    </p:nvSpPr>
                    <p:spPr>
                      <a:xfrm rot="-303593">
                        <a:off x="4691" y="2689"/>
                        <a:ext cx="191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54" name="Google Shape;354;p11"/>
                      <p:cNvSpPr/>
                      <p:nvPr/>
                    </p:nvSpPr>
                    <p:spPr>
                      <a:xfrm rot="-5489012">
                        <a:off x="4868" y="2515"/>
                        <a:ext cx="255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55" name="Google Shape;355;p11"/>
                    <p:cNvGrpSpPr/>
                    <p:nvPr/>
                  </p:nvGrpSpPr>
                  <p:grpSpPr>
                    <a:xfrm rot="-2854848">
                      <a:off x="4304" y="2715"/>
                      <a:ext cx="558" cy="639"/>
                      <a:chOff x="4576" y="2343"/>
                      <a:chExt cx="559" cy="639"/>
                    </a:xfrm>
                  </p:grpSpPr>
                  <p:cxnSp>
                    <p:nvCxnSpPr>
                      <p:cNvPr id="356" name="Google Shape;356;p11"/>
                      <p:cNvCxnSpPr/>
                      <p:nvPr/>
                    </p:nvCxnSpPr>
                    <p:spPr>
                      <a:xfrm>
                        <a:off x="4777" y="2603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57" name="Google Shape;357;p11"/>
                      <p:cNvSpPr/>
                      <p:nvPr/>
                    </p:nvSpPr>
                    <p:spPr>
                      <a:xfrm rot="-303593">
                        <a:off x="4579" y="2664"/>
                        <a:ext cx="308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58" name="Google Shape;358;p11"/>
                      <p:cNvSpPr/>
                      <p:nvPr/>
                    </p:nvSpPr>
                    <p:spPr>
                      <a:xfrm rot="10496407">
                        <a:off x="4668" y="2351"/>
                        <a:ext cx="190" cy="2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59" name="Google Shape;359;p11"/>
                      <p:cNvSpPr/>
                      <p:nvPr/>
                    </p:nvSpPr>
                    <p:spPr>
                      <a:xfrm rot="-303593">
                        <a:off x="4694" y="2689"/>
                        <a:ext cx="190" cy="2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60" name="Google Shape;360;p11"/>
                      <p:cNvSpPr/>
                      <p:nvPr/>
                    </p:nvSpPr>
                    <p:spPr>
                      <a:xfrm rot="-5489012">
                        <a:off x="4869" y="2514"/>
                        <a:ext cx="255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pic>
                  <p:nvPicPr>
                    <p:cNvPr id="361" name="Google Shape;361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-214462">
                      <a:off x="3971" y="3473"/>
                      <a:ext cx="225" cy="255"/>
                    </a:xfrm>
                    <a:prstGeom prst="rect">
                      <a:avLst/>
                    </a:prstGeom>
                    <a:noFill/>
                    <a:ln w="9525" cap="rnd" cmpd="sng">
                      <a:solidFill>
                        <a:srgbClr val="0000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</p:pic>
                <p:grpSp>
                  <p:nvGrpSpPr>
                    <p:cNvPr id="362" name="Google Shape;362;p11"/>
                    <p:cNvGrpSpPr/>
                    <p:nvPr/>
                  </p:nvGrpSpPr>
                  <p:grpSpPr>
                    <a:xfrm rot="-2169367">
                      <a:off x="4058" y="1069"/>
                      <a:ext cx="460" cy="437"/>
                      <a:chOff x="4577" y="2342"/>
                      <a:chExt cx="559" cy="641"/>
                    </a:xfrm>
                  </p:grpSpPr>
                  <p:cxnSp>
                    <p:nvCxnSpPr>
                      <p:cNvPr id="363" name="Google Shape;363;p11"/>
                      <p:cNvCxnSpPr/>
                      <p:nvPr/>
                    </p:nvCxnSpPr>
                    <p:spPr>
                      <a:xfrm>
                        <a:off x="4778" y="2603"/>
                        <a:ext cx="0" cy="112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64" name="Google Shape;364;p11"/>
                      <p:cNvSpPr/>
                      <p:nvPr/>
                    </p:nvSpPr>
                    <p:spPr>
                      <a:xfrm rot="-303593">
                        <a:off x="4580" y="2665"/>
                        <a:ext cx="309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65" name="Google Shape;365;p11"/>
                      <p:cNvSpPr/>
                      <p:nvPr/>
                    </p:nvSpPr>
                    <p:spPr>
                      <a:xfrm rot="10496407">
                        <a:off x="4669" y="2350"/>
                        <a:ext cx="191" cy="2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66" name="Google Shape;366;p11"/>
                      <p:cNvSpPr/>
                      <p:nvPr/>
                    </p:nvSpPr>
                    <p:spPr>
                      <a:xfrm rot="-303593">
                        <a:off x="4692" y="2688"/>
                        <a:ext cx="192" cy="2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67" name="Google Shape;367;p11"/>
                      <p:cNvSpPr/>
                      <p:nvPr/>
                    </p:nvSpPr>
                    <p:spPr>
                      <a:xfrm rot="-5489012">
                        <a:off x="4871" y="2513"/>
                        <a:ext cx="254" cy="2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68" name="Google Shape;368;p11"/>
                    <p:cNvGrpSpPr/>
                    <p:nvPr/>
                  </p:nvGrpSpPr>
                  <p:grpSpPr>
                    <a:xfrm rot="-5230492" flipH="1">
                      <a:off x="2851" y="2943"/>
                      <a:ext cx="681" cy="640"/>
                      <a:chOff x="4574" y="2343"/>
                      <a:chExt cx="561" cy="640"/>
                    </a:xfrm>
                  </p:grpSpPr>
                  <p:cxnSp>
                    <p:nvCxnSpPr>
                      <p:cNvPr id="369" name="Google Shape;369;p11"/>
                      <p:cNvCxnSpPr/>
                      <p:nvPr/>
                    </p:nvCxnSpPr>
                    <p:spPr>
                      <a:xfrm>
                        <a:off x="4775" y="2603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70" name="Google Shape;370;p11"/>
                      <p:cNvSpPr/>
                      <p:nvPr/>
                    </p:nvSpPr>
                    <p:spPr>
                      <a:xfrm rot="-303593">
                        <a:off x="4577" y="2663"/>
                        <a:ext cx="309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71" name="Google Shape;371;p11"/>
                      <p:cNvSpPr/>
                      <p:nvPr/>
                    </p:nvSpPr>
                    <p:spPr>
                      <a:xfrm rot="10496407">
                        <a:off x="4666" y="2351"/>
                        <a:ext cx="189" cy="2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72" name="Google Shape;372;p11"/>
                      <p:cNvSpPr/>
                      <p:nvPr/>
                    </p:nvSpPr>
                    <p:spPr>
                      <a:xfrm rot="-303593">
                        <a:off x="4692" y="2690"/>
                        <a:ext cx="190" cy="2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73" name="Google Shape;373;p11"/>
                      <p:cNvSpPr/>
                      <p:nvPr/>
                    </p:nvSpPr>
                    <p:spPr>
                      <a:xfrm rot="-5489012">
                        <a:off x="4868" y="2514"/>
                        <a:ext cx="255" cy="2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74" name="Google Shape;374;p11"/>
                    <p:cNvGrpSpPr/>
                    <p:nvPr/>
                  </p:nvGrpSpPr>
                  <p:grpSpPr>
                    <a:xfrm rot="-2899805" flipH="1">
                      <a:off x="2917" y="1909"/>
                      <a:ext cx="581" cy="540"/>
                      <a:chOff x="4576" y="2343"/>
                      <a:chExt cx="558" cy="639"/>
                    </a:xfrm>
                  </p:grpSpPr>
                  <p:cxnSp>
                    <p:nvCxnSpPr>
                      <p:cNvPr id="375" name="Google Shape;375;p11"/>
                      <p:cNvCxnSpPr/>
                      <p:nvPr/>
                    </p:nvCxnSpPr>
                    <p:spPr>
                      <a:xfrm>
                        <a:off x="4778" y="2604"/>
                        <a:ext cx="0" cy="112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76" name="Google Shape;376;p11"/>
                      <p:cNvSpPr/>
                      <p:nvPr/>
                    </p:nvSpPr>
                    <p:spPr>
                      <a:xfrm rot="-303593">
                        <a:off x="4579" y="2664"/>
                        <a:ext cx="310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77" name="Google Shape;377;p11"/>
                      <p:cNvSpPr/>
                      <p:nvPr/>
                    </p:nvSpPr>
                    <p:spPr>
                      <a:xfrm rot="10496407">
                        <a:off x="4668" y="2351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78" name="Google Shape;378;p11"/>
                      <p:cNvSpPr/>
                      <p:nvPr/>
                    </p:nvSpPr>
                    <p:spPr>
                      <a:xfrm rot="-303593">
                        <a:off x="4692" y="2688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79" name="Google Shape;379;p11"/>
                      <p:cNvSpPr/>
                      <p:nvPr/>
                    </p:nvSpPr>
                    <p:spPr>
                      <a:xfrm rot="-5489012">
                        <a:off x="4868" y="2513"/>
                        <a:ext cx="255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80" name="Google Shape;380;p11"/>
                    <p:cNvGrpSpPr/>
                    <p:nvPr/>
                  </p:nvGrpSpPr>
                  <p:grpSpPr>
                    <a:xfrm rot="1766603" flipH="1">
                      <a:off x="2806" y="694"/>
                      <a:ext cx="499" cy="502"/>
                      <a:chOff x="4577" y="2344"/>
                      <a:chExt cx="559" cy="640"/>
                    </a:xfrm>
                  </p:grpSpPr>
                  <p:cxnSp>
                    <p:nvCxnSpPr>
                      <p:cNvPr id="381" name="Google Shape;381;p11"/>
                      <p:cNvCxnSpPr/>
                      <p:nvPr/>
                    </p:nvCxnSpPr>
                    <p:spPr>
                      <a:xfrm>
                        <a:off x="4777" y="2603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82" name="Google Shape;382;p11"/>
                      <p:cNvSpPr/>
                      <p:nvPr/>
                    </p:nvSpPr>
                    <p:spPr>
                      <a:xfrm rot="-303593">
                        <a:off x="4580" y="2666"/>
                        <a:ext cx="309" cy="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83" name="Google Shape;383;p11"/>
                      <p:cNvSpPr/>
                      <p:nvPr/>
                    </p:nvSpPr>
                    <p:spPr>
                      <a:xfrm rot="10496407">
                        <a:off x="4670" y="2352"/>
                        <a:ext cx="189" cy="2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84" name="Google Shape;384;p11"/>
                      <p:cNvSpPr/>
                      <p:nvPr/>
                    </p:nvSpPr>
                    <p:spPr>
                      <a:xfrm rot="-303593">
                        <a:off x="4692" y="2691"/>
                        <a:ext cx="192" cy="28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85" name="Google Shape;385;p11"/>
                      <p:cNvSpPr/>
                      <p:nvPr/>
                    </p:nvSpPr>
                    <p:spPr>
                      <a:xfrm rot="-5489012">
                        <a:off x="4870" y="2514"/>
                        <a:ext cx="256" cy="271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grpSp>
                  <p:nvGrpSpPr>
                    <p:cNvPr id="386" name="Google Shape;386;p11"/>
                    <p:cNvGrpSpPr/>
                    <p:nvPr/>
                  </p:nvGrpSpPr>
                  <p:grpSpPr>
                    <a:xfrm rot="1739274" flipH="1">
                      <a:off x="2715" y="1440"/>
                      <a:ext cx="516" cy="562"/>
                      <a:chOff x="4576" y="2343"/>
                      <a:chExt cx="560" cy="640"/>
                    </a:xfrm>
                  </p:grpSpPr>
                  <p:cxnSp>
                    <p:nvCxnSpPr>
                      <p:cNvPr id="387" name="Google Shape;387;p11"/>
                      <p:cNvCxnSpPr/>
                      <p:nvPr/>
                    </p:nvCxnSpPr>
                    <p:spPr>
                      <a:xfrm>
                        <a:off x="4777" y="2603"/>
                        <a:ext cx="0" cy="112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88" name="Google Shape;388;p11"/>
                      <p:cNvSpPr/>
                      <p:nvPr/>
                    </p:nvSpPr>
                    <p:spPr>
                      <a:xfrm rot="-303593">
                        <a:off x="4579" y="2663"/>
                        <a:ext cx="309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89" name="Google Shape;389;p11"/>
                      <p:cNvSpPr/>
                      <p:nvPr/>
                    </p:nvSpPr>
                    <p:spPr>
                      <a:xfrm rot="10496407">
                        <a:off x="4668" y="2351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90" name="Google Shape;390;p11"/>
                      <p:cNvSpPr/>
                      <p:nvPr/>
                    </p:nvSpPr>
                    <p:spPr>
                      <a:xfrm rot="-303593">
                        <a:off x="4693" y="2689"/>
                        <a:ext cx="191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91" name="Google Shape;391;p11"/>
                      <p:cNvSpPr/>
                      <p:nvPr/>
                    </p:nvSpPr>
                    <p:spPr>
                      <a:xfrm rot="-5489012">
                        <a:off x="4869" y="2514"/>
                        <a:ext cx="255" cy="2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pic>
                  <p:nvPicPr>
                    <p:cNvPr id="392" name="Google Shape;392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1407982" flipH="1">
                      <a:off x="3024" y="2880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3" name="Google Shape;393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286303" flipH="1">
                      <a:off x="2920" y="1897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394" name="Google Shape;394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3915582" flipH="1">
                      <a:off x="2623" y="2629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395" name="Google Shape;395;p11"/>
                    <p:cNvGrpSpPr/>
                    <p:nvPr/>
                  </p:nvGrpSpPr>
                  <p:grpSpPr>
                    <a:xfrm rot="3325538" flipH="1">
                      <a:off x="3374" y="89"/>
                      <a:ext cx="389" cy="401"/>
                      <a:chOff x="4578" y="2342"/>
                      <a:chExt cx="557" cy="639"/>
                    </a:xfrm>
                  </p:grpSpPr>
                  <p:cxnSp>
                    <p:nvCxnSpPr>
                      <p:cNvPr id="396" name="Google Shape;396;p11"/>
                      <p:cNvCxnSpPr/>
                      <p:nvPr/>
                    </p:nvCxnSpPr>
                    <p:spPr>
                      <a:xfrm>
                        <a:off x="4778" y="2604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397" name="Google Shape;397;p11"/>
                      <p:cNvSpPr/>
                      <p:nvPr/>
                    </p:nvSpPr>
                    <p:spPr>
                      <a:xfrm rot="-303593">
                        <a:off x="4581" y="2664"/>
                        <a:ext cx="309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98" name="Google Shape;398;p11"/>
                      <p:cNvSpPr/>
                      <p:nvPr/>
                    </p:nvSpPr>
                    <p:spPr>
                      <a:xfrm rot="10496407">
                        <a:off x="4669" y="2350"/>
                        <a:ext cx="191" cy="2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399" name="Google Shape;399;p11"/>
                      <p:cNvSpPr/>
                      <p:nvPr/>
                    </p:nvSpPr>
                    <p:spPr>
                      <a:xfrm rot="-303593">
                        <a:off x="4693" y="2686"/>
                        <a:ext cx="191" cy="28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400" name="Google Shape;400;p11"/>
                      <p:cNvSpPr/>
                      <p:nvPr/>
                    </p:nvSpPr>
                    <p:spPr>
                      <a:xfrm rot="-5489012">
                        <a:off x="4870" y="2513"/>
                        <a:ext cx="254" cy="27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  <p:pic>
                  <p:nvPicPr>
                    <p:cNvPr id="401" name="Google Shape;401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4271031" flipH="1">
                      <a:off x="3168" y="1832"/>
                      <a:ext cx="225" cy="255"/>
                    </a:xfrm>
                    <a:prstGeom prst="rect">
                      <a:avLst/>
                    </a:prstGeom>
                    <a:noFill/>
                    <a:ln w="9525" cap="rnd" cmpd="sng">
                      <a:solidFill>
                        <a:srgbClr val="0000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</p:pic>
                <p:pic>
                  <p:nvPicPr>
                    <p:cNvPr id="402" name="Google Shape;402;p11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572606" flipH="1">
                      <a:off x="2996" y="1104"/>
                      <a:ext cx="225" cy="2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03" name="Google Shape;403;p11"/>
                    <p:cNvSpPr/>
                    <p:nvPr/>
                  </p:nvSpPr>
                  <p:spPr>
                    <a:xfrm rot="-7747202">
                      <a:off x="4481" y="1751"/>
                      <a:ext cx="255" cy="32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</p:grpSp>
            </p:grpSp>
            <p:sp>
              <p:nvSpPr>
                <p:cNvPr id="404" name="Google Shape;404;p11"/>
                <p:cNvSpPr/>
                <p:nvPr/>
              </p:nvSpPr>
              <p:spPr>
                <a:xfrm rot="3951302">
                  <a:off x="3590" y="2113"/>
                  <a:ext cx="363" cy="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</p:grpSp>
      </p:grpSp>
      <p:sp>
        <p:nvSpPr>
          <p:cNvPr id="405" name="Google Shape;405;p11"/>
          <p:cNvSpPr txBox="1"/>
          <p:nvPr/>
        </p:nvSpPr>
        <p:spPr>
          <a:xfrm>
            <a:off x="1676400" y="6149319"/>
            <a:ext cx="24384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Primocane </a:t>
            </a:r>
            <a:endParaRPr/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="0" i="0" u="none" strike="noStrike" cap="none" baseline="30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 - vegetative</a:t>
            </a:r>
            <a:endParaRPr/>
          </a:p>
        </p:txBody>
      </p:sp>
      <p:sp>
        <p:nvSpPr>
          <p:cNvPr id="406" name="Google Shape;406;p11"/>
          <p:cNvSpPr txBox="1"/>
          <p:nvPr/>
        </p:nvSpPr>
        <p:spPr>
          <a:xfrm>
            <a:off x="4572000" y="6172200"/>
            <a:ext cx="2438400" cy="692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Floricane</a:t>
            </a:r>
            <a:endParaRPr sz="20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0" i="0" u="none" strike="noStrike" cap="none" baseline="30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 - fruiting</a:t>
            </a:r>
            <a:endParaRPr/>
          </a:p>
        </p:txBody>
      </p:sp>
      <p:sp>
        <p:nvSpPr>
          <p:cNvPr id="407" name="Google Shape;407;p11"/>
          <p:cNvSpPr/>
          <p:nvPr/>
        </p:nvSpPr>
        <p:spPr>
          <a:xfrm>
            <a:off x="3886200" y="3048000"/>
            <a:ext cx="6096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EAEA"/>
          </a:solidFill>
          <a:ln w="9525" cap="flat" cmpd="sng">
            <a:solidFill>
              <a:srgbClr val="0000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8" name="Google Shape;408;p11"/>
          <p:cNvSpPr txBox="1"/>
          <p:nvPr/>
        </p:nvSpPr>
        <p:spPr>
          <a:xfrm>
            <a:off x="838200" y="3333690"/>
            <a:ext cx="175260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Axillary buds</a:t>
            </a:r>
            <a:endParaRPr/>
          </a:p>
        </p:txBody>
      </p:sp>
      <p:sp>
        <p:nvSpPr>
          <p:cNvPr id="409" name="Google Shape;409;p11"/>
          <p:cNvSpPr txBox="1"/>
          <p:nvPr/>
        </p:nvSpPr>
        <p:spPr>
          <a:xfrm>
            <a:off x="6796086" y="1219200"/>
            <a:ext cx="211931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Fruiting laterals</a:t>
            </a:r>
            <a:endParaRPr/>
          </a:p>
        </p:txBody>
      </p:sp>
      <p:cxnSp>
        <p:nvCxnSpPr>
          <p:cNvPr id="410" name="Google Shape;410;p11"/>
          <p:cNvCxnSpPr/>
          <p:nvPr/>
        </p:nvCxnSpPr>
        <p:spPr>
          <a:xfrm>
            <a:off x="2393950" y="3597275"/>
            <a:ext cx="457200" cy="685800"/>
          </a:xfrm>
          <a:prstGeom prst="straightConnector1">
            <a:avLst/>
          </a:prstGeom>
          <a:noFill/>
          <a:ln w="9525" cap="flat" cmpd="sng">
            <a:solidFill>
              <a:srgbClr val="0000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11" name="Google Shape;411;p11"/>
          <p:cNvCxnSpPr/>
          <p:nvPr/>
        </p:nvCxnSpPr>
        <p:spPr>
          <a:xfrm flipH="1">
            <a:off x="6172200" y="1524000"/>
            <a:ext cx="685800" cy="304800"/>
          </a:xfrm>
          <a:prstGeom prst="straightConnector1">
            <a:avLst/>
          </a:prstGeom>
          <a:noFill/>
          <a:ln w="9525" cap="flat" cmpd="sng">
            <a:solidFill>
              <a:srgbClr val="000033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2" name="Google Shape;412;p11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Raspberry </a:t>
            </a:r>
            <a:r>
              <a:rPr lang="en-US" sz="4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Canes</a:t>
            </a:r>
            <a:r>
              <a:rPr lang="en-US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Summer Fruiting</a:t>
            </a:r>
            <a:endParaRPr sz="4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7" name="Google Shape;417;p12"/>
          <p:cNvCxnSpPr/>
          <p:nvPr/>
        </p:nvCxnSpPr>
        <p:spPr>
          <a:xfrm>
            <a:off x="6567377" y="3792251"/>
            <a:ext cx="0" cy="133350"/>
          </a:xfrm>
          <a:prstGeom prst="straightConnector1">
            <a:avLst/>
          </a:prstGeom>
          <a:noFill/>
          <a:ln w="12700" cap="flat" cmpd="sng">
            <a:solidFill>
              <a:srgbClr val="0066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8" name="Google Shape;418;p12"/>
          <p:cNvSpPr/>
          <p:nvPr/>
        </p:nvSpPr>
        <p:spPr>
          <a:xfrm rot="-2561783">
            <a:off x="6829943" y="3220758"/>
            <a:ext cx="463550" cy="98425"/>
          </a:xfrm>
          <a:custGeom>
            <a:avLst/>
            <a:gdLst/>
            <a:ahLst/>
            <a:cxnLst/>
            <a:rect l="l" t="t" r="r" b="b"/>
            <a:pathLst>
              <a:path w="336" h="400" extrusionOk="0">
                <a:moveTo>
                  <a:pt x="336" y="16"/>
                </a:moveTo>
                <a:cubicBezTo>
                  <a:pt x="244" y="8"/>
                  <a:pt x="152" y="0"/>
                  <a:pt x="96" y="64"/>
                </a:cubicBezTo>
                <a:cubicBezTo>
                  <a:pt x="40" y="128"/>
                  <a:pt x="16" y="344"/>
                  <a:pt x="0" y="400"/>
                </a:cubicBezTo>
              </a:path>
            </a:pathLst>
          </a:custGeom>
          <a:noFill/>
          <a:ln w="19050" cap="flat" cmpd="sng">
            <a:solidFill>
              <a:srgbClr val="00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9" name="Google Shape;419;p12" descr="MCj02644680000[1]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73279">
            <a:off x="6944243" y="3460610"/>
            <a:ext cx="277812" cy="328612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Google Shape;420;p12"/>
          <p:cNvSpPr/>
          <p:nvPr/>
        </p:nvSpPr>
        <p:spPr>
          <a:xfrm rot="-994341">
            <a:off x="6046622" y="3561621"/>
            <a:ext cx="969962" cy="61913"/>
          </a:xfrm>
          <a:prstGeom prst="flowChartDelay">
            <a:avLst/>
          </a:prstGeom>
          <a:gradFill>
            <a:gsLst>
              <a:gs pos="0">
                <a:srgbClr val="8F4700"/>
              </a:gs>
              <a:gs pos="50000">
                <a:srgbClr val="CC6600"/>
              </a:gs>
              <a:gs pos="100000">
                <a:srgbClr val="8F4700"/>
              </a:gs>
            </a:gsLst>
            <a:lin ang="5400000" scaled="0"/>
          </a:gradFill>
          <a:ln w="9525" cap="rnd" cmpd="sng">
            <a:solidFill>
              <a:srgbClr val="663300"/>
            </a:solidFill>
            <a:prstDash val="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1" name="Google Shape;421;p12" descr="MCj02644680000[1]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375209">
            <a:off x="6441005" y="3400285"/>
            <a:ext cx="282575" cy="3079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2" name="Google Shape;422;p12"/>
          <p:cNvGrpSpPr/>
          <p:nvPr/>
        </p:nvGrpSpPr>
        <p:grpSpPr>
          <a:xfrm>
            <a:off x="4797913" y="2253347"/>
            <a:ext cx="1241109" cy="1562464"/>
            <a:chOff x="4633281" y="2253347"/>
            <a:chExt cx="1241109" cy="1562464"/>
          </a:xfrm>
        </p:grpSpPr>
        <p:grpSp>
          <p:nvGrpSpPr>
            <p:cNvPr id="423" name="Google Shape;423;p12"/>
            <p:cNvGrpSpPr/>
            <p:nvPr/>
          </p:nvGrpSpPr>
          <p:grpSpPr>
            <a:xfrm rot="-2899805" flipH="1">
              <a:off x="5002091" y="2981543"/>
              <a:ext cx="749017" cy="666149"/>
              <a:chOff x="4576" y="2343"/>
              <a:chExt cx="558" cy="639"/>
            </a:xfrm>
          </p:grpSpPr>
          <p:cxnSp>
            <p:nvCxnSpPr>
              <p:cNvPr id="424" name="Google Shape;424;p12"/>
              <p:cNvCxnSpPr/>
              <p:nvPr/>
            </p:nvCxnSpPr>
            <p:spPr>
              <a:xfrm>
                <a:off x="4777" y="2604"/>
                <a:ext cx="0" cy="113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5" name="Google Shape;425;p12"/>
              <p:cNvSpPr/>
              <p:nvPr/>
            </p:nvSpPr>
            <p:spPr>
              <a:xfrm rot="-303593">
                <a:off x="4579" y="2664"/>
                <a:ext cx="310" cy="7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00" extrusionOk="0">
                    <a:moveTo>
                      <a:pt x="336" y="16"/>
                    </a:moveTo>
                    <a:cubicBezTo>
                      <a:pt x="244" y="8"/>
                      <a:pt x="152" y="0"/>
                      <a:pt x="96" y="64"/>
                    </a:cubicBezTo>
                    <a:cubicBezTo>
                      <a:pt x="40" y="128"/>
                      <a:pt x="16" y="344"/>
                      <a:pt x="0" y="400"/>
                    </a:cubicBezTo>
                  </a:path>
                </a:pathLst>
              </a:custGeom>
              <a:noFill/>
              <a:ln w="190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6" name="Google Shape;426;p12"/>
              <p:cNvSpPr/>
              <p:nvPr/>
            </p:nvSpPr>
            <p:spPr>
              <a:xfrm rot="10496407">
                <a:off x="4668" y="2351"/>
                <a:ext cx="190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540000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7" name="Google Shape;427;p12"/>
              <p:cNvSpPr/>
              <p:nvPr/>
            </p:nvSpPr>
            <p:spPr>
              <a:xfrm rot="-303593">
                <a:off x="4692" y="2688"/>
                <a:ext cx="190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540000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28" name="Google Shape;428;p12"/>
              <p:cNvSpPr/>
              <p:nvPr/>
            </p:nvSpPr>
            <p:spPr>
              <a:xfrm rot="-5489012">
                <a:off x="4867" y="2513"/>
                <a:ext cx="256" cy="271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grpSp>
          <p:nvGrpSpPr>
            <p:cNvPr id="429" name="Google Shape;429;p12"/>
            <p:cNvGrpSpPr/>
            <p:nvPr/>
          </p:nvGrpSpPr>
          <p:grpSpPr>
            <a:xfrm rot="1739274" flipH="1">
              <a:off x="4768535" y="2362569"/>
              <a:ext cx="637651" cy="723016"/>
              <a:chOff x="4576" y="2344"/>
              <a:chExt cx="560" cy="639"/>
            </a:xfrm>
          </p:grpSpPr>
          <p:cxnSp>
            <p:nvCxnSpPr>
              <p:cNvPr id="430" name="Google Shape;430;p12"/>
              <p:cNvCxnSpPr/>
              <p:nvPr/>
            </p:nvCxnSpPr>
            <p:spPr>
              <a:xfrm>
                <a:off x="4777" y="2604"/>
                <a:ext cx="0" cy="112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66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31" name="Google Shape;431;p12"/>
              <p:cNvSpPr/>
              <p:nvPr/>
            </p:nvSpPr>
            <p:spPr>
              <a:xfrm rot="-303593">
                <a:off x="4579" y="2663"/>
                <a:ext cx="309" cy="76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00" extrusionOk="0">
                    <a:moveTo>
                      <a:pt x="336" y="16"/>
                    </a:moveTo>
                    <a:cubicBezTo>
                      <a:pt x="244" y="8"/>
                      <a:pt x="152" y="0"/>
                      <a:pt x="96" y="64"/>
                    </a:cubicBezTo>
                    <a:cubicBezTo>
                      <a:pt x="40" y="128"/>
                      <a:pt x="16" y="344"/>
                      <a:pt x="0" y="400"/>
                    </a:cubicBezTo>
                  </a:path>
                </a:pathLst>
              </a:custGeom>
              <a:noFill/>
              <a:ln w="19050" cap="flat" cmpd="sng">
                <a:solidFill>
                  <a:srgbClr val="0066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32" name="Google Shape;432;p12"/>
              <p:cNvSpPr/>
              <p:nvPr/>
            </p:nvSpPr>
            <p:spPr>
              <a:xfrm rot="10496407">
                <a:off x="4668" y="2352"/>
                <a:ext cx="189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540000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33" name="Google Shape;433;p12"/>
              <p:cNvSpPr/>
              <p:nvPr/>
            </p:nvSpPr>
            <p:spPr>
              <a:xfrm rot="-303593">
                <a:off x="4693" y="2689"/>
                <a:ext cx="191" cy="286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540000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34" name="Google Shape;434;p12"/>
              <p:cNvSpPr/>
              <p:nvPr/>
            </p:nvSpPr>
            <p:spPr>
              <a:xfrm rot="-5489012">
                <a:off x="4869" y="2515"/>
                <a:ext cx="255" cy="272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  <p:pic>
          <p:nvPicPr>
            <p:cNvPr id="435" name="Google Shape;435;p12" descr="MCj02644680000[1]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286303" flipH="1">
              <a:off x="5021731" y="2951025"/>
              <a:ext cx="277812" cy="3286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6" name="Google Shape;436;p12" descr="MCj02644680000[1]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4271031" flipH="1">
              <a:off x="5321768" y="2873237"/>
              <a:ext cx="290513" cy="315913"/>
            </a:xfrm>
            <a:prstGeom prst="rect">
              <a:avLst/>
            </a:prstGeom>
            <a:noFill/>
            <a:ln w="9525" cap="rnd" cmpd="sng">
              <a:solidFill>
                <a:srgbClr val="000000"/>
              </a:solidFill>
              <a:prstDash val="dot"/>
              <a:miter lim="800000"/>
              <a:headEnd type="none" w="sm" len="sm"/>
              <a:tailEnd type="none" w="sm" len="sm"/>
            </a:ln>
          </p:spPr>
        </p:pic>
      </p:grpSp>
      <p:grpSp>
        <p:nvGrpSpPr>
          <p:cNvPr id="437" name="Google Shape;437;p12"/>
          <p:cNvGrpSpPr/>
          <p:nvPr/>
        </p:nvGrpSpPr>
        <p:grpSpPr>
          <a:xfrm>
            <a:off x="6703026" y="2720753"/>
            <a:ext cx="886485" cy="874465"/>
            <a:chOff x="6354121" y="2334633"/>
            <a:chExt cx="886485" cy="874465"/>
          </a:xfrm>
        </p:grpSpPr>
        <p:cxnSp>
          <p:nvCxnSpPr>
            <p:cNvPr id="438" name="Google Shape;438;p12"/>
            <p:cNvCxnSpPr/>
            <p:nvPr/>
          </p:nvCxnSpPr>
          <p:spPr>
            <a:xfrm>
              <a:off x="6700838" y="2716213"/>
              <a:ext cx="0" cy="144462"/>
            </a:xfrm>
            <a:prstGeom prst="straightConnector1">
              <a:avLst/>
            </a:prstGeom>
            <a:noFill/>
            <a:ln w="12700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439" name="Google Shape;439;p12"/>
            <p:cNvGrpSpPr/>
            <p:nvPr/>
          </p:nvGrpSpPr>
          <p:grpSpPr>
            <a:xfrm>
              <a:off x="6354121" y="2334633"/>
              <a:ext cx="886485" cy="874465"/>
              <a:chOff x="6334431" y="2316863"/>
              <a:chExt cx="886485" cy="874465"/>
            </a:xfrm>
          </p:grpSpPr>
          <p:sp>
            <p:nvSpPr>
              <p:cNvPr id="440" name="Google Shape;440;p12"/>
              <p:cNvSpPr/>
              <p:nvPr/>
            </p:nvSpPr>
            <p:spPr>
              <a:xfrm rot="8238217">
                <a:off x="6421438" y="2452688"/>
                <a:ext cx="28575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540000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41" name="Google Shape;441;p12"/>
              <p:cNvSpPr/>
              <p:nvPr/>
            </p:nvSpPr>
            <p:spPr>
              <a:xfrm rot="-2561783">
                <a:off x="6704013" y="2774950"/>
                <a:ext cx="285750" cy="3683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540000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42" name="Google Shape;442;p12"/>
              <p:cNvSpPr/>
              <p:nvPr/>
            </p:nvSpPr>
            <p:spPr>
              <a:xfrm rot="-7747202">
                <a:off x="6795294" y="2369344"/>
                <a:ext cx="328612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 extrusionOk="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gradFill>
                <a:gsLst>
                  <a:gs pos="0">
                    <a:srgbClr val="004700"/>
                  </a:gs>
                  <a:gs pos="50000">
                    <a:srgbClr val="006600"/>
                  </a:gs>
                  <a:gs pos="100000">
                    <a:srgbClr val="004700"/>
                  </a:gs>
                </a:gsLst>
                <a:lin ang="0" scaled="0"/>
              </a:gradFill>
              <a:ln w="9525" cap="rnd" cmpd="sng">
                <a:solidFill>
                  <a:srgbClr val="003300"/>
                </a:solidFill>
                <a:prstDash val="dot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grpSp>
        <p:nvGrpSpPr>
          <p:cNvPr id="443" name="Google Shape;443;p12"/>
          <p:cNvGrpSpPr/>
          <p:nvPr/>
        </p:nvGrpSpPr>
        <p:grpSpPr>
          <a:xfrm>
            <a:off x="4297731" y="1143000"/>
            <a:ext cx="3476856" cy="4827587"/>
            <a:chOff x="4297731" y="1143000"/>
            <a:chExt cx="3476856" cy="4827587"/>
          </a:xfrm>
        </p:grpSpPr>
        <p:grpSp>
          <p:nvGrpSpPr>
            <p:cNvPr id="444" name="Google Shape;444;p12"/>
            <p:cNvGrpSpPr/>
            <p:nvPr/>
          </p:nvGrpSpPr>
          <p:grpSpPr>
            <a:xfrm>
              <a:off x="4297731" y="1143000"/>
              <a:ext cx="3476856" cy="4827587"/>
              <a:chOff x="4297731" y="1143000"/>
              <a:chExt cx="3476856" cy="4827587"/>
            </a:xfrm>
          </p:grpSpPr>
          <p:grpSp>
            <p:nvGrpSpPr>
              <p:cNvPr id="445" name="Google Shape;445;p12"/>
              <p:cNvGrpSpPr/>
              <p:nvPr/>
            </p:nvGrpSpPr>
            <p:grpSpPr>
              <a:xfrm rot="-566199" flipH="1">
                <a:off x="4359564" y="3709141"/>
                <a:ext cx="838443" cy="823469"/>
                <a:chOff x="4577" y="2343"/>
                <a:chExt cx="558" cy="640"/>
              </a:xfrm>
            </p:grpSpPr>
            <p:cxnSp>
              <p:nvCxnSpPr>
                <p:cNvPr id="446" name="Google Shape;446;p12"/>
                <p:cNvCxnSpPr/>
                <p:nvPr/>
              </p:nvCxnSpPr>
              <p:spPr>
                <a:xfrm>
                  <a:off x="4777" y="2602"/>
                  <a:ext cx="0" cy="113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47" name="Google Shape;447;p12"/>
                <p:cNvSpPr/>
                <p:nvPr/>
              </p:nvSpPr>
              <p:spPr>
                <a:xfrm rot="-303593">
                  <a:off x="4580" y="2664"/>
                  <a:ext cx="309" cy="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48" name="Google Shape;448;p12"/>
                <p:cNvSpPr/>
                <p:nvPr/>
              </p:nvSpPr>
              <p:spPr>
                <a:xfrm rot="10496407">
                  <a:off x="4668" y="2351"/>
                  <a:ext cx="190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49" name="Google Shape;449;p12"/>
                <p:cNvSpPr/>
                <p:nvPr/>
              </p:nvSpPr>
              <p:spPr>
                <a:xfrm rot="-303593">
                  <a:off x="4693" y="2689"/>
                  <a:ext cx="191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50" name="Google Shape;450;p12"/>
                <p:cNvSpPr/>
                <p:nvPr/>
              </p:nvSpPr>
              <p:spPr>
                <a:xfrm rot="-5489012">
                  <a:off x="4870" y="2515"/>
                  <a:ext cx="254" cy="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451" name="Google Shape;451;p12"/>
              <p:cNvGrpSpPr/>
              <p:nvPr/>
            </p:nvGrpSpPr>
            <p:grpSpPr>
              <a:xfrm>
                <a:off x="5029200" y="1143000"/>
                <a:ext cx="2745386" cy="4827587"/>
                <a:chOff x="5029200" y="1143000"/>
                <a:chExt cx="2745386" cy="4827587"/>
              </a:xfrm>
            </p:grpSpPr>
            <p:sp>
              <p:nvSpPr>
                <p:cNvPr id="452" name="Google Shape;452;p12"/>
                <p:cNvSpPr/>
                <p:nvPr/>
              </p:nvSpPr>
              <p:spPr>
                <a:xfrm rot="994341" flipH="1">
                  <a:off x="5397334" y="2100100"/>
                  <a:ext cx="652463" cy="61913"/>
                </a:xfrm>
                <a:prstGeom prst="flowChartDelay">
                  <a:avLst/>
                </a:prstGeom>
                <a:gradFill>
                  <a:gsLst>
                    <a:gs pos="0">
                      <a:srgbClr val="8F4700"/>
                    </a:gs>
                    <a:gs pos="50000">
                      <a:srgbClr val="CC6600"/>
                    </a:gs>
                    <a:gs pos="100000">
                      <a:srgbClr val="8F4700"/>
                    </a:gs>
                  </a:gsLst>
                  <a:lin ang="5400000" scaled="0"/>
                </a:gradFill>
                <a:ln w="9525" cap="rnd" cmpd="sng">
                  <a:solidFill>
                    <a:srgbClr val="66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53" name="Google Shape;453;p12"/>
                <p:cNvSpPr/>
                <p:nvPr/>
              </p:nvSpPr>
              <p:spPr>
                <a:xfrm rot="994341" flipH="1">
                  <a:off x="5274152" y="3021366"/>
                  <a:ext cx="830262" cy="61913"/>
                </a:xfrm>
                <a:prstGeom prst="flowChartDelay">
                  <a:avLst/>
                </a:prstGeom>
                <a:gradFill>
                  <a:gsLst>
                    <a:gs pos="0">
                      <a:srgbClr val="8F4700"/>
                    </a:gs>
                    <a:gs pos="50000">
                      <a:srgbClr val="CC6600"/>
                    </a:gs>
                    <a:gs pos="100000">
                      <a:srgbClr val="8F4700"/>
                    </a:gs>
                  </a:gsLst>
                  <a:lin ang="5400000" scaled="0"/>
                </a:gradFill>
                <a:ln w="9525" cap="flat" cmpd="sng">
                  <a:solidFill>
                    <a:srgbClr val="6633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54" name="Google Shape;454;p12"/>
                <p:cNvSpPr/>
                <p:nvPr/>
              </p:nvSpPr>
              <p:spPr>
                <a:xfrm rot="-994341">
                  <a:off x="6073609" y="2577938"/>
                  <a:ext cx="769938" cy="61912"/>
                </a:xfrm>
                <a:prstGeom prst="flowChartDelay">
                  <a:avLst/>
                </a:prstGeom>
                <a:gradFill>
                  <a:gsLst>
                    <a:gs pos="0">
                      <a:srgbClr val="8F4700"/>
                    </a:gs>
                    <a:gs pos="50000">
                      <a:srgbClr val="CC6600"/>
                    </a:gs>
                    <a:gs pos="100000">
                      <a:srgbClr val="8F4700"/>
                    </a:gs>
                  </a:gsLst>
                  <a:lin ang="5400000" scaled="0"/>
                </a:gradFill>
                <a:ln w="9525" cap="rnd" cmpd="sng">
                  <a:solidFill>
                    <a:srgbClr val="66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55" name="Google Shape;455;p12"/>
                <p:cNvSpPr/>
                <p:nvPr/>
              </p:nvSpPr>
              <p:spPr>
                <a:xfrm rot="994341" flipH="1">
                  <a:off x="5016334" y="4218846"/>
                  <a:ext cx="1044575" cy="61913"/>
                </a:xfrm>
                <a:prstGeom prst="flowChartDelay">
                  <a:avLst/>
                </a:prstGeom>
                <a:gradFill>
                  <a:gsLst>
                    <a:gs pos="0">
                      <a:srgbClr val="8F4700"/>
                    </a:gs>
                    <a:gs pos="50000">
                      <a:srgbClr val="CC6600"/>
                    </a:gs>
                    <a:gs pos="100000">
                      <a:srgbClr val="8F4700"/>
                    </a:gs>
                  </a:gsLst>
                  <a:lin ang="5400000" scaled="0"/>
                </a:gradFill>
                <a:ln w="9525" cap="rnd" cmpd="sng">
                  <a:solidFill>
                    <a:srgbClr val="66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56" name="Google Shape;456;p12"/>
                <p:cNvSpPr/>
                <p:nvPr/>
              </p:nvSpPr>
              <p:spPr>
                <a:xfrm rot="10009647" flipH="1">
                  <a:off x="6081547" y="1569875"/>
                  <a:ext cx="409575" cy="60325"/>
                </a:xfrm>
                <a:prstGeom prst="flowChartDelay">
                  <a:avLst/>
                </a:prstGeom>
                <a:gradFill>
                  <a:gsLst>
                    <a:gs pos="0">
                      <a:srgbClr val="8F4700"/>
                    </a:gs>
                    <a:gs pos="50000">
                      <a:srgbClr val="CC6600"/>
                    </a:gs>
                    <a:gs pos="100000">
                      <a:srgbClr val="8F4700"/>
                    </a:gs>
                  </a:gsLst>
                  <a:lin ang="5400000" scaled="0"/>
                </a:gradFill>
                <a:ln w="9525" cap="rnd" cmpd="sng">
                  <a:solidFill>
                    <a:srgbClr val="66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57" name="Google Shape;457;p12"/>
                <p:cNvSpPr/>
                <p:nvPr/>
              </p:nvSpPr>
              <p:spPr>
                <a:xfrm rot="-5400000">
                  <a:off x="3665538" y="3497262"/>
                  <a:ext cx="4827587" cy="119063"/>
                </a:xfrm>
                <a:prstGeom prst="flowChartDelay">
                  <a:avLst/>
                </a:prstGeom>
                <a:gradFill>
                  <a:gsLst>
                    <a:gs pos="0">
                      <a:srgbClr val="8F4700"/>
                    </a:gs>
                    <a:gs pos="50000">
                      <a:srgbClr val="CC6600"/>
                    </a:gs>
                    <a:gs pos="100000">
                      <a:srgbClr val="8F4700"/>
                    </a:gs>
                  </a:gsLst>
                  <a:lin ang="5400000" scaled="0"/>
                </a:gradFill>
                <a:ln w="9525" cap="rnd" cmpd="sng">
                  <a:solidFill>
                    <a:srgbClr val="66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grpSp>
              <p:nvGrpSpPr>
                <p:cNvPr id="458" name="Google Shape;458;p12"/>
                <p:cNvGrpSpPr/>
                <p:nvPr/>
              </p:nvGrpSpPr>
              <p:grpSpPr>
                <a:xfrm>
                  <a:off x="6096000" y="3932084"/>
                  <a:ext cx="1678586" cy="1909119"/>
                  <a:chOff x="6096000" y="3932084"/>
                  <a:chExt cx="1678586" cy="1909119"/>
                </a:xfrm>
              </p:grpSpPr>
              <p:grpSp>
                <p:nvGrpSpPr>
                  <p:cNvPr id="459" name="Google Shape;459;p12"/>
                  <p:cNvGrpSpPr/>
                  <p:nvPr/>
                </p:nvGrpSpPr>
                <p:grpSpPr>
                  <a:xfrm rot="4254894">
                    <a:off x="6306486" y="4936588"/>
                    <a:ext cx="847302" cy="760000"/>
                    <a:chOff x="4575" y="2343"/>
                    <a:chExt cx="559" cy="640"/>
                  </a:xfrm>
                </p:grpSpPr>
                <p:cxnSp>
                  <p:nvCxnSpPr>
                    <p:cNvPr id="460" name="Google Shape;460;p12"/>
                    <p:cNvCxnSpPr/>
                    <p:nvPr/>
                  </p:nvCxnSpPr>
                  <p:spPr>
                    <a:xfrm>
                      <a:off x="4777" y="2604"/>
                      <a:ext cx="0" cy="112"/>
                    </a:xfrm>
                    <a:prstGeom prst="straightConnector1">
                      <a:avLst/>
                    </a:prstGeom>
                    <a:noFill/>
                    <a:ln w="12700" cap="flat" cmpd="sng">
                      <a:solidFill>
                        <a:srgbClr val="0066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</p:spPr>
                </p:cxnSp>
                <p:sp>
                  <p:nvSpPr>
                    <p:cNvPr id="461" name="Google Shape;461;p12"/>
                    <p:cNvSpPr/>
                    <p:nvPr/>
                  </p:nvSpPr>
                  <p:spPr>
                    <a:xfrm rot="-303593">
                      <a:off x="4578" y="2665"/>
                      <a:ext cx="309" cy="7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36" h="400" extrusionOk="0">
                          <a:moveTo>
                            <a:pt x="336" y="16"/>
                          </a:moveTo>
                          <a:cubicBezTo>
                            <a:pt x="244" y="8"/>
                            <a:pt x="152" y="0"/>
                            <a:pt x="96" y="64"/>
                          </a:cubicBezTo>
                          <a:cubicBezTo>
                            <a:pt x="40" y="128"/>
                            <a:pt x="16" y="344"/>
                            <a:pt x="0" y="400"/>
                          </a:cubicBezTo>
                        </a:path>
                      </a:pathLst>
                    </a:custGeom>
                    <a:noFill/>
                    <a:ln w="19050" cap="flat" cmpd="sng">
                      <a:solidFill>
                        <a:srgbClr val="006600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t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462" name="Google Shape;462;p12"/>
                    <p:cNvSpPr/>
                    <p:nvPr/>
                  </p:nvSpPr>
                  <p:spPr>
                    <a:xfrm rot="10496407">
                      <a:off x="4668" y="2351"/>
                      <a:ext cx="190" cy="2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463" name="Google Shape;463;p12"/>
                    <p:cNvSpPr/>
                    <p:nvPr/>
                  </p:nvSpPr>
                  <p:spPr>
                    <a:xfrm rot="-303593">
                      <a:off x="4691" y="2689"/>
                      <a:ext cx="191" cy="28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540000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sp>
                  <p:nvSpPr>
                    <p:cNvPr id="464" name="Google Shape;464;p12"/>
                    <p:cNvSpPr/>
                    <p:nvPr/>
                  </p:nvSpPr>
                  <p:spPr>
                    <a:xfrm rot="-5489012">
                      <a:off x="4868" y="2515"/>
                      <a:ext cx="255" cy="271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 extrusionOk="0">
                          <a:moveTo>
                            <a:pt x="10860" y="2187"/>
                          </a:moveTo>
                          <a:cubicBezTo>
                            <a:pt x="10451" y="1746"/>
                            <a:pt x="9529" y="1018"/>
                            <a:pt x="9015" y="730"/>
                          </a:cubicBezTo>
                          <a:cubicBezTo>
                            <a:pt x="7865" y="152"/>
                            <a:pt x="6685" y="0"/>
                            <a:pt x="5415" y="0"/>
                          </a:cubicBezTo>
                          <a:cubicBezTo>
                            <a:pt x="4175" y="152"/>
                            <a:pt x="2995" y="575"/>
                            <a:pt x="1967" y="1305"/>
                          </a:cubicBezTo>
                          <a:cubicBezTo>
                            <a:pt x="1150" y="2187"/>
                            <a:pt x="575" y="3222"/>
                            <a:pt x="242" y="4220"/>
                          </a:cubicBezTo>
                          <a:cubicBezTo>
                            <a:pt x="0" y="5410"/>
                            <a:pt x="242" y="6560"/>
                            <a:pt x="575" y="7597"/>
                          </a:cubicBezTo>
                          <a:lnTo>
                            <a:pt x="10860" y="21600"/>
                          </a:lnTo>
                          <a:lnTo>
                            <a:pt x="20995" y="7597"/>
                          </a:lnTo>
                          <a:cubicBezTo>
                            <a:pt x="21480" y="6560"/>
                            <a:pt x="21600" y="5410"/>
                            <a:pt x="21480" y="4220"/>
                          </a:cubicBezTo>
                          <a:cubicBezTo>
                            <a:pt x="21115" y="3222"/>
                            <a:pt x="20420" y="2187"/>
                            <a:pt x="19632" y="1305"/>
                          </a:cubicBezTo>
                          <a:cubicBezTo>
                            <a:pt x="18575" y="575"/>
                            <a:pt x="17425" y="152"/>
                            <a:pt x="16275" y="0"/>
                          </a:cubicBezTo>
                          <a:cubicBezTo>
                            <a:pt x="15005" y="0"/>
                            <a:pt x="13735" y="152"/>
                            <a:pt x="12705" y="730"/>
                          </a:cubicBezTo>
                          <a:cubicBezTo>
                            <a:pt x="12176" y="1018"/>
                            <a:pt x="11254" y="1746"/>
                            <a:pt x="10860" y="2187"/>
                          </a:cubicBezTo>
                          <a:close/>
                        </a:path>
                      </a:pathLst>
                    </a:custGeom>
                    <a:gradFill>
                      <a:gsLst>
                        <a:gs pos="0">
                          <a:srgbClr val="004700"/>
                        </a:gs>
                        <a:gs pos="50000">
                          <a:srgbClr val="006600"/>
                        </a:gs>
                        <a:gs pos="100000">
                          <a:srgbClr val="004700"/>
                        </a:gs>
                      </a:gsLst>
                      <a:lin ang="0" scaled="0"/>
                    </a:gradFill>
                    <a:ln w="9525" cap="rnd" cmpd="sng">
                      <a:solidFill>
                        <a:srgbClr val="003300"/>
                      </a:solidFill>
                      <a:prstDash val="dot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</p:grpSp>
              <p:grpSp>
                <p:nvGrpSpPr>
                  <p:cNvPr id="465" name="Google Shape;465;p12"/>
                  <p:cNvGrpSpPr/>
                  <p:nvPr/>
                </p:nvGrpSpPr>
                <p:grpSpPr>
                  <a:xfrm>
                    <a:off x="6096000" y="3932084"/>
                    <a:ext cx="1678586" cy="1187459"/>
                    <a:chOff x="6096000" y="3932084"/>
                    <a:chExt cx="1678586" cy="1187459"/>
                  </a:xfrm>
                </p:grpSpPr>
                <p:pic>
                  <p:nvPicPr>
                    <p:cNvPr id="466" name="Google Shape;466;p12" descr="MCj02644680000[1]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/>
                    <a:stretch/>
                  </p:blipFill>
                  <p:spPr>
                    <a:xfrm rot="-1407982">
                      <a:off x="7137708" y="4735062"/>
                      <a:ext cx="277813" cy="328613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467" name="Google Shape;467;p12"/>
                    <p:cNvSpPr/>
                    <p:nvPr/>
                  </p:nvSpPr>
                  <p:spPr>
                    <a:xfrm rot="-994341">
                      <a:off x="6085031" y="4888771"/>
                      <a:ext cx="1073150" cy="79375"/>
                    </a:xfrm>
                    <a:prstGeom prst="flowChartDelay">
                      <a:avLst/>
                    </a:prstGeom>
                    <a:gradFill>
                      <a:gsLst>
                        <a:gs pos="0">
                          <a:srgbClr val="8F4700"/>
                        </a:gs>
                        <a:gs pos="50000">
                          <a:srgbClr val="CC6600"/>
                        </a:gs>
                        <a:gs pos="100000">
                          <a:srgbClr val="8F4700"/>
                        </a:gs>
                      </a:gsLst>
                      <a:lin ang="5400000" scaled="0"/>
                    </a:gradFill>
                    <a:ln w="9525" cap="flat" cmpd="sng">
                      <a:solidFill>
                        <a:srgbClr val="663300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 b="0" i="0" u="none" strike="noStrike" cap="none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p:txBody>
                </p:sp>
                <p:grpSp>
                  <p:nvGrpSpPr>
                    <p:cNvPr id="468" name="Google Shape;468;p12"/>
                    <p:cNvGrpSpPr/>
                    <p:nvPr/>
                  </p:nvGrpSpPr>
                  <p:grpSpPr>
                    <a:xfrm rot="-2854848">
                      <a:off x="6880792" y="4069257"/>
                      <a:ext cx="719566" cy="789239"/>
                      <a:chOff x="4576" y="2343"/>
                      <a:chExt cx="560" cy="640"/>
                    </a:xfrm>
                  </p:grpSpPr>
                  <p:cxnSp>
                    <p:nvCxnSpPr>
                      <p:cNvPr id="469" name="Google Shape;469;p12"/>
                      <p:cNvCxnSpPr/>
                      <p:nvPr/>
                    </p:nvCxnSpPr>
                    <p:spPr>
                      <a:xfrm>
                        <a:off x="4777" y="2603"/>
                        <a:ext cx="0" cy="113"/>
                      </a:xfrm>
                      <a:prstGeom prst="straightConnector1">
                        <a:avLst/>
                      </a:prstGeom>
                      <a:noFill/>
                      <a:ln w="1270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</p:spPr>
                  </p:cxnSp>
                  <p:sp>
                    <p:nvSpPr>
                      <p:cNvPr id="470" name="Google Shape;470;p12"/>
                      <p:cNvSpPr/>
                      <p:nvPr/>
                    </p:nvSpPr>
                    <p:spPr>
                      <a:xfrm rot="-303593">
                        <a:off x="4579" y="2664"/>
                        <a:ext cx="309" cy="7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336" h="400" extrusionOk="0">
                            <a:moveTo>
                              <a:pt x="336" y="16"/>
                            </a:moveTo>
                            <a:cubicBezTo>
                              <a:pt x="244" y="8"/>
                              <a:pt x="152" y="0"/>
                              <a:pt x="96" y="64"/>
                            </a:cubicBezTo>
                            <a:cubicBezTo>
                              <a:pt x="40" y="128"/>
                              <a:pt x="16" y="344"/>
                              <a:pt x="0" y="400"/>
                            </a:cubicBezTo>
                          </a:path>
                        </a:pathLst>
                      </a:custGeom>
                      <a:noFill/>
                      <a:ln w="19050" cap="flat" cmpd="sng">
                        <a:solidFill>
                          <a:srgbClr val="006600"/>
                        </a:solidFill>
                        <a:prstDash val="solid"/>
                        <a:round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t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471" name="Google Shape;471;p12"/>
                      <p:cNvSpPr/>
                      <p:nvPr/>
                    </p:nvSpPr>
                    <p:spPr>
                      <a:xfrm rot="10496407">
                        <a:off x="4668" y="2351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472" name="Google Shape;472;p12"/>
                      <p:cNvSpPr/>
                      <p:nvPr/>
                    </p:nvSpPr>
                    <p:spPr>
                      <a:xfrm rot="-303593">
                        <a:off x="4693" y="2689"/>
                        <a:ext cx="190" cy="286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540000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  <p:sp>
                    <p:nvSpPr>
                      <p:cNvPr id="473" name="Google Shape;473;p12"/>
                      <p:cNvSpPr/>
                      <p:nvPr/>
                    </p:nvSpPr>
                    <p:spPr>
                      <a:xfrm rot="-5489012">
                        <a:off x="4869" y="2513"/>
                        <a:ext cx="255" cy="272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21600" h="21600" extrusionOk="0">
                            <a:moveTo>
                              <a:pt x="10860" y="2187"/>
                            </a:moveTo>
                            <a:cubicBezTo>
                              <a:pt x="10451" y="1746"/>
                              <a:pt x="9529" y="1018"/>
                              <a:pt x="9015" y="730"/>
                            </a:cubicBezTo>
                            <a:cubicBezTo>
                              <a:pt x="7865" y="152"/>
                              <a:pt x="6685" y="0"/>
                              <a:pt x="5415" y="0"/>
                            </a:cubicBezTo>
                            <a:cubicBezTo>
                              <a:pt x="4175" y="152"/>
                              <a:pt x="2995" y="575"/>
                              <a:pt x="1967" y="1305"/>
                            </a:cubicBezTo>
                            <a:cubicBezTo>
                              <a:pt x="1150" y="2187"/>
                              <a:pt x="575" y="3222"/>
                              <a:pt x="242" y="4220"/>
                            </a:cubicBezTo>
                            <a:cubicBezTo>
                              <a:pt x="0" y="5410"/>
                              <a:pt x="242" y="6560"/>
                              <a:pt x="575" y="7597"/>
                            </a:cubicBezTo>
                            <a:lnTo>
                              <a:pt x="10860" y="21600"/>
                            </a:lnTo>
                            <a:lnTo>
                              <a:pt x="20995" y="7597"/>
                            </a:lnTo>
                            <a:cubicBezTo>
                              <a:pt x="21480" y="6560"/>
                              <a:pt x="21600" y="5410"/>
                              <a:pt x="21480" y="4220"/>
                            </a:cubicBezTo>
                            <a:cubicBezTo>
                              <a:pt x="21115" y="3222"/>
                              <a:pt x="20420" y="2187"/>
                              <a:pt x="19632" y="1305"/>
                            </a:cubicBezTo>
                            <a:cubicBezTo>
                              <a:pt x="18575" y="575"/>
                              <a:pt x="17425" y="152"/>
                              <a:pt x="16275" y="0"/>
                            </a:cubicBezTo>
                            <a:cubicBezTo>
                              <a:pt x="15005" y="0"/>
                              <a:pt x="13735" y="152"/>
                              <a:pt x="12705" y="730"/>
                            </a:cubicBezTo>
                            <a:cubicBezTo>
                              <a:pt x="12176" y="1018"/>
                              <a:pt x="11254" y="1746"/>
                              <a:pt x="10860" y="2187"/>
                            </a:cubicBezTo>
                            <a:close/>
                          </a:path>
                        </a:pathLst>
                      </a:custGeom>
                      <a:gradFill>
                        <a:gsLst>
                          <a:gs pos="0">
                            <a:srgbClr val="004700"/>
                          </a:gs>
                          <a:gs pos="50000">
                            <a:srgbClr val="006600"/>
                          </a:gs>
                          <a:gs pos="100000">
                            <a:srgbClr val="004700"/>
                          </a:gs>
                        </a:gsLst>
                        <a:lin ang="0" scaled="0"/>
                      </a:gradFill>
                      <a:ln w="9525" cap="rnd" cmpd="sng">
                        <a:solidFill>
                          <a:srgbClr val="003300"/>
                        </a:solidFill>
                        <a:prstDash val="dot"/>
                        <a:miter lim="800000"/>
                        <a:headEnd type="none" w="sm" len="sm"/>
                        <a:tailEnd type="none" w="sm" len="sm"/>
                      </a:ln>
                    </p:spPr>
                    <p:txBody>
                      <a:bodyPr spcFirstLastPara="1" wrap="square" lIns="91425" tIns="45700" rIns="91425" bIns="45700" anchor="ctr" anchorCtr="0">
                        <a:noAutofit/>
                      </a:bodyPr>
                      <a:lstStyle/>
                      <a:p>
                        <a:pPr marL="0" marR="0" lvl="0" indent="0" algn="l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sz="2400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endParaRPr>
                      </a:p>
                    </p:txBody>
                  </p:sp>
                </p:grpSp>
              </p:grpSp>
              <p:pic>
                <p:nvPicPr>
                  <p:cNvPr id="474" name="Google Shape;474;p12" descr="MCj02644680000[1]"/>
                  <p:cNvPicPr preferRelativeResize="0"/>
                  <p:nvPr/>
                </p:nvPicPr>
                <p:blipFill rotWithShape="1">
                  <a:blip r:embed="rId3">
                    <a:alphaModFix/>
                  </a:blip>
                  <a:srcRect/>
                  <a:stretch/>
                </p:blipFill>
                <p:spPr>
                  <a:xfrm rot="-214462">
                    <a:off x="6492078" y="4956088"/>
                    <a:ext cx="277812" cy="328612"/>
                  </a:xfrm>
                  <a:prstGeom prst="rect">
                    <a:avLst/>
                  </a:prstGeom>
                  <a:noFill/>
                  <a:ln w="9525" cap="rnd" cmpd="sng">
                    <a:solidFill>
                      <a:srgbClr val="0000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</p:pic>
            </p:grpSp>
          </p:grpSp>
          <p:grpSp>
            <p:nvGrpSpPr>
              <p:cNvPr id="475" name="Google Shape;475;p12"/>
              <p:cNvGrpSpPr/>
              <p:nvPr/>
            </p:nvGrpSpPr>
            <p:grpSpPr>
              <a:xfrm rot="-5230492" flipH="1">
                <a:off x="5021345" y="4312834"/>
                <a:ext cx="879322" cy="790419"/>
                <a:chOff x="4574" y="2343"/>
                <a:chExt cx="561" cy="641"/>
              </a:xfrm>
            </p:grpSpPr>
            <p:cxnSp>
              <p:nvCxnSpPr>
                <p:cNvPr id="476" name="Google Shape;476;p12"/>
                <p:cNvCxnSpPr/>
                <p:nvPr/>
              </p:nvCxnSpPr>
              <p:spPr>
                <a:xfrm>
                  <a:off x="4776" y="2603"/>
                  <a:ext cx="0" cy="113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77" name="Google Shape;477;p12"/>
                <p:cNvSpPr/>
                <p:nvPr/>
              </p:nvSpPr>
              <p:spPr>
                <a:xfrm rot="-303593">
                  <a:off x="4577" y="2663"/>
                  <a:ext cx="309" cy="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8" name="Google Shape;478;p12"/>
                <p:cNvSpPr/>
                <p:nvPr/>
              </p:nvSpPr>
              <p:spPr>
                <a:xfrm rot="10496407">
                  <a:off x="4667" y="2351"/>
                  <a:ext cx="189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79" name="Google Shape;479;p12"/>
                <p:cNvSpPr/>
                <p:nvPr/>
              </p:nvSpPr>
              <p:spPr>
                <a:xfrm rot="-303593">
                  <a:off x="4692" y="2690"/>
                  <a:ext cx="190" cy="2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480" name="Google Shape;480;p12"/>
                <p:cNvSpPr/>
                <p:nvPr/>
              </p:nvSpPr>
              <p:spPr>
                <a:xfrm rot="-5489012">
                  <a:off x="4869" y="2515"/>
                  <a:ext cx="255" cy="2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pic>
            <p:nvPicPr>
              <p:cNvPr id="481" name="Google Shape;481;p12" descr="MCj02644680000[1]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rot="1407982" flipH="1">
                <a:off x="5254369" y="4213942"/>
                <a:ext cx="277813" cy="3302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82" name="Google Shape;482;p12" descr="MCj02644680000[1]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rot="3915582" flipH="1">
                <a:off x="4752719" y="3898029"/>
                <a:ext cx="290513" cy="31591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483" name="Google Shape;483;p12"/>
            <p:cNvSpPr/>
            <p:nvPr/>
          </p:nvSpPr>
          <p:spPr>
            <a:xfrm rot="-6848698">
              <a:off x="6618284" y="3605532"/>
              <a:ext cx="288925" cy="3397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4" name="Google Shape;484;p12"/>
            <p:cNvSpPr/>
            <p:nvPr/>
          </p:nvSpPr>
          <p:spPr>
            <a:xfrm rot="3951302">
              <a:off x="6229300" y="3776982"/>
              <a:ext cx="288925" cy="339725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540000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5" name="Google Shape;485;p12"/>
            <p:cNvSpPr/>
            <p:nvPr/>
          </p:nvSpPr>
          <p:spPr>
            <a:xfrm rot="-1234118">
              <a:off x="6538589" y="3967482"/>
              <a:ext cx="303212" cy="411163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gradFill>
              <a:gsLst>
                <a:gs pos="0">
                  <a:srgbClr val="004700"/>
                </a:gs>
                <a:gs pos="50000">
                  <a:srgbClr val="006600"/>
                </a:gs>
                <a:gs pos="100000">
                  <a:srgbClr val="004700"/>
                </a:gs>
              </a:gsLst>
              <a:lin ang="0" scaled="0"/>
            </a:gradFill>
            <a:ln w="9525" cap="rnd" cmpd="sng">
              <a:solidFill>
                <a:srgbClr val="0033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86" name="Google Shape;486;p12"/>
            <p:cNvSpPr/>
            <p:nvPr/>
          </p:nvSpPr>
          <p:spPr>
            <a:xfrm rot="3951302">
              <a:off x="6278239" y="3780157"/>
              <a:ext cx="468312" cy="90488"/>
            </a:xfrm>
            <a:custGeom>
              <a:avLst/>
              <a:gdLst/>
              <a:ahLst/>
              <a:cxnLst/>
              <a:rect l="l" t="t" r="r" b="b"/>
              <a:pathLst>
                <a:path w="336" h="400" extrusionOk="0">
                  <a:moveTo>
                    <a:pt x="336" y="16"/>
                  </a:moveTo>
                  <a:cubicBezTo>
                    <a:pt x="244" y="8"/>
                    <a:pt x="152" y="0"/>
                    <a:pt x="96" y="64"/>
                  </a:cubicBezTo>
                  <a:cubicBezTo>
                    <a:pt x="40" y="128"/>
                    <a:pt x="16" y="344"/>
                    <a:pt x="0" y="400"/>
                  </a:cubicBezTo>
                </a:path>
              </a:pathLst>
            </a:custGeom>
            <a:noFill/>
            <a:ln w="19050" cap="flat" cmpd="sng">
              <a:solidFill>
                <a:srgbClr val="0066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87" name="Google Shape;487;p12"/>
          <p:cNvSpPr txBox="1"/>
          <p:nvPr/>
        </p:nvSpPr>
        <p:spPr>
          <a:xfrm>
            <a:off x="1066800" y="6022336"/>
            <a:ext cx="3476625" cy="63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Primocane</a:t>
            </a:r>
            <a:endParaRPr sz="20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2000" b="0" i="0" u="none" strike="noStrike" cap="none" baseline="30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 – fruit on topmost buds</a:t>
            </a:r>
            <a:endParaRPr/>
          </a:p>
        </p:txBody>
      </p:sp>
      <p:sp>
        <p:nvSpPr>
          <p:cNvPr id="488" name="Google Shape;488;p12"/>
          <p:cNvSpPr txBox="1"/>
          <p:nvPr/>
        </p:nvSpPr>
        <p:spPr>
          <a:xfrm>
            <a:off x="4572000" y="6022336"/>
            <a:ext cx="3276600" cy="636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Floricane</a:t>
            </a:r>
            <a:endParaRPr sz="20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6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000" b="0" i="0" u="none" strike="noStrike" cap="none" baseline="30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0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 – fruit on lower buds</a:t>
            </a:r>
            <a:endParaRPr/>
          </a:p>
        </p:txBody>
      </p:sp>
      <p:sp>
        <p:nvSpPr>
          <p:cNvPr id="489" name="Google Shape;489;p12"/>
          <p:cNvSpPr/>
          <p:nvPr/>
        </p:nvSpPr>
        <p:spPr>
          <a:xfrm>
            <a:off x="4038600" y="3505200"/>
            <a:ext cx="685800" cy="304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EAEAEA"/>
          </a:solidFill>
          <a:ln w="9525" cap="flat" cmpd="sng">
            <a:solidFill>
              <a:srgbClr val="00003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12"/>
          <p:cNvSpPr txBox="1"/>
          <p:nvPr/>
        </p:nvSpPr>
        <p:spPr>
          <a:xfrm>
            <a:off x="7467600" y="3778250"/>
            <a:ext cx="1752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Fruiting laterals</a:t>
            </a:r>
            <a:endParaRPr/>
          </a:p>
        </p:txBody>
      </p:sp>
      <p:sp>
        <p:nvSpPr>
          <p:cNvPr id="491" name="Google Shape;491;p12"/>
          <p:cNvSpPr txBox="1"/>
          <p:nvPr/>
        </p:nvSpPr>
        <p:spPr>
          <a:xfrm>
            <a:off x="533400" y="1383268"/>
            <a:ext cx="1752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Fruiting laterals</a:t>
            </a:r>
            <a:endParaRPr/>
          </a:p>
        </p:txBody>
      </p:sp>
      <p:sp>
        <p:nvSpPr>
          <p:cNvPr id="492" name="Google Shape;492;p12"/>
          <p:cNvSpPr txBox="1"/>
          <p:nvPr/>
        </p:nvSpPr>
        <p:spPr>
          <a:xfrm>
            <a:off x="914400" y="3463605"/>
            <a:ext cx="17526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Axillary buds</a:t>
            </a:r>
            <a:endParaRPr/>
          </a:p>
        </p:txBody>
      </p:sp>
      <p:cxnSp>
        <p:nvCxnSpPr>
          <p:cNvPr id="493" name="Google Shape;493;p12"/>
          <p:cNvCxnSpPr/>
          <p:nvPr/>
        </p:nvCxnSpPr>
        <p:spPr>
          <a:xfrm>
            <a:off x="2096780" y="1619890"/>
            <a:ext cx="533400" cy="685800"/>
          </a:xfrm>
          <a:prstGeom prst="straightConnector1">
            <a:avLst/>
          </a:prstGeom>
          <a:noFill/>
          <a:ln w="9525" cap="flat" cmpd="sng">
            <a:solidFill>
              <a:srgbClr val="000066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94" name="Google Shape;494;p12"/>
          <p:cNvCxnSpPr/>
          <p:nvPr/>
        </p:nvCxnSpPr>
        <p:spPr>
          <a:xfrm flipH="1">
            <a:off x="6858000" y="4085265"/>
            <a:ext cx="685800" cy="762000"/>
          </a:xfrm>
          <a:prstGeom prst="straightConnector1">
            <a:avLst/>
          </a:prstGeom>
          <a:noFill/>
          <a:ln w="9525" cap="flat" cmpd="sng">
            <a:solidFill>
              <a:srgbClr val="000066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495" name="Google Shape;495;p12"/>
          <p:cNvGrpSpPr/>
          <p:nvPr/>
        </p:nvGrpSpPr>
        <p:grpSpPr>
          <a:xfrm>
            <a:off x="1749748" y="1248828"/>
            <a:ext cx="2400603" cy="4694772"/>
            <a:chOff x="1749748" y="1248828"/>
            <a:chExt cx="2400603" cy="4694772"/>
          </a:xfrm>
        </p:grpSpPr>
        <p:grpSp>
          <p:nvGrpSpPr>
            <p:cNvPr id="496" name="Google Shape;496;p12"/>
            <p:cNvGrpSpPr/>
            <p:nvPr/>
          </p:nvGrpSpPr>
          <p:grpSpPr>
            <a:xfrm>
              <a:off x="1749748" y="1248828"/>
              <a:ext cx="2400603" cy="4694772"/>
              <a:chOff x="1749748" y="1248828"/>
              <a:chExt cx="2400603" cy="4694772"/>
            </a:xfrm>
          </p:grpSpPr>
          <p:grpSp>
            <p:nvGrpSpPr>
              <p:cNvPr id="497" name="Google Shape;497;p12"/>
              <p:cNvGrpSpPr/>
              <p:nvPr/>
            </p:nvGrpSpPr>
            <p:grpSpPr>
              <a:xfrm>
                <a:off x="2662513" y="1248828"/>
                <a:ext cx="557329" cy="614897"/>
                <a:chOff x="3980" y="570"/>
                <a:chExt cx="837" cy="1015"/>
              </a:xfrm>
            </p:grpSpPr>
            <p:cxnSp>
              <p:nvCxnSpPr>
                <p:cNvPr id="498" name="Google Shape;498;p12"/>
                <p:cNvCxnSpPr/>
                <p:nvPr/>
              </p:nvCxnSpPr>
              <p:spPr>
                <a:xfrm rot="10800000">
                  <a:off x="4395" y="1222"/>
                  <a:ext cx="0" cy="15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499" name="Google Shape;499;p12"/>
                <p:cNvSpPr/>
                <p:nvPr/>
              </p:nvSpPr>
              <p:spPr>
                <a:xfrm rot="5314698">
                  <a:off x="3976" y="1116"/>
                  <a:ext cx="3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00" name="Google Shape;500;p12"/>
                <p:cNvSpPr/>
                <p:nvPr/>
              </p:nvSpPr>
              <p:spPr>
                <a:xfrm rot="-5485302">
                  <a:off x="4424" y="1093"/>
                  <a:ext cx="396" cy="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01" name="Google Shape;501;p12"/>
                <p:cNvSpPr/>
                <p:nvPr/>
              </p:nvSpPr>
              <p:spPr>
                <a:xfrm rot="-10670721">
                  <a:off x="4239" y="576"/>
                  <a:ext cx="336" cy="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cxnSp>
              <p:nvCxnSpPr>
                <p:cNvPr id="502" name="Google Shape;502;p12"/>
                <p:cNvCxnSpPr/>
                <p:nvPr/>
              </p:nvCxnSpPr>
              <p:spPr>
                <a:xfrm>
                  <a:off x="4399" y="1058"/>
                  <a:ext cx="0" cy="52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pic>
            <p:nvPicPr>
              <p:cNvPr id="503" name="Google Shape;503;p12" descr="MCj02644680000[1]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493181">
                <a:off x="3584575" y="2514600"/>
                <a:ext cx="257175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04" name="Google Shape;504;p12"/>
              <p:cNvGrpSpPr/>
              <p:nvPr/>
            </p:nvGrpSpPr>
            <p:grpSpPr>
              <a:xfrm rot="-900000">
                <a:off x="3577042" y="2080725"/>
                <a:ext cx="509260" cy="561972"/>
                <a:chOff x="1870" y="772"/>
                <a:chExt cx="321" cy="354"/>
              </a:xfrm>
            </p:grpSpPr>
            <p:cxnSp>
              <p:nvCxnSpPr>
                <p:cNvPr id="505" name="Google Shape;505;p12"/>
                <p:cNvCxnSpPr/>
                <p:nvPr/>
              </p:nvCxnSpPr>
              <p:spPr>
                <a:xfrm>
                  <a:off x="1986" y="915"/>
                  <a:ext cx="0" cy="63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06" name="Google Shape;506;p12"/>
                <p:cNvSpPr/>
                <p:nvPr/>
              </p:nvSpPr>
              <p:spPr>
                <a:xfrm rot="-303593">
                  <a:off x="1872" y="949"/>
                  <a:ext cx="177" cy="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07" name="Google Shape;507;p12"/>
                <p:cNvSpPr/>
                <p:nvPr/>
              </p:nvSpPr>
              <p:spPr>
                <a:xfrm rot="10496407">
                  <a:off x="1924" y="776"/>
                  <a:ext cx="109" cy="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08" name="Google Shape;508;p12"/>
                <p:cNvSpPr/>
                <p:nvPr/>
              </p:nvSpPr>
              <p:spPr>
                <a:xfrm rot="-303593">
                  <a:off x="1938" y="963"/>
                  <a:ext cx="109" cy="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09" name="Google Shape;509;p12"/>
                <p:cNvSpPr/>
                <p:nvPr/>
              </p:nvSpPr>
              <p:spPr>
                <a:xfrm rot="-5489012">
                  <a:off x="2042" y="864"/>
                  <a:ext cx="140" cy="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10" name="Google Shape;510;p12"/>
              <p:cNvGrpSpPr/>
              <p:nvPr/>
            </p:nvGrpSpPr>
            <p:grpSpPr>
              <a:xfrm rot="3140013" flipH="1">
                <a:off x="2905340" y="1903834"/>
                <a:ext cx="577463" cy="553899"/>
                <a:chOff x="1104" y="849"/>
                <a:chExt cx="410" cy="453"/>
              </a:xfrm>
            </p:grpSpPr>
            <p:cxnSp>
              <p:nvCxnSpPr>
                <p:cNvPr id="511" name="Google Shape;511;p12"/>
                <p:cNvCxnSpPr/>
                <p:nvPr/>
              </p:nvCxnSpPr>
              <p:spPr>
                <a:xfrm>
                  <a:off x="1366" y="1042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12" name="Google Shape;512;p12"/>
                <p:cNvGrpSpPr/>
                <p:nvPr/>
              </p:nvGrpSpPr>
              <p:grpSpPr>
                <a:xfrm>
                  <a:off x="1104" y="849"/>
                  <a:ext cx="410" cy="453"/>
                  <a:chOff x="1104" y="858"/>
                  <a:chExt cx="410" cy="453"/>
                </a:xfrm>
              </p:grpSpPr>
              <p:sp>
                <p:nvSpPr>
                  <p:cNvPr id="513" name="Google Shape;513;p12"/>
                  <p:cNvSpPr/>
                  <p:nvPr/>
                </p:nvSpPr>
                <p:spPr>
                  <a:xfrm rot="303593" flipH="1">
                    <a:off x="1285" y="1084"/>
                    <a:ext cx="227" cy="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" h="400" extrusionOk="0">
                        <a:moveTo>
                          <a:pt x="336" y="16"/>
                        </a:moveTo>
                        <a:cubicBezTo>
                          <a:pt x="244" y="8"/>
                          <a:pt x="152" y="0"/>
                          <a:pt x="96" y="64"/>
                        </a:cubicBezTo>
                        <a:cubicBezTo>
                          <a:pt x="40" y="128"/>
                          <a:pt x="16" y="344"/>
                          <a:pt x="0" y="40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00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14" name="Google Shape;514;p12"/>
                  <p:cNvSpPr/>
                  <p:nvPr/>
                </p:nvSpPr>
                <p:spPr>
                  <a:xfrm rot="-10496407" flipH="1">
                    <a:off x="1305" y="864"/>
                    <a:ext cx="140" cy="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15" name="Google Shape;515;p12"/>
                  <p:cNvSpPr/>
                  <p:nvPr/>
                </p:nvSpPr>
                <p:spPr>
                  <a:xfrm rot="303593" flipH="1">
                    <a:off x="1287" y="1103"/>
                    <a:ext cx="140" cy="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16" name="Google Shape;516;p12"/>
                  <p:cNvSpPr/>
                  <p:nvPr/>
                </p:nvSpPr>
                <p:spPr>
                  <a:xfrm rot="5489012" flipH="1">
                    <a:off x="1115" y="975"/>
                    <a:ext cx="180" cy="19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</p:grpSp>
          <p:grpSp>
            <p:nvGrpSpPr>
              <p:cNvPr id="517" name="Google Shape;517;p12"/>
              <p:cNvGrpSpPr/>
              <p:nvPr/>
            </p:nvGrpSpPr>
            <p:grpSpPr>
              <a:xfrm rot="-900000">
                <a:off x="3191498" y="1450243"/>
                <a:ext cx="514022" cy="584194"/>
                <a:chOff x="1870" y="758"/>
                <a:chExt cx="324" cy="368"/>
              </a:xfrm>
            </p:grpSpPr>
            <p:cxnSp>
              <p:nvCxnSpPr>
                <p:cNvPr id="518" name="Google Shape;518;p12"/>
                <p:cNvCxnSpPr/>
                <p:nvPr/>
              </p:nvCxnSpPr>
              <p:spPr>
                <a:xfrm>
                  <a:off x="1986" y="915"/>
                  <a:ext cx="0" cy="63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19" name="Google Shape;519;p12"/>
                <p:cNvSpPr/>
                <p:nvPr/>
              </p:nvSpPr>
              <p:spPr>
                <a:xfrm rot="-303593">
                  <a:off x="1872" y="949"/>
                  <a:ext cx="177" cy="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0" name="Google Shape;520;p12"/>
                <p:cNvSpPr/>
                <p:nvPr/>
              </p:nvSpPr>
              <p:spPr>
                <a:xfrm rot="10496407">
                  <a:off x="1927" y="762"/>
                  <a:ext cx="109" cy="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1" name="Google Shape;521;p12"/>
                <p:cNvSpPr/>
                <p:nvPr/>
              </p:nvSpPr>
              <p:spPr>
                <a:xfrm rot="-303593">
                  <a:off x="1938" y="963"/>
                  <a:ext cx="109" cy="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2" name="Google Shape;522;p12"/>
                <p:cNvSpPr/>
                <p:nvPr/>
              </p:nvSpPr>
              <p:spPr>
                <a:xfrm rot="-5489012">
                  <a:off x="2045" y="850"/>
                  <a:ext cx="140" cy="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23" name="Google Shape;523;p12"/>
              <p:cNvGrpSpPr/>
              <p:nvPr/>
            </p:nvGrpSpPr>
            <p:grpSpPr>
              <a:xfrm>
                <a:off x="2935967" y="4559016"/>
                <a:ext cx="885859" cy="1016568"/>
                <a:chOff x="3432" y="1338"/>
                <a:chExt cx="410" cy="453"/>
              </a:xfrm>
            </p:grpSpPr>
            <p:cxnSp>
              <p:nvCxnSpPr>
                <p:cNvPr id="524" name="Google Shape;524;p12"/>
                <p:cNvCxnSpPr/>
                <p:nvPr/>
              </p:nvCxnSpPr>
              <p:spPr>
                <a:xfrm>
                  <a:off x="3579" y="1522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25" name="Google Shape;525;p12"/>
                <p:cNvCxnSpPr/>
                <p:nvPr/>
              </p:nvCxnSpPr>
              <p:spPr>
                <a:xfrm rot="10800000" flipH="1">
                  <a:off x="3436" y="1562"/>
                  <a:ext cx="48" cy="48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526" name="Google Shape;526;p12"/>
                <p:cNvSpPr/>
                <p:nvPr/>
              </p:nvSpPr>
              <p:spPr>
                <a:xfrm rot="-303593">
                  <a:off x="3434" y="1565"/>
                  <a:ext cx="227" cy="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7" name="Google Shape;527;p12"/>
                <p:cNvSpPr/>
                <p:nvPr/>
              </p:nvSpPr>
              <p:spPr>
                <a:xfrm rot="10496407">
                  <a:off x="3499" y="1344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8" name="Google Shape;528;p12"/>
                <p:cNvSpPr/>
                <p:nvPr/>
              </p:nvSpPr>
              <p:spPr>
                <a:xfrm rot="-303593">
                  <a:off x="3517" y="1583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29" name="Google Shape;529;p12"/>
                <p:cNvSpPr/>
                <p:nvPr/>
              </p:nvSpPr>
              <p:spPr>
                <a:xfrm rot="-5489012">
                  <a:off x="3650" y="1455"/>
                  <a:ext cx="180" cy="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30" name="Google Shape;530;p12"/>
              <p:cNvGrpSpPr/>
              <p:nvPr/>
            </p:nvGrpSpPr>
            <p:grpSpPr>
              <a:xfrm flipH="1">
                <a:off x="2053515" y="3873216"/>
                <a:ext cx="911935" cy="1016568"/>
                <a:chOff x="3420" y="1338"/>
                <a:chExt cx="422" cy="453"/>
              </a:xfrm>
            </p:grpSpPr>
            <p:cxnSp>
              <p:nvCxnSpPr>
                <p:cNvPr id="531" name="Google Shape;531;p12"/>
                <p:cNvCxnSpPr/>
                <p:nvPr/>
              </p:nvCxnSpPr>
              <p:spPr>
                <a:xfrm>
                  <a:off x="3579" y="1522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2" name="Google Shape;532;p12"/>
                <p:cNvCxnSpPr/>
                <p:nvPr/>
              </p:nvCxnSpPr>
              <p:spPr>
                <a:xfrm rot="10800000" flipH="1">
                  <a:off x="3420" y="1562"/>
                  <a:ext cx="48" cy="48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533" name="Google Shape;533;p12"/>
                <p:cNvSpPr/>
                <p:nvPr/>
              </p:nvSpPr>
              <p:spPr>
                <a:xfrm rot="-303593">
                  <a:off x="3434" y="1565"/>
                  <a:ext cx="227" cy="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4" name="Google Shape;534;p12"/>
                <p:cNvSpPr/>
                <p:nvPr/>
              </p:nvSpPr>
              <p:spPr>
                <a:xfrm rot="10496407">
                  <a:off x="3499" y="1344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5" name="Google Shape;535;p12"/>
                <p:cNvSpPr/>
                <p:nvPr/>
              </p:nvSpPr>
              <p:spPr>
                <a:xfrm rot="-303593">
                  <a:off x="3517" y="1583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36" name="Google Shape;536;p12"/>
                <p:cNvSpPr/>
                <p:nvPr/>
              </p:nvSpPr>
              <p:spPr>
                <a:xfrm rot="-5489012">
                  <a:off x="3650" y="1455"/>
                  <a:ext cx="180" cy="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37" name="Google Shape;537;p12"/>
              <p:cNvGrpSpPr/>
              <p:nvPr/>
            </p:nvGrpSpPr>
            <p:grpSpPr>
              <a:xfrm flipH="1">
                <a:off x="2172934" y="2732214"/>
                <a:ext cx="773466" cy="860173"/>
                <a:chOff x="3420" y="1338"/>
                <a:chExt cx="423" cy="453"/>
              </a:xfrm>
            </p:grpSpPr>
            <p:cxnSp>
              <p:nvCxnSpPr>
                <p:cNvPr id="538" name="Google Shape;538;p12"/>
                <p:cNvCxnSpPr/>
                <p:nvPr/>
              </p:nvCxnSpPr>
              <p:spPr>
                <a:xfrm>
                  <a:off x="3579" y="1522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39" name="Google Shape;539;p12"/>
                <p:cNvCxnSpPr/>
                <p:nvPr/>
              </p:nvCxnSpPr>
              <p:spPr>
                <a:xfrm rot="10800000" flipH="1">
                  <a:off x="3420" y="1562"/>
                  <a:ext cx="48" cy="48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540" name="Google Shape;540;p12"/>
                <p:cNvSpPr/>
                <p:nvPr/>
              </p:nvSpPr>
              <p:spPr>
                <a:xfrm rot="-303593">
                  <a:off x="3434" y="1565"/>
                  <a:ext cx="227" cy="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41" name="Google Shape;541;p12"/>
                <p:cNvSpPr/>
                <p:nvPr/>
              </p:nvSpPr>
              <p:spPr>
                <a:xfrm rot="10496407">
                  <a:off x="3499" y="1344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42" name="Google Shape;542;p12"/>
                <p:cNvSpPr/>
                <p:nvPr/>
              </p:nvSpPr>
              <p:spPr>
                <a:xfrm rot="-303593">
                  <a:off x="3517" y="1583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43" name="Google Shape;543;p12"/>
                <p:cNvSpPr/>
                <p:nvPr/>
              </p:nvSpPr>
              <p:spPr>
                <a:xfrm rot="-5489012">
                  <a:off x="3651" y="1456"/>
                  <a:ext cx="180" cy="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44" name="Google Shape;544;p12"/>
              <p:cNvGrpSpPr/>
              <p:nvPr/>
            </p:nvGrpSpPr>
            <p:grpSpPr>
              <a:xfrm>
                <a:off x="2946658" y="3231278"/>
                <a:ext cx="819711" cy="938370"/>
                <a:chOff x="3432" y="1338"/>
                <a:chExt cx="411" cy="453"/>
              </a:xfrm>
            </p:grpSpPr>
            <p:cxnSp>
              <p:nvCxnSpPr>
                <p:cNvPr id="545" name="Google Shape;545;p12"/>
                <p:cNvCxnSpPr/>
                <p:nvPr/>
              </p:nvCxnSpPr>
              <p:spPr>
                <a:xfrm>
                  <a:off x="3579" y="1522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546" name="Google Shape;546;p12"/>
                <p:cNvCxnSpPr/>
                <p:nvPr/>
              </p:nvCxnSpPr>
              <p:spPr>
                <a:xfrm rot="10800000" flipH="1">
                  <a:off x="3435" y="1562"/>
                  <a:ext cx="48" cy="4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</p:cxnSp>
            <p:sp>
              <p:nvSpPr>
                <p:cNvPr id="547" name="Google Shape;547;p12"/>
                <p:cNvSpPr/>
                <p:nvPr/>
              </p:nvSpPr>
              <p:spPr>
                <a:xfrm rot="-303593">
                  <a:off x="3434" y="1565"/>
                  <a:ext cx="227" cy="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48" name="Google Shape;548;p12"/>
                <p:cNvSpPr/>
                <p:nvPr/>
              </p:nvSpPr>
              <p:spPr>
                <a:xfrm rot="10496407">
                  <a:off x="3499" y="1344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49" name="Google Shape;549;p12"/>
                <p:cNvSpPr/>
                <p:nvPr/>
              </p:nvSpPr>
              <p:spPr>
                <a:xfrm rot="-303593">
                  <a:off x="3517" y="1583"/>
                  <a:ext cx="140" cy="2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50" name="Google Shape;550;p12"/>
                <p:cNvSpPr/>
                <p:nvPr/>
              </p:nvSpPr>
              <p:spPr>
                <a:xfrm rot="-5489012">
                  <a:off x="3651" y="1455"/>
                  <a:ext cx="180" cy="1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51" name="Google Shape;551;p12"/>
              <p:cNvGrpSpPr/>
              <p:nvPr/>
            </p:nvGrpSpPr>
            <p:grpSpPr>
              <a:xfrm>
                <a:off x="2908713" y="2413536"/>
                <a:ext cx="782831" cy="778097"/>
                <a:chOff x="1832" y="1112"/>
                <a:chExt cx="493" cy="490"/>
              </a:xfrm>
            </p:grpSpPr>
            <p:cxnSp>
              <p:nvCxnSpPr>
                <p:cNvPr id="552" name="Google Shape;552;p12"/>
                <p:cNvCxnSpPr/>
                <p:nvPr/>
              </p:nvCxnSpPr>
              <p:spPr>
                <a:xfrm>
                  <a:off x="2030" y="1311"/>
                  <a:ext cx="0" cy="87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sp>
              <p:nvSpPr>
                <p:cNvPr id="553" name="Google Shape;553;p12"/>
                <p:cNvSpPr/>
                <p:nvPr/>
              </p:nvSpPr>
              <p:spPr>
                <a:xfrm rot="1940061">
                  <a:off x="1857" y="1331"/>
                  <a:ext cx="253" cy="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400" extrusionOk="0">
                      <a:moveTo>
                        <a:pt x="336" y="16"/>
                      </a:moveTo>
                      <a:cubicBezTo>
                        <a:pt x="244" y="8"/>
                        <a:pt x="152" y="0"/>
                        <a:pt x="96" y="64"/>
                      </a:cubicBezTo>
                      <a:cubicBezTo>
                        <a:pt x="40" y="128"/>
                        <a:pt x="16" y="344"/>
                        <a:pt x="0" y="40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006600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54" name="Google Shape;554;p12"/>
                <p:cNvSpPr/>
                <p:nvPr/>
              </p:nvSpPr>
              <p:spPr>
                <a:xfrm rot="-8859939">
                  <a:off x="2021" y="1137"/>
                  <a:ext cx="15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55" name="Google Shape;555;p12"/>
                <p:cNvSpPr/>
                <p:nvPr/>
              </p:nvSpPr>
              <p:spPr>
                <a:xfrm rot="1940061">
                  <a:off x="1879" y="1356"/>
                  <a:ext cx="156" cy="2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540000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  <p:sp>
              <p:nvSpPr>
                <p:cNvPr id="556" name="Google Shape;556;p12"/>
                <p:cNvSpPr/>
                <p:nvPr/>
              </p:nvSpPr>
              <p:spPr>
                <a:xfrm rot="-3245359">
                  <a:off x="2080" y="1347"/>
                  <a:ext cx="196" cy="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00" h="21600" extrusionOk="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004700"/>
                    </a:gs>
                    <a:gs pos="50000">
                      <a:srgbClr val="006600"/>
                    </a:gs>
                    <a:gs pos="100000">
                      <a:srgbClr val="004700"/>
                    </a:gs>
                  </a:gsLst>
                  <a:lin ang="0" scaled="0"/>
                </a:gradFill>
                <a:ln w="9525" cap="rnd" cmpd="sng">
                  <a:solidFill>
                    <a:srgbClr val="003300"/>
                  </a:solidFill>
                  <a:prstDash val="dot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 b="0" i="0" u="none" strike="noStrike" cap="none">
                    <a:solidFill>
                      <a:schemeClr val="dk1"/>
                    </a:solidFill>
                    <a:latin typeface="Times New Roman"/>
                    <a:ea typeface="Times New Roman"/>
                    <a:cs typeface="Times New Roman"/>
                    <a:sym typeface="Times New Roman"/>
                  </a:endParaRPr>
                </a:p>
              </p:txBody>
            </p:sp>
          </p:grpSp>
          <p:grpSp>
            <p:nvGrpSpPr>
              <p:cNvPr id="557" name="Google Shape;557;p12"/>
              <p:cNvGrpSpPr/>
              <p:nvPr/>
            </p:nvGrpSpPr>
            <p:grpSpPr>
              <a:xfrm>
                <a:off x="1749748" y="1806926"/>
                <a:ext cx="650456" cy="718440"/>
                <a:chOff x="1102" y="868"/>
                <a:chExt cx="410" cy="453"/>
              </a:xfrm>
            </p:grpSpPr>
            <p:cxnSp>
              <p:nvCxnSpPr>
                <p:cNvPr id="558" name="Google Shape;558;p12"/>
                <p:cNvCxnSpPr/>
                <p:nvPr/>
              </p:nvCxnSpPr>
              <p:spPr>
                <a:xfrm>
                  <a:off x="1365" y="1042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59" name="Google Shape;559;p12"/>
                <p:cNvGrpSpPr/>
                <p:nvPr/>
              </p:nvGrpSpPr>
              <p:grpSpPr>
                <a:xfrm>
                  <a:off x="1102" y="868"/>
                  <a:ext cx="410" cy="453"/>
                  <a:chOff x="1102" y="877"/>
                  <a:chExt cx="410" cy="453"/>
                </a:xfrm>
              </p:grpSpPr>
              <p:sp>
                <p:nvSpPr>
                  <p:cNvPr id="560" name="Google Shape;560;p12"/>
                  <p:cNvSpPr/>
                  <p:nvPr/>
                </p:nvSpPr>
                <p:spPr>
                  <a:xfrm rot="303593" flipH="1">
                    <a:off x="1283" y="1104"/>
                    <a:ext cx="227" cy="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" h="400" extrusionOk="0">
                        <a:moveTo>
                          <a:pt x="336" y="16"/>
                        </a:moveTo>
                        <a:cubicBezTo>
                          <a:pt x="244" y="8"/>
                          <a:pt x="152" y="0"/>
                          <a:pt x="96" y="64"/>
                        </a:cubicBezTo>
                        <a:cubicBezTo>
                          <a:pt x="40" y="128"/>
                          <a:pt x="16" y="344"/>
                          <a:pt x="0" y="40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00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61" name="Google Shape;561;p12"/>
                  <p:cNvSpPr/>
                  <p:nvPr/>
                </p:nvSpPr>
                <p:spPr>
                  <a:xfrm rot="-10496407" flipH="1">
                    <a:off x="1305" y="883"/>
                    <a:ext cx="140" cy="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62" name="Google Shape;562;p12"/>
                  <p:cNvSpPr/>
                  <p:nvPr/>
                </p:nvSpPr>
                <p:spPr>
                  <a:xfrm rot="303593" flipH="1">
                    <a:off x="1287" y="1122"/>
                    <a:ext cx="140" cy="2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63" name="Google Shape;563;p12"/>
                  <p:cNvSpPr/>
                  <p:nvPr/>
                </p:nvSpPr>
                <p:spPr>
                  <a:xfrm rot="5489012" flipH="1">
                    <a:off x="1114" y="994"/>
                    <a:ext cx="180" cy="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</p:grpSp>
          <p:sp>
            <p:nvSpPr>
              <p:cNvPr id="564" name="Google Shape;564;p12"/>
              <p:cNvSpPr/>
              <p:nvPr/>
            </p:nvSpPr>
            <p:spPr>
              <a:xfrm rot="-5400000">
                <a:off x="850107" y="3798093"/>
                <a:ext cx="4191000" cy="100013"/>
              </a:xfrm>
              <a:prstGeom prst="flowChartDelay">
                <a:avLst/>
              </a:prstGeom>
              <a:gradFill>
                <a:gsLst>
                  <a:gs pos="0">
                    <a:srgbClr val="006600"/>
                  </a:gs>
                  <a:gs pos="50000">
                    <a:srgbClr val="CCFFCC"/>
                  </a:gs>
                  <a:gs pos="100000">
                    <a:srgbClr val="006600"/>
                  </a:gs>
                </a:gsLst>
                <a:lin ang="5400000" scaled="0"/>
              </a:gradFill>
              <a:ln w="9525" cap="flat" cmpd="sng">
                <a:solidFill>
                  <a:srgbClr val="0066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 b="0" i="0" u="none" strike="noStrike" cap="non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pic>
            <p:nvPicPr>
              <p:cNvPr id="565" name="Google Shape;565;p12" descr="MCj02644680000[1]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493181">
                <a:off x="3203575" y="1888181"/>
                <a:ext cx="257175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66" name="Google Shape;566;p12" descr="MCj02644680000[1]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 rot="-493181" flipH="1">
                <a:off x="2159000" y="2269181"/>
                <a:ext cx="257175" cy="304800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567" name="Google Shape;567;p12"/>
              <p:cNvGrpSpPr/>
              <p:nvPr/>
            </p:nvGrpSpPr>
            <p:grpSpPr>
              <a:xfrm rot="-2985818">
                <a:off x="2365423" y="2321627"/>
                <a:ext cx="589575" cy="600834"/>
                <a:chOff x="1102" y="848"/>
                <a:chExt cx="410" cy="454"/>
              </a:xfrm>
            </p:grpSpPr>
            <p:cxnSp>
              <p:nvCxnSpPr>
                <p:cNvPr id="568" name="Google Shape;568;p12"/>
                <p:cNvCxnSpPr/>
                <p:nvPr/>
              </p:nvCxnSpPr>
              <p:spPr>
                <a:xfrm>
                  <a:off x="1366" y="1041"/>
                  <a:ext cx="0" cy="80"/>
                </a:xfrm>
                <a:prstGeom prst="straightConnector1">
                  <a:avLst/>
                </a:prstGeom>
                <a:noFill/>
                <a:ln w="12700" cap="flat" cmpd="sng">
                  <a:solidFill>
                    <a:srgbClr val="0066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grpSp>
              <p:nvGrpSpPr>
                <p:cNvPr id="569" name="Google Shape;569;p12"/>
                <p:cNvGrpSpPr/>
                <p:nvPr/>
              </p:nvGrpSpPr>
              <p:grpSpPr>
                <a:xfrm>
                  <a:off x="1102" y="848"/>
                  <a:ext cx="410" cy="454"/>
                  <a:chOff x="1102" y="857"/>
                  <a:chExt cx="410" cy="454"/>
                </a:xfrm>
              </p:grpSpPr>
              <p:sp>
                <p:nvSpPr>
                  <p:cNvPr id="570" name="Google Shape;570;p12"/>
                  <p:cNvSpPr/>
                  <p:nvPr/>
                </p:nvSpPr>
                <p:spPr>
                  <a:xfrm rot="303593" flipH="1">
                    <a:off x="1283" y="1084"/>
                    <a:ext cx="227" cy="5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6" h="400" extrusionOk="0">
                        <a:moveTo>
                          <a:pt x="336" y="16"/>
                        </a:moveTo>
                        <a:cubicBezTo>
                          <a:pt x="244" y="8"/>
                          <a:pt x="152" y="0"/>
                          <a:pt x="96" y="64"/>
                        </a:cubicBezTo>
                        <a:cubicBezTo>
                          <a:pt x="40" y="128"/>
                          <a:pt x="16" y="344"/>
                          <a:pt x="0" y="400"/>
                        </a:cubicBezTo>
                      </a:path>
                    </a:pathLst>
                  </a:custGeom>
                  <a:noFill/>
                  <a:ln w="19050" cap="flat" cmpd="sng">
                    <a:solidFill>
                      <a:srgbClr val="00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71" name="Google Shape;571;p12"/>
                  <p:cNvSpPr/>
                  <p:nvPr/>
                </p:nvSpPr>
                <p:spPr>
                  <a:xfrm rot="-10496407" flipH="1">
                    <a:off x="1306" y="863"/>
                    <a:ext cx="140" cy="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72" name="Google Shape;572;p12"/>
                  <p:cNvSpPr/>
                  <p:nvPr/>
                </p:nvSpPr>
                <p:spPr>
                  <a:xfrm rot="303593" flipH="1">
                    <a:off x="1288" y="1102"/>
                    <a:ext cx="140" cy="20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540000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  <p:sp>
                <p:nvSpPr>
                  <p:cNvPr id="573" name="Google Shape;573;p12"/>
                  <p:cNvSpPr/>
                  <p:nvPr/>
                </p:nvSpPr>
                <p:spPr>
                  <a:xfrm rot="5489012" flipH="1">
                    <a:off x="1114" y="975"/>
                    <a:ext cx="180" cy="1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600" h="21600" extrusionOk="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004700"/>
                      </a:gs>
                      <a:gs pos="50000">
                        <a:srgbClr val="006600"/>
                      </a:gs>
                      <a:gs pos="100000">
                        <a:srgbClr val="004700"/>
                      </a:gs>
                    </a:gsLst>
                    <a:lin ang="0" scaled="0"/>
                  </a:gradFill>
                  <a:ln w="9525" cap="rnd" cmpd="sng">
                    <a:solidFill>
                      <a:srgbClr val="003300"/>
                    </a:solidFill>
                    <a:prstDash val="dot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 b="0" i="0" u="none" strike="noStrike" cap="none">
                      <a:solidFill>
                        <a:schemeClr val="dk1"/>
                      </a:solidFill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</p:grpSp>
          <p:cxnSp>
            <p:nvCxnSpPr>
              <p:cNvPr id="574" name="Google Shape;574;p12"/>
              <p:cNvCxnSpPr/>
              <p:nvPr/>
            </p:nvCxnSpPr>
            <p:spPr>
              <a:xfrm>
                <a:off x="2413640" y="3721740"/>
                <a:ext cx="457200" cy="6858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66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</p:cxnSp>
        </p:grpSp>
        <p:pic>
          <p:nvPicPr>
            <p:cNvPr id="575" name="Google Shape;575;p12" descr="MCj02644680000[1]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4598699" flipH="1">
              <a:off x="2644917" y="1546878"/>
              <a:ext cx="257175" cy="304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76" name="Google Shape;576;p12"/>
          <p:cNvGrpSpPr/>
          <p:nvPr/>
        </p:nvGrpSpPr>
        <p:grpSpPr>
          <a:xfrm>
            <a:off x="2286000" y="1870740"/>
            <a:ext cx="1441414" cy="872459"/>
            <a:chOff x="2286000" y="1870740"/>
            <a:chExt cx="1441414" cy="872459"/>
          </a:xfrm>
        </p:grpSpPr>
        <p:sp>
          <p:nvSpPr>
            <p:cNvPr id="577" name="Google Shape;577;p12"/>
            <p:cNvSpPr/>
            <p:nvPr/>
          </p:nvSpPr>
          <p:spPr>
            <a:xfrm rot="10009647" flipH="1">
              <a:off x="2963441" y="1916614"/>
              <a:ext cx="409575" cy="60325"/>
            </a:xfrm>
            <a:prstGeom prst="flowChartDelay">
              <a:avLst/>
            </a:prstGeom>
            <a:gradFill>
              <a:gsLst>
                <a:gs pos="0">
                  <a:srgbClr val="006600"/>
                </a:gs>
                <a:gs pos="50000">
                  <a:srgbClr val="CCFFCC"/>
                </a:gs>
                <a:gs pos="100000">
                  <a:srgbClr val="006600"/>
                </a:gs>
              </a:gsLst>
              <a:lin ang="5400000" scaled="0"/>
            </a:gra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8" name="Google Shape;578;p12"/>
            <p:cNvSpPr/>
            <p:nvPr/>
          </p:nvSpPr>
          <p:spPr>
            <a:xfrm rot="994341" flipH="1">
              <a:off x="2283089" y="2301822"/>
              <a:ext cx="652463" cy="74613"/>
            </a:xfrm>
            <a:prstGeom prst="flowChartDelay">
              <a:avLst/>
            </a:prstGeom>
            <a:gradFill>
              <a:gsLst>
                <a:gs pos="0">
                  <a:srgbClr val="006600"/>
                </a:gs>
                <a:gs pos="50000">
                  <a:srgbClr val="CCFFCC"/>
                </a:gs>
                <a:gs pos="100000">
                  <a:srgbClr val="006600"/>
                </a:gs>
              </a:gsLst>
              <a:lin ang="5400000" scaled="0"/>
            </a:gradFill>
            <a:ln w="9525" cap="flat" cmpd="sng">
              <a:solidFill>
                <a:srgbClr val="0066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9" name="Google Shape;579;p12"/>
            <p:cNvSpPr/>
            <p:nvPr/>
          </p:nvSpPr>
          <p:spPr>
            <a:xfrm rot="-994341">
              <a:off x="2964638" y="2572770"/>
              <a:ext cx="769938" cy="61912"/>
            </a:xfrm>
            <a:prstGeom prst="flowChartDelay">
              <a:avLst/>
            </a:prstGeom>
            <a:gradFill>
              <a:gsLst>
                <a:gs pos="0">
                  <a:srgbClr val="006600"/>
                </a:gs>
                <a:gs pos="50000">
                  <a:srgbClr val="CCFFCC"/>
                </a:gs>
                <a:gs pos="100000">
                  <a:srgbClr val="006600"/>
                </a:gs>
              </a:gsLst>
              <a:lin ang="5400000" scaled="0"/>
            </a:gradFill>
            <a:ln w="9525" cap="rnd" cmpd="sng">
              <a:solidFill>
                <a:srgbClr val="006600"/>
              </a:solidFill>
              <a:prstDash val="dot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80" name="Google Shape;580;p12"/>
          <p:cNvSpPr/>
          <p:nvPr/>
        </p:nvSpPr>
        <p:spPr>
          <a:xfrm>
            <a:off x="0" y="0"/>
            <a:ext cx="9144000" cy="10668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Raspberry </a:t>
            </a:r>
            <a:r>
              <a:rPr lang="en-US" sz="4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Canes</a:t>
            </a:r>
            <a:r>
              <a:rPr lang="en-US" sz="4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- Everbearing</a:t>
            </a:r>
            <a:endParaRPr sz="4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241007" y="1405385"/>
            <a:ext cx="5325781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Biennial canes</a:t>
            </a:r>
            <a:endParaRPr lang="en-US" sz="2800" dirty="0">
              <a:ea typeface="Calibri"/>
            </a:endParaRPr>
          </a:p>
          <a:p>
            <a:pPr marL="635000" indent="-457200">
              <a:spcBef>
                <a:spcPts val="560"/>
              </a:spcBef>
              <a:buSzPts val="2800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Primocane 1</a:t>
            </a:r>
            <a:r>
              <a:rPr lang="en-US" sz="2800" baseline="300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</a:t>
            </a:r>
          </a:p>
          <a:p>
            <a:pPr marL="635000" indent="-457200">
              <a:spcBef>
                <a:spcPts val="560"/>
              </a:spcBef>
              <a:buSzPts val="2800"/>
            </a:pPr>
            <a:r>
              <a:rPr lang="en-US" sz="2800" dirty="0" err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Floricane</a:t>
            </a: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r>
              <a:rPr lang="en-US" sz="2800" baseline="300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nd</a:t>
            </a: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year</a:t>
            </a:r>
            <a:endParaRPr sz="2800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5376967-94DC-C508-A576-6332BA024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944" b="11447"/>
          <a:stretch/>
        </p:blipFill>
        <p:spPr>
          <a:xfrm>
            <a:off x="3930747" y="1557787"/>
            <a:ext cx="4846434" cy="408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27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323068" y="1252985"/>
            <a:ext cx="5325781" cy="160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Biennial canes</a:t>
            </a:r>
            <a:endParaRPr lang="en-US" sz="2800" dirty="0">
              <a:ea typeface="Calibri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650A5-693F-8CD9-D9A2-1DBD34317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315056" y="1923887"/>
            <a:ext cx="5367216" cy="40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6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323068" y="1252985"/>
            <a:ext cx="5325781" cy="160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Biennial canes</a:t>
            </a:r>
            <a:endParaRPr lang="en-US" sz="2800" dirty="0">
              <a:ea typeface="Calibri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EB4A63-5039-E265-5B89-C9AC317C29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3400"/>
            <a:ext cx="70104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7156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323068" y="1252985"/>
            <a:ext cx="5325781" cy="160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Biennial canes</a:t>
            </a:r>
            <a:endParaRPr lang="en-US" sz="2800" dirty="0">
              <a:ea typeface="Calibri"/>
            </a:endParaRPr>
          </a:p>
        </p:txBody>
      </p:sp>
      <p:sp>
        <p:nvSpPr>
          <p:cNvPr id="244" name="Google Shape;244;p10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28B9FF-A1E6-ECFD-217D-D7BAF80CFD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0054" y="1770266"/>
            <a:ext cx="6523892" cy="489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9269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5" name="Google Shape;885;p51" descr="AfterPruningB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4880" y="1759523"/>
            <a:ext cx="6454239" cy="4902533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886" name="Google Shape;886;p51"/>
          <p:cNvSpPr/>
          <p:nvPr/>
        </p:nvSpPr>
        <p:spPr>
          <a:xfrm>
            <a:off x="0" y="844"/>
            <a:ext cx="9144000" cy="1065956"/>
          </a:xfrm>
          <a:prstGeom prst="rect">
            <a:avLst/>
          </a:prstGeom>
          <a:solidFill>
            <a:srgbClr val="000033"/>
          </a:solidFill>
          <a:ln w="9525" cap="flat" cmpd="sng">
            <a:solidFill>
              <a:srgbClr val="00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Pruning Raspberries</a:t>
            </a:r>
            <a:endParaRPr sz="5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1;p10">
            <a:extLst>
              <a:ext uri="{FF2B5EF4-FFF2-40B4-BE49-F238E27FC236}">
                <a16:creationId xmlns:a16="http://schemas.microsoft.com/office/drawing/2014/main" id="{3E530FD6-1C73-6776-DC4C-3EB4F8D97C9E}"/>
              </a:ext>
            </a:extLst>
          </p:cNvPr>
          <p:cNvSpPr txBox="1">
            <a:spLocks/>
          </p:cNvSpPr>
          <p:nvPr/>
        </p:nvSpPr>
        <p:spPr>
          <a:xfrm>
            <a:off x="323068" y="1252985"/>
            <a:ext cx="5325781" cy="1607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318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342900" indent="-342900" algn="l">
              <a:spcBef>
                <a:spcPts val="0"/>
              </a:spcBef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Biennial canes</a:t>
            </a:r>
            <a:endParaRPr lang="en-US" sz="2800" dirty="0">
              <a:ea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13" descr="AnthrachoseInRaspb1"/>
          <p:cNvPicPr preferRelativeResize="0"/>
          <p:nvPr/>
        </p:nvPicPr>
        <p:blipFill rotWithShape="1">
          <a:blip r:embed="rId3">
            <a:alphaModFix/>
          </a:blip>
          <a:srcRect l="31423" r="9655" b="27051"/>
          <a:stretch/>
        </p:blipFill>
        <p:spPr>
          <a:xfrm>
            <a:off x="4876800" y="1295400"/>
            <a:ext cx="1782763" cy="29718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86" name="Google Shape;586;p13" descr="KillarneyFlowerCluster2"/>
          <p:cNvPicPr preferRelativeResize="0"/>
          <p:nvPr/>
        </p:nvPicPr>
        <p:blipFill rotWithShape="1">
          <a:blip r:embed="rId4">
            <a:alphaModFix/>
          </a:blip>
          <a:srcRect l="12245" r="18366"/>
          <a:stretch/>
        </p:blipFill>
        <p:spPr>
          <a:xfrm>
            <a:off x="6366795" y="2227310"/>
            <a:ext cx="2590800" cy="280035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87" name="Google Shape;587;p13"/>
          <p:cNvSpPr/>
          <p:nvPr/>
        </p:nvSpPr>
        <p:spPr>
          <a:xfrm>
            <a:off x="351303" y="1318630"/>
            <a:ext cx="4661514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/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Buds form on fruiting laterals</a:t>
            </a:r>
            <a:endParaRPr/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Stimulated by short days (fall)</a:t>
            </a:r>
            <a:endParaRPr/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Bud break stimulated by chilling (winter)</a:t>
            </a:r>
            <a:endParaRPr/>
          </a:p>
          <a:p>
            <a:pPr marL="457200" marR="0" lvl="0" indent="-4572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Most productive:</a:t>
            </a:r>
            <a:endParaRPr/>
          </a:p>
          <a:p>
            <a:pPr marL="914400" marR="0" lvl="1" indent="-4572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Middle 3/5ths of cane</a:t>
            </a:r>
            <a:endParaRPr/>
          </a:p>
          <a:p>
            <a:pPr marL="457200" marR="0" lvl="0" indent="-279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88" name="Google Shape;588;p13" descr="RaspberryFlower11b.JPG"/>
          <p:cNvPicPr preferRelativeResize="0"/>
          <p:nvPr/>
        </p:nvPicPr>
        <p:blipFill rotWithShape="1">
          <a:blip r:embed="rId5">
            <a:alphaModFix/>
          </a:blip>
          <a:srcRect l="20215" t="17576" r="21455" b="14835"/>
          <a:stretch/>
        </p:blipFill>
        <p:spPr>
          <a:xfrm rot="5400000">
            <a:off x="5039684" y="4305426"/>
            <a:ext cx="2430115" cy="2111894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9" name="Google Shape;589;p13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14"/>
          <p:cNvSpPr txBox="1">
            <a:spLocks noGrp="1"/>
          </p:cNvSpPr>
          <p:nvPr>
            <p:ph type="body" idx="1"/>
          </p:nvPr>
        </p:nvSpPr>
        <p:spPr>
          <a:xfrm>
            <a:off x="496161" y="1432874"/>
            <a:ext cx="48006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In clusters at tip of shoot 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Singles in leaf axils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5 sepals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5 petals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Rings of stamens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Many pistils inserted on receptacle</a:t>
            </a:r>
            <a:endParaRPr/>
          </a:p>
        </p:txBody>
      </p:sp>
      <p:pic>
        <p:nvPicPr>
          <p:cNvPr id="595" name="Google Shape;595;p14"/>
          <p:cNvPicPr preferRelativeResize="0"/>
          <p:nvPr/>
        </p:nvPicPr>
        <p:blipFill rotWithShape="1">
          <a:blip r:embed="rId3">
            <a:alphaModFix/>
          </a:blip>
          <a:srcRect l="1857" t="6401" b="22542"/>
          <a:stretch/>
        </p:blipFill>
        <p:spPr>
          <a:xfrm rot="-2503601">
            <a:off x="5085388" y="1611758"/>
            <a:ext cx="3660775" cy="14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14" descr="KillarneyDevelopingBerries"/>
          <p:cNvPicPr preferRelativeResize="0"/>
          <p:nvPr/>
        </p:nvPicPr>
        <p:blipFill rotWithShape="1">
          <a:blip r:embed="rId4">
            <a:alphaModFix/>
          </a:blip>
          <a:srcRect l="6385" r="4028"/>
          <a:stretch/>
        </p:blipFill>
        <p:spPr>
          <a:xfrm>
            <a:off x="5091113" y="3397908"/>
            <a:ext cx="3733800" cy="3125787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597" name="Google Shape;597;p14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"/>
          <p:cNvSpPr txBox="1"/>
          <p:nvPr/>
        </p:nvSpPr>
        <p:spPr>
          <a:xfrm>
            <a:off x="313553" y="1149930"/>
            <a:ext cx="5249047" cy="569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1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Rubus idaeus</a:t>
            </a:r>
            <a:endParaRPr sz="2800" b="1" i="1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140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Genealogy is confusing</a:t>
            </a:r>
            <a:endParaRPr/>
          </a:p>
          <a:p>
            <a:pPr marL="457200" marR="0" lvl="0" indent="-45720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Mix of American, European and Asian heritage 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Likely cultivated by the Romans</a:t>
            </a:r>
            <a:endParaRPr/>
          </a:p>
          <a:p>
            <a:pPr marL="457200" marR="0" lvl="0" indent="-457200" algn="l" rtl="0">
              <a:lnSpc>
                <a:spcPct val="11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Heavy commercial production in Europe in the 19</a:t>
            </a:r>
            <a:r>
              <a:rPr lang="en-US" sz="2800" b="0" i="0" u="none" strike="noStrike" cap="none" baseline="30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th</a:t>
            </a: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 century with 20+ bred varieties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Imported for use and breeding in the U.S.</a:t>
            </a:r>
            <a:endParaRPr/>
          </a:p>
        </p:txBody>
      </p:sp>
      <p:pic>
        <p:nvPicPr>
          <p:cNvPr id="184" name="Google Shape;184;p2" descr="ZeusMountId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9376" y="1382881"/>
            <a:ext cx="3135313" cy="41148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85" name="Google Shape;185;p2"/>
          <p:cNvSpPr/>
          <p:nvPr/>
        </p:nvSpPr>
        <p:spPr>
          <a:xfrm>
            <a:off x="-1270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Raspberries: History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5"/>
          <p:cNvSpPr txBox="1">
            <a:spLocks noGrp="1"/>
          </p:cNvSpPr>
          <p:nvPr>
            <p:ph type="body" idx="1"/>
          </p:nvPr>
        </p:nvSpPr>
        <p:spPr>
          <a:xfrm>
            <a:off x="324279" y="1359160"/>
            <a:ext cx="4933521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Pollination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Raspberries are self-fertile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 cross pollination required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Very attractive to pollinators 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 managed pollination needed</a:t>
            </a:r>
            <a:endParaRPr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Except high tunnels?</a:t>
            </a:r>
            <a:endParaRPr/>
          </a:p>
        </p:txBody>
      </p:sp>
      <p:pic>
        <p:nvPicPr>
          <p:cNvPr id="603" name="Google Shape;603;p15" descr="raspbee"/>
          <p:cNvPicPr preferRelativeResize="0"/>
          <p:nvPr/>
        </p:nvPicPr>
        <p:blipFill rotWithShape="1">
          <a:blip r:embed="rId3">
            <a:alphaModFix/>
          </a:blip>
          <a:srcRect t="17647" r="10757" b="14706"/>
          <a:stretch/>
        </p:blipFill>
        <p:spPr>
          <a:xfrm>
            <a:off x="5257800" y="1905000"/>
            <a:ext cx="3505200" cy="2877849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04" name="Google Shape;604;p15"/>
          <p:cNvSpPr txBox="1"/>
          <p:nvPr/>
        </p:nvSpPr>
        <p:spPr>
          <a:xfrm>
            <a:off x="6677025" y="4796810"/>
            <a:ext cx="2286000" cy="274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Photo: M. Longstroth (MSU)</a:t>
            </a:r>
            <a:endParaRPr/>
          </a:p>
        </p:txBody>
      </p:sp>
      <p:sp>
        <p:nvSpPr>
          <p:cNvPr id="605" name="Google Shape;605;p15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6"/>
          <p:cNvSpPr txBox="1">
            <a:spLocks noGrp="1"/>
          </p:cNvSpPr>
          <p:nvPr>
            <p:ph type="body" idx="1"/>
          </p:nvPr>
        </p:nvSpPr>
        <p:spPr>
          <a:xfrm>
            <a:off x="457199" y="1168440"/>
            <a:ext cx="5327073" cy="56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Fruit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75-125 druplets</a:t>
            </a:r>
            <a:endParaRPr sz="280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Held together by hairs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2 ovules/pistil</a:t>
            </a:r>
            <a:endParaRPr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Form seed, flesh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True fruit (drupe)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Loosely attached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Surround receptacle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Torus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Mature when separate easily</a:t>
            </a:r>
            <a:endParaRPr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Not blackberries</a:t>
            </a:r>
            <a:endParaRPr/>
          </a:p>
        </p:txBody>
      </p:sp>
      <p:pic>
        <p:nvPicPr>
          <p:cNvPr id="611" name="Google Shape;611;p16" descr="RaspFall209"/>
          <p:cNvPicPr preferRelativeResize="0"/>
          <p:nvPr/>
        </p:nvPicPr>
        <p:blipFill rotWithShape="1">
          <a:blip r:embed="rId3">
            <a:alphaModFix/>
          </a:blip>
          <a:srcRect l="28735" t="8621" r="4597" b="8621"/>
          <a:stretch/>
        </p:blipFill>
        <p:spPr>
          <a:xfrm>
            <a:off x="4862513" y="1190625"/>
            <a:ext cx="3124200" cy="29083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612" name="Google Shape;612;p16" descr="PickingRaspb1"/>
          <p:cNvPicPr preferRelativeResize="0"/>
          <p:nvPr/>
        </p:nvPicPr>
        <p:blipFill rotWithShape="1">
          <a:blip r:embed="rId4">
            <a:alphaModFix/>
          </a:blip>
          <a:srcRect l="36769" t="29652" r="22223" b="17547"/>
          <a:stretch/>
        </p:blipFill>
        <p:spPr>
          <a:xfrm>
            <a:off x="6019800" y="3733800"/>
            <a:ext cx="2895600" cy="28956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13" name="Google Shape;613;p1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58"/>
          <p:cNvSpPr txBox="1"/>
          <p:nvPr/>
        </p:nvSpPr>
        <p:spPr>
          <a:xfrm>
            <a:off x="199291" y="1500554"/>
            <a:ext cx="5087815" cy="174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Trailing growth habit</a:t>
            </a:r>
            <a:endParaRPr dirty="0"/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Tips will root</a:t>
            </a:r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New cane growth from crown</a:t>
            </a:r>
            <a:endParaRPr sz="2800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8" name="Google Shape;968;p58"/>
          <p:cNvSpPr/>
          <p:nvPr/>
        </p:nvSpPr>
        <p:spPr>
          <a:xfrm>
            <a:off x="0" y="0"/>
            <a:ext cx="9144000" cy="1065956"/>
          </a:xfrm>
          <a:prstGeom prst="rect">
            <a:avLst/>
          </a:prstGeom>
          <a:solidFill>
            <a:srgbClr val="000033"/>
          </a:solidFill>
          <a:ln w="9525" cap="flat" cmpd="sng">
            <a:solidFill>
              <a:srgbClr val="00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Black Raspberries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4AD63-408E-9B96-160B-F5677D922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551486" y="1984131"/>
            <a:ext cx="4900246" cy="367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6376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58"/>
          <p:cNvSpPr txBox="1"/>
          <p:nvPr/>
        </p:nvSpPr>
        <p:spPr>
          <a:xfrm>
            <a:off x="304800" y="1371600"/>
            <a:ext cx="4724400" cy="400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Primocane lateral branches</a:t>
            </a:r>
            <a:endParaRPr dirty="0"/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”extra” growth stage</a:t>
            </a:r>
            <a:endParaRPr sz="2800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Most fruit buds form on lateral</a:t>
            </a:r>
            <a:endParaRPr dirty="0"/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Thin, leaving thickest canes</a:t>
            </a:r>
            <a:endParaRPr dirty="0"/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Final density = 6 - 8 canes/hill </a:t>
            </a:r>
            <a:endParaRPr dirty="0"/>
          </a:p>
          <a:p>
            <a:pPr marL="0" marR="0" lvl="0" indent="-1778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Char char="·"/>
            </a:pPr>
            <a:r>
              <a:rPr lang="en-US" sz="2800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Shorten laterals to 12 - 16”</a:t>
            </a:r>
            <a:endParaRPr sz="2800" dirty="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7" name="Google Shape;967;p58" descr="blkraspprune2"/>
          <p:cNvPicPr preferRelativeResize="0"/>
          <p:nvPr/>
        </p:nvPicPr>
        <p:blipFill rotWithShape="1">
          <a:blip r:embed="rId3">
            <a:alphaModFix/>
          </a:blip>
          <a:srcRect r="25835"/>
          <a:stretch/>
        </p:blipFill>
        <p:spPr>
          <a:xfrm>
            <a:off x="5029200" y="1547446"/>
            <a:ext cx="3997569" cy="3763108"/>
          </a:xfrm>
          <a:prstGeom prst="rect">
            <a:avLst/>
          </a:prstGeom>
          <a:noFill/>
          <a:ln>
            <a:noFill/>
          </a:ln>
        </p:spPr>
      </p:pic>
      <p:sp>
        <p:nvSpPr>
          <p:cNvPr id="968" name="Google Shape;968;p58"/>
          <p:cNvSpPr/>
          <p:nvPr/>
        </p:nvSpPr>
        <p:spPr>
          <a:xfrm>
            <a:off x="0" y="0"/>
            <a:ext cx="9144000" cy="1065956"/>
          </a:xfrm>
          <a:prstGeom prst="rect">
            <a:avLst/>
          </a:prstGeom>
          <a:solidFill>
            <a:srgbClr val="000033"/>
          </a:solidFill>
          <a:ln w="9525" cap="flat" cmpd="sng">
            <a:solidFill>
              <a:srgbClr val="00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Blackberries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6684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8"/>
          <p:cNvSpPr/>
          <p:nvPr/>
        </p:nvSpPr>
        <p:spPr>
          <a:xfrm>
            <a:off x="0" y="0"/>
            <a:ext cx="9144000" cy="1065956"/>
          </a:xfrm>
          <a:prstGeom prst="rect">
            <a:avLst/>
          </a:prstGeom>
          <a:solidFill>
            <a:srgbClr val="000033"/>
          </a:solidFill>
          <a:ln w="9525" cap="flat" cmpd="sng">
            <a:solidFill>
              <a:srgbClr val="00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Blackberries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974;p59" descr="BlackberryUnprunedc12">
            <a:extLst>
              <a:ext uri="{FF2B5EF4-FFF2-40B4-BE49-F238E27FC236}">
                <a16:creationId xmlns:a16="http://schemas.microsoft.com/office/drawing/2014/main" id="{1D9FE487-96CC-357F-2D0C-2457132978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8752" y="1206099"/>
            <a:ext cx="4179278" cy="5418092"/>
          </a:xfrm>
          <a:prstGeom prst="rect">
            <a:avLst/>
          </a:prstGeom>
          <a:noFill/>
          <a:ln w="9525" cap="flat" cmpd="sng">
            <a:solidFill>
              <a:srgbClr val="000033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58"/>
          <p:cNvSpPr/>
          <p:nvPr/>
        </p:nvSpPr>
        <p:spPr>
          <a:xfrm>
            <a:off x="0" y="0"/>
            <a:ext cx="9144000" cy="1065956"/>
          </a:xfrm>
          <a:prstGeom prst="rect">
            <a:avLst/>
          </a:prstGeom>
          <a:solidFill>
            <a:srgbClr val="000033"/>
          </a:solidFill>
          <a:ln w="9525" cap="flat" cmpd="sng">
            <a:solidFill>
              <a:srgbClr val="0000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Blackberries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Google Shape;973;p59" descr="BlackberryPruned1">
            <a:extLst>
              <a:ext uri="{FF2B5EF4-FFF2-40B4-BE49-F238E27FC236}">
                <a16:creationId xmlns:a16="http://schemas.microsoft.com/office/drawing/2014/main" id="{CBA33AEB-E8E3-B961-8FAF-4243C79E9D2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52" t="234" r="-452" b="-234"/>
          <a:stretch/>
        </p:blipFill>
        <p:spPr>
          <a:xfrm>
            <a:off x="3089031" y="1289537"/>
            <a:ext cx="2772508" cy="5169877"/>
          </a:xfrm>
          <a:prstGeom prst="rect">
            <a:avLst/>
          </a:prstGeom>
          <a:noFill/>
          <a:ln w="9525" cap="flat" cmpd="sng">
            <a:solidFill>
              <a:srgbClr val="000033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660556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17" descr="eiger-northfa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00" y="2743200"/>
            <a:ext cx="3657600" cy="36576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620" name="Google Shape;620;p1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Selection: Where to Plant</a:t>
            </a:r>
            <a:endParaRPr/>
          </a:p>
        </p:txBody>
      </p:sp>
      <p:sp>
        <p:nvSpPr>
          <p:cNvPr id="621" name="Google Shape;621;p17"/>
          <p:cNvSpPr txBox="1"/>
          <p:nvPr/>
        </p:nvSpPr>
        <p:spPr>
          <a:xfrm>
            <a:off x="371475" y="1371600"/>
            <a:ext cx="8258175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Berries need</a:t>
            </a:r>
            <a:r>
              <a:rPr lang="en-US" sz="2800" b="0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Well-drained soil with good organic matter</a:t>
            </a:r>
            <a:endParaRPr dirty="0"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Good light exposure</a:t>
            </a:r>
            <a:endParaRPr dirty="0"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Source of water nearby</a:t>
            </a:r>
            <a:endParaRPr dirty="0"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Soil pH: 6.0 to 6.5</a:t>
            </a:r>
            <a:endParaRPr dirty="0"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 weed competition</a:t>
            </a:r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/>
                <a:cs typeface="Calibri"/>
                <a:sym typeface="Calibri"/>
              </a:rPr>
              <a:t>Trellis support</a:t>
            </a:r>
            <a:endParaRPr dirty="0"/>
          </a:p>
        </p:txBody>
      </p:sp>
      <p:sp>
        <p:nvSpPr>
          <p:cNvPr id="622" name="Google Shape;622;p17"/>
          <p:cNvSpPr/>
          <p:nvPr/>
        </p:nvSpPr>
        <p:spPr>
          <a:xfrm>
            <a:off x="5599113" y="3536950"/>
            <a:ext cx="2554287" cy="210185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rgbClr val="FF00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66">
                    <a:alpha val="49803"/>
                  </a:srgbClr>
                </a:solidFill>
                <a:latin typeface="Arial Narrow"/>
              </a:rPr>
              <a:t>X</a:t>
            </a:r>
          </a:p>
        </p:txBody>
      </p:sp>
      <p:sp>
        <p:nvSpPr>
          <p:cNvPr id="623" name="Google Shape;623;p17"/>
          <p:cNvSpPr/>
          <p:nvPr/>
        </p:nvSpPr>
        <p:spPr>
          <a:xfrm>
            <a:off x="-1270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Site Selection: Where to Plant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56"/>
          <p:cNvSpPr/>
          <p:nvPr/>
        </p:nvSpPr>
        <p:spPr>
          <a:xfrm>
            <a:off x="0" y="0"/>
            <a:ext cx="9144000" cy="1065956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  <a:endParaRPr sz="5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CD512-41E7-D81C-F2B5-D5AA665567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3" r="20438"/>
          <a:stretch/>
        </p:blipFill>
        <p:spPr>
          <a:xfrm>
            <a:off x="1480038" y="1172306"/>
            <a:ext cx="6183923" cy="55801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"/>
          <p:cNvSpPr txBox="1"/>
          <p:nvPr/>
        </p:nvSpPr>
        <p:spPr>
          <a:xfrm>
            <a:off x="266522" y="1143000"/>
            <a:ext cx="4780546" cy="6785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Major production regions</a:t>
            </a: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Russia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Europe</a:t>
            </a:r>
            <a:endParaRPr/>
          </a:p>
          <a:p>
            <a:pPr marL="914400" marR="0" lvl="1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Poland, Hungary, Serbia, Germany, U.K.</a:t>
            </a:r>
            <a:endParaRPr/>
          </a:p>
          <a:p>
            <a:pPr marL="457200" marR="0" lvl="0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North America</a:t>
            </a:r>
            <a:endParaRPr/>
          </a:p>
          <a:p>
            <a:pPr marL="914400" marR="0" lvl="1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Pacific Northwest</a:t>
            </a:r>
            <a:endParaRPr/>
          </a:p>
          <a:p>
            <a:pPr marL="457200" marR="0" lvl="0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Up &amp; Coming:</a:t>
            </a:r>
            <a:endParaRPr/>
          </a:p>
          <a:p>
            <a:pPr marL="914400" marR="0" lvl="1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Mexico, Chile, New Zealand, Australia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2" indent="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1" name="Google Shape;191;p3" descr="DSC0362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00034" y="1752600"/>
            <a:ext cx="3860800" cy="28956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92" name="Google Shape;192;p3"/>
          <p:cNvSpPr/>
          <p:nvPr/>
        </p:nvSpPr>
        <p:spPr>
          <a:xfrm>
            <a:off x="-1270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Raspberries: Worldwide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/>
          <p:nvPr/>
        </p:nvSpPr>
        <p:spPr>
          <a:xfrm>
            <a:off x="311724" y="1688714"/>
            <a:ext cx="6705600" cy="246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Approximately 100 acres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Approximately 200 farms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Nearly all red varieties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Mostly summer-bearing</a:t>
            </a:r>
            <a:endParaRPr sz="28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4" descr="RaspbScouting1"/>
          <p:cNvPicPr preferRelativeResize="0"/>
          <p:nvPr/>
        </p:nvPicPr>
        <p:blipFill rotWithShape="1">
          <a:blip r:embed="rId3">
            <a:alphaModFix/>
          </a:blip>
          <a:srcRect l="33032"/>
          <a:stretch/>
        </p:blipFill>
        <p:spPr>
          <a:xfrm>
            <a:off x="5867400" y="1676400"/>
            <a:ext cx="2935288" cy="2947988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99" name="Google Shape;199;p4"/>
          <p:cNvSpPr/>
          <p:nvPr/>
        </p:nvSpPr>
        <p:spPr>
          <a:xfrm>
            <a:off x="-1270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Raspberries: Maine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"/>
          <p:cNvSpPr txBox="1"/>
          <p:nvPr/>
        </p:nvSpPr>
        <p:spPr>
          <a:xfrm>
            <a:off x="172453" y="1143000"/>
            <a:ext cx="5738027" cy="5578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About 50% Marketed PYO</a:t>
            </a:r>
            <a:endParaRPr/>
          </a:p>
          <a:p>
            <a:pPr marL="914400" marR="0" lvl="1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Low PYO popularity</a:t>
            </a:r>
            <a:endParaRPr sz="28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371600" marR="0" lvl="2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Harvest timing</a:t>
            </a:r>
            <a:endParaRPr/>
          </a:p>
          <a:p>
            <a:pPr marL="1371600" marR="0" lvl="2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Harvest difficulty</a:t>
            </a:r>
            <a:endParaRPr/>
          </a:p>
          <a:p>
            <a:pPr marL="1371600" marR="0" lvl="2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endParaRPr/>
          </a:p>
          <a:p>
            <a:pPr marL="457200" marR="0" lvl="0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Remaining is pre-pricked </a:t>
            </a:r>
            <a:endParaRPr/>
          </a:p>
          <a:p>
            <a:pPr marL="914400" marR="0" lvl="1" indent="-457200" algn="l" rtl="0"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Farm stands, markets, restaurants, schools, etc.</a:t>
            </a:r>
            <a:endParaRPr/>
          </a:p>
          <a:p>
            <a:pPr marL="457200" marR="0" lvl="0" indent="-457200" algn="l" rtl="0">
              <a:lnSpc>
                <a:spcPct val="7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Demand is high!</a:t>
            </a:r>
            <a:endParaRPr/>
          </a:p>
          <a:p>
            <a:pPr marL="914400" marR="0" lvl="1" indent="-457200" algn="l" rtl="0">
              <a:lnSpc>
                <a:spcPct val="80000"/>
              </a:lnSpc>
              <a:spcBef>
                <a:spcPts val="140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b="0" i="1" u="none" strike="noStrike" cap="none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But who’s going to pick them?</a:t>
            </a:r>
            <a:endParaRPr sz="2800" b="0" i="0" u="none" strike="noStrike" cap="none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" name="Google Shape;205;p5" descr="autmnbrtn02"/>
          <p:cNvPicPr preferRelativeResize="0"/>
          <p:nvPr/>
        </p:nvPicPr>
        <p:blipFill rotWithShape="1">
          <a:blip r:embed="rId3">
            <a:alphaModFix/>
          </a:blip>
          <a:srcRect l="7842" r="9804"/>
          <a:stretch/>
        </p:blipFill>
        <p:spPr>
          <a:xfrm>
            <a:off x="5004410" y="1676400"/>
            <a:ext cx="3810000" cy="32004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06" name="Google Shape;206;p5"/>
          <p:cNvSpPr/>
          <p:nvPr/>
        </p:nvSpPr>
        <p:spPr>
          <a:xfrm>
            <a:off x="-1270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Raspberries: Maine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6" descr="raspcanedrw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83924" y="1215410"/>
            <a:ext cx="4703762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6"/>
          <p:cNvSpPr txBox="1">
            <a:spLocks noGrp="1"/>
          </p:cNvSpPr>
          <p:nvPr>
            <p:ph type="body" idx="1"/>
          </p:nvPr>
        </p:nvSpPr>
        <p:spPr>
          <a:xfrm>
            <a:off x="261821" y="1215410"/>
            <a:ext cx="4648200" cy="571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None/>
            </a:pPr>
            <a:r>
              <a:rPr lang="en-US" b="1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Roots</a:t>
            </a:r>
            <a:endParaRPr b="1" dirty="0">
              <a:solidFill>
                <a:srgbClr val="00003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Char char="•"/>
            </a:pPr>
            <a:r>
              <a:rPr lang="en-US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perennial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adventitious buds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600200" lvl="3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new shoots (canes) 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Char char="•"/>
            </a:pPr>
            <a:r>
              <a:rPr lang="en-US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Crowns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perennial</a:t>
            </a: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many growing points</a:t>
            </a:r>
            <a:endParaRPr sz="2800" dirty="0">
              <a:solidFill>
                <a:srgbClr val="000033"/>
              </a:solidFill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Char char="•"/>
            </a:pPr>
            <a:r>
              <a:rPr lang="en-US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Canes (biennial shoots)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axillary buds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lateral shoots</a:t>
            </a:r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Char char="•"/>
            </a:pPr>
            <a:r>
              <a:rPr lang="en-US" sz="2800" dirty="0">
                <a:solidFill>
                  <a:srgbClr val="000033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/>
              </a:rPr>
              <a:t>fruit buds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3" name="Google Shape;213;p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4419600" cy="55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Roots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Perennial 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Adventitious buds</a:t>
            </a:r>
            <a:endParaRPr/>
          </a:p>
          <a:p>
            <a:pPr marL="114300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0033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shoots (canes)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Crowns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Perennial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Many growing points</a:t>
            </a:r>
            <a:endParaRPr/>
          </a:p>
          <a:p>
            <a:pPr marL="342900" lvl="0" indent="-342900" algn="l" rtl="0">
              <a:lnSpc>
                <a:spcPct val="140000"/>
              </a:lnSpc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Canes (biennial shoots)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Leaves</a:t>
            </a:r>
            <a:endParaRPr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Clr>
                <a:srgbClr val="000033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Axillary buds</a:t>
            </a:r>
            <a:endParaRPr/>
          </a:p>
          <a:p>
            <a:pPr marL="1143000" lvl="2" indent="-228600" algn="l" rtl="0">
              <a:spcBef>
                <a:spcPts val="400"/>
              </a:spcBef>
              <a:spcAft>
                <a:spcPts val="0"/>
              </a:spcAft>
              <a:buClr>
                <a:srgbClr val="000033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Lateral shoots</a:t>
            </a:r>
            <a:endParaRPr/>
          </a:p>
          <a:p>
            <a:pPr marL="1600200" lvl="3" indent="-228600" algn="l" rtl="0">
              <a:spcBef>
                <a:spcPts val="360"/>
              </a:spcBef>
              <a:spcAft>
                <a:spcPts val="0"/>
              </a:spcAft>
              <a:buClr>
                <a:srgbClr val="000033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Fruit buds</a:t>
            </a:r>
            <a:endParaRPr/>
          </a:p>
        </p:txBody>
      </p:sp>
      <p:sp>
        <p:nvSpPr>
          <p:cNvPr id="219" name="Google Shape;219;p7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7" descr="Primocane&amp;Floricane11b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305300" y="2019300"/>
            <a:ext cx="5181600" cy="3886200"/>
          </a:xfrm>
          <a:prstGeom prst="rect">
            <a:avLst/>
          </a:prstGeom>
          <a:noFill/>
          <a:ln w="9525" cap="flat" cmpd="sng">
            <a:solidFill>
              <a:srgbClr val="0000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"/>
          <p:cNvSpPr txBox="1">
            <a:spLocks noGrp="1"/>
          </p:cNvSpPr>
          <p:nvPr>
            <p:ph type="body" idx="1"/>
          </p:nvPr>
        </p:nvSpPr>
        <p:spPr>
          <a:xfrm>
            <a:off x="425522" y="1306190"/>
            <a:ext cx="5335981" cy="5246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Roots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Perennial 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Fibrous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70% w/in 10” of soil surface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Extend far beyond the crown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Adventitious buds</a:t>
            </a:r>
            <a:endParaRPr/>
          </a:p>
          <a:p>
            <a:pPr marL="742950" lvl="1" indent="-28575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Form shoots (canes)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Not competitive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Not wet-tolerant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>
              <a:solidFill>
                <a:srgbClr val="0000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6" name="Google Shape;226;p8" descr="DormantNurseryPlants15.jpg"/>
          <p:cNvPicPr preferRelativeResize="0"/>
          <p:nvPr/>
        </p:nvPicPr>
        <p:blipFill rotWithShape="1">
          <a:blip r:embed="rId3">
            <a:alphaModFix/>
          </a:blip>
          <a:srcRect l="1003" t="7047" r="8132" b="9595"/>
          <a:stretch/>
        </p:blipFill>
        <p:spPr>
          <a:xfrm rot="5400000" flipH="1">
            <a:off x="4588956" y="2086896"/>
            <a:ext cx="5002967" cy="3441554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27" name="Google Shape;227;p8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9"/>
          <p:cNvSpPr txBox="1">
            <a:spLocks noGrp="1"/>
          </p:cNvSpPr>
          <p:nvPr>
            <p:ph type="body" idx="1"/>
          </p:nvPr>
        </p:nvSpPr>
        <p:spPr>
          <a:xfrm>
            <a:off x="447675" y="1527175"/>
            <a:ext cx="5114925" cy="3730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Calibri"/>
              <a:buNone/>
            </a:pPr>
            <a:r>
              <a:rPr lang="en-US" sz="2800" b="1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Crown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Perennial 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Adventitious buds</a:t>
            </a:r>
            <a:endParaRPr/>
          </a:p>
          <a:p>
            <a:pPr marL="1143000" lvl="2" indent="-2286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Form shoots (canes)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000033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rgbClr val="000033"/>
                </a:solidFill>
                <a:latin typeface="Calibri"/>
                <a:ea typeface="Calibri"/>
                <a:cs typeface="Calibri"/>
                <a:sym typeface="Calibri"/>
              </a:rPr>
              <a:t>Sink for carbohydrates, nutrients</a:t>
            </a:r>
            <a:endParaRPr/>
          </a:p>
        </p:txBody>
      </p:sp>
      <p:pic>
        <p:nvPicPr>
          <p:cNvPr id="233" name="Google Shape;233;p9" descr="RaspCrowntypesHortnetNZ"/>
          <p:cNvPicPr preferRelativeResize="0"/>
          <p:nvPr/>
        </p:nvPicPr>
        <p:blipFill rotWithShape="1">
          <a:blip r:embed="rId3">
            <a:alphaModFix/>
          </a:blip>
          <a:srcRect r="78168"/>
          <a:stretch/>
        </p:blipFill>
        <p:spPr>
          <a:xfrm>
            <a:off x="7337590" y="3994280"/>
            <a:ext cx="981075" cy="25908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34" name="Google Shape;234;p9" descr="RaspCrowntypesHortnetNZ"/>
          <p:cNvPicPr preferRelativeResize="0"/>
          <p:nvPr/>
        </p:nvPicPr>
        <p:blipFill rotWithShape="1">
          <a:blip r:embed="rId3">
            <a:alphaModFix/>
          </a:blip>
          <a:srcRect l="68712" r="7895"/>
          <a:stretch/>
        </p:blipFill>
        <p:spPr>
          <a:xfrm>
            <a:off x="5670385" y="3994280"/>
            <a:ext cx="1050925" cy="2590800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35" name="Google Shape;235;p9" descr="RaspCrownFineGardening"/>
          <p:cNvPicPr preferRelativeResize="0"/>
          <p:nvPr/>
        </p:nvPicPr>
        <p:blipFill rotWithShape="1">
          <a:blip r:embed="rId4">
            <a:alphaModFix/>
          </a:blip>
          <a:srcRect l="25213" r="23831" b="4637"/>
          <a:stretch/>
        </p:blipFill>
        <p:spPr>
          <a:xfrm>
            <a:off x="5670385" y="1399690"/>
            <a:ext cx="2648280" cy="2450653"/>
          </a:xfrm>
          <a:prstGeom prst="rect">
            <a:avLst/>
          </a:prstGeom>
          <a:noFill/>
          <a:ln w="9525" cap="flat" cmpd="sng">
            <a:solidFill>
              <a:srgbClr val="000066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36" name="Google Shape;236;p9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rgbClr val="00003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Raspberry Plant</a:t>
            </a:r>
            <a:endParaRPr sz="5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606</Words>
  <Application>Microsoft Macintosh PowerPoint</Application>
  <PresentationFormat>On-screen Show (4:3)</PresentationFormat>
  <Paragraphs>181</Paragraphs>
  <Slides>27</Slides>
  <Notes>27</Notes>
  <HiddenSlides>3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Narrow</vt:lpstr>
      <vt:lpstr>Calibri</vt:lpstr>
      <vt:lpstr>Comic Sans MS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Michele Lodgek</dc:creator>
  <cp:lastModifiedBy>Christina S Howard</cp:lastModifiedBy>
  <cp:revision>5</cp:revision>
  <dcterms:created xsi:type="dcterms:W3CDTF">2004-04-05T21:55:30Z</dcterms:created>
  <dcterms:modified xsi:type="dcterms:W3CDTF">2023-03-13T12:56:48Z</dcterms:modified>
</cp:coreProperties>
</file>