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23" r:id="rId1"/>
    <p:sldMasterId id="2147483937" r:id="rId2"/>
  </p:sldMasterIdLst>
  <p:notesMasterIdLst>
    <p:notesMasterId r:id="rId52"/>
  </p:notesMasterIdLst>
  <p:sldIdLst>
    <p:sldId id="256" r:id="rId3"/>
    <p:sldId id="334" r:id="rId4"/>
    <p:sldId id="335" r:id="rId5"/>
    <p:sldId id="337" r:id="rId6"/>
    <p:sldId id="336" r:id="rId7"/>
    <p:sldId id="361" r:id="rId8"/>
    <p:sldId id="373" r:id="rId9"/>
    <p:sldId id="358" r:id="rId10"/>
    <p:sldId id="296" r:id="rId11"/>
    <p:sldId id="298" r:id="rId12"/>
    <p:sldId id="343" r:id="rId13"/>
    <p:sldId id="347" r:id="rId14"/>
    <p:sldId id="360" r:id="rId15"/>
    <p:sldId id="363" r:id="rId16"/>
    <p:sldId id="344" r:id="rId17"/>
    <p:sldId id="340" r:id="rId18"/>
    <p:sldId id="331" r:id="rId19"/>
    <p:sldId id="368" r:id="rId20"/>
    <p:sldId id="371" r:id="rId21"/>
    <p:sldId id="370" r:id="rId22"/>
    <p:sldId id="383" r:id="rId23"/>
    <p:sldId id="387" r:id="rId24"/>
    <p:sldId id="384" r:id="rId25"/>
    <p:sldId id="372" r:id="rId26"/>
    <p:sldId id="381" r:id="rId27"/>
    <p:sldId id="351" r:id="rId28"/>
    <p:sldId id="352" r:id="rId29"/>
    <p:sldId id="353" r:id="rId30"/>
    <p:sldId id="385" r:id="rId31"/>
    <p:sldId id="386" r:id="rId32"/>
    <p:sldId id="345" r:id="rId33"/>
    <p:sldId id="346" r:id="rId34"/>
    <p:sldId id="364" r:id="rId35"/>
    <p:sldId id="320" r:id="rId36"/>
    <p:sldId id="319" r:id="rId37"/>
    <p:sldId id="318" r:id="rId38"/>
    <p:sldId id="258" r:id="rId39"/>
    <p:sldId id="259" r:id="rId40"/>
    <p:sldId id="257" r:id="rId41"/>
    <p:sldId id="263" r:id="rId42"/>
    <p:sldId id="278" r:id="rId43"/>
    <p:sldId id="264" r:id="rId44"/>
    <p:sldId id="270" r:id="rId45"/>
    <p:sldId id="279" r:id="rId46"/>
    <p:sldId id="280" r:id="rId47"/>
    <p:sldId id="271" r:id="rId48"/>
    <p:sldId id="272" r:id="rId49"/>
    <p:sldId id="273" r:id="rId50"/>
    <p:sldId id="274" r:id="rId51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94"/>
  </p:normalViewPr>
  <p:slideViewPr>
    <p:cSldViewPr snapToGrid="0" snapToObjects="1">
      <p:cViewPr varScale="1">
        <p:scale>
          <a:sx n="124" d="100"/>
          <a:sy n="124" d="100"/>
        </p:scale>
        <p:origin x="52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Sheet1!$C$4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Sheet1!$B$5:$B$7</c:f>
              <c:strCache>
                <c:ptCount val="3"/>
                <c:pt idx="0">
                  <c:v>Black</c:v>
                </c:pt>
                <c:pt idx="1">
                  <c:v>Black w/ white inter-row</c:v>
                </c:pt>
                <c:pt idx="2">
                  <c:v>Reflective </c:v>
                </c:pt>
              </c:strCache>
            </c:strRef>
          </c:cat>
          <c:val>
            <c:numRef>
              <c:f>Sheet1!$C$5:$C$7</c:f>
              <c:numCache>
                <c:formatCode>General</c:formatCode>
                <c:ptCount val="3"/>
                <c:pt idx="0">
                  <c:v>20254</c:v>
                </c:pt>
                <c:pt idx="1">
                  <c:v>26591</c:v>
                </c:pt>
                <c:pt idx="2">
                  <c:v>24626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14-E248-89CB-E9CD6E399D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3916095"/>
        <c:axId val="156368175"/>
      </c:barChart>
      <c:catAx>
        <c:axId val="1539160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6368175"/>
        <c:crosses val="autoZero"/>
        <c:auto val="1"/>
        <c:lblAlgn val="ctr"/>
        <c:lblOffset val="100"/>
        <c:noMultiLvlLbl val="0"/>
      </c:catAx>
      <c:valAx>
        <c:axId val="1563681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9160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33DB29-1548-4825-A1A6-97C1883FD508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DECFCFF-9D54-4246-B7EC-5C4173DEE96D}">
      <dgm:prSet/>
      <dgm:spPr/>
      <dgm:t>
        <a:bodyPr/>
        <a:lstStyle/>
        <a:p>
          <a:r>
            <a:rPr lang="en-US" dirty="0"/>
            <a:t>Two zones of protection</a:t>
          </a:r>
        </a:p>
      </dgm:t>
    </dgm:pt>
    <dgm:pt modelId="{C6DB495E-9B14-4285-9F54-F90638221BD3}" type="parTrans" cxnId="{B5AD7581-E7CF-4F03-9197-04DA0AB3DD1F}">
      <dgm:prSet/>
      <dgm:spPr/>
      <dgm:t>
        <a:bodyPr/>
        <a:lstStyle/>
        <a:p>
          <a:endParaRPr lang="en-US"/>
        </a:p>
      </dgm:t>
    </dgm:pt>
    <dgm:pt modelId="{D7015DDD-B84B-4CC2-8BE8-608829F0E550}" type="sibTrans" cxnId="{B5AD7581-E7CF-4F03-9197-04DA0AB3DD1F}">
      <dgm:prSet/>
      <dgm:spPr/>
      <dgm:t>
        <a:bodyPr/>
        <a:lstStyle/>
        <a:p>
          <a:endParaRPr lang="en-US"/>
        </a:p>
      </dgm:t>
    </dgm:pt>
    <dgm:pt modelId="{30737DCB-483F-4F1C-A05E-64DB4F97D2D8}">
      <dgm:prSet/>
      <dgm:spPr/>
      <dgm:t>
        <a:bodyPr/>
        <a:lstStyle/>
        <a:p>
          <a:r>
            <a:rPr lang="en-US"/>
            <a:t>Dependent on</a:t>
          </a:r>
        </a:p>
      </dgm:t>
    </dgm:pt>
    <dgm:pt modelId="{F11B7174-307C-46ED-9B99-741B853FDD5D}" type="parTrans" cxnId="{B25C6FFA-4790-4748-AF94-6CD3CF08AAF5}">
      <dgm:prSet/>
      <dgm:spPr/>
      <dgm:t>
        <a:bodyPr/>
        <a:lstStyle/>
        <a:p>
          <a:endParaRPr lang="en-US"/>
        </a:p>
      </dgm:t>
    </dgm:pt>
    <dgm:pt modelId="{122BD80B-86A5-4EAC-AD98-30A84F5E1998}" type="sibTrans" cxnId="{B25C6FFA-4790-4748-AF94-6CD3CF08AAF5}">
      <dgm:prSet/>
      <dgm:spPr/>
      <dgm:t>
        <a:bodyPr/>
        <a:lstStyle/>
        <a:p>
          <a:endParaRPr lang="en-US"/>
        </a:p>
      </dgm:t>
    </dgm:pt>
    <dgm:pt modelId="{E4EBB8AA-3F7E-4B6D-B433-1565B7265235}">
      <dgm:prSet/>
      <dgm:spPr/>
      <dgm:t>
        <a:bodyPr/>
        <a:lstStyle/>
        <a:p>
          <a:r>
            <a:rPr lang="en-US"/>
            <a:t>Height</a:t>
          </a:r>
        </a:p>
      </dgm:t>
    </dgm:pt>
    <dgm:pt modelId="{0321DB1F-5715-4DD0-BE13-21E5CBDC3BC2}" type="parTrans" cxnId="{B34FCC74-6146-47E5-9316-6E541869849E}">
      <dgm:prSet/>
      <dgm:spPr/>
      <dgm:t>
        <a:bodyPr/>
        <a:lstStyle/>
        <a:p>
          <a:endParaRPr lang="en-US"/>
        </a:p>
      </dgm:t>
    </dgm:pt>
    <dgm:pt modelId="{A8E7C54B-4EAF-486A-AA35-4D8287484CB2}" type="sibTrans" cxnId="{B34FCC74-6146-47E5-9316-6E541869849E}">
      <dgm:prSet/>
      <dgm:spPr/>
      <dgm:t>
        <a:bodyPr/>
        <a:lstStyle/>
        <a:p>
          <a:endParaRPr lang="en-US"/>
        </a:p>
      </dgm:t>
    </dgm:pt>
    <dgm:pt modelId="{0C0A9BDD-FBB2-4C92-B840-D3B8531DE9AE}">
      <dgm:prSet/>
      <dgm:spPr/>
      <dgm:t>
        <a:bodyPr/>
        <a:lstStyle/>
        <a:p>
          <a:r>
            <a:rPr lang="en-US"/>
            <a:t>Density</a:t>
          </a:r>
        </a:p>
      </dgm:t>
    </dgm:pt>
    <dgm:pt modelId="{51337BDE-E0F6-48D9-9A86-18A965636514}" type="parTrans" cxnId="{88B8D6E1-1A06-441F-8417-EF89C7FC355C}">
      <dgm:prSet/>
      <dgm:spPr/>
      <dgm:t>
        <a:bodyPr/>
        <a:lstStyle/>
        <a:p>
          <a:endParaRPr lang="en-US"/>
        </a:p>
      </dgm:t>
    </dgm:pt>
    <dgm:pt modelId="{96C5B6B8-C892-4B3B-B6DC-E5530899B148}" type="sibTrans" cxnId="{88B8D6E1-1A06-441F-8417-EF89C7FC355C}">
      <dgm:prSet/>
      <dgm:spPr/>
      <dgm:t>
        <a:bodyPr/>
        <a:lstStyle/>
        <a:p>
          <a:endParaRPr lang="en-US"/>
        </a:p>
      </dgm:t>
    </dgm:pt>
    <dgm:pt modelId="{B5130746-96C8-B445-8191-28ECAFF0756B}" type="pres">
      <dgm:prSet presAssocID="{C133DB29-1548-4825-A1A6-97C1883FD50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F037F1F-4D5B-D941-AD87-7C5906DA02C6}" type="pres">
      <dgm:prSet presAssocID="{6DECFCFF-9D54-4246-B7EC-5C4173DEE96D}" presName="root1" presStyleCnt="0"/>
      <dgm:spPr/>
    </dgm:pt>
    <dgm:pt modelId="{5823F9BD-3CD2-FB46-ACBD-45349FF690BF}" type="pres">
      <dgm:prSet presAssocID="{6DECFCFF-9D54-4246-B7EC-5C4173DEE96D}" presName="LevelOneTextNode" presStyleLbl="node0" presStyleIdx="0" presStyleCnt="2">
        <dgm:presLayoutVars>
          <dgm:chPref val="3"/>
        </dgm:presLayoutVars>
      </dgm:prSet>
      <dgm:spPr/>
    </dgm:pt>
    <dgm:pt modelId="{7E7CF0B2-C8BC-3045-8796-47E63FA929B2}" type="pres">
      <dgm:prSet presAssocID="{6DECFCFF-9D54-4246-B7EC-5C4173DEE96D}" presName="level2hierChild" presStyleCnt="0"/>
      <dgm:spPr/>
    </dgm:pt>
    <dgm:pt modelId="{F34FC0AB-7954-1149-AFE7-1510B7C42467}" type="pres">
      <dgm:prSet presAssocID="{30737DCB-483F-4F1C-A05E-64DB4F97D2D8}" presName="root1" presStyleCnt="0"/>
      <dgm:spPr/>
    </dgm:pt>
    <dgm:pt modelId="{7C331567-7A1D-F940-B33E-2BF9CF9A8443}" type="pres">
      <dgm:prSet presAssocID="{30737DCB-483F-4F1C-A05E-64DB4F97D2D8}" presName="LevelOneTextNode" presStyleLbl="node0" presStyleIdx="1" presStyleCnt="2">
        <dgm:presLayoutVars>
          <dgm:chPref val="3"/>
        </dgm:presLayoutVars>
      </dgm:prSet>
      <dgm:spPr/>
    </dgm:pt>
    <dgm:pt modelId="{DBA50810-BA0F-7C43-B55F-3DF7AFD06DE4}" type="pres">
      <dgm:prSet presAssocID="{30737DCB-483F-4F1C-A05E-64DB4F97D2D8}" presName="level2hierChild" presStyleCnt="0"/>
      <dgm:spPr/>
    </dgm:pt>
    <dgm:pt modelId="{10BD54CF-5591-DA47-9A82-0E8DE53532BC}" type="pres">
      <dgm:prSet presAssocID="{0321DB1F-5715-4DD0-BE13-21E5CBDC3BC2}" presName="conn2-1" presStyleLbl="parChTrans1D2" presStyleIdx="0" presStyleCnt="2"/>
      <dgm:spPr/>
    </dgm:pt>
    <dgm:pt modelId="{0A20808C-9A8A-3A44-9B43-54BF51295CE9}" type="pres">
      <dgm:prSet presAssocID="{0321DB1F-5715-4DD0-BE13-21E5CBDC3BC2}" presName="connTx" presStyleLbl="parChTrans1D2" presStyleIdx="0" presStyleCnt="2"/>
      <dgm:spPr/>
    </dgm:pt>
    <dgm:pt modelId="{04B57E29-5FC9-0F47-BAD9-B3F5E80E530A}" type="pres">
      <dgm:prSet presAssocID="{E4EBB8AA-3F7E-4B6D-B433-1565B7265235}" presName="root2" presStyleCnt="0"/>
      <dgm:spPr/>
    </dgm:pt>
    <dgm:pt modelId="{982114DB-F246-F646-9D23-EB46AEC62FC1}" type="pres">
      <dgm:prSet presAssocID="{E4EBB8AA-3F7E-4B6D-B433-1565B7265235}" presName="LevelTwoTextNode" presStyleLbl="node2" presStyleIdx="0" presStyleCnt="2">
        <dgm:presLayoutVars>
          <dgm:chPref val="3"/>
        </dgm:presLayoutVars>
      </dgm:prSet>
      <dgm:spPr/>
    </dgm:pt>
    <dgm:pt modelId="{0A699B7F-D372-AC44-B963-3768A7278B63}" type="pres">
      <dgm:prSet presAssocID="{E4EBB8AA-3F7E-4B6D-B433-1565B7265235}" presName="level3hierChild" presStyleCnt="0"/>
      <dgm:spPr/>
    </dgm:pt>
    <dgm:pt modelId="{2A049DA0-592C-1546-A2F9-9C4DC032CCA4}" type="pres">
      <dgm:prSet presAssocID="{51337BDE-E0F6-48D9-9A86-18A965636514}" presName="conn2-1" presStyleLbl="parChTrans1D2" presStyleIdx="1" presStyleCnt="2"/>
      <dgm:spPr/>
    </dgm:pt>
    <dgm:pt modelId="{6F720D0C-DB43-9D42-A012-37820B0C3A78}" type="pres">
      <dgm:prSet presAssocID="{51337BDE-E0F6-48D9-9A86-18A965636514}" presName="connTx" presStyleLbl="parChTrans1D2" presStyleIdx="1" presStyleCnt="2"/>
      <dgm:spPr/>
    </dgm:pt>
    <dgm:pt modelId="{361E688B-0BE6-9141-A522-F68C59AA7362}" type="pres">
      <dgm:prSet presAssocID="{0C0A9BDD-FBB2-4C92-B840-D3B8531DE9AE}" presName="root2" presStyleCnt="0"/>
      <dgm:spPr/>
    </dgm:pt>
    <dgm:pt modelId="{26A53B71-E8B6-B54A-A577-5E817F7D0055}" type="pres">
      <dgm:prSet presAssocID="{0C0A9BDD-FBB2-4C92-B840-D3B8531DE9AE}" presName="LevelTwoTextNode" presStyleLbl="node2" presStyleIdx="1" presStyleCnt="2">
        <dgm:presLayoutVars>
          <dgm:chPref val="3"/>
        </dgm:presLayoutVars>
      </dgm:prSet>
      <dgm:spPr/>
    </dgm:pt>
    <dgm:pt modelId="{43A27D19-33B3-7F49-8664-BC7CAE9009B2}" type="pres">
      <dgm:prSet presAssocID="{0C0A9BDD-FBB2-4C92-B840-D3B8531DE9AE}" presName="level3hierChild" presStyleCnt="0"/>
      <dgm:spPr/>
    </dgm:pt>
  </dgm:ptLst>
  <dgm:cxnLst>
    <dgm:cxn modelId="{52240A05-FF44-384C-AB49-926DFCD678B2}" type="presOf" srcId="{0321DB1F-5715-4DD0-BE13-21E5CBDC3BC2}" destId="{0A20808C-9A8A-3A44-9B43-54BF51295CE9}" srcOrd="1" destOrd="0" presId="urn:microsoft.com/office/officeart/2005/8/layout/hierarchy2"/>
    <dgm:cxn modelId="{B5BEC72B-57C6-6147-A2F0-B3D470658888}" type="presOf" srcId="{E4EBB8AA-3F7E-4B6D-B433-1565B7265235}" destId="{982114DB-F246-F646-9D23-EB46AEC62FC1}" srcOrd="0" destOrd="0" presId="urn:microsoft.com/office/officeart/2005/8/layout/hierarchy2"/>
    <dgm:cxn modelId="{58503743-0802-D343-B964-E775B4F7573D}" type="presOf" srcId="{51337BDE-E0F6-48D9-9A86-18A965636514}" destId="{2A049DA0-592C-1546-A2F9-9C4DC032CCA4}" srcOrd="0" destOrd="0" presId="urn:microsoft.com/office/officeart/2005/8/layout/hierarchy2"/>
    <dgm:cxn modelId="{B34FCC74-6146-47E5-9316-6E541869849E}" srcId="{30737DCB-483F-4F1C-A05E-64DB4F97D2D8}" destId="{E4EBB8AA-3F7E-4B6D-B433-1565B7265235}" srcOrd="0" destOrd="0" parTransId="{0321DB1F-5715-4DD0-BE13-21E5CBDC3BC2}" sibTransId="{A8E7C54B-4EAF-486A-AA35-4D8287484CB2}"/>
    <dgm:cxn modelId="{125BD57F-C6E1-4748-8421-B9F4C5FE9439}" type="presOf" srcId="{30737DCB-483F-4F1C-A05E-64DB4F97D2D8}" destId="{7C331567-7A1D-F940-B33E-2BF9CF9A8443}" srcOrd="0" destOrd="0" presId="urn:microsoft.com/office/officeart/2005/8/layout/hierarchy2"/>
    <dgm:cxn modelId="{B5AD7581-E7CF-4F03-9197-04DA0AB3DD1F}" srcId="{C133DB29-1548-4825-A1A6-97C1883FD508}" destId="{6DECFCFF-9D54-4246-B7EC-5C4173DEE96D}" srcOrd="0" destOrd="0" parTransId="{C6DB495E-9B14-4285-9F54-F90638221BD3}" sibTransId="{D7015DDD-B84B-4CC2-8BE8-608829F0E550}"/>
    <dgm:cxn modelId="{CE348387-92B6-574B-B7A8-306631389C7E}" type="presOf" srcId="{0321DB1F-5715-4DD0-BE13-21E5CBDC3BC2}" destId="{10BD54CF-5591-DA47-9A82-0E8DE53532BC}" srcOrd="0" destOrd="0" presId="urn:microsoft.com/office/officeart/2005/8/layout/hierarchy2"/>
    <dgm:cxn modelId="{B255899B-B7D9-E044-B8DD-03AFF707C834}" type="presOf" srcId="{0C0A9BDD-FBB2-4C92-B840-D3B8531DE9AE}" destId="{26A53B71-E8B6-B54A-A577-5E817F7D0055}" srcOrd="0" destOrd="0" presId="urn:microsoft.com/office/officeart/2005/8/layout/hierarchy2"/>
    <dgm:cxn modelId="{736FDAAF-6C30-FF4C-9047-FD231678E834}" type="presOf" srcId="{6DECFCFF-9D54-4246-B7EC-5C4173DEE96D}" destId="{5823F9BD-3CD2-FB46-ACBD-45349FF690BF}" srcOrd="0" destOrd="0" presId="urn:microsoft.com/office/officeart/2005/8/layout/hierarchy2"/>
    <dgm:cxn modelId="{8DCAB2CA-6D2F-164A-B508-31FB621EEB01}" type="presOf" srcId="{51337BDE-E0F6-48D9-9A86-18A965636514}" destId="{6F720D0C-DB43-9D42-A012-37820B0C3A78}" srcOrd="1" destOrd="0" presId="urn:microsoft.com/office/officeart/2005/8/layout/hierarchy2"/>
    <dgm:cxn modelId="{9DB42DD0-0EA6-4B49-AD48-E80272FC0CE8}" type="presOf" srcId="{C133DB29-1548-4825-A1A6-97C1883FD508}" destId="{B5130746-96C8-B445-8191-28ECAFF0756B}" srcOrd="0" destOrd="0" presId="urn:microsoft.com/office/officeart/2005/8/layout/hierarchy2"/>
    <dgm:cxn modelId="{88B8D6E1-1A06-441F-8417-EF89C7FC355C}" srcId="{30737DCB-483F-4F1C-A05E-64DB4F97D2D8}" destId="{0C0A9BDD-FBB2-4C92-B840-D3B8531DE9AE}" srcOrd="1" destOrd="0" parTransId="{51337BDE-E0F6-48D9-9A86-18A965636514}" sibTransId="{96C5B6B8-C892-4B3B-B6DC-E5530899B148}"/>
    <dgm:cxn modelId="{B25C6FFA-4790-4748-AF94-6CD3CF08AAF5}" srcId="{C133DB29-1548-4825-A1A6-97C1883FD508}" destId="{30737DCB-483F-4F1C-A05E-64DB4F97D2D8}" srcOrd="1" destOrd="0" parTransId="{F11B7174-307C-46ED-9B99-741B853FDD5D}" sibTransId="{122BD80B-86A5-4EAC-AD98-30A84F5E1998}"/>
    <dgm:cxn modelId="{DBC701BB-96DD-D147-9272-B6A09317AF76}" type="presParOf" srcId="{B5130746-96C8-B445-8191-28ECAFF0756B}" destId="{0F037F1F-4D5B-D941-AD87-7C5906DA02C6}" srcOrd="0" destOrd="0" presId="urn:microsoft.com/office/officeart/2005/8/layout/hierarchy2"/>
    <dgm:cxn modelId="{A7AD2ABF-F730-A14E-8369-955C24D34D6F}" type="presParOf" srcId="{0F037F1F-4D5B-D941-AD87-7C5906DA02C6}" destId="{5823F9BD-3CD2-FB46-ACBD-45349FF690BF}" srcOrd="0" destOrd="0" presId="urn:microsoft.com/office/officeart/2005/8/layout/hierarchy2"/>
    <dgm:cxn modelId="{3A22361F-74BC-EF4A-9C9D-5BB6F68195E2}" type="presParOf" srcId="{0F037F1F-4D5B-D941-AD87-7C5906DA02C6}" destId="{7E7CF0B2-C8BC-3045-8796-47E63FA929B2}" srcOrd="1" destOrd="0" presId="urn:microsoft.com/office/officeart/2005/8/layout/hierarchy2"/>
    <dgm:cxn modelId="{140BE422-DF45-904F-8A9D-2855FE632F55}" type="presParOf" srcId="{B5130746-96C8-B445-8191-28ECAFF0756B}" destId="{F34FC0AB-7954-1149-AFE7-1510B7C42467}" srcOrd="1" destOrd="0" presId="urn:microsoft.com/office/officeart/2005/8/layout/hierarchy2"/>
    <dgm:cxn modelId="{6007E3E6-5A4D-A940-BEA0-993D1204B037}" type="presParOf" srcId="{F34FC0AB-7954-1149-AFE7-1510B7C42467}" destId="{7C331567-7A1D-F940-B33E-2BF9CF9A8443}" srcOrd="0" destOrd="0" presId="urn:microsoft.com/office/officeart/2005/8/layout/hierarchy2"/>
    <dgm:cxn modelId="{8FE7B6C6-3C5D-C747-8047-E0E6BF97174A}" type="presParOf" srcId="{F34FC0AB-7954-1149-AFE7-1510B7C42467}" destId="{DBA50810-BA0F-7C43-B55F-3DF7AFD06DE4}" srcOrd="1" destOrd="0" presId="urn:microsoft.com/office/officeart/2005/8/layout/hierarchy2"/>
    <dgm:cxn modelId="{EECCE086-7F13-6048-BC97-3B6001EB4A66}" type="presParOf" srcId="{DBA50810-BA0F-7C43-B55F-3DF7AFD06DE4}" destId="{10BD54CF-5591-DA47-9A82-0E8DE53532BC}" srcOrd="0" destOrd="0" presId="urn:microsoft.com/office/officeart/2005/8/layout/hierarchy2"/>
    <dgm:cxn modelId="{1330CC0F-3041-3342-8A4F-357BFBC11729}" type="presParOf" srcId="{10BD54CF-5591-DA47-9A82-0E8DE53532BC}" destId="{0A20808C-9A8A-3A44-9B43-54BF51295CE9}" srcOrd="0" destOrd="0" presId="urn:microsoft.com/office/officeart/2005/8/layout/hierarchy2"/>
    <dgm:cxn modelId="{24586522-F130-6A4D-95E6-E4C6049DF5BC}" type="presParOf" srcId="{DBA50810-BA0F-7C43-B55F-3DF7AFD06DE4}" destId="{04B57E29-5FC9-0F47-BAD9-B3F5E80E530A}" srcOrd="1" destOrd="0" presId="urn:microsoft.com/office/officeart/2005/8/layout/hierarchy2"/>
    <dgm:cxn modelId="{F6AE9ED0-4F6C-3C43-BCE3-4B1400AC2A44}" type="presParOf" srcId="{04B57E29-5FC9-0F47-BAD9-B3F5E80E530A}" destId="{982114DB-F246-F646-9D23-EB46AEC62FC1}" srcOrd="0" destOrd="0" presId="urn:microsoft.com/office/officeart/2005/8/layout/hierarchy2"/>
    <dgm:cxn modelId="{45AFC3FE-0C44-504E-96A7-7B670FC81309}" type="presParOf" srcId="{04B57E29-5FC9-0F47-BAD9-B3F5E80E530A}" destId="{0A699B7F-D372-AC44-B963-3768A7278B63}" srcOrd="1" destOrd="0" presId="urn:microsoft.com/office/officeart/2005/8/layout/hierarchy2"/>
    <dgm:cxn modelId="{292C62FE-7C6C-214A-9F2B-6AB338EFA7A6}" type="presParOf" srcId="{DBA50810-BA0F-7C43-B55F-3DF7AFD06DE4}" destId="{2A049DA0-592C-1546-A2F9-9C4DC032CCA4}" srcOrd="2" destOrd="0" presId="urn:microsoft.com/office/officeart/2005/8/layout/hierarchy2"/>
    <dgm:cxn modelId="{EEC022F4-B081-0E44-BC2A-A3F2EDFF58D3}" type="presParOf" srcId="{2A049DA0-592C-1546-A2F9-9C4DC032CCA4}" destId="{6F720D0C-DB43-9D42-A012-37820B0C3A78}" srcOrd="0" destOrd="0" presId="urn:microsoft.com/office/officeart/2005/8/layout/hierarchy2"/>
    <dgm:cxn modelId="{80F32C13-8985-2E41-A923-9621F2E16664}" type="presParOf" srcId="{DBA50810-BA0F-7C43-B55F-3DF7AFD06DE4}" destId="{361E688B-0BE6-9141-A522-F68C59AA7362}" srcOrd="3" destOrd="0" presId="urn:microsoft.com/office/officeart/2005/8/layout/hierarchy2"/>
    <dgm:cxn modelId="{1E98F8A5-8CBF-274A-91CD-97C08EA1241B}" type="presParOf" srcId="{361E688B-0BE6-9141-A522-F68C59AA7362}" destId="{26A53B71-E8B6-B54A-A577-5E817F7D0055}" srcOrd="0" destOrd="0" presId="urn:microsoft.com/office/officeart/2005/8/layout/hierarchy2"/>
    <dgm:cxn modelId="{5058B6C0-2B30-7142-BAFB-EF00E89C441A}" type="presParOf" srcId="{361E688B-0BE6-9141-A522-F68C59AA7362}" destId="{43A27D19-33B3-7F49-8664-BC7CAE9009B2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B2CCC0-292A-4D4E-B1BF-E5B87BEC8898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11F86B0D-7B26-4D76-B561-ABDCECE70438}">
      <dgm:prSet/>
      <dgm:spPr/>
      <dgm:t>
        <a:bodyPr/>
        <a:lstStyle/>
        <a:p>
          <a:r>
            <a:rPr lang="en-US"/>
            <a:t>Micro-climate modification</a:t>
          </a:r>
        </a:p>
      </dgm:t>
    </dgm:pt>
    <dgm:pt modelId="{4B7099BD-2368-4749-9AC3-185A3979C31D}" type="parTrans" cxnId="{F52F8231-F595-4A3C-BE9D-A63C693B5B06}">
      <dgm:prSet/>
      <dgm:spPr/>
      <dgm:t>
        <a:bodyPr/>
        <a:lstStyle/>
        <a:p>
          <a:endParaRPr lang="en-US"/>
        </a:p>
      </dgm:t>
    </dgm:pt>
    <dgm:pt modelId="{460033C3-FBCD-48CE-A644-8A7754B19D1D}" type="sibTrans" cxnId="{F52F8231-F595-4A3C-BE9D-A63C693B5B06}">
      <dgm:prSet/>
      <dgm:spPr/>
      <dgm:t>
        <a:bodyPr/>
        <a:lstStyle/>
        <a:p>
          <a:endParaRPr lang="en-US"/>
        </a:p>
      </dgm:t>
    </dgm:pt>
    <dgm:pt modelId="{7DA9A288-74A3-4A7F-8C2D-B5E1A530AB04}">
      <dgm:prSet/>
      <dgm:spPr/>
      <dgm:t>
        <a:bodyPr/>
        <a:lstStyle/>
        <a:p>
          <a:r>
            <a:rPr lang="en-US"/>
            <a:t>1-2</a:t>
          </a:r>
          <a:r>
            <a:rPr lang="en-US" baseline="50000"/>
            <a:t>o</a:t>
          </a:r>
          <a:r>
            <a:rPr lang="en-US"/>
            <a:t>C increase in air temp</a:t>
          </a:r>
        </a:p>
      </dgm:t>
    </dgm:pt>
    <dgm:pt modelId="{17017677-0A7E-4110-BEA9-C8CE97556783}" type="parTrans" cxnId="{BFF87368-2BD5-4A39-B07A-CDB1E5C7F1EC}">
      <dgm:prSet/>
      <dgm:spPr/>
      <dgm:t>
        <a:bodyPr/>
        <a:lstStyle/>
        <a:p>
          <a:endParaRPr lang="en-US"/>
        </a:p>
      </dgm:t>
    </dgm:pt>
    <dgm:pt modelId="{D2CDC407-E7D1-4F13-9125-3ACE5B023AA5}" type="sibTrans" cxnId="{BFF87368-2BD5-4A39-B07A-CDB1E5C7F1EC}">
      <dgm:prSet/>
      <dgm:spPr/>
      <dgm:t>
        <a:bodyPr/>
        <a:lstStyle/>
        <a:p>
          <a:endParaRPr lang="en-US"/>
        </a:p>
      </dgm:t>
    </dgm:pt>
    <dgm:pt modelId="{200748D9-1433-469E-B42C-892A7D5372E8}">
      <dgm:prSet/>
      <dgm:spPr/>
      <dgm:t>
        <a:bodyPr/>
        <a:lstStyle/>
        <a:p>
          <a:r>
            <a:rPr lang="en-US"/>
            <a:t>Extend season by 10 days</a:t>
          </a:r>
        </a:p>
      </dgm:t>
    </dgm:pt>
    <dgm:pt modelId="{AC4A8843-B604-47DA-B1D9-EA9C371707D8}" type="parTrans" cxnId="{F20AA340-C73C-4E11-9DFC-0778302AEBE8}">
      <dgm:prSet/>
      <dgm:spPr/>
      <dgm:t>
        <a:bodyPr/>
        <a:lstStyle/>
        <a:p>
          <a:endParaRPr lang="en-US"/>
        </a:p>
      </dgm:t>
    </dgm:pt>
    <dgm:pt modelId="{EDD2E39A-6860-4A78-B3F7-46412D8242DB}" type="sibTrans" cxnId="{F20AA340-C73C-4E11-9DFC-0778302AEBE8}">
      <dgm:prSet/>
      <dgm:spPr/>
      <dgm:t>
        <a:bodyPr/>
        <a:lstStyle/>
        <a:p>
          <a:endParaRPr lang="en-US"/>
        </a:p>
      </dgm:t>
    </dgm:pt>
    <dgm:pt modelId="{3DB6E6C3-D885-4F94-B212-D0ACA550D3D5}">
      <dgm:prSet/>
      <dgm:spPr/>
      <dgm:t>
        <a:bodyPr/>
        <a:lstStyle/>
        <a:p>
          <a:r>
            <a:rPr lang="en-US"/>
            <a:t>Reduces soil erosion</a:t>
          </a:r>
        </a:p>
      </dgm:t>
    </dgm:pt>
    <dgm:pt modelId="{20B1DDB0-91CE-4926-87FF-26E59EEC46F6}" type="parTrans" cxnId="{43F4E17C-7698-4A51-B820-2CC380D9807E}">
      <dgm:prSet/>
      <dgm:spPr/>
      <dgm:t>
        <a:bodyPr/>
        <a:lstStyle/>
        <a:p>
          <a:endParaRPr lang="en-US"/>
        </a:p>
      </dgm:t>
    </dgm:pt>
    <dgm:pt modelId="{2F0EAD9A-B8B2-47CA-911A-F3D4E6166E8A}" type="sibTrans" cxnId="{43F4E17C-7698-4A51-B820-2CC380D9807E}">
      <dgm:prSet/>
      <dgm:spPr/>
      <dgm:t>
        <a:bodyPr/>
        <a:lstStyle/>
        <a:p>
          <a:endParaRPr lang="en-US"/>
        </a:p>
      </dgm:t>
    </dgm:pt>
    <dgm:pt modelId="{52EA1E32-12A8-4AC5-B708-19B1B490DEEB}">
      <dgm:prSet/>
      <dgm:spPr/>
      <dgm:t>
        <a:bodyPr/>
        <a:lstStyle/>
        <a:p>
          <a:r>
            <a:rPr lang="en-US"/>
            <a:t>Conserves water</a:t>
          </a:r>
        </a:p>
      </dgm:t>
    </dgm:pt>
    <dgm:pt modelId="{E28E1CE2-876F-468E-87B5-DF1287B4AE0E}" type="parTrans" cxnId="{DD66ACFC-8971-4A95-8963-8275F8D1E753}">
      <dgm:prSet/>
      <dgm:spPr/>
      <dgm:t>
        <a:bodyPr/>
        <a:lstStyle/>
        <a:p>
          <a:endParaRPr lang="en-US"/>
        </a:p>
      </dgm:t>
    </dgm:pt>
    <dgm:pt modelId="{DDC83724-B23D-4282-BB59-DFA52E09AB9B}" type="sibTrans" cxnId="{DD66ACFC-8971-4A95-8963-8275F8D1E753}">
      <dgm:prSet/>
      <dgm:spPr/>
      <dgm:t>
        <a:bodyPr/>
        <a:lstStyle/>
        <a:p>
          <a:endParaRPr lang="en-US"/>
        </a:p>
      </dgm:t>
    </dgm:pt>
    <dgm:pt modelId="{9A96CFEE-53E3-46D1-BDD7-4CB6385241E5}">
      <dgm:prSet/>
      <dgm:spPr/>
      <dgm:t>
        <a:bodyPr/>
        <a:lstStyle/>
        <a:p>
          <a:r>
            <a:rPr lang="en-US"/>
            <a:t>Influences distribution of crop pests and their natural enemies</a:t>
          </a:r>
        </a:p>
      </dgm:t>
    </dgm:pt>
    <dgm:pt modelId="{133F86E0-5945-4EA8-B239-C4ABD25DE554}" type="parTrans" cxnId="{900AFC17-7A09-4928-BD21-6D62BF216AA3}">
      <dgm:prSet/>
      <dgm:spPr/>
      <dgm:t>
        <a:bodyPr/>
        <a:lstStyle/>
        <a:p>
          <a:endParaRPr lang="en-US"/>
        </a:p>
      </dgm:t>
    </dgm:pt>
    <dgm:pt modelId="{A851D39A-B96B-43ED-BDDF-3F9CFA650076}" type="sibTrans" cxnId="{900AFC17-7A09-4928-BD21-6D62BF216AA3}">
      <dgm:prSet/>
      <dgm:spPr/>
      <dgm:t>
        <a:bodyPr/>
        <a:lstStyle/>
        <a:p>
          <a:endParaRPr lang="en-US"/>
        </a:p>
      </dgm:t>
    </dgm:pt>
    <dgm:pt modelId="{22A68F83-7756-B941-B2F7-7EE8CA01D83F}" type="pres">
      <dgm:prSet presAssocID="{50B2CCC0-292A-4D4E-B1BF-E5B87BEC8898}" presName="matrix" presStyleCnt="0">
        <dgm:presLayoutVars>
          <dgm:chMax val="1"/>
          <dgm:dir/>
          <dgm:resizeHandles val="exact"/>
        </dgm:presLayoutVars>
      </dgm:prSet>
      <dgm:spPr/>
    </dgm:pt>
    <dgm:pt modelId="{A7E3298B-95F6-4F4D-A311-CC2390D409C8}" type="pres">
      <dgm:prSet presAssocID="{50B2CCC0-292A-4D4E-B1BF-E5B87BEC8898}" presName="diamond" presStyleLbl="bgShp" presStyleIdx="0" presStyleCnt="1"/>
      <dgm:spPr/>
    </dgm:pt>
    <dgm:pt modelId="{B1FDD361-BD29-8E49-BE41-1E676ABE8964}" type="pres">
      <dgm:prSet presAssocID="{50B2CCC0-292A-4D4E-B1BF-E5B87BEC8898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FA9D35C3-D69D-504D-9DE3-918C5DABCFF7}" type="pres">
      <dgm:prSet presAssocID="{50B2CCC0-292A-4D4E-B1BF-E5B87BEC8898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C60A32FF-4D4A-C643-AC8E-393B2DE42E87}" type="pres">
      <dgm:prSet presAssocID="{50B2CCC0-292A-4D4E-B1BF-E5B87BEC8898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F5377758-6203-8D40-834A-70711D38D81B}" type="pres">
      <dgm:prSet presAssocID="{50B2CCC0-292A-4D4E-B1BF-E5B87BEC8898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E812050C-85C6-AD4C-87CE-24410E6C491D}" type="presOf" srcId="{7DA9A288-74A3-4A7F-8C2D-B5E1A530AB04}" destId="{B1FDD361-BD29-8E49-BE41-1E676ABE8964}" srcOrd="0" destOrd="1" presId="urn:microsoft.com/office/officeart/2005/8/layout/matrix3"/>
    <dgm:cxn modelId="{900AFC17-7A09-4928-BD21-6D62BF216AA3}" srcId="{50B2CCC0-292A-4D4E-B1BF-E5B87BEC8898}" destId="{9A96CFEE-53E3-46D1-BDD7-4CB6385241E5}" srcOrd="3" destOrd="0" parTransId="{133F86E0-5945-4EA8-B239-C4ABD25DE554}" sibTransId="{A851D39A-B96B-43ED-BDDF-3F9CFA650076}"/>
    <dgm:cxn modelId="{33AEB726-D980-794A-BE2F-4B0CF9231F4F}" type="presOf" srcId="{50B2CCC0-292A-4D4E-B1BF-E5B87BEC8898}" destId="{22A68F83-7756-B941-B2F7-7EE8CA01D83F}" srcOrd="0" destOrd="0" presId="urn:microsoft.com/office/officeart/2005/8/layout/matrix3"/>
    <dgm:cxn modelId="{F52F8231-F595-4A3C-BE9D-A63C693B5B06}" srcId="{50B2CCC0-292A-4D4E-B1BF-E5B87BEC8898}" destId="{11F86B0D-7B26-4D76-B561-ABDCECE70438}" srcOrd="0" destOrd="0" parTransId="{4B7099BD-2368-4749-9AC3-185A3979C31D}" sibTransId="{460033C3-FBCD-48CE-A644-8A7754B19D1D}"/>
    <dgm:cxn modelId="{B3102F39-8611-CA4A-8AD4-59F29A9382C5}" type="presOf" srcId="{11F86B0D-7B26-4D76-B561-ABDCECE70438}" destId="{B1FDD361-BD29-8E49-BE41-1E676ABE8964}" srcOrd="0" destOrd="0" presId="urn:microsoft.com/office/officeart/2005/8/layout/matrix3"/>
    <dgm:cxn modelId="{F20AA340-C73C-4E11-9DFC-0778302AEBE8}" srcId="{11F86B0D-7B26-4D76-B561-ABDCECE70438}" destId="{200748D9-1433-469E-B42C-892A7D5372E8}" srcOrd="1" destOrd="0" parTransId="{AC4A8843-B604-47DA-B1D9-EA9C371707D8}" sibTransId="{EDD2E39A-6860-4A78-B3F7-46412D8242DB}"/>
    <dgm:cxn modelId="{F3A53E55-F980-F843-B617-1BB8375DAAFB}" type="presOf" srcId="{200748D9-1433-469E-B42C-892A7D5372E8}" destId="{B1FDD361-BD29-8E49-BE41-1E676ABE8964}" srcOrd="0" destOrd="2" presId="urn:microsoft.com/office/officeart/2005/8/layout/matrix3"/>
    <dgm:cxn modelId="{D0D86B5A-449E-C54B-BAC2-5514BC8E0A26}" type="presOf" srcId="{3DB6E6C3-D885-4F94-B212-D0ACA550D3D5}" destId="{FA9D35C3-D69D-504D-9DE3-918C5DABCFF7}" srcOrd="0" destOrd="0" presId="urn:microsoft.com/office/officeart/2005/8/layout/matrix3"/>
    <dgm:cxn modelId="{DA5C2D5B-7F6E-0D4D-8991-DDB4B8B5C117}" type="presOf" srcId="{9A96CFEE-53E3-46D1-BDD7-4CB6385241E5}" destId="{F5377758-6203-8D40-834A-70711D38D81B}" srcOrd="0" destOrd="0" presId="urn:microsoft.com/office/officeart/2005/8/layout/matrix3"/>
    <dgm:cxn modelId="{BFF87368-2BD5-4A39-B07A-CDB1E5C7F1EC}" srcId="{11F86B0D-7B26-4D76-B561-ABDCECE70438}" destId="{7DA9A288-74A3-4A7F-8C2D-B5E1A530AB04}" srcOrd="0" destOrd="0" parTransId="{17017677-0A7E-4110-BEA9-C8CE97556783}" sibTransId="{D2CDC407-E7D1-4F13-9125-3ACE5B023AA5}"/>
    <dgm:cxn modelId="{43F4E17C-7698-4A51-B820-2CC380D9807E}" srcId="{50B2CCC0-292A-4D4E-B1BF-E5B87BEC8898}" destId="{3DB6E6C3-D885-4F94-B212-D0ACA550D3D5}" srcOrd="1" destOrd="0" parTransId="{20B1DDB0-91CE-4926-87FF-26E59EEC46F6}" sibTransId="{2F0EAD9A-B8B2-47CA-911A-F3D4E6166E8A}"/>
    <dgm:cxn modelId="{1C3E75E1-5195-4241-AE85-8D69994270A9}" type="presOf" srcId="{52EA1E32-12A8-4AC5-B708-19B1B490DEEB}" destId="{C60A32FF-4D4A-C643-AC8E-393B2DE42E87}" srcOrd="0" destOrd="0" presId="urn:microsoft.com/office/officeart/2005/8/layout/matrix3"/>
    <dgm:cxn modelId="{DD66ACFC-8971-4A95-8963-8275F8D1E753}" srcId="{50B2CCC0-292A-4D4E-B1BF-E5B87BEC8898}" destId="{52EA1E32-12A8-4AC5-B708-19B1B490DEEB}" srcOrd="2" destOrd="0" parTransId="{E28E1CE2-876F-468E-87B5-DF1287B4AE0E}" sibTransId="{DDC83724-B23D-4282-BB59-DFA52E09AB9B}"/>
    <dgm:cxn modelId="{AC7776FE-1B61-D54B-923F-6C28C67F7CEB}" type="presParOf" srcId="{22A68F83-7756-B941-B2F7-7EE8CA01D83F}" destId="{A7E3298B-95F6-4F4D-A311-CC2390D409C8}" srcOrd="0" destOrd="0" presId="urn:microsoft.com/office/officeart/2005/8/layout/matrix3"/>
    <dgm:cxn modelId="{0C7ED7C7-E255-CB48-8110-2E1A575AE066}" type="presParOf" srcId="{22A68F83-7756-B941-B2F7-7EE8CA01D83F}" destId="{B1FDD361-BD29-8E49-BE41-1E676ABE8964}" srcOrd="1" destOrd="0" presId="urn:microsoft.com/office/officeart/2005/8/layout/matrix3"/>
    <dgm:cxn modelId="{71EBC406-16F0-9440-8AB2-2515B0F494B2}" type="presParOf" srcId="{22A68F83-7756-B941-B2F7-7EE8CA01D83F}" destId="{FA9D35C3-D69D-504D-9DE3-918C5DABCFF7}" srcOrd="2" destOrd="0" presId="urn:microsoft.com/office/officeart/2005/8/layout/matrix3"/>
    <dgm:cxn modelId="{DD571F3A-4C70-064A-9156-C7B14EA64345}" type="presParOf" srcId="{22A68F83-7756-B941-B2F7-7EE8CA01D83F}" destId="{C60A32FF-4D4A-C643-AC8E-393B2DE42E87}" srcOrd="3" destOrd="0" presId="urn:microsoft.com/office/officeart/2005/8/layout/matrix3"/>
    <dgm:cxn modelId="{E4E26179-D388-D949-B20C-A6B73EC6DBB4}" type="presParOf" srcId="{22A68F83-7756-B941-B2F7-7EE8CA01D83F}" destId="{F5377758-6203-8D40-834A-70711D38D81B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4938DEB-DFE8-480D-8416-8E0850F7ADF4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BC994F7-99B2-4808-BCC4-08B79332289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Easy to install</a:t>
          </a:r>
        </a:p>
      </dgm:t>
    </dgm:pt>
    <dgm:pt modelId="{3EA8CCB4-9131-4FFE-BD2C-1A674CC50082}" type="parTrans" cxnId="{8C0BE39B-E61A-47F7-9B12-067B94C94007}">
      <dgm:prSet/>
      <dgm:spPr/>
      <dgm:t>
        <a:bodyPr/>
        <a:lstStyle/>
        <a:p>
          <a:endParaRPr lang="en-US"/>
        </a:p>
      </dgm:t>
    </dgm:pt>
    <dgm:pt modelId="{674C51BA-69D0-44E9-8153-C2D7F8BCF1E3}" type="sibTrans" cxnId="{8C0BE39B-E61A-47F7-9B12-067B94C94007}">
      <dgm:prSet/>
      <dgm:spPr/>
      <dgm:t>
        <a:bodyPr/>
        <a:lstStyle/>
        <a:p>
          <a:endParaRPr lang="en-US"/>
        </a:p>
      </dgm:t>
    </dgm:pt>
    <dgm:pt modelId="{07039ADD-1ED9-4CD8-ABAA-5B1A79B0A75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Less frost protection vs. other hot caps</a:t>
          </a:r>
        </a:p>
      </dgm:t>
    </dgm:pt>
    <dgm:pt modelId="{C4523188-D525-4E69-BF1E-DC9F0AD922F2}" type="parTrans" cxnId="{9414918B-3D8B-4C09-9B47-AE2FA4721416}">
      <dgm:prSet/>
      <dgm:spPr/>
      <dgm:t>
        <a:bodyPr/>
        <a:lstStyle/>
        <a:p>
          <a:endParaRPr lang="en-US"/>
        </a:p>
      </dgm:t>
    </dgm:pt>
    <dgm:pt modelId="{F2313DAF-5421-4AB8-8A39-49C21DD2AA94}" type="sibTrans" cxnId="{9414918B-3D8B-4C09-9B47-AE2FA4721416}">
      <dgm:prSet/>
      <dgm:spPr/>
      <dgm:t>
        <a:bodyPr/>
        <a:lstStyle/>
        <a:p>
          <a:endParaRPr lang="en-US"/>
        </a:p>
      </dgm:t>
    </dgm:pt>
    <dgm:pt modelId="{D3F05D1A-C812-4DAE-A5D8-8A1341B7569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Highest daytime temperatures but retain less heat at night</a:t>
          </a:r>
        </a:p>
      </dgm:t>
    </dgm:pt>
    <dgm:pt modelId="{3561D853-A7C9-491F-89AB-C360899CCF4D}" type="parTrans" cxnId="{2B6C4153-7C28-4126-9D2C-8AF2D97F8E25}">
      <dgm:prSet/>
      <dgm:spPr/>
      <dgm:t>
        <a:bodyPr/>
        <a:lstStyle/>
        <a:p>
          <a:endParaRPr lang="en-US"/>
        </a:p>
      </dgm:t>
    </dgm:pt>
    <dgm:pt modelId="{6980C09B-D5C1-4D3D-9147-4A060B8452B3}" type="sibTrans" cxnId="{2B6C4153-7C28-4126-9D2C-8AF2D97F8E25}">
      <dgm:prSet/>
      <dgm:spPr/>
      <dgm:t>
        <a:bodyPr/>
        <a:lstStyle/>
        <a:p>
          <a:endParaRPr lang="en-US"/>
        </a:p>
      </dgm:t>
    </dgm:pt>
    <dgm:pt modelId="{B847450E-E5DC-4A51-9121-88943CD02E90}" type="pres">
      <dgm:prSet presAssocID="{E4938DEB-DFE8-480D-8416-8E0850F7ADF4}" presName="root" presStyleCnt="0">
        <dgm:presLayoutVars>
          <dgm:dir/>
          <dgm:resizeHandles val="exact"/>
        </dgm:presLayoutVars>
      </dgm:prSet>
      <dgm:spPr/>
    </dgm:pt>
    <dgm:pt modelId="{21D9BFEF-239F-476C-A572-AD79D807DF95}" type="pres">
      <dgm:prSet presAssocID="{7BC994F7-99B2-4808-BCC4-08B79332289B}" presName="compNode" presStyleCnt="0"/>
      <dgm:spPr/>
    </dgm:pt>
    <dgm:pt modelId="{DA0CBA5D-C106-4C65-8416-F2D4D86DD495}" type="pres">
      <dgm:prSet presAssocID="{7BC994F7-99B2-4808-BCC4-08B79332289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3B04F201-4242-4654-8F08-2022F31FB6F3}" type="pres">
      <dgm:prSet presAssocID="{7BC994F7-99B2-4808-BCC4-08B79332289B}" presName="spaceRect" presStyleCnt="0"/>
      <dgm:spPr/>
    </dgm:pt>
    <dgm:pt modelId="{C7CF9A17-6107-4B82-B959-3A78D66C654A}" type="pres">
      <dgm:prSet presAssocID="{7BC994F7-99B2-4808-BCC4-08B79332289B}" presName="textRect" presStyleLbl="revTx" presStyleIdx="0" presStyleCnt="3">
        <dgm:presLayoutVars>
          <dgm:chMax val="1"/>
          <dgm:chPref val="1"/>
        </dgm:presLayoutVars>
      </dgm:prSet>
      <dgm:spPr/>
    </dgm:pt>
    <dgm:pt modelId="{BDB1E91F-80F1-44A3-8D65-680B0B90E5DA}" type="pres">
      <dgm:prSet presAssocID="{674C51BA-69D0-44E9-8153-C2D7F8BCF1E3}" presName="sibTrans" presStyleCnt="0"/>
      <dgm:spPr/>
    </dgm:pt>
    <dgm:pt modelId="{7F0D74A0-1C34-49C7-8640-54951FC127D0}" type="pres">
      <dgm:prSet presAssocID="{07039ADD-1ED9-4CD8-ABAA-5B1A79B0A756}" presName="compNode" presStyleCnt="0"/>
      <dgm:spPr/>
    </dgm:pt>
    <dgm:pt modelId="{F8573E73-FD05-41DE-9CC4-1EA673AE69A3}" type="pres">
      <dgm:prSet presAssocID="{07039ADD-1ED9-4CD8-ABAA-5B1A79B0A756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hermometer"/>
        </a:ext>
      </dgm:extLst>
    </dgm:pt>
    <dgm:pt modelId="{C6913111-95A5-4C59-8189-FAB065D84F20}" type="pres">
      <dgm:prSet presAssocID="{07039ADD-1ED9-4CD8-ABAA-5B1A79B0A756}" presName="spaceRect" presStyleCnt="0"/>
      <dgm:spPr/>
    </dgm:pt>
    <dgm:pt modelId="{A2EF8F0B-EDA8-4FFE-A39D-3D2AD17C52E5}" type="pres">
      <dgm:prSet presAssocID="{07039ADD-1ED9-4CD8-ABAA-5B1A79B0A756}" presName="textRect" presStyleLbl="revTx" presStyleIdx="1" presStyleCnt="3">
        <dgm:presLayoutVars>
          <dgm:chMax val="1"/>
          <dgm:chPref val="1"/>
        </dgm:presLayoutVars>
      </dgm:prSet>
      <dgm:spPr/>
    </dgm:pt>
    <dgm:pt modelId="{BF959D84-55FE-40C1-A99D-ADE56B39646F}" type="pres">
      <dgm:prSet presAssocID="{F2313DAF-5421-4AB8-8A39-49C21DD2AA94}" presName="sibTrans" presStyleCnt="0"/>
      <dgm:spPr/>
    </dgm:pt>
    <dgm:pt modelId="{5542EB23-C37E-43FD-90BA-643BA3A6EF44}" type="pres">
      <dgm:prSet presAssocID="{D3F05D1A-C812-4DAE-A5D8-8A1341B7569B}" presName="compNode" presStyleCnt="0"/>
      <dgm:spPr/>
    </dgm:pt>
    <dgm:pt modelId="{C7E59D2D-A0B4-4533-8822-CA35EDDEB1B6}" type="pres">
      <dgm:prSet presAssocID="{D3F05D1A-C812-4DAE-A5D8-8A1341B7569B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un"/>
        </a:ext>
      </dgm:extLst>
    </dgm:pt>
    <dgm:pt modelId="{B96135B3-A6C0-4BB3-8E7C-0EB7058F09E6}" type="pres">
      <dgm:prSet presAssocID="{D3F05D1A-C812-4DAE-A5D8-8A1341B7569B}" presName="spaceRect" presStyleCnt="0"/>
      <dgm:spPr/>
    </dgm:pt>
    <dgm:pt modelId="{B9F6EADE-DE4D-4C7C-A9BF-4C8A828C5E84}" type="pres">
      <dgm:prSet presAssocID="{D3F05D1A-C812-4DAE-A5D8-8A1341B7569B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0D0B8E11-ABBC-4D4D-8A54-FDD4906047E1}" type="presOf" srcId="{D3F05D1A-C812-4DAE-A5D8-8A1341B7569B}" destId="{B9F6EADE-DE4D-4C7C-A9BF-4C8A828C5E84}" srcOrd="0" destOrd="0" presId="urn:microsoft.com/office/officeart/2018/2/layout/IconLabelList"/>
    <dgm:cxn modelId="{2B6C4153-7C28-4126-9D2C-8AF2D97F8E25}" srcId="{E4938DEB-DFE8-480D-8416-8E0850F7ADF4}" destId="{D3F05D1A-C812-4DAE-A5D8-8A1341B7569B}" srcOrd="2" destOrd="0" parTransId="{3561D853-A7C9-491F-89AB-C360899CCF4D}" sibTransId="{6980C09B-D5C1-4D3D-9147-4A060B8452B3}"/>
    <dgm:cxn modelId="{9E31775E-EB20-4EF8-A781-1A6993BA2A4E}" type="presOf" srcId="{07039ADD-1ED9-4CD8-ABAA-5B1A79B0A756}" destId="{A2EF8F0B-EDA8-4FFE-A39D-3D2AD17C52E5}" srcOrd="0" destOrd="0" presId="urn:microsoft.com/office/officeart/2018/2/layout/IconLabelList"/>
    <dgm:cxn modelId="{BC6CD986-9573-4D22-9601-CF68F42023C9}" type="presOf" srcId="{7BC994F7-99B2-4808-BCC4-08B79332289B}" destId="{C7CF9A17-6107-4B82-B959-3A78D66C654A}" srcOrd="0" destOrd="0" presId="urn:microsoft.com/office/officeart/2018/2/layout/IconLabelList"/>
    <dgm:cxn modelId="{9414918B-3D8B-4C09-9B47-AE2FA4721416}" srcId="{E4938DEB-DFE8-480D-8416-8E0850F7ADF4}" destId="{07039ADD-1ED9-4CD8-ABAA-5B1A79B0A756}" srcOrd="1" destOrd="0" parTransId="{C4523188-D525-4E69-BF1E-DC9F0AD922F2}" sibTransId="{F2313DAF-5421-4AB8-8A39-49C21DD2AA94}"/>
    <dgm:cxn modelId="{8C0BE39B-E61A-47F7-9B12-067B94C94007}" srcId="{E4938DEB-DFE8-480D-8416-8E0850F7ADF4}" destId="{7BC994F7-99B2-4808-BCC4-08B79332289B}" srcOrd="0" destOrd="0" parTransId="{3EA8CCB4-9131-4FFE-BD2C-1A674CC50082}" sibTransId="{674C51BA-69D0-44E9-8153-C2D7F8BCF1E3}"/>
    <dgm:cxn modelId="{3242AEAC-D889-4CA0-A84B-32DBF3ADA515}" type="presOf" srcId="{E4938DEB-DFE8-480D-8416-8E0850F7ADF4}" destId="{B847450E-E5DC-4A51-9121-88943CD02E90}" srcOrd="0" destOrd="0" presId="urn:microsoft.com/office/officeart/2018/2/layout/IconLabelList"/>
    <dgm:cxn modelId="{38564816-13FD-460E-A513-7808A084EE6A}" type="presParOf" srcId="{B847450E-E5DC-4A51-9121-88943CD02E90}" destId="{21D9BFEF-239F-476C-A572-AD79D807DF95}" srcOrd="0" destOrd="0" presId="urn:microsoft.com/office/officeart/2018/2/layout/IconLabelList"/>
    <dgm:cxn modelId="{FAD55FFA-E9CE-4204-9533-85843752393A}" type="presParOf" srcId="{21D9BFEF-239F-476C-A572-AD79D807DF95}" destId="{DA0CBA5D-C106-4C65-8416-F2D4D86DD495}" srcOrd="0" destOrd="0" presId="urn:microsoft.com/office/officeart/2018/2/layout/IconLabelList"/>
    <dgm:cxn modelId="{7BC33CC1-60F7-4754-8375-D24071AE64CD}" type="presParOf" srcId="{21D9BFEF-239F-476C-A572-AD79D807DF95}" destId="{3B04F201-4242-4654-8F08-2022F31FB6F3}" srcOrd="1" destOrd="0" presId="urn:microsoft.com/office/officeart/2018/2/layout/IconLabelList"/>
    <dgm:cxn modelId="{A59CE83A-0B36-444B-9D8E-CE3FF54E5E93}" type="presParOf" srcId="{21D9BFEF-239F-476C-A572-AD79D807DF95}" destId="{C7CF9A17-6107-4B82-B959-3A78D66C654A}" srcOrd="2" destOrd="0" presId="urn:microsoft.com/office/officeart/2018/2/layout/IconLabelList"/>
    <dgm:cxn modelId="{F675A362-9852-440B-9233-04EEF5BFB074}" type="presParOf" srcId="{B847450E-E5DC-4A51-9121-88943CD02E90}" destId="{BDB1E91F-80F1-44A3-8D65-680B0B90E5DA}" srcOrd="1" destOrd="0" presId="urn:microsoft.com/office/officeart/2018/2/layout/IconLabelList"/>
    <dgm:cxn modelId="{40F33DCC-1E01-41AD-B356-CA951C225C30}" type="presParOf" srcId="{B847450E-E5DC-4A51-9121-88943CD02E90}" destId="{7F0D74A0-1C34-49C7-8640-54951FC127D0}" srcOrd="2" destOrd="0" presId="urn:microsoft.com/office/officeart/2018/2/layout/IconLabelList"/>
    <dgm:cxn modelId="{05326387-C924-4F13-A407-D11207383047}" type="presParOf" srcId="{7F0D74A0-1C34-49C7-8640-54951FC127D0}" destId="{F8573E73-FD05-41DE-9CC4-1EA673AE69A3}" srcOrd="0" destOrd="0" presId="urn:microsoft.com/office/officeart/2018/2/layout/IconLabelList"/>
    <dgm:cxn modelId="{6E6F9B4A-B643-4F4A-AAC4-E79499FC664F}" type="presParOf" srcId="{7F0D74A0-1C34-49C7-8640-54951FC127D0}" destId="{C6913111-95A5-4C59-8189-FAB065D84F20}" srcOrd="1" destOrd="0" presId="urn:microsoft.com/office/officeart/2018/2/layout/IconLabelList"/>
    <dgm:cxn modelId="{0CFC15A1-4D81-4223-85C6-23D32D9BA276}" type="presParOf" srcId="{7F0D74A0-1C34-49C7-8640-54951FC127D0}" destId="{A2EF8F0B-EDA8-4FFE-A39D-3D2AD17C52E5}" srcOrd="2" destOrd="0" presId="urn:microsoft.com/office/officeart/2018/2/layout/IconLabelList"/>
    <dgm:cxn modelId="{50C07A58-03C6-4E40-AF42-1B5A013D8B1A}" type="presParOf" srcId="{B847450E-E5DC-4A51-9121-88943CD02E90}" destId="{BF959D84-55FE-40C1-A99D-ADE56B39646F}" srcOrd="3" destOrd="0" presId="urn:microsoft.com/office/officeart/2018/2/layout/IconLabelList"/>
    <dgm:cxn modelId="{2F79D8A3-5CD7-4642-AA90-9B8BECE88761}" type="presParOf" srcId="{B847450E-E5DC-4A51-9121-88943CD02E90}" destId="{5542EB23-C37E-43FD-90BA-643BA3A6EF44}" srcOrd="4" destOrd="0" presId="urn:microsoft.com/office/officeart/2018/2/layout/IconLabelList"/>
    <dgm:cxn modelId="{CFBC3BE9-D68F-4292-95F3-CA1B24B2BBB4}" type="presParOf" srcId="{5542EB23-C37E-43FD-90BA-643BA3A6EF44}" destId="{C7E59D2D-A0B4-4533-8822-CA35EDDEB1B6}" srcOrd="0" destOrd="0" presId="urn:microsoft.com/office/officeart/2018/2/layout/IconLabelList"/>
    <dgm:cxn modelId="{B5C33961-9502-4520-BCA5-B510917E0C66}" type="presParOf" srcId="{5542EB23-C37E-43FD-90BA-643BA3A6EF44}" destId="{B96135B3-A6C0-4BB3-8E7C-0EB7058F09E6}" srcOrd="1" destOrd="0" presId="urn:microsoft.com/office/officeart/2018/2/layout/IconLabelList"/>
    <dgm:cxn modelId="{F9DA8C55-5B84-4CB3-AE20-F9AD699B7BEB}" type="presParOf" srcId="{5542EB23-C37E-43FD-90BA-643BA3A6EF44}" destId="{B9F6EADE-DE4D-4C7C-A9BF-4C8A828C5E84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FB3B207-206C-4960-863D-1A9E9D31512F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3007FE8E-7D12-48D8-AA08-1751F0DB8017}">
      <dgm:prSet/>
      <dgm:spPr/>
      <dgm:t>
        <a:bodyPr/>
        <a:lstStyle/>
        <a:p>
          <a:r>
            <a:rPr lang="en-US"/>
            <a:t>Red </a:t>
          </a:r>
        </a:p>
      </dgm:t>
    </dgm:pt>
    <dgm:pt modelId="{3966082A-06C6-4BDF-9F9E-E56708666EA4}" type="parTrans" cxnId="{EB35E8D1-D09C-457D-BD60-1D47BA117A76}">
      <dgm:prSet/>
      <dgm:spPr/>
      <dgm:t>
        <a:bodyPr/>
        <a:lstStyle/>
        <a:p>
          <a:endParaRPr lang="en-US"/>
        </a:p>
      </dgm:t>
    </dgm:pt>
    <dgm:pt modelId="{B48C5F70-40E7-4731-B6B8-D5ADBD8889C2}" type="sibTrans" cxnId="{EB35E8D1-D09C-457D-BD60-1D47BA117A76}">
      <dgm:prSet/>
      <dgm:spPr/>
      <dgm:t>
        <a:bodyPr/>
        <a:lstStyle/>
        <a:p>
          <a:endParaRPr lang="en-US"/>
        </a:p>
      </dgm:t>
    </dgm:pt>
    <dgm:pt modelId="{9B8BBB9C-17CF-47F2-B586-11C74670B20F}">
      <dgm:prSet/>
      <dgm:spPr/>
      <dgm:t>
        <a:bodyPr/>
        <a:lstStyle/>
        <a:p>
          <a:r>
            <a:rPr lang="en-US"/>
            <a:t>Can increase yield tomato yield up to 20% vs black mulch</a:t>
          </a:r>
        </a:p>
      </dgm:t>
    </dgm:pt>
    <dgm:pt modelId="{6B1DAB0B-1FF0-43A7-8039-6A47B6E88435}" type="parTrans" cxnId="{CA6294CA-3A12-426F-A2C7-F05F7962E04F}">
      <dgm:prSet/>
      <dgm:spPr/>
      <dgm:t>
        <a:bodyPr/>
        <a:lstStyle/>
        <a:p>
          <a:endParaRPr lang="en-US"/>
        </a:p>
      </dgm:t>
    </dgm:pt>
    <dgm:pt modelId="{1B982669-6CAC-45F4-90A2-D972892DC01F}" type="sibTrans" cxnId="{CA6294CA-3A12-426F-A2C7-F05F7962E04F}">
      <dgm:prSet/>
      <dgm:spPr/>
      <dgm:t>
        <a:bodyPr/>
        <a:lstStyle/>
        <a:p>
          <a:endParaRPr lang="en-US"/>
        </a:p>
      </dgm:t>
    </dgm:pt>
    <dgm:pt modelId="{92AA3AF0-0C6A-4B4F-BB79-BDA2A1164F3D}">
      <dgm:prSet/>
      <dgm:spPr/>
      <dgm:t>
        <a:bodyPr/>
        <a:lstStyle/>
        <a:p>
          <a:r>
            <a:rPr lang="en-US"/>
            <a:t>Poor weed control</a:t>
          </a:r>
        </a:p>
      </dgm:t>
    </dgm:pt>
    <dgm:pt modelId="{ED8102A7-7663-4B95-8B45-1182504EFA9C}" type="parTrans" cxnId="{DED8A625-05DC-4BE1-8E7D-A334563CA67F}">
      <dgm:prSet/>
      <dgm:spPr/>
      <dgm:t>
        <a:bodyPr/>
        <a:lstStyle/>
        <a:p>
          <a:endParaRPr lang="en-US"/>
        </a:p>
      </dgm:t>
    </dgm:pt>
    <dgm:pt modelId="{3F6680E1-ECBF-4FB4-8E8D-A219754E36CD}" type="sibTrans" cxnId="{DED8A625-05DC-4BE1-8E7D-A334563CA67F}">
      <dgm:prSet/>
      <dgm:spPr/>
      <dgm:t>
        <a:bodyPr/>
        <a:lstStyle/>
        <a:p>
          <a:endParaRPr lang="en-US"/>
        </a:p>
      </dgm:t>
    </dgm:pt>
    <dgm:pt modelId="{6B8A7E94-3267-4D66-AE7F-FCB2E735DCD0}">
      <dgm:prSet/>
      <dgm:spPr/>
      <dgm:t>
        <a:bodyPr/>
        <a:lstStyle/>
        <a:p>
          <a:r>
            <a:rPr lang="en-US"/>
            <a:t>Cost much more $62 more for 600’ roll</a:t>
          </a:r>
        </a:p>
      </dgm:t>
    </dgm:pt>
    <dgm:pt modelId="{49873CFB-DBE9-4A1A-AE57-CB2B620A2CC5}" type="parTrans" cxnId="{DB0FFFCC-7D15-4FA8-9D0A-5E0EC99C68EB}">
      <dgm:prSet/>
      <dgm:spPr/>
      <dgm:t>
        <a:bodyPr/>
        <a:lstStyle/>
        <a:p>
          <a:endParaRPr lang="en-US"/>
        </a:p>
      </dgm:t>
    </dgm:pt>
    <dgm:pt modelId="{F56CF644-0566-4309-A8A3-47F9A367F01B}" type="sibTrans" cxnId="{DB0FFFCC-7D15-4FA8-9D0A-5E0EC99C68EB}">
      <dgm:prSet/>
      <dgm:spPr/>
      <dgm:t>
        <a:bodyPr/>
        <a:lstStyle/>
        <a:p>
          <a:endParaRPr lang="en-US"/>
        </a:p>
      </dgm:t>
    </dgm:pt>
    <dgm:pt modelId="{8F074F9A-5ABF-42F4-AF34-EBB9F259FF33}">
      <dgm:prSet/>
      <dgm:spPr/>
      <dgm:t>
        <a:bodyPr/>
        <a:lstStyle/>
        <a:p>
          <a:r>
            <a:rPr lang="en-US"/>
            <a:t>Dark Blue</a:t>
          </a:r>
        </a:p>
      </dgm:t>
    </dgm:pt>
    <dgm:pt modelId="{A910D67B-2DB4-43FA-9E05-8221DC3084A9}" type="parTrans" cxnId="{BB00D78B-9F9E-4A91-AC7A-E712FB68EE0A}">
      <dgm:prSet/>
      <dgm:spPr/>
      <dgm:t>
        <a:bodyPr/>
        <a:lstStyle/>
        <a:p>
          <a:endParaRPr lang="en-US"/>
        </a:p>
      </dgm:t>
    </dgm:pt>
    <dgm:pt modelId="{46312195-E65B-4133-8B32-9C950F5B6F1B}" type="sibTrans" cxnId="{BB00D78B-9F9E-4A91-AC7A-E712FB68EE0A}">
      <dgm:prSet/>
      <dgm:spPr/>
      <dgm:t>
        <a:bodyPr/>
        <a:lstStyle/>
        <a:p>
          <a:endParaRPr lang="en-US"/>
        </a:p>
      </dgm:t>
    </dgm:pt>
    <dgm:pt modelId="{3722C456-CD15-4FE7-A877-4CF6AE8B7B8C}">
      <dgm:prSet/>
      <dgm:spPr/>
      <dgm:t>
        <a:bodyPr/>
        <a:lstStyle/>
        <a:p>
          <a:r>
            <a:rPr lang="en-US"/>
            <a:t>Can increase yield of some cucurbits </a:t>
          </a:r>
        </a:p>
      </dgm:t>
    </dgm:pt>
    <dgm:pt modelId="{E1894996-0218-4657-968B-032B6A1E490F}" type="parTrans" cxnId="{2189912A-9983-405E-8280-16DF794649DB}">
      <dgm:prSet/>
      <dgm:spPr/>
      <dgm:t>
        <a:bodyPr/>
        <a:lstStyle/>
        <a:p>
          <a:endParaRPr lang="en-US"/>
        </a:p>
      </dgm:t>
    </dgm:pt>
    <dgm:pt modelId="{B6F97175-2000-4792-9EAD-4A2D1A42EB16}" type="sibTrans" cxnId="{2189912A-9983-405E-8280-16DF794649DB}">
      <dgm:prSet/>
      <dgm:spPr/>
      <dgm:t>
        <a:bodyPr/>
        <a:lstStyle/>
        <a:p>
          <a:endParaRPr lang="en-US"/>
        </a:p>
      </dgm:t>
    </dgm:pt>
    <dgm:pt modelId="{EDC26A70-38DF-45D4-A98A-9AB636F15D26}">
      <dgm:prSet/>
      <dgm:spPr/>
      <dgm:t>
        <a:bodyPr/>
        <a:lstStyle/>
        <a:p>
          <a:r>
            <a:rPr lang="en-US"/>
            <a:t>Difficult to find</a:t>
          </a:r>
        </a:p>
      </dgm:t>
    </dgm:pt>
    <dgm:pt modelId="{0BAB18B7-2283-49CF-8895-5F5708E6F438}" type="parTrans" cxnId="{C5BA6830-2A13-46BE-91D3-BC5F4A149AEF}">
      <dgm:prSet/>
      <dgm:spPr/>
      <dgm:t>
        <a:bodyPr/>
        <a:lstStyle/>
        <a:p>
          <a:endParaRPr lang="en-US"/>
        </a:p>
      </dgm:t>
    </dgm:pt>
    <dgm:pt modelId="{7137DEF5-4935-4627-A52F-A83F3A453BE4}" type="sibTrans" cxnId="{C5BA6830-2A13-46BE-91D3-BC5F4A149AEF}">
      <dgm:prSet/>
      <dgm:spPr/>
      <dgm:t>
        <a:bodyPr/>
        <a:lstStyle/>
        <a:p>
          <a:endParaRPr lang="en-US"/>
        </a:p>
      </dgm:t>
    </dgm:pt>
    <dgm:pt modelId="{4E41382C-633E-46D6-B2C9-A9D376538E6F}">
      <dgm:prSet/>
      <dgm:spPr/>
      <dgm:t>
        <a:bodyPr/>
        <a:lstStyle/>
        <a:p>
          <a:r>
            <a:rPr lang="en-US"/>
            <a:t>Attracts Thrips</a:t>
          </a:r>
        </a:p>
      </dgm:t>
    </dgm:pt>
    <dgm:pt modelId="{8FCC7F31-F79D-4D72-841C-F65147E7E680}" type="parTrans" cxnId="{D9CF2B49-BE9B-4059-B268-36A4EC1E2A1D}">
      <dgm:prSet/>
      <dgm:spPr/>
      <dgm:t>
        <a:bodyPr/>
        <a:lstStyle/>
        <a:p>
          <a:endParaRPr lang="en-US"/>
        </a:p>
      </dgm:t>
    </dgm:pt>
    <dgm:pt modelId="{6B9A5D4F-D92B-411D-9ABA-F24927A7D379}" type="sibTrans" cxnId="{D9CF2B49-BE9B-4059-B268-36A4EC1E2A1D}">
      <dgm:prSet/>
      <dgm:spPr/>
      <dgm:t>
        <a:bodyPr/>
        <a:lstStyle/>
        <a:p>
          <a:endParaRPr lang="en-US"/>
        </a:p>
      </dgm:t>
    </dgm:pt>
    <dgm:pt modelId="{FEFD5814-549F-4047-88B6-58BA1BC39D0A}" type="pres">
      <dgm:prSet presAssocID="{2FB3B207-206C-4960-863D-1A9E9D31512F}" presName="Name0" presStyleCnt="0">
        <dgm:presLayoutVars>
          <dgm:dir/>
          <dgm:animLvl val="lvl"/>
          <dgm:resizeHandles val="exact"/>
        </dgm:presLayoutVars>
      </dgm:prSet>
      <dgm:spPr/>
    </dgm:pt>
    <dgm:pt modelId="{1F8DFC58-F3A1-5B44-915A-E2E42824BDD4}" type="pres">
      <dgm:prSet presAssocID="{3007FE8E-7D12-48D8-AA08-1751F0DB8017}" presName="linNode" presStyleCnt="0"/>
      <dgm:spPr/>
    </dgm:pt>
    <dgm:pt modelId="{ED91BAC5-3ED9-094C-857C-8D9E601C2E03}" type="pres">
      <dgm:prSet presAssocID="{3007FE8E-7D12-48D8-AA08-1751F0DB8017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42EA21FA-F101-7342-92A7-5C210D0C72B2}" type="pres">
      <dgm:prSet presAssocID="{3007FE8E-7D12-48D8-AA08-1751F0DB8017}" presName="descendantText" presStyleLbl="alignAccFollowNode1" presStyleIdx="0" presStyleCnt="2">
        <dgm:presLayoutVars>
          <dgm:bulletEnabled val="1"/>
        </dgm:presLayoutVars>
      </dgm:prSet>
      <dgm:spPr/>
    </dgm:pt>
    <dgm:pt modelId="{35879DBA-67BF-2949-89A4-E500409DAAB9}" type="pres">
      <dgm:prSet presAssocID="{B48C5F70-40E7-4731-B6B8-D5ADBD8889C2}" presName="sp" presStyleCnt="0"/>
      <dgm:spPr/>
    </dgm:pt>
    <dgm:pt modelId="{283D84F7-FF00-EF4B-9B33-099532F44B27}" type="pres">
      <dgm:prSet presAssocID="{8F074F9A-5ABF-42F4-AF34-EBB9F259FF33}" presName="linNode" presStyleCnt="0"/>
      <dgm:spPr/>
    </dgm:pt>
    <dgm:pt modelId="{D7AC6F93-9499-3943-A30B-0C8231114B03}" type="pres">
      <dgm:prSet presAssocID="{8F074F9A-5ABF-42F4-AF34-EBB9F259FF33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56CB5C6E-0E97-8348-9E15-AB690D8D953D}" type="pres">
      <dgm:prSet presAssocID="{8F074F9A-5ABF-42F4-AF34-EBB9F259FF33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49ECE313-EE77-4748-A8F6-5772990B509F}" type="presOf" srcId="{9B8BBB9C-17CF-47F2-B586-11C74670B20F}" destId="{42EA21FA-F101-7342-92A7-5C210D0C72B2}" srcOrd="0" destOrd="0" presId="urn:microsoft.com/office/officeart/2005/8/layout/vList5"/>
    <dgm:cxn modelId="{DED8A625-05DC-4BE1-8E7D-A334563CA67F}" srcId="{3007FE8E-7D12-48D8-AA08-1751F0DB8017}" destId="{92AA3AF0-0C6A-4B4F-BB79-BDA2A1164F3D}" srcOrd="1" destOrd="0" parTransId="{ED8102A7-7663-4B95-8B45-1182504EFA9C}" sibTransId="{3F6680E1-ECBF-4FB4-8E8D-A219754E36CD}"/>
    <dgm:cxn modelId="{2189912A-9983-405E-8280-16DF794649DB}" srcId="{8F074F9A-5ABF-42F4-AF34-EBB9F259FF33}" destId="{3722C456-CD15-4FE7-A877-4CF6AE8B7B8C}" srcOrd="0" destOrd="0" parTransId="{E1894996-0218-4657-968B-032B6A1E490F}" sibTransId="{B6F97175-2000-4792-9EAD-4A2D1A42EB16}"/>
    <dgm:cxn modelId="{693A162C-331C-9F41-A991-DF43BAE01BC9}" type="presOf" srcId="{2FB3B207-206C-4960-863D-1A9E9D31512F}" destId="{FEFD5814-549F-4047-88B6-58BA1BC39D0A}" srcOrd="0" destOrd="0" presId="urn:microsoft.com/office/officeart/2005/8/layout/vList5"/>
    <dgm:cxn modelId="{C5BA6830-2A13-46BE-91D3-BC5F4A149AEF}" srcId="{8F074F9A-5ABF-42F4-AF34-EBB9F259FF33}" destId="{EDC26A70-38DF-45D4-A98A-9AB636F15D26}" srcOrd="1" destOrd="0" parTransId="{0BAB18B7-2283-49CF-8895-5F5708E6F438}" sibTransId="{7137DEF5-4935-4627-A52F-A83F3A453BE4}"/>
    <dgm:cxn modelId="{2D218B36-690E-594C-8109-B8AE7DEB8140}" type="presOf" srcId="{3007FE8E-7D12-48D8-AA08-1751F0DB8017}" destId="{ED91BAC5-3ED9-094C-857C-8D9E601C2E03}" srcOrd="0" destOrd="0" presId="urn:microsoft.com/office/officeart/2005/8/layout/vList5"/>
    <dgm:cxn modelId="{71E05647-A88B-234E-AC54-AF13A7FA5FE9}" type="presOf" srcId="{EDC26A70-38DF-45D4-A98A-9AB636F15D26}" destId="{56CB5C6E-0E97-8348-9E15-AB690D8D953D}" srcOrd="0" destOrd="1" presId="urn:microsoft.com/office/officeart/2005/8/layout/vList5"/>
    <dgm:cxn modelId="{D9CF2B49-BE9B-4059-B268-36A4EC1E2A1D}" srcId="{8F074F9A-5ABF-42F4-AF34-EBB9F259FF33}" destId="{4E41382C-633E-46D6-B2C9-A9D376538E6F}" srcOrd="2" destOrd="0" parTransId="{8FCC7F31-F79D-4D72-841C-F65147E7E680}" sibTransId="{6B9A5D4F-D92B-411D-9ABA-F24927A7D379}"/>
    <dgm:cxn modelId="{D6C22E4A-590F-9545-9F45-D51571BAAB7A}" type="presOf" srcId="{6B8A7E94-3267-4D66-AE7F-FCB2E735DCD0}" destId="{42EA21FA-F101-7342-92A7-5C210D0C72B2}" srcOrd="0" destOrd="2" presId="urn:microsoft.com/office/officeart/2005/8/layout/vList5"/>
    <dgm:cxn modelId="{B3E1DD60-4A2E-F34D-8FED-0450110348AE}" type="presOf" srcId="{8F074F9A-5ABF-42F4-AF34-EBB9F259FF33}" destId="{D7AC6F93-9499-3943-A30B-0C8231114B03}" srcOrd="0" destOrd="0" presId="urn:microsoft.com/office/officeart/2005/8/layout/vList5"/>
    <dgm:cxn modelId="{A04DB871-1907-E24F-A6F5-B8E59907A4DF}" type="presOf" srcId="{92AA3AF0-0C6A-4B4F-BB79-BDA2A1164F3D}" destId="{42EA21FA-F101-7342-92A7-5C210D0C72B2}" srcOrd="0" destOrd="1" presId="urn:microsoft.com/office/officeart/2005/8/layout/vList5"/>
    <dgm:cxn modelId="{BB00D78B-9F9E-4A91-AC7A-E712FB68EE0A}" srcId="{2FB3B207-206C-4960-863D-1A9E9D31512F}" destId="{8F074F9A-5ABF-42F4-AF34-EBB9F259FF33}" srcOrd="1" destOrd="0" parTransId="{A910D67B-2DB4-43FA-9E05-8221DC3084A9}" sibTransId="{46312195-E65B-4133-8B32-9C950F5B6F1B}"/>
    <dgm:cxn modelId="{5107CFB1-E5F8-B541-9644-F0184F6093F9}" type="presOf" srcId="{4E41382C-633E-46D6-B2C9-A9D376538E6F}" destId="{56CB5C6E-0E97-8348-9E15-AB690D8D953D}" srcOrd="0" destOrd="2" presId="urn:microsoft.com/office/officeart/2005/8/layout/vList5"/>
    <dgm:cxn modelId="{4736B5C6-B2AF-334A-A4C7-0F2388BFDBA2}" type="presOf" srcId="{3722C456-CD15-4FE7-A877-4CF6AE8B7B8C}" destId="{56CB5C6E-0E97-8348-9E15-AB690D8D953D}" srcOrd="0" destOrd="0" presId="urn:microsoft.com/office/officeart/2005/8/layout/vList5"/>
    <dgm:cxn modelId="{CA6294CA-3A12-426F-A2C7-F05F7962E04F}" srcId="{3007FE8E-7D12-48D8-AA08-1751F0DB8017}" destId="{9B8BBB9C-17CF-47F2-B586-11C74670B20F}" srcOrd="0" destOrd="0" parTransId="{6B1DAB0B-1FF0-43A7-8039-6A47B6E88435}" sibTransId="{1B982669-6CAC-45F4-90A2-D972892DC01F}"/>
    <dgm:cxn modelId="{DB0FFFCC-7D15-4FA8-9D0A-5E0EC99C68EB}" srcId="{3007FE8E-7D12-48D8-AA08-1751F0DB8017}" destId="{6B8A7E94-3267-4D66-AE7F-FCB2E735DCD0}" srcOrd="2" destOrd="0" parTransId="{49873CFB-DBE9-4A1A-AE57-CB2B620A2CC5}" sibTransId="{F56CF644-0566-4309-A8A3-47F9A367F01B}"/>
    <dgm:cxn modelId="{EB35E8D1-D09C-457D-BD60-1D47BA117A76}" srcId="{2FB3B207-206C-4960-863D-1A9E9D31512F}" destId="{3007FE8E-7D12-48D8-AA08-1751F0DB8017}" srcOrd="0" destOrd="0" parTransId="{3966082A-06C6-4BDF-9F9E-E56708666EA4}" sibTransId="{B48C5F70-40E7-4731-B6B8-D5ADBD8889C2}"/>
    <dgm:cxn modelId="{045BFF37-0A83-214F-90ED-057A6F48F346}" type="presParOf" srcId="{FEFD5814-549F-4047-88B6-58BA1BC39D0A}" destId="{1F8DFC58-F3A1-5B44-915A-E2E42824BDD4}" srcOrd="0" destOrd="0" presId="urn:microsoft.com/office/officeart/2005/8/layout/vList5"/>
    <dgm:cxn modelId="{FC07A11A-F709-E14A-85C6-4A0B1BD0DBE9}" type="presParOf" srcId="{1F8DFC58-F3A1-5B44-915A-E2E42824BDD4}" destId="{ED91BAC5-3ED9-094C-857C-8D9E601C2E03}" srcOrd="0" destOrd="0" presId="urn:microsoft.com/office/officeart/2005/8/layout/vList5"/>
    <dgm:cxn modelId="{572A4762-C21E-1145-8AF5-4B4D6902307E}" type="presParOf" srcId="{1F8DFC58-F3A1-5B44-915A-E2E42824BDD4}" destId="{42EA21FA-F101-7342-92A7-5C210D0C72B2}" srcOrd="1" destOrd="0" presId="urn:microsoft.com/office/officeart/2005/8/layout/vList5"/>
    <dgm:cxn modelId="{7E0CCD5A-6689-A14D-9CA0-49A717A4FDAD}" type="presParOf" srcId="{FEFD5814-549F-4047-88B6-58BA1BC39D0A}" destId="{35879DBA-67BF-2949-89A4-E500409DAAB9}" srcOrd="1" destOrd="0" presId="urn:microsoft.com/office/officeart/2005/8/layout/vList5"/>
    <dgm:cxn modelId="{5BC06306-A70A-2F46-A25A-4A5B8DEB4FCC}" type="presParOf" srcId="{FEFD5814-549F-4047-88B6-58BA1BC39D0A}" destId="{283D84F7-FF00-EF4B-9B33-099532F44B27}" srcOrd="2" destOrd="0" presId="urn:microsoft.com/office/officeart/2005/8/layout/vList5"/>
    <dgm:cxn modelId="{131DD3BF-67E2-A74B-8856-6F546E9B13F8}" type="presParOf" srcId="{283D84F7-FF00-EF4B-9B33-099532F44B27}" destId="{D7AC6F93-9499-3943-A30B-0C8231114B03}" srcOrd="0" destOrd="0" presId="urn:microsoft.com/office/officeart/2005/8/layout/vList5"/>
    <dgm:cxn modelId="{EF3F4414-1B45-8847-BE3A-4F63CB3E1885}" type="presParOf" srcId="{283D84F7-FF00-EF4B-9B33-099532F44B27}" destId="{56CB5C6E-0E97-8348-9E15-AB690D8D953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23F9BD-3CD2-FB46-ACBD-45349FF690BF}">
      <dsp:nvSpPr>
        <dsp:cNvPr id="0" name=""/>
        <dsp:cNvSpPr/>
      </dsp:nvSpPr>
      <dsp:spPr>
        <a:xfrm>
          <a:off x="1250" y="1019884"/>
          <a:ext cx="1522958" cy="7614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Two zones of protection</a:t>
          </a:r>
        </a:p>
      </dsp:txBody>
      <dsp:txXfrm>
        <a:off x="23553" y="1042187"/>
        <a:ext cx="1478352" cy="716873"/>
      </dsp:txXfrm>
    </dsp:sp>
    <dsp:sp modelId="{7C331567-7A1D-F940-B33E-2BF9CF9A8443}">
      <dsp:nvSpPr>
        <dsp:cNvPr id="0" name=""/>
        <dsp:cNvSpPr/>
      </dsp:nvSpPr>
      <dsp:spPr>
        <a:xfrm>
          <a:off x="1250" y="1895585"/>
          <a:ext cx="1522958" cy="7614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Dependent on</a:t>
          </a:r>
        </a:p>
      </dsp:txBody>
      <dsp:txXfrm>
        <a:off x="23553" y="1917888"/>
        <a:ext cx="1478352" cy="716873"/>
      </dsp:txXfrm>
    </dsp:sp>
    <dsp:sp modelId="{10BD54CF-5591-DA47-9A82-0E8DE53532BC}">
      <dsp:nvSpPr>
        <dsp:cNvPr id="0" name=""/>
        <dsp:cNvSpPr/>
      </dsp:nvSpPr>
      <dsp:spPr>
        <a:xfrm rot="19457599">
          <a:off x="1453694" y="2040744"/>
          <a:ext cx="750211" cy="33310"/>
        </a:xfrm>
        <a:custGeom>
          <a:avLst/>
          <a:gdLst/>
          <a:ahLst/>
          <a:cxnLst/>
          <a:rect l="0" t="0" r="0" b="0"/>
          <a:pathLst>
            <a:path>
              <a:moveTo>
                <a:pt x="0" y="16655"/>
              </a:moveTo>
              <a:lnTo>
                <a:pt x="750211" y="1665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810044" y="2038644"/>
        <a:ext cx="37510" cy="37510"/>
      </dsp:txXfrm>
    </dsp:sp>
    <dsp:sp modelId="{982114DB-F246-F646-9D23-EB46AEC62FC1}">
      <dsp:nvSpPr>
        <dsp:cNvPr id="0" name=""/>
        <dsp:cNvSpPr/>
      </dsp:nvSpPr>
      <dsp:spPr>
        <a:xfrm>
          <a:off x="2133391" y="1457735"/>
          <a:ext cx="1522958" cy="7614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Height</a:t>
          </a:r>
        </a:p>
      </dsp:txBody>
      <dsp:txXfrm>
        <a:off x="2155694" y="1480038"/>
        <a:ext cx="1478352" cy="716873"/>
      </dsp:txXfrm>
    </dsp:sp>
    <dsp:sp modelId="{2A049DA0-592C-1546-A2F9-9C4DC032CCA4}">
      <dsp:nvSpPr>
        <dsp:cNvPr id="0" name=""/>
        <dsp:cNvSpPr/>
      </dsp:nvSpPr>
      <dsp:spPr>
        <a:xfrm rot="2142401">
          <a:off x="1453694" y="2478595"/>
          <a:ext cx="750211" cy="33310"/>
        </a:xfrm>
        <a:custGeom>
          <a:avLst/>
          <a:gdLst/>
          <a:ahLst/>
          <a:cxnLst/>
          <a:rect l="0" t="0" r="0" b="0"/>
          <a:pathLst>
            <a:path>
              <a:moveTo>
                <a:pt x="0" y="16655"/>
              </a:moveTo>
              <a:lnTo>
                <a:pt x="750211" y="1665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810044" y="2476495"/>
        <a:ext cx="37510" cy="37510"/>
      </dsp:txXfrm>
    </dsp:sp>
    <dsp:sp modelId="{26A53B71-E8B6-B54A-A577-5E817F7D0055}">
      <dsp:nvSpPr>
        <dsp:cNvPr id="0" name=""/>
        <dsp:cNvSpPr/>
      </dsp:nvSpPr>
      <dsp:spPr>
        <a:xfrm>
          <a:off x="2133391" y="2333436"/>
          <a:ext cx="1522958" cy="7614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Density</a:t>
          </a:r>
        </a:p>
      </dsp:txBody>
      <dsp:txXfrm>
        <a:off x="2155694" y="2355739"/>
        <a:ext cx="1478352" cy="7168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E3298B-95F6-4F4D-A311-CC2390D409C8}">
      <dsp:nvSpPr>
        <dsp:cNvPr id="0" name=""/>
        <dsp:cNvSpPr/>
      </dsp:nvSpPr>
      <dsp:spPr>
        <a:xfrm>
          <a:off x="0" y="370679"/>
          <a:ext cx="3657600" cy="3657600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FDD361-BD29-8E49-BE41-1E676ABE8964}">
      <dsp:nvSpPr>
        <dsp:cNvPr id="0" name=""/>
        <dsp:cNvSpPr/>
      </dsp:nvSpPr>
      <dsp:spPr>
        <a:xfrm>
          <a:off x="347472" y="718151"/>
          <a:ext cx="1426464" cy="14264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Micro-climate modification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1-2</a:t>
          </a:r>
          <a:r>
            <a:rPr lang="en-US" sz="1100" kern="1200" baseline="50000"/>
            <a:t>o</a:t>
          </a:r>
          <a:r>
            <a:rPr lang="en-US" sz="1100" kern="1200"/>
            <a:t>C increase in air temp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Extend season by 10 days</a:t>
          </a:r>
        </a:p>
      </dsp:txBody>
      <dsp:txXfrm>
        <a:off x="417106" y="787785"/>
        <a:ext cx="1287196" cy="1287196"/>
      </dsp:txXfrm>
    </dsp:sp>
    <dsp:sp modelId="{FA9D35C3-D69D-504D-9DE3-918C5DABCFF7}">
      <dsp:nvSpPr>
        <dsp:cNvPr id="0" name=""/>
        <dsp:cNvSpPr/>
      </dsp:nvSpPr>
      <dsp:spPr>
        <a:xfrm>
          <a:off x="1883664" y="718151"/>
          <a:ext cx="1426464" cy="14264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Reduces soil erosion</a:t>
          </a:r>
        </a:p>
      </dsp:txBody>
      <dsp:txXfrm>
        <a:off x="1953298" y="787785"/>
        <a:ext cx="1287196" cy="1287196"/>
      </dsp:txXfrm>
    </dsp:sp>
    <dsp:sp modelId="{C60A32FF-4D4A-C643-AC8E-393B2DE42E87}">
      <dsp:nvSpPr>
        <dsp:cNvPr id="0" name=""/>
        <dsp:cNvSpPr/>
      </dsp:nvSpPr>
      <dsp:spPr>
        <a:xfrm>
          <a:off x="347472" y="2254343"/>
          <a:ext cx="1426464" cy="14264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Conserves water</a:t>
          </a:r>
        </a:p>
      </dsp:txBody>
      <dsp:txXfrm>
        <a:off x="417106" y="2323977"/>
        <a:ext cx="1287196" cy="1287196"/>
      </dsp:txXfrm>
    </dsp:sp>
    <dsp:sp modelId="{F5377758-6203-8D40-834A-70711D38D81B}">
      <dsp:nvSpPr>
        <dsp:cNvPr id="0" name=""/>
        <dsp:cNvSpPr/>
      </dsp:nvSpPr>
      <dsp:spPr>
        <a:xfrm>
          <a:off x="1883664" y="2254343"/>
          <a:ext cx="1426464" cy="14264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Influences distribution of crop pests and their natural enemies</a:t>
          </a:r>
        </a:p>
      </dsp:txBody>
      <dsp:txXfrm>
        <a:off x="1953298" y="2323977"/>
        <a:ext cx="1287196" cy="12871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0CBA5D-C106-4C65-8416-F2D4D86DD495}">
      <dsp:nvSpPr>
        <dsp:cNvPr id="0" name=""/>
        <dsp:cNvSpPr/>
      </dsp:nvSpPr>
      <dsp:spPr>
        <a:xfrm>
          <a:off x="528193" y="150869"/>
          <a:ext cx="762539" cy="76253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CF9A17-6107-4B82-B959-3A78D66C654A}">
      <dsp:nvSpPr>
        <dsp:cNvPr id="0" name=""/>
        <dsp:cNvSpPr/>
      </dsp:nvSpPr>
      <dsp:spPr>
        <a:xfrm>
          <a:off x="62197" y="1167771"/>
          <a:ext cx="1694531" cy="677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Easy to install</a:t>
          </a:r>
        </a:p>
      </dsp:txBody>
      <dsp:txXfrm>
        <a:off x="62197" y="1167771"/>
        <a:ext cx="1694531" cy="677812"/>
      </dsp:txXfrm>
    </dsp:sp>
    <dsp:sp modelId="{F8573E73-FD05-41DE-9CC4-1EA673AE69A3}">
      <dsp:nvSpPr>
        <dsp:cNvPr id="0" name=""/>
        <dsp:cNvSpPr/>
      </dsp:nvSpPr>
      <dsp:spPr>
        <a:xfrm>
          <a:off x="2519267" y="150869"/>
          <a:ext cx="762539" cy="76253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EF8F0B-EDA8-4FFE-A39D-3D2AD17C52E5}">
      <dsp:nvSpPr>
        <dsp:cNvPr id="0" name=""/>
        <dsp:cNvSpPr/>
      </dsp:nvSpPr>
      <dsp:spPr>
        <a:xfrm>
          <a:off x="2053271" y="1167771"/>
          <a:ext cx="1694531" cy="677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Less frost protection vs. other hot caps</a:t>
          </a:r>
        </a:p>
      </dsp:txBody>
      <dsp:txXfrm>
        <a:off x="2053271" y="1167771"/>
        <a:ext cx="1694531" cy="677812"/>
      </dsp:txXfrm>
    </dsp:sp>
    <dsp:sp modelId="{C7E59D2D-A0B4-4533-8822-CA35EDDEB1B6}">
      <dsp:nvSpPr>
        <dsp:cNvPr id="0" name=""/>
        <dsp:cNvSpPr/>
      </dsp:nvSpPr>
      <dsp:spPr>
        <a:xfrm>
          <a:off x="1523730" y="2269216"/>
          <a:ext cx="762539" cy="76253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F6EADE-DE4D-4C7C-A9BF-4C8A828C5E84}">
      <dsp:nvSpPr>
        <dsp:cNvPr id="0" name=""/>
        <dsp:cNvSpPr/>
      </dsp:nvSpPr>
      <dsp:spPr>
        <a:xfrm>
          <a:off x="1057734" y="3286117"/>
          <a:ext cx="1694531" cy="677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Highest daytime temperatures but retain less heat at night</a:t>
          </a:r>
        </a:p>
      </dsp:txBody>
      <dsp:txXfrm>
        <a:off x="1057734" y="3286117"/>
        <a:ext cx="1694531" cy="67781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EA21FA-F101-7342-92A7-5C210D0C72B2}">
      <dsp:nvSpPr>
        <dsp:cNvPr id="0" name=""/>
        <dsp:cNvSpPr/>
      </dsp:nvSpPr>
      <dsp:spPr>
        <a:xfrm rot="5400000">
          <a:off x="1787931" y="-215564"/>
          <a:ext cx="1605736" cy="243840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Can increase yield tomato yield up to 20% vs black mulch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Poor weed control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Cost much more $62 more for 600’ roll</a:t>
          </a:r>
        </a:p>
      </dsp:txBody>
      <dsp:txXfrm rot="-5400000">
        <a:off x="1371599" y="279154"/>
        <a:ext cx="2360014" cy="1448964"/>
      </dsp:txXfrm>
    </dsp:sp>
    <dsp:sp modelId="{ED91BAC5-3ED9-094C-857C-8D9E601C2E03}">
      <dsp:nvSpPr>
        <dsp:cNvPr id="0" name=""/>
        <dsp:cNvSpPr/>
      </dsp:nvSpPr>
      <dsp:spPr>
        <a:xfrm>
          <a:off x="0" y="50"/>
          <a:ext cx="1371600" cy="20071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Red </a:t>
          </a:r>
        </a:p>
      </dsp:txBody>
      <dsp:txXfrm>
        <a:off x="66956" y="67006"/>
        <a:ext cx="1237688" cy="1873258"/>
      </dsp:txXfrm>
    </dsp:sp>
    <dsp:sp modelId="{56CB5C6E-0E97-8348-9E15-AB690D8D953D}">
      <dsp:nvSpPr>
        <dsp:cNvPr id="0" name=""/>
        <dsp:cNvSpPr/>
      </dsp:nvSpPr>
      <dsp:spPr>
        <a:xfrm rot="5400000">
          <a:off x="1787931" y="1891964"/>
          <a:ext cx="1605736" cy="243840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Can increase yield of some cucurbits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Difficult to find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Attracts Thrips</a:t>
          </a:r>
        </a:p>
      </dsp:txBody>
      <dsp:txXfrm rot="-5400000">
        <a:off x="1371599" y="2386682"/>
        <a:ext cx="2360014" cy="1448964"/>
      </dsp:txXfrm>
    </dsp:sp>
    <dsp:sp modelId="{D7AC6F93-9499-3943-A30B-0C8231114B03}">
      <dsp:nvSpPr>
        <dsp:cNvPr id="0" name=""/>
        <dsp:cNvSpPr/>
      </dsp:nvSpPr>
      <dsp:spPr>
        <a:xfrm>
          <a:off x="0" y="2107579"/>
          <a:ext cx="1371600" cy="20071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Dark Blue</a:t>
          </a:r>
        </a:p>
      </dsp:txBody>
      <dsp:txXfrm>
        <a:off x="66956" y="2174535"/>
        <a:ext cx="1237688" cy="18732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EC0DF9-658C-FC49-8F4F-5C486217B7EF}" type="datetimeFigureOut">
              <a:rPr lang="en-US" smtClean="0"/>
              <a:t>3/10/23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4CFACF-29B4-6141-B7FD-B26EE1987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723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D864C0B-77E1-0C45-887F-4800BA0139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EC89AEA-081C-6F4E-AF87-9355CBEEF108}" type="slidenum">
              <a:rPr lang="en-US" altLang="en-US" sz="1200">
                <a:latin typeface="Arial" panose="020B0604020202020204" pitchFamily="34" charset="0"/>
              </a:rPr>
              <a:pPr eaLnBrk="1" hangingPunct="1"/>
              <a:t>41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74109D04-4090-374A-907C-E36A7549F5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27199A53-463A-9E41-A412-5ADF374DEC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356B480-6C1D-3842-9C85-93C86655D0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4E5D05A-1DC0-DD4E-A8CC-0AE5CC687AE5}" type="slidenum">
              <a:rPr lang="en-US" altLang="en-US" sz="1200">
                <a:latin typeface="Arial" panose="020B0604020202020204" pitchFamily="34" charset="0"/>
              </a:rPr>
              <a:pPr eaLnBrk="1" hangingPunct="1"/>
              <a:t>44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99330" name="Rectangle 2">
            <a:extLst>
              <a:ext uri="{FF2B5EF4-FFF2-40B4-BE49-F238E27FC236}">
                <a16:creationId xmlns:a16="http://schemas.microsoft.com/office/drawing/2014/main" id="{91DA8E0C-C164-C449-AAC8-1A42DABC0D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E79AEDAF-4237-A246-AB40-ACCDDC7947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BCEB5D3-4A4E-5D43-8AFE-7D488494F9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123B562-D585-B74E-8F92-C2792E465BF6}" type="slidenum">
              <a:rPr lang="en-US" altLang="en-US" sz="1200">
                <a:latin typeface="Arial" panose="020B0604020202020204" pitchFamily="34" charset="0"/>
              </a:rPr>
              <a:pPr eaLnBrk="1" hangingPunct="1"/>
              <a:t>45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EDEAA31A-58FF-DD43-A7C4-2612CC048F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F843B297-4F3A-B849-846F-9C68D4E5F3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981200"/>
            <a:ext cx="8229600" cy="3657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071A3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307F67-0E4D-994C-AFD8-672EFE982B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57200" y="1371600"/>
            <a:ext cx="8229600" cy="457200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rgbClr val="071A34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808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0"/>
            <a:ext cx="8229600" cy="4221163"/>
          </a:xfrm>
        </p:spPr>
        <p:txBody>
          <a:bodyPr vert="eaVert"/>
          <a:lstStyle>
            <a:lvl1pPr>
              <a:defRPr>
                <a:solidFill>
                  <a:srgbClr val="071A34"/>
                </a:solidFill>
              </a:defRPr>
            </a:lvl1pPr>
            <a:lvl2pPr>
              <a:defRPr>
                <a:solidFill>
                  <a:srgbClr val="071A34"/>
                </a:solidFill>
              </a:defRPr>
            </a:lvl2pPr>
            <a:lvl3pPr>
              <a:defRPr>
                <a:solidFill>
                  <a:srgbClr val="071A34"/>
                </a:solidFill>
              </a:defRPr>
            </a:lvl3pPr>
            <a:lvl4pPr>
              <a:defRPr>
                <a:solidFill>
                  <a:srgbClr val="071A34"/>
                </a:solidFill>
              </a:defRPr>
            </a:lvl4pPr>
            <a:lvl5pPr>
              <a:defRPr>
                <a:solidFill>
                  <a:srgbClr val="071A3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5A1FDB-5745-C64F-B3E8-0D783F73A33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1371600"/>
            <a:ext cx="8229600" cy="457200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rgbClr val="071A34"/>
                </a:solidFill>
                <a:latin typeface="Arial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71A34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11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E4328-AFD3-1445-878C-1AB5E13AD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1A3C9B-EB0F-0348-B3F1-656D48C44C34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Online Image Placeholder 3">
            <a:extLst>
              <a:ext uri="{FF2B5EF4-FFF2-40B4-BE49-F238E27FC236}">
                <a16:creationId xmlns:a16="http://schemas.microsoft.com/office/drawing/2014/main" id="{874680F1-3939-AB4D-A973-9FA42CB31ECE}"/>
              </a:ext>
            </a:extLst>
          </p:cNvPr>
          <p:cNvSpPr>
            <a:spLocks noGrp="1"/>
          </p:cNvSpPr>
          <p:nvPr>
            <p:ph type="clipArt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FA90F6-C8F3-FC44-9FA1-2A35CA4328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0734BD-2B0B-1042-AA49-806873710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852F37-0E71-C54C-88B0-0937AFDC3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16F20DD-5546-2941-BA57-FE6F5A6BC0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92524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F3891-3AE2-074D-855D-1627F1C90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nline Image Placeholder 2">
            <a:extLst>
              <a:ext uri="{FF2B5EF4-FFF2-40B4-BE49-F238E27FC236}">
                <a16:creationId xmlns:a16="http://schemas.microsoft.com/office/drawing/2014/main" id="{AA2B4389-81AD-F546-ACB3-BD07BEE46454}"/>
              </a:ext>
            </a:extLst>
          </p:cNvPr>
          <p:cNvSpPr>
            <a:spLocks noGrp="1"/>
          </p:cNvSpPr>
          <p:nvPr>
            <p:ph type="clipArt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755D2A-BE8B-BA46-9B4F-740CE2B429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26EF30-B946-F846-B198-1EC0886410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19FF96-B37A-F54B-A8EA-2BE17307A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E9F800-B447-914D-B460-F81043307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D3C82BA-4800-7E4A-ADD1-BBAF84E842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09311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C3D816-8232-5E4C-9F89-BE12744BC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47D891-7ED0-6341-B954-96E89480D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86581-544C-3943-8F3A-FBA1C800B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EDB0B5-395D-694F-908E-1CDA01165E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35488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750D3-760D-4449-B459-8782E654F8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6D5CC2-0577-6E4A-94D8-6F611DFF6C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530499-C3C2-634F-AB41-AC5D44348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8AEDD-CEF7-1142-B166-0BFB06CB2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39EF5-E452-864C-BC35-A81B69565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307F67-0E4D-994C-AFD8-672EFE982B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1145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C7C05-A7E1-6747-A2CE-2A2592089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B7C82C-017C-C04B-8EBA-18D48EF951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85F8E-226E-E541-A12F-74399C917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B9963-CCF4-6946-B86E-EB9D157B9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69939-861C-1E4E-814A-36CCD6334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C4AA5C-D85F-3C44-BCA3-BFE6C29E23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1967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90019-C567-544B-9CCF-716A65400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50060-BAD4-994C-8C6B-F01DA49472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B6F7DA-0DD8-1145-9318-7C15B30F4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87223A-4882-1049-A423-8DB606FA5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1F7CF9-8CFC-B147-900E-B3C9A19F6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D5431-9212-614A-88B2-BACA42A04A1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4960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E67F7-3BB2-E644-A321-ACA065A1D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47CC93-B273-1D47-B5B3-A1F79BCF6D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616A9-EF56-D646-B5C4-5469FC102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4ECAD7-5CDD-E141-B1BE-E7D036DBD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092748-1D93-1D40-A9D5-421306742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D7BB2C-7688-4840-99E7-8CAE851C7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C606A8-177A-194D-9A16-210A0A38239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1686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C88BB-F739-234F-AA1E-37BF218DF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EC225E-258F-E844-AC53-C269DFB64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FD1397-EDA2-114D-A10E-B4AB2B2838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0B4E8C-C760-454B-B8CD-DA505FDCC2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15CEDC-0699-FE4C-B369-F9A4A95D03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962496-344D-504E-B9D6-C2F307A1B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78F563-A734-A14F-9B24-E294646B6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74BD07-C3A9-3A47-9B60-2E03D3870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531A0C-624B-8646-82C6-4897EDE9E0D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320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46597-D37F-5540-94EA-076A51AFD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A9831D-8A8A-1748-9EEC-717036361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072EEE-B961-C442-9E67-EEEAB8771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6B73A5-E489-FC43-A6D8-45691EE10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A79643-9F66-B64C-807F-EA587BA035A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106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221163"/>
          </a:xfrm>
        </p:spPr>
        <p:txBody>
          <a:bodyPr/>
          <a:lstStyle>
            <a:lvl1pPr>
              <a:defRPr sz="2800">
                <a:solidFill>
                  <a:srgbClr val="071A34"/>
                </a:solidFill>
              </a:defRPr>
            </a:lvl1pPr>
            <a:lvl2pPr>
              <a:defRPr sz="2400">
                <a:solidFill>
                  <a:srgbClr val="071A34"/>
                </a:solidFill>
              </a:defRPr>
            </a:lvl2pPr>
            <a:lvl3pPr>
              <a:defRPr sz="2000">
                <a:solidFill>
                  <a:srgbClr val="071A34"/>
                </a:solidFill>
              </a:defRPr>
            </a:lvl3pPr>
            <a:lvl4pPr>
              <a:defRPr sz="1800">
                <a:solidFill>
                  <a:srgbClr val="071A34"/>
                </a:solidFill>
              </a:defRPr>
            </a:lvl4pPr>
            <a:lvl5pPr>
              <a:defRPr sz="1600">
                <a:solidFill>
                  <a:srgbClr val="071A3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C4AA5C-D85F-3C44-BCA3-BFE6C29E23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57200" y="1371600"/>
            <a:ext cx="8229600" cy="457200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rgbClr val="071A34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7715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C83688-AE57-1C40-9B1C-D6E63A00F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D74078-C28A-C94A-8589-721278027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F317B7-ABE0-F449-A2B8-E122E2DCB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5A1FDB-5745-C64F-B3E8-0D783F73A33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7821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D10E1-7F28-214C-B885-A94882196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931F2A-96F4-1C47-B2D7-C92333A6C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AA5639-29B4-8540-AEEE-9F49E874CB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CC469F-7403-6148-86D9-23ED2CCD8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906F45-3ECC-A84D-8C09-7E4F5A44B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8488BD-2523-AE4A-B314-3BD4AF514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3D3807-439D-5745-933E-CA204068417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6669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6F61E-84DA-484C-9055-E61BB4D6D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868465-B38E-704A-9667-700C03B0B8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6CDB05-C12B-2A43-B31B-5AC36BD0FB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C51086-B139-1A46-9CBC-B98487482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E7AB80-E92C-9F42-A8D8-041F8245D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90D2EF-BC10-5645-A5E7-6DCBB9C2C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17A0DA-C535-3D42-A075-847658A4F0E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8125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94B10-BA69-1843-86EE-BDB6A7349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14C7F4-B39F-8A4F-97DD-B6EABA34E9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3CE7B-6B76-1343-87E5-F9FEBFDC2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AC292B-81F2-A849-B0B3-D824E111F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79457-F840-0748-B000-EFEB7A0AC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5A1FDB-5745-C64F-B3E8-0D783F73A33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8332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67A3F8-50A2-1445-8A08-23AEB0DC3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E75CCB-12CC-2344-B225-5C5D4A510D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127EE1-B17F-A24D-A1E7-5464AD055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D125B0-7CB5-994A-A9F3-E348BFFAF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9F9E67-AAC7-D142-BDAE-608C0B37B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5A1FDB-5745-C64F-B3E8-0D783F73A33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4360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E4328-AFD3-1445-878C-1AB5E13AD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1A3C9B-EB0F-0348-B3F1-656D48C44C34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Online Image Placeholder 3">
            <a:extLst>
              <a:ext uri="{FF2B5EF4-FFF2-40B4-BE49-F238E27FC236}">
                <a16:creationId xmlns:a16="http://schemas.microsoft.com/office/drawing/2014/main" id="{874680F1-3939-AB4D-A973-9FA42CB31ECE}"/>
              </a:ext>
            </a:extLst>
          </p:cNvPr>
          <p:cNvSpPr>
            <a:spLocks noGrp="1"/>
          </p:cNvSpPr>
          <p:nvPr>
            <p:ph type="clipArt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FA90F6-C8F3-FC44-9FA1-2A35CA4328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0734BD-2B0B-1042-AA49-806873710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852F37-0E71-C54C-88B0-0937AFDC3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16F20DD-5546-2941-BA57-FE6F5A6BC0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07787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F3891-3AE2-074D-855D-1627F1C90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nline Image Placeholder 2">
            <a:extLst>
              <a:ext uri="{FF2B5EF4-FFF2-40B4-BE49-F238E27FC236}">
                <a16:creationId xmlns:a16="http://schemas.microsoft.com/office/drawing/2014/main" id="{AA2B4389-81AD-F546-ACB3-BD07BEE46454}"/>
              </a:ext>
            </a:extLst>
          </p:cNvPr>
          <p:cNvSpPr>
            <a:spLocks noGrp="1"/>
          </p:cNvSpPr>
          <p:nvPr>
            <p:ph type="clipArt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755D2A-BE8B-BA46-9B4F-740CE2B429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26EF30-B946-F846-B198-1EC0886410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19FF96-B37A-F54B-A8EA-2BE17307A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E9F800-B447-914D-B460-F81043307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D3C82BA-4800-7E4A-ADD1-BBAF84E842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12885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1E89940-E85F-FF46-B0A1-FF83CE12C9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4378B5EF-8CBA-2A4C-959C-268E3AF9BC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F544B6DD-245A-D146-B248-358AB0DA03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64D880-54C9-8A45-9DFA-4CCAD943E0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10534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48446F-2862-A048-9B34-B0E5984DD0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E051DC-BB3F-7F45-AD90-B959D14E9C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35BC53-9829-C043-8DF0-AA7686D9F8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3C2868-9C92-A444-9BA6-D6BFC7CF1D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7008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831D4F8-BB65-A14C-ABB0-B665C5E1C1C1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4400">
              <a:solidFill>
                <a:schemeClr val="tx2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7609BEE1-FB78-2842-99FD-296370EE0E16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</a:pPr>
            <a:endParaRPr lang="en-US" altLang="en-US" sz="2800"/>
          </a:p>
        </p:txBody>
      </p:sp>
    </p:spTree>
    <p:extLst>
      <p:ext uri="{BB962C8B-B14F-4D97-AF65-F5344CB8AC3E}">
        <p14:creationId xmlns:p14="http://schemas.microsoft.com/office/powerpoint/2010/main" val="3294347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rgbClr val="071A3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981200"/>
            <a:ext cx="7772400" cy="2425701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071A34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7D5431-9212-614A-88B2-BACA42A04A1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1371600"/>
            <a:ext cx="8229600" cy="457200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rgbClr val="071A34"/>
                </a:solidFill>
                <a:latin typeface="Arial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71A34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476015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37C3E88E-11C0-D54D-8FCE-E0F8484F85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AC52616-7F06-814F-90AF-B9735EA341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7231D98-7F6A-DB48-BC46-C403912E2B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84ADBD-60C4-144D-8580-64BC408734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1343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221163"/>
          </a:xfrm>
        </p:spPr>
        <p:txBody>
          <a:bodyPr/>
          <a:lstStyle>
            <a:lvl1pPr>
              <a:defRPr sz="2800">
                <a:solidFill>
                  <a:srgbClr val="071A34"/>
                </a:solidFill>
              </a:defRPr>
            </a:lvl1pPr>
            <a:lvl2pPr>
              <a:defRPr sz="2400">
                <a:solidFill>
                  <a:srgbClr val="071A34"/>
                </a:solidFill>
              </a:defRPr>
            </a:lvl2pPr>
            <a:lvl3pPr>
              <a:defRPr sz="2000">
                <a:solidFill>
                  <a:srgbClr val="071A34"/>
                </a:solidFill>
              </a:defRPr>
            </a:lvl3pPr>
            <a:lvl4pPr>
              <a:defRPr sz="1800">
                <a:solidFill>
                  <a:srgbClr val="071A34"/>
                </a:solidFill>
              </a:defRPr>
            </a:lvl4pPr>
            <a:lvl5pPr>
              <a:defRPr sz="1800">
                <a:solidFill>
                  <a:srgbClr val="071A34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221163"/>
          </a:xfrm>
        </p:spPr>
        <p:txBody>
          <a:bodyPr/>
          <a:lstStyle>
            <a:lvl1pPr>
              <a:defRPr sz="2800">
                <a:solidFill>
                  <a:srgbClr val="071A34"/>
                </a:solidFill>
              </a:defRPr>
            </a:lvl1pPr>
            <a:lvl2pPr>
              <a:defRPr sz="2400">
                <a:solidFill>
                  <a:srgbClr val="071A34"/>
                </a:solidFill>
              </a:defRPr>
            </a:lvl2pPr>
            <a:lvl3pPr>
              <a:defRPr sz="2000">
                <a:solidFill>
                  <a:srgbClr val="071A34"/>
                </a:solidFill>
              </a:defRPr>
            </a:lvl3pPr>
            <a:lvl4pPr>
              <a:defRPr sz="1800">
                <a:solidFill>
                  <a:srgbClr val="071A34"/>
                </a:solidFill>
              </a:defRPr>
            </a:lvl4pPr>
            <a:lvl5pPr>
              <a:defRPr sz="1800">
                <a:solidFill>
                  <a:srgbClr val="071A34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C606A8-177A-194D-9A16-210A0A38239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57200" y="1371600"/>
            <a:ext cx="8229600" cy="457200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rgbClr val="071A34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675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51038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71A3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90801"/>
            <a:ext cx="4040188" cy="3535362"/>
          </a:xfrm>
        </p:spPr>
        <p:txBody>
          <a:bodyPr/>
          <a:lstStyle>
            <a:lvl1pPr>
              <a:defRPr sz="2400">
                <a:solidFill>
                  <a:srgbClr val="071A34"/>
                </a:solidFill>
              </a:defRPr>
            </a:lvl1pPr>
            <a:lvl2pPr>
              <a:defRPr sz="2000">
                <a:solidFill>
                  <a:srgbClr val="071A34"/>
                </a:solidFill>
              </a:defRPr>
            </a:lvl2pPr>
            <a:lvl3pPr>
              <a:defRPr sz="1800">
                <a:solidFill>
                  <a:srgbClr val="071A34"/>
                </a:solidFill>
              </a:defRPr>
            </a:lvl3pPr>
            <a:lvl4pPr>
              <a:defRPr sz="1600">
                <a:solidFill>
                  <a:srgbClr val="071A34"/>
                </a:solidFill>
              </a:defRPr>
            </a:lvl4pPr>
            <a:lvl5pPr>
              <a:defRPr sz="1600">
                <a:solidFill>
                  <a:srgbClr val="071A34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951038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71A3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90801"/>
            <a:ext cx="4041775" cy="3535362"/>
          </a:xfrm>
        </p:spPr>
        <p:txBody>
          <a:bodyPr/>
          <a:lstStyle>
            <a:lvl1pPr>
              <a:defRPr sz="2400">
                <a:solidFill>
                  <a:srgbClr val="071A34"/>
                </a:solidFill>
              </a:defRPr>
            </a:lvl1pPr>
            <a:lvl2pPr>
              <a:defRPr sz="2000">
                <a:solidFill>
                  <a:srgbClr val="071A34"/>
                </a:solidFill>
              </a:defRPr>
            </a:lvl2pPr>
            <a:lvl3pPr>
              <a:defRPr sz="1800">
                <a:solidFill>
                  <a:srgbClr val="071A34"/>
                </a:solidFill>
              </a:defRPr>
            </a:lvl3pPr>
            <a:lvl4pPr>
              <a:defRPr sz="1600">
                <a:solidFill>
                  <a:srgbClr val="071A34"/>
                </a:solidFill>
              </a:defRPr>
            </a:lvl4pPr>
            <a:lvl5pPr>
              <a:defRPr sz="1600">
                <a:solidFill>
                  <a:srgbClr val="071A34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531A0C-624B-8646-82C6-4897EDE9E0D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457200" y="1371600"/>
            <a:ext cx="8229600" cy="457200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rgbClr val="071A34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583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A79643-9F66-B64C-807F-EA587BA035A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57200" y="1371600"/>
            <a:ext cx="8229600" cy="457200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rgbClr val="071A34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139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5A1FDB-5745-C64F-B3E8-0D783F73A33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57200" y="1371600"/>
            <a:ext cx="8229600" cy="457200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rgbClr val="071A34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422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05000"/>
            <a:ext cx="3008313" cy="68580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071A3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905000"/>
            <a:ext cx="5111750" cy="4221163"/>
          </a:xfrm>
        </p:spPr>
        <p:txBody>
          <a:bodyPr/>
          <a:lstStyle>
            <a:lvl1pPr>
              <a:defRPr sz="3200">
                <a:solidFill>
                  <a:srgbClr val="071A34"/>
                </a:solidFill>
              </a:defRPr>
            </a:lvl1pPr>
            <a:lvl2pPr>
              <a:defRPr sz="2800">
                <a:solidFill>
                  <a:srgbClr val="071A34"/>
                </a:solidFill>
              </a:defRPr>
            </a:lvl2pPr>
            <a:lvl3pPr>
              <a:defRPr sz="2400">
                <a:solidFill>
                  <a:srgbClr val="071A34"/>
                </a:solidFill>
              </a:defRPr>
            </a:lvl3pPr>
            <a:lvl4pPr>
              <a:defRPr sz="2000">
                <a:solidFill>
                  <a:srgbClr val="071A34"/>
                </a:solidFill>
              </a:defRPr>
            </a:lvl4pPr>
            <a:lvl5pPr>
              <a:defRPr sz="2000">
                <a:solidFill>
                  <a:srgbClr val="071A34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590800"/>
            <a:ext cx="3008313" cy="3535363"/>
          </a:xfrm>
        </p:spPr>
        <p:txBody>
          <a:bodyPr/>
          <a:lstStyle>
            <a:lvl1pPr marL="0" indent="0">
              <a:buNone/>
              <a:defRPr sz="1400">
                <a:solidFill>
                  <a:srgbClr val="071A34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3D3807-439D-5745-933E-CA204068417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1371600"/>
            <a:ext cx="8229600" cy="457200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rgbClr val="071A34"/>
                </a:solidFill>
                <a:latin typeface="Arial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71A34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Click to edit Master title style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71A34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2746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071A3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905000"/>
            <a:ext cx="5486400" cy="28225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rgbClr val="071A34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17A0DA-C535-3D42-A075-847658A4F0E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1371600"/>
            <a:ext cx="8229600" cy="457200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rgbClr val="071A34"/>
                </a:solidFill>
                <a:latin typeface="Arial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71A34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3733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8229600" cy="4785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C5A1FDB-5745-C64F-B3E8-0D783F73A33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1295400"/>
          </a:xfrm>
          <a:prstGeom prst="rect">
            <a:avLst/>
          </a:prstGeom>
          <a:solidFill>
            <a:srgbClr val="001A3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MAINE_crest2C_MAC.eps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12706" y="158146"/>
            <a:ext cx="2718589" cy="97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079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  <p:sldLayoutId id="2147483936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rgbClr val="071A34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071A34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rgbClr val="071A34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rgbClr val="071A34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rgbClr val="071A34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E4D737-7538-F144-8BB5-C450AB711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161875-80E2-C744-A685-63C37A6EC0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694331-4267-2C4C-98F7-36842854C9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FEB21-EE24-B446-A09B-968D918098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6C0E3-20A5-3641-A61A-1706F85524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C5A1FDB-5745-C64F-B3E8-0D783F73A33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814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  <p:sldLayoutId id="2147483949" r:id="rId12"/>
    <p:sldLayoutId id="2147483950" r:id="rId13"/>
    <p:sldLayoutId id="2147483951" r:id="rId14"/>
    <p:sldLayoutId id="2147483952" r:id="rId15"/>
    <p:sldLayoutId id="2147483953" r:id="rId16"/>
    <p:sldLayoutId id="2147483954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9.emf"/><Relationship Id="rId4" Type="http://schemas.openxmlformats.org/officeDocument/2006/relationships/oleObject" Target="../embeddings/oleObject4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50.emf"/><Relationship Id="rId4" Type="http://schemas.openxmlformats.org/officeDocument/2006/relationships/oleObject" Target="../embeddings/oleObject5.bin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78DDF11-F92B-D444-9077-10C2E18B8E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532598"/>
            <a:ext cx="8229600" cy="3657600"/>
          </a:xfrm>
        </p:spPr>
        <p:txBody>
          <a:bodyPr/>
          <a:lstStyle/>
          <a:p>
            <a:pPr lvl="0">
              <a:buClr>
                <a:schemeClr val="dk1"/>
              </a:buClr>
              <a:buSzPts val="600"/>
            </a:pPr>
            <a:r>
              <a:rPr lang="en-US" b="1" dirty="0">
                <a:solidFill>
                  <a:schemeClr val="tx2"/>
                </a:solidFill>
                <a:latin typeface="Verdana"/>
                <a:ea typeface="Verdana"/>
                <a:cs typeface="Verdana"/>
                <a:sym typeface="Verdana"/>
              </a:rPr>
              <a:t>Mark Hutton</a:t>
            </a:r>
          </a:p>
          <a:p>
            <a:pPr lvl="0">
              <a:buClr>
                <a:schemeClr val="dk1"/>
              </a:buClr>
              <a:buSzPts val="600"/>
            </a:pPr>
            <a:r>
              <a:rPr lang="en-US" i="1" dirty="0">
                <a:solidFill>
                  <a:schemeClr val="tx2"/>
                </a:solidFill>
                <a:latin typeface="Verdana"/>
                <a:ea typeface="Verdana"/>
                <a:cs typeface="Verdana"/>
                <a:sym typeface="Verdana"/>
              </a:rPr>
              <a:t>University of Maine</a:t>
            </a:r>
          </a:p>
          <a:p>
            <a:pPr lvl="0">
              <a:buClr>
                <a:schemeClr val="dk1"/>
              </a:buClr>
              <a:buSzPts val="600"/>
            </a:pPr>
            <a:r>
              <a:rPr lang="en-US" i="1" dirty="0">
                <a:solidFill>
                  <a:schemeClr val="tx2"/>
                </a:solidFill>
                <a:latin typeface="Verdana"/>
                <a:ea typeface="Verdana"/>
                <a:cs typeface="Verdana"/>
                <a:sym typeface="Verdana"/>
              </a:rPr>
              <a:t>Highmoor Farm</a:t>
            </a:r>
          </a:p>
          <a:p>
            <a:pPr lvl="0">
              <a:buClr>
                <a:schemeClr val="dk1"/>
              </a:buClr>
              <a:buSzPts val="600"/>
            </a:pPr>
            <a:r>
              <a:rPr lang="en-US" i="1" dirty="0">
                <a:solidFill>
                  <a:schemeClr val="tx2"/>
                </a:solidFill>
                <a:latin typeface="Verdana"/>
                <a:ea typeface="Verdana"/>
                <a:cs typeface="Verdana"/>
                <a:sym typeface="Verdana"/>
              </a:rPr>
              <a:t>Monmouth, Maine</a:t>
            </a:r>
          </a:p>
          <a:p>
            <a:pPr lvl="0">
              <a:buClr>
                <a:schemeClr val="dk1"/>
              </a:buClr>
              <a:buSzPts val="600"/>
            </a:pPr>
            <a:endParaRPr lang="en-US" i="1" dirty="0">
              <a:solidFill>
                <a:schemeClr val="tx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>
              <a:buClr>
                <a:schemeClr val="lt1"/>
              </a:buClr>
              <a:buSzPts val="600"/>
            </a:pPr>
            <a:r>
              <a:rPr lang="en-US" dirty="0" err="1">
                <a:solidFill>
                  <a:schemeClr val="tx2"/>
                </a:solidFill>
                <a:latin typeface="Verdana"/>
                <a:ea typeface="Verdana"/>
                <a:cs typeface="Verdana"/>
                <a:sym typeface="Verdana"/>
              </a:rPr>
              <a:t>mark.hutton@maine.edu</a:t>
            </a:r>
            <a:endParaRPr lang="en-US" dirty="0">
              <a:solidFill>
                <a:schemeClr val="tx2"/>
              </a:solidFill>
              <a:latin typeface="Verdana"/>
              <a:ea typeface="Verdana"/>
              <a:cs typeface="Verdana"/>
              <a:sym typeface="Verdana"/>
            </a:endParaRP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0F41E0-AD87-1D4C-9A2C-B2B5A402B5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371599"/>
            <a:ext cx="8229600" cy="1196939"/>
          </a:xfrm>
        </p:spPr>
        <p:txBody>
          <a:bodyPr/>
          <a:lstStyle/>
          <a:p>
            <a:pPr algn="ctr"/>
            <a:r>
              <a:rPr lang="en-US" sz="3600" b="1" dirty="0" err="1"/>
              <a:t>Plasticulture</a:t>
            </a:r>
            <a:r>
              <a:rPr lang="en-US" sz="3600" b="1" dirty="0"/>
              <a:t> for Vegetable Production</a:t>
            </a:r>
          </a:p>
        </p:txBody>
      </p:sp>
    </p:spTree>
    <p:extLst>
      <p:ext uri="{BB962C8B-B14F-4D97-AF65-F5344CB8AC3E}">
        <p14:creationId xmlns:p14="http://schemas.microsoft.com/office/powerpoint/2010/main" val="9927548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>
            <a:extLst>
              <a:ext uri="{FF2B5EF4-FFF2-40B4-BE49-F238E27FC236}">
                <a16:creationId xmlns:a16="http://schemas.microsoft.com/office/drawing/2014/main" id="{C554FC34-86C9-4F49-82F7-44AAD202AB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218527"/>
            <a:ext cx="7793037" cy="1143000"/>
          </a:xfrm>
        </p:spPr>
        <p:txBody>
          <a:bodyPr/>
          <a:lstStyle/>
          <a:p>
            <a:r>
              <a:rPr lang="en-US" altLang="en-US" dirty="0"/>
              <a:t>Wall of Water</a:t>
            </a:r>
          </a:p>
        </p:txBody>
      </p:sp>
      <p:pic>
        <p:nvPicPr>
          <p:cNvPr id="49158" name="Picture 6">
            <a:extLst>
              <a:ext uri="{FF2B5EF4-FFF2-40B4-BE49-F238E27FC236}">
                <a16:creationId xmlns:a16="http://schemas.microsoft.com/office/drawing/2014/main" id="{B64BFB43-8311-534C-8D22-F2562940D6E4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726406"/>
            <a:ext cx="4495800" cy="34051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9157" name="Rectangle 5">
            <a:extLst>
              <a:ext uri="{FF2B5EF4-FFF2-40B4-BE49-F238E27FC236}">
                <a16:creationId xmlns:a16="http://schemas.microsoft.com/office/drawing/2014/main" id="{B377C316-F476-3542-ACB9-DD8883BB5F03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en-US" sz="2400"/>
              <a:t>Moderate day and night time temperature </a:t>
            </a:r>
          </a:p>
          <a:p>
            <a:r>
              <a:rPr lang="en-US" altLang="en-US" sz="2400"/>
              <a:t>May require venting on hot days</a:t>
            </a:r>
          </a:p>
          <a:p>
            <a:r>
              <a:rPr lang="en-US" altLang="en-US" sz="2400"/>
              <a:t>2.5% bleach in water to prevent algae</a:t>
            </a:r>
          </a:p>
          <a:p>
            <a:r>
              <a:rPr lang="en-US" altLang="en-US" sz="2400"/>
              <a:t>In Neb. Study 10.7 days earlier</a:t>
            </a:r>
          </a:p>
          <a:p>
            <a:r>
              <a:rPr lang="en-US" altLang="en-US" sz="2400"/>
              <a:t>Yield increases about equal to low tunnels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616438E7-57F2-1D4E-9DFC-38AD510599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600" b="1" dirty="0"/>
              <a:t>Waxed Paper Hot Caps</a:t>
            </a:r>
          </a:p>
        </p:txBody>
      </p:sp>
      <p:pic>
        <p:nvPicPr>
          <p:cNvPr id="105478" name="Picture 6">
            <a:extLst>
              <a:ext uri="{FF2B5EF4-FFF2-40B4-BE49-F238E27FC236}">
                <a16:creationId xmlns:a16="http://schemas.microsoft.com/office/drawing/2014/main" id="{C41FD2BA-AB83-7E4C-ADDD-D595722F5878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088" y="2780308"/>
            <a:ext cx="3810000" cy="2589609"/>
          </a:xfr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105480" name="Rectangle 4">
            <a:extLst>
              <a:ext uri="{FF2B5EF4-FFF2-40B4-BE49-F238E27FC236}">
                <a16:creationId xmlns:a16="http://schemas.microsoft.com/office/drawing/2014/main" id="{536C8FD2-DA19-D486-256A-FA90366896FD}"/>
              </a:ext>
            </a:extLst>
          </p:cNvPr>
          <p:cNvGraphicFramePr/>
          <p:nvPr/>
        </p:nvGraphicFramePr>
        <p:xfrm>
          <a:off x="1182688" y="2017713"/>
          <a:ext cx="38100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>
            <a:extLst>
              <a:ext uri="{FF2B5EF4-FFF2-40B4-BE49-F238E27FC236}">
                <a16:creationId xmlns:a16="http://schemas.microsoft.com/office/drawing/2014/main" id="{78865025-71F6-8949-A825-E2D090F0B6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5481" y="127087"/>
            <a:ext cx="7793037" cy="1143000"/>
          </a:xfrm>
        </p:spPr>
        <p:txBody>
          <a:bodyPr>
            <a:normAutofit/>
          </a:bodyPr>
          <a:lstStyle/>
          <a:p>
            <a:r>
              <a:rPr lang="en-US" altLang="en-US" sz="3600" b="1" dirty="0"/>
              <a:t>Low Plastic Tunnels</a:t>
            </a:r>
          </a:p>
        </p:txBody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C9322DDC-A482-684B-A6F3-8C7D29B8269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763588" y="1981200"/>
            <a:ext cx="3808412" cy="4114800"/>
          </a:xfrm>
        </p:spPr>
        <p:txBody>
          <a:bodyPr/>
          <a:lstStyle/>
          <a:p>
            <a:r>
              <a:rPr lang="en-US" altLang="en-US" sz="2800" dirty="0"/>
              <a:t>Covers single row</a:t>
            </a:r>
          </a:p>
          <a:p>
            <a:r>
              <a:rPr lang="en-US" altLang="en-US" sz="2800" dirty="0"/>
              <a:t>Requires support</a:t>
            </a:r>
          </a:p>
          <a:p>
            <a:r>
              <a:rPr lang="en-US" altLang="en-US" sz="2800" dirty="0"/>
              <a:t>Used in early season</a:t>
            </a:r>
          </a:p>
          <a:p>
            <a:r>
              <a:rPr lang="en-US" altLang="en-US" sz="2800" dirty="0"/>
              <a:t>Slitted or perforated to vent excess heat</a:t>
            </a:r>
          </a:p>
          <a:p>
            <a:r>
              <a:rPr lang="en-US" altLang="en-US" sz="2800" dirty="0"/>
              <a:t>Typically removed by mid-June</a:t>
            </a:r>
          </a:p>
        </p:txBody>
      </p:sp>
      <p:graphicFrame>
        <p:nvGraphicFramePr>
          <p:cNvPr id="113668" name="Object 4">
            <a:extLst>
              <a:ext uri="{FF2B5EF4-FFF2-40B4-BE49-F238E27FC236}">
                <a16:creationId xmlns:a16="http://schemas.microsoft.com/office/drawing/2014/main" id="{F31A0FC3-6338-394F-A4A4-47A2B7800529}"/>
              </a:ext>
            </a:extLst>
          </p:cNvPr>
          <p:cNvGraphicFramePr>
            <a:graphicFrameLocks noGrp="1" noChangeAspect="1"/>
          </p:cNvGraphicFramePr>
          <p:nvPr>
            <p:ph type="clipArt" sz="half" idx="2"/>
          </p:nvPr>
        </p:nvGraphicFramePr>
        <p:xfrm>
          <a:off x="4613275" y="2251075"/>
          <a:ext cx="4300538" cy="322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Image File" r:id="rId3" imgW="26009600" imgH="19507200" progId="ImageExpertImage">
                  <p:embed/>
                </p:oleObj>
              </mc:Choice>
              <mc:Fallback>
                <p:oleObj name="Image File" r:id="rId3" imgW="26009600" imgH="19507200" progId="ImageExpertImage">
                  <p:embed/>
                  <p:pic>
                    <p:nvPicPr>
                      <p:cNvPr id="113668" name="Object 4">
                        <a:extLst>
                          <a:ext uri="{FF2B5EF4-FFF2-40B4-BE49-F238E27FC236}">
                            <a16:creationId xmlns:a16="http://schemas.microsoft.com/office/drawing/2014/main" id="{F31A0FC3-6338-394F-A4A4-47A2B780052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12000" contrast="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3275" y="2251075"/>
                        <a:ext cx="4300538" cy="3225800"/>
                      </a:xfrm>
                      <a:prstGeom prst="rect">
                        <a:avLst/>
                      </a:prstGeom>
                      <a:ln w="19050" cmpd="sng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0081" name="Rectangle 130080">
            <a:extLst>
              <a:ext uri="{FF2B5EF4-FFF2-40B4-BE49-F238E27FC236}">
                <a16:creationId xmlns:a16="http://schemas.microsoft.com/office/drawing/2014/main" id="{4CBC69AF-AE9D-43C7-A183-244646418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0054" name="Picture 6">
            <a:extLst>
              <a:ext uri="{FF2B5EF4-FFF2-40B4-BE49-F238E27FC236}">
                <a16:creationId xmlns:a16="http://schemas.microsoft.com/office/drawing/2014/main" id="{5CDB4F8B-636A-0F44-A836-4093ABB5D2E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" r="16031"/>
          <a:stretch/>
        </p:blipFill>
        <p:spPr>
          <a:xfrm>
            <a:off x="20" y="10"/>
            <a:ext cx="3733018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26B6729F-C75D-0844-884A-C05FC9FBA4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8" r="28194"/>
          <a:stretch/>
        </p:blipFill>
        <p:spPr>
          <a:xfrm>
            <a:off x="3733038" y="10"/>
            <a:ext cx="541096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0083" name="Rectangle 130082">
            <a:extLst>
              <a:ext uri="{FF2B5EF4-FFF2-40B4-BE49-F238E27FC236}">
                <a16:creationId xmlns:a16="http://schemas.microsoft.com/office/drawing/2014/main" id="{BE64232A-D912-4882-BF58-104918115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0" y="4218905"/>
            <a:ext cx="4219397" cy="2089317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0085" name="Rectangle: Rounded Corners 130084">
            <a:extLst>
              <a:ext uri="{FF2B5EF4-FFF2-40B4-BE49-F238E27FC236}">
                <a16:creationId xmlns:a16="http://schemas.microsoft.com/office/drawing/2014/main" id="{E8E4E9D8-6D9C-4646-83A2-11844D84EA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79180" y="3876005"/>
            <a:ext cx="3636169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0050" name="Rectangle 2">
            <a:extLst>
              <a:ext uri="{FF2B5EF4-FFF2-40B4-BE49-F238E27FC236}">
                <a16:creationId xmlns:a16="http://schemas.microsoft.com/office/drawing/2014/main" id="{3675DCF7-9B39-5E45-94BF-521FA90E59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79180" y="3876004"/>
            <a:ext cx="3636169" cy="685799"/>
          </a:xfr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altLang="en-US" sz="23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Low Plastic Tunnels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8CFB54-75A3-F044-9B49-029039E730A3}"/>
              </a:ext>
            </a:extLst>
          </p:cNvPr>
          <p:cNvSpPr txBox="1"/>
          <p:nvPr/>
        </p:nvSpPr>
        <p:spPr>
          <a:xfrm>
            <a:off x="4823353" y="4697298"/>
            <a:ext cx="3780026" cy="14356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latin typeface="+mn-lt"/>
                <a:ea typeface="+mn-ea"/>
                <a:cs typeface="+mn-cs"/>
              </a:rPr>
              <a:t>Slits become flexible as temperature increases – opening</a:t>
            </a:r>
            <a:endParaRPr lang="en-US" sz="1500">
              <a:latin typeface="+mn-lt"/>
              <a:ea typeface="+mn-ea"/>
              <a:cs typeface="+mn-cs"/>
            </a:endParaRP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1" name="Picture 3">
            <a:extLst>
              <a:ext uri="{FF2B5EF4-FFF2-40B4-BE49-F238E27FC236}">
                <a16:creationId xmlns:a16="http://schemas.microsoft.com/office/drawing/2014/main" id="{EAD566E0-52BA-DB40-B2A4-D6884BC8A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38" y="831272"/>
            <a:ext cx="4114800" cy="5671127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172" name="Picture 4">
            <a:extLst>
              <a:ext uri="{FF2B5EF4-FFF2-40B4-BE49-F238E27FC236}">
                <a16:creationId xmlns:a16="http://schemas.microsoft.com/office/drawing/2014/main" id="{2E0ACE2B-227F-4E4D-A423-2CC0D9944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538" y="831272"/>
            <a:ext cx="4114800" cy="5671127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181DF0-FA45-E64E-B469-C5DA9CA2D055}"/>
              </a:ext>
            </a:extLst>
          </p:cNvPr>
          <p:cNvSpPr txBox="1"/>
          <p:nvPr/>
        </p:nvSpPr>
        <p:spPr>
          <a:xfrm>
            <a:off x="482138" y="32435"/>
            <a:ext cx="4921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+mj-lt"/>
              </a:rPr>
              <a:t>Zip-houses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5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5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9" name="Rectangle 7">
            <a:extLst>
              <a:ext uri="{FF2B5EF4-FFF2-40B4-BE49-F238E27FC236}">
                <a16:creationId xmlns:a16="http://schemas.microsoft.com/office/drawing/2014/main" id="{9B7CADE5-587A-5F46-B79A-17510CD7AC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147551"/>
            <a:ext cx="7793038" cy="1143000"/>
          </a:xfrm>
        </p:spPr>
        <p:txBody>
          <a:bodyPr/>
          <a:lstStyle/>
          <a:p>
            <a:r>
              <a:rPr lang="en-US" altLang="en-US" dirty="0"/>
              <a:t>Mulch Benefits</a:t>
            </a:r>
          </a:p>
        </p:txBody>
      </p:sp>
      <p:pic>
        <p:nvPicPr>
          <p:cNvPr id="110600" name="Picture 8">
            <a:extLst>
              <a:ext uri="{FF2B5EF4-FFF2-40B4-BE49-F238E27FC236}">
                <a16:creationId xmlns:a16="http://schemas.microsoft.com/office/drawing/2014/main" id="{7FED53BA-8295-4546-92FC-1D0EE055F3DE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29" y="1600200"/>
            <a:ext cx="4365979" cy="4722814"/>
          </a:xfrm>
        </p:spPr>
      </p:pic>
      <p:sp>
        <p:nvSpPr>
          <p:cNvPr id="110601" name="Rectangle 9">
            <a:extLst>
              <a:ext uri="{FF2B5EF4-FFF2-40B4-BE49-F238E27FC236}">
                <a16:creationId xmlns:a16="http://schemas.microsoft.com/office/drawing/2014/main" id="{52660751-B11B-1A47-A2F3-CBD50C834EAB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5105400" y="1600200"/>
            <a:ext cx="3810000" cy="50292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2400" dirty="0"/>
              <a:t>Retains soil moisture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Prevents nutrient leaching from rainfall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Prevents weed growth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Prevents soil compaction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Provides barrier between fruit and ground, keeping fruit clean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Absorbs incoming solar radiation &amp; transfers heat to soil by conduction</a:t>
            </a:r>
          </a:p>
          <a:p>
            <a:pPr>
              <a:lnSpc>
                <a:spcPct val="90000"/>
              </a:lnSpc>
            </a:pPr>
            <a:endParaRPr lang="en-US" altLang="en-US" sz="2400" dirty="0"/>
          </a:p>
        </p:txBody>
      </p:sp>
      <p:sp>
        <p:nvSpPr>
          <p:cNvPr id="110597" name="Line 5">
            <a:extLst>
              <a:ext uri="{FF2B5EF4-FFF2-40B4-BE49-F238E27FC236}">
                <a16:creationId xmlns:a16="http://schemas.microsoft.com/office/drawing/2014/main" id="{7C72F8A9-7CC2-834C-A2CF-02D308F64172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1447800"/>
            <a:ext cx="8610600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98" name="Rectangle 6">
            <a:extLst>
              <a:ext uri="{FF2B5EF4-FFF2-40B4-BE49-F238E27FC236}">
                <a16:creationId xmlns:a16="http://schemas.microsoft.com/office/drawing/2014/main" id="{D47A172C-0961-FF4F-8649-2E92CDCAF7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76200"/>
            <a:ext cx="8991600" cy="6705600"/>
          </a:xfrm>
          <a:prstGeom prst="rect">
            <a:avLst/>
          </a:prstGeom>
          <a:noFill/>
          <a:ln w="38100" cmpd="dbl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4" name="AutoShape 24">
            <a:extLst>
              <a:ext uri="{FF2B5EF4-FFF2-40B4-BE49-F238E27FC236}">
                <a16:creationId xmlns:a16="http://schemas.microsoft.com/office/drawing/2014/main" id="{E618D607-E123-424B-80FE-EEF08083CBA6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322888" y="5740400"/>
            <a:ext cx="3821112" cy="693738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10E38DE3-3E5F-4941-B192-199889A5DF7D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2017713"/>
            <a:ext cx="3810000" cy="4114800"/>
          </a:xfrm>
        </p:spPr>
        <p:txBody>
          <a:bodyPr/>
          <a:lstStyle/>
          <a:p>
            <a:r>
              <a:rPr lang="en-US" altLang="en-US" sz="2800" dirty="0"/>
              <a:t>Light colored films reflect light </a:t>
            </a:r>
          </a:p>
          <a:p>
            <a:r>
              <a:rPr lang="en-US" altLang="en-US" sz="2800" dirty="0"/>
              <a:t>Dark colored films conduct heat to the soil</a:t>
            </a:r>
          </a:p>
          <a:p>
            <a:r>
              <a:rPr lang="en-US" altLang="en-US" sz="2800" dirty="0"/>
              <a:t>Clear films all solar energy to directly warm the soil</a:t>
            </a:r>
          </a:p>
          <a:p>
            <a:pPr>
              <a:buFont typeface="Wingdings" pitchFamily="2" charset="2"/>
              <a:buNone/>
            </a:pPr>
            <a:endParaRPr lang="en-US" altLang="en-US" sz="2800" dirty="0"/>
          </a:p>
        </p:txBody>
      </p:sp>
      <p:sp>
        <p:nvSpPr>
          <p:cNvPr id="102406" name="Rectangle 6">
            <a:extLst>
              <a:ext uri="{FF2B5EF4-FFF2-40B4-BE49-F238E27FC236}">
                <a16:creationId xmlns:a16="http://schemas.microsoft.com/office/drawing/2014/main" id="{2BF7A97C-E516-5849-9B8F-967BFD7A2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3688" y="2000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2408" name="AutoShape 8">
            <a:extLst>
              <a:ext uri="{FF2B5EF4-FFF2-40B4-BE49-F238E27FC236}">
                <a16:creationId xmlns:a16="http://schemas.microsoft.com/office/drawing/2014/main" id="{189ED6FA-72A0-7049-8F37-B95000AD72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1760538"/>
            <a:ext cx="1920875" cy="1728787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00"/>
              </a:gs>
              <a:gs pos="100000">
                <a:srgbClr val="FFFF66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11" name="Line 11">
            <a:extLst>
              <a:ext uri="{FF2B5EF4-FFF2-40B4-BE49-F238E27FC236}">
                <a16:creationId xmlns:a16="http://schemas.microsoft.com/office/drawing/2014/main" id="{12564E63-6475-CA4F-A27D-6B0C8EE3218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84788" y="5694363"/>
            <a:ext cx="900112" cy="7143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12" name="Line 12">
            <a:extLst>
              <a:ext uri="{FF2B5EF4-FFF2-40B4-BE49-F238E27FC236}">
                <a16:creationId xmlns:a16="http://schemas.microsoft.com/office/drawing/2014/main" id="{B45F88EE-CD20-DD4B-B719-87798EA66629}"/>
              </a:ext>
            </a:extLst>
          </p:cNvPr>
          <p:cNvSpPr>
            <a:spLocks noChangeShapeType="1"/>
          </p:cNvSpPr>
          <p:nvPr/>
        </p:nvSpPr>
        <p:spPr bwMode="auto">
          <a:xfrm>
            <a:off x="6184900" y="5694363"/>
            <a:ext cx="728663" cy="0"/>
          </a:xfrm>
          <a:prstGeom prst="line">
            <a:avLst/>
          </a:prstGeom>
          <a:noFill/>
          <a:ln w="57150">
            <a:solidFill>
              <a:srgbClr val="CC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13" name="Line 13">
            <a:extLst>
              <a:ext uri="{FF2B5EF4-FFF2-40B4-BE49-F238E27FC236}">
                <a16:creationId xmlns:a16="http://schemas.microsoft.com/office/drawing/2014/main" id="{4FC47897-C33B-3C4D-86A4-7D535769E389}"/>
              </a:ext>
            </a:extLst>
          </p:cNvPr>
          <p:cNvSpPr>
            <a:spLocks noChangeShapeType="1"/>
          </p:cNvSpPr>
          <p:nvPr/>
        </p:nvSpPr>
        <p:spPr bwMode="auto">
          <a:xfrm>
            <a:off x="6913563" y="5694363"/>
            <a:ext cx="65405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14" name="Rectangle 14">
            <a:extLst>
              <a:ext uri="{FF2B5EF4-FFF2-40B4-BE49-F238E27FC236}">
                <a16:creationId xmlns:a16="http://schemas.microsoft.com/office/drawing/2014/main" id="{F8132E62-440F-5B45-B041-83A45CA61F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5656263"/>
            <a:ext cx="674687" cy="920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15" name="Line 15">
            <a:extLst>
              <a:ext uri="{FF2B5EF4-FFF2-40B4-BE49-F238E27FC236}">
                <a16:creationId xmlns:a16="http://schemas.microsoft.com/office/drawing/2014/main" id="{ADA35FC6-34C1-F044-878E-909C785140F5}"/>
              </a:ext>
            </a:extLst>
          </p:cNvPr>
          <p:cNvSpPr>
            <a:spLocks noChangeShapeType="1"/>
          </p:cNvSpPr>
          <p:nvPr/>
        </p:nvSpPr>
        <p:spPr bwMode="auto">
          <a:xfrm>
            <a:off x="8297863" y="5738813"/>
            <a:ext cx="846137" cy="6143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16" name="Line 16">
            <a:extLst>
              <a:ext uri="{FF2B5EF4-FFF2-40B4-BE49-F238E27FC236}">
                <a16:creationId xmlns:a16="http://schemas.microsoft.com/office/drawing/2014/main" id="{B186AC62-69A3-1441-9D2A-83A657CF790A}"/>
              </a:ext>
            </a:extLst>
          </p:cNvPr>
          <p:cNvSpPr>
            <a:spLocks noChangeShapeType="1"/>
          </p:cNvSpPr>
          <p:nvPr/>
        </p:nvSpPr>
        <p:spPr bwMode="auto">
          <a:xfrm>
            <a:off x="5954713" y="4081463"/>
            <a:ext cx="538162" cy="15748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17" name="Line 17">
            <a:extLst>
              <a:ext uri="{FF2B5EF4-FFF2-40B4-BE49-F238E27FC236}">
                <a16:creationId xmlns:a16="http://schemas.microsoft.com/office/drawing/2014/main" id="{4DD85F91-0CD4-4447-AA1C-D615422BBC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3688" y="4081463"/>
            <a:ext cx="538162" cy="15748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18" name="Line 18">
            <a:extLst>
              <a:ext uri="{FF2B5EF4-FFF2-40B4-BE49-F238E27FC236}">
                <a16:creationId xmlns:a16="http://schemas.microsoft.com/office/drawing/2014/main" id="{B881DD13-98B9-8640-92C1-37673BE29D2B}"/>
              </a:ext>
            </a:extLst>
          </p:cNvPr>
          <p:cNvSpPr>
            <a:spLocks noChangeShapeType="1"/>
          </p:cNvSpPr>
          <p:nvPr/>
        </p:nvSpPr>
        <p:spPr bwMode="auto">
          <a:xfrm>
            <a:off x="7297738" y="4081463"/>
            <a:ext cx="730250" cy="2189162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19" name="Line 19">
            <a:extLst>
              <a:ext uri="{FF2B5EF4-FFF2-40B4-BE49-F238E27FC236}">
                <a16:creationId xmlns:a16="http://schemas.microsoft.com/office/drawing/2014/main" id="{8D77840E-37E6-0F40-AD2E-4913D39F916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92875" y="4810125"/>
            <a:ext cx="215900" cy="846138"/>
          </a:xfrm>
          <a:prstGeom prst="line">
            <a:avLst/>
          </a:prstGeom>
          <a:noFill/>
          <a:ln w="38100">
            <a:solidFill>
              <a:srgbClr val="F84ABA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20" name="Line 20">
            <a:extLst>
              <a:ext uri="{FF2B5EF4-FFF2-40B4-BE49-F238E27FC236}">
                <a16:creationId xmlns:a16="http://schemas.microsoft.com/office/drawing/2014/main" id="{387E2B53-25FA-2B4F-A346-712BBD0CBAF5}"/>
              </a:ext>
            </a:extLst>
          </p:cNvPr>
          <p:cNvSpPr>
            <a:spLocks noChangeShapeType="1"/>
          </p:cNvSpPr>
          <p:nvPr/>
        </p:nvSpPr>
        <p:spPr bwMode="auto">
          <a:xfrm>
            <a:off x="7181850" y="5694363"/>
            <a:ext cx="0" cy="43815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21" name="Line 21">
            <a:extLst>
              <a:ext uri="{FF2B5EF4-FFF2-40B4-BE49-F238E27FC236}">
                <a16:creationId xmlns:a16="http://schemas.microsoft.com/office/drawing/2014/main" id="{E64BC1B7-4689-A747-A4A0-4998D318703F}"/>
              </a:ext>
            </a:extLst>
          </p:cNvPr>
          <p:cNvSpPr>
            <a:spLocks noChangeShapeType="1"/>
          </p:cNvSpPr>
          <p:nvPr/>
        </p:nvSpPr>
        <p:spPr bwMode="auto">
          <a:xfrm>
            <a:off x="7334250" y="5694363"/>
            <a:ext cx="0" cy="43815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22" name="Line 22">
            <a:extLst>
              <a:ext uri="{FF2B5EF4-FFF2-40B4-BE49-F238E27FC236}">
                <a16:creationId xmlns:a16="http://schemas.microsoft.com/office/drawing/2014/main" id="{1E8AFB1B-3DC6-B845-9F49-B36A203B42FE}"/>
              </a:ext>
            </a:extLst>
          </p:cNvPr>
          <p:cNvSpPr>
            <a:spLocks noChangeShapeType="1"/>
          </p:cNvSpPr>
          <p:nvPr/>
        </p:nvSpPr>
        <p:spPr bwMode="auto">
          <a:xfrm>
            <a:off x="7013575" y="5689600"/>
            <a:ext cx="0" cy="43815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4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4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4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2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050">
            <a:extLst>
              <a:ext uri="{FF2B5EF4-FFF2-40B4-BE49-F238E27FC236}">
                <a16:creationId xmlns:a16="http://schemas.microsoft.com/office/drawing/2014/main" id="{080FAAEE-62B4-AC4F-A4D5-D3D421F120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600" dirty="0"/>
              <a:t>Different Types of Plastics</a:t>
            </a:r>
          </a:p>
        </p:txBody>
      </p:sp>
      <p:sp>
        <p:nvSpPr>
          <p:cNvPr id="82947" name="Rectangle 2051">
            <a:extLst>
              <a:ext uri="{FF2B5EF4-FFF2-40B4-BE49-F238E27FC236}">
                <a16:creationId xmlns:a16="http://schemas.microsoft.com/office/drawing/2014/main" id="{DB1D050C-619C-AE4D-9020-DB5D775C92D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Clear</a:t>
            </a:r>
          </a:p>
          <a:p>
            <a:r>
              <a:rPr lang="en-US" altLang="en-US" dirty="0"/>
              <a:t>IRT Infrared transmitting</a:t>
            </a:r>
          </a:p>
          <a:p>
            <a:r>
              <a:rPr lang="en-US" altLang="en-US" dirty="0"/>
              <a:t>Black</a:t>
            </a:r>
          </a:p>
          <a:p>
            <a:r>
              <a:rPr lang="en-US" altLang="en-US" dirty="0"/>
              <a:t>Reflective </a:t>
            </a:r>
          </a:p>
          <a:p>
            <a:r>
              <a:rPr lang="en-US" altLang="en-US" dirty="0"/>
              <a:t>Mulch colors</a:t>
            </a:r>
          </a:p>
          <a:p>
            <a:pPr lvl="1"/>
            <a:r>
              <a:rPr lang="en-US" altLang="en-US" dirty="0"/>
              <a:t>Red</a:t>
            </a:r>
          </a:p>
          <a:p>
            <a:pPr lvl="1"/>
            <a:r>
              <a:rPr lang="en-US" altLang="en-US" dirty="0"/>
              <a:t>Blue</a:t>
            </a:r>
          </a:p>
          <a:p>
            <a:pPr lvl="1"/>
            <a:r>
              <a:rPr lang="en-US" altLang="en-US" dirty="0"/>
              <a:t>Yellow</a:t>
            </a:r>
          </a:p>
          <a:p>
            <a:endParaRPr lang="en-US" altLang="en-US" dirty="0"/>
          </a:p>
        </p:txBody>
      </p:sp>
      <p:pic>
        <p:nvPicPr>
          <p:cNvPr id="82949" name="Picture 2053">
            <a:extLst>
              <a:ext uri="{FF2B5EF4-FFF2-40B4-BE49-F238E27FC236}">
                <a16:creationId xmlns:a16="http://schemas.microsoft.com/office/drawing/2014/main" id="{EF6D5958-3641-3F4B-94EC-66184DE7A23E}"/>
              </a:ext>
            </a:extLst>
          </p:cNvPr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9600" y="4114800"/>
            <a:ext cx="4724400" cy="2570163"/>
          </a:xfr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>
            <a:extLst>
              <a:ext uri="{FF2B5EF4-FFF2-40B4-BE49-F238E27FC236}">
                <a16:creationId xmlns:a16="http://schemas.microsoft.com/office/drawing/2014/main" id="{92C06383-AB08-AD45-A478-C7D4C59218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98241" y="454252"/>
            <a:ext cx="7793037" cy="1143000"/>
          </a:xfrm>
        </p:spPr>
        <p:txBody>
          <a:bodyPr>
            <a:normAutofit/>
          </a:bodyPr>
          <a:lstStyle/>
          <a:p>
            <a:r>
              <a:rPr lang="en-US" altLang="en-US" sz="3600" dirty="0"/>
              <a:t>Clear Mulch</a:t>
            </a:r>
          </a:p>
        </p:txBody>
      </p:sp>
      <p:sp>
        <p:nvSpPr>
          <p:cNvPr id="146435" name="Rectangle 3">
            <a:extLst>
              <a:ext uri="{FF2B5EF4-FFF2-40B4-BE49-F238E27FC236}">
                <a16:creationId xmlns:a16="http://schemas.microsoft.com/office/drawing/2014/main" id="{F1685E30-0307-F94D-B878-0B431F690DB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800" dirty="0"/>
              <a:t>Transmits 85-95% of solar radiation</a:t>
            </a:r>
          </a:p>
          <a:p>
            <a:r>
              <a:rPr lang="en-US" altLang="en-US" sz="2800" dirty="0"/>
              <a:t>Temperatures warmer than bare soil </a:t>
            </a:r>
          </a:p>
          <a:p>
            <a:pPr lvl="1"/>
            <a:r>
              <a:rPr lang="en-US" altLang="en-US" sz="2500" dirty="0"/>
              <a:t>4-8</a:t>
            </a:r>
            <a:r>
              <a:rPr lang="en-US" altLang="en-US" sz="2500" baseline="40000" dirty="0"/>
              <a:t>o</a:t>
            </a:r>
            <a:r>
              <a:rPr lang="en-US" altLang="en-US" sz="2500" dirty="0"/>
              <a:t>C at 5 cm</a:t>
            </a:r>
          </a:p>
          <a:p>
            <a:pPr lvl="1"/>
            <a:r>
              <a:rPr lang="en-US" altLang="en-US" sz="2500" dirty="0"/>
              <a:t>3-5</a:t>
            </a:r>
            <a:r>
              <a:rPr lang="en-US" altLang="en-US" sz="2500" baseline="40000" dirty="0"/>
              <a:t>o</a:t>
            </a:r>
            <a:r>
              <a:rPr lang="en-US" altLang="en-US" sz="2500" dirty="0"/>
              <a:t>C at 10cm</a:t>
            </a:r>
            <a:endParaRPr lang="en-US" altLang="en-US" sz="2500" baseline="40000" dirty="0"/>
          </a:p>
        </p:txBody>
      </p:sp>
      <p:pic>
        <p:nvPicPr>
          <p:cNvPr id="146437" name="Picture 5">
            <a:extLst>
              <a:ext uri="{FF2B5EF4-FFF2-40B4-BE49-F238E27FC236}">
                <a16:creationId xmlns:a16="http://schemas.microsoft.com/office/drawing/2014/main" id="{D4C2FB01-58E9-314E-8ECE-6D24FDD26B18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088" y="3038569"/>
            <a:ext cx="3810000" cy="2073088"/>
          </a:xfr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>
            <a:extLst>
              <a:ext uri="{FF2B5EF4-FFF2-40B4-BE49-F238E27FC236}">
                <a16:creationId xmlns:a16="http://schemas.microsoft.com/office/drawing/2014/main" id="{69EB92BC-BFB9-D740-94EF-63993FEED9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600" dirty="0"/>
              <a:t>IRT Mulch</a:t>
            </a:r>
          </a:p>
        </p:txBody>
      </p:sp>
      <p:sp>
        <p:nvSpPr>
          <p:cNvPr id="149507" name="Rectangle 3">
            <a:extLst>
              <a:ext uri="{FF2B5EF4-FFF2-40B4-BE49-F238E27FC236}">
                <a16:creationId xmlns:a16="http://schemas.microsoft.com/office/drawing/2014/main" id="{2C08FF0D-9431-6942-95CE-F06FD99312A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800" dirty="0"/>
              <a:t>Green or brown color</a:t>
            </a:r>
          </a:p>
          <a:p>
            <a:r>
              <a:rPr lang="en-US" altLang="en-US" sz="2800" dirty="0"/>
              <a:t>Allows IR through to soil but not PAR</a:t>
            </a:r>
          </a:p>
          <a:p>
            <a:r>
              <a:rPr lang="en-US" altLang="en-US" sz="2800" dirty="0"/>
              <a:t>Temperatures warmer than bare soil </a:t>
            </a:r>
          </a:p>
          <a:p>
            <a:pPr lvl="1"/>
            <a:r>
              <a:rPr lang="en-US" altLang="en-US" sz="2500" dirty="0"/>
              <a:t>3-6</a:t>
            </a:r>
            <a:r>
              <a:rPr lang="en-US" altLang="en-US" sz="2500" baseline="40000" dirty="0"/>
              <a:t>o</a:t>
            </a:r>
            <a:r>
              <a:rPr lang="en-US" altLang="en-US" sz="2500" dirty="0"/>
              <a:t>C at 5 cm</a:t>
            </a:r>
          </a:p>
          <a:p>
            <a:pPr lvl="1"/>
            <a:r>
              <a:rPr lang="en-US" altLang="en-US" sz="2500" dirty="0"/>
              <a:t>2</a:t>
            </a:r>
            <a:r>
              <a:rPr lang="en-US" altLang="en-US" sz="2500" baseline="40000" dirty="0"/>
              <a:t>o</a:t>
            </a:r>
            <a:r>
              <a:rPr lang="en-US" altLang="en-US" sz="2500" dirty="0"/>
              <a:t>C at 10cm</a:t>
            </a:r>
            <a:endParaRPr lang="en-US" altLang="en-US" sz="2500" baseline="40000" dirty="0"/>
          </a:p>
        </p:txBody>
      </p:sp>
      <p:pic>
        <p:nvPicPr>
          <p:cNvPr id="149508" name="Picture 4">
            <a:extLst>
              <a:ext uri="{FF2B5EF4-FFF2-40B4-BE49-F238E27FC236}">
                <a16:creationId xmlns:a16="http://schemas.microsoft.com/office/drawing/2014/main" id="{81BF3B86-A789-4C42-8E66-6806EE78E5EB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088" y="3038569"/>
            <a:ext cx="3810000" cy="2073088"/>
          </a:xfr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173" name="Rectangle 92172">
            <a:extLst>
              <a:ext uri="{FF2B5EF4-FFF2-40B4-BE49-F238E27FC236}">
                <a16:creationId xmlns:a16="http://schemas.microsoft.com/office/drawing/2014/main" id="{3346177D-ADC4-4968-B747-5CFCD390B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162" name="Rectangle 1026">
            <a:extLst>
              <a:ext uri="{FF2B5EF4-FFF2-40B4-BE49-F238E27FC236}">
                <a16:creationId xmlns:a16="http://schemas.microsoft.com/office/drawing/2014/main" id="{747BAA66-DA21-D348-9DE9-39045D3021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97375" y="489508"/>
            <a:ext cx="4316172" cy="16675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altLang="en-US" sz="35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Air Drainage and Frost Pockets</a:t>
            </a:r>
          </a:p>
        </p:txBody>
      </p:sp>
      <p:pic>
        <p:nvPicPr>
          <p:cNvPr id="92168" name="Picture 1032">
            <a:extLst>
              <a:ext uri="{FF2B5EF4-FFF2-40B4-BE49-F238E27FC236}">
                <a16:creationId xmlns:a16="http://schemas.microsoft.com/office/drawing/2014/main" id="{FDAE4C88-263D-614F-B5C3-DD1FEE859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1097" y="2093517"/>
            <a:ext cx="2907124" cy="2239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63" name="Rectangle 1027">
            <a:extLst>
              <a:ext uri="{FF2B5EF4-FFF2-40B4-BE49-F238E27FC236}">
                <a16:creationId xmlns:a16="http://schemas.microsoft.com/office/drawing/2014/main" id="{1E1D0475-C06D-4040-9E91-96D98574EA3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197376" y="2405894"/>
            <a:ext cx="4316172" cy="3197464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 defTabSz="914400"/>
            <a:r>
              <a:rPr lang="en-US" altLang="en-US" sz="1700"/>
              <a:t>Choose southern facing slopes</a:t>
            </a:r>
          </a:p>
          <a:p>
            <a:pPr indent="-228600" defTabSz="914400"/>
            <a:r>
              <a:rPr lang="en-US" altLang="en-US" sz="1700"/>
              <a:t>A 5</a:t>
            </a:r>
            <a:r>
              <a:rPr lang="en-US" altLang="en-US" sz="1700" baseline="50000"/>
              <a:t>o</a:t>
            </a:r>
            <a:r>
              <a:rPr lang="en-US" altLang="en-US" sz="1700"/>
              <a:t> slope in our latitude is equal to the same location 300 miles to the south</a:t>
            </a:r>
          </a:p>
        </p:txBody>
      </p:sp>
      <p:sp>
        <p:nvSpPr>
          <p:cNvPr id="92175" name="Rectangle 92174">
            <a:extLst>
              <a:ext uri="{FF2B5EF4-FFF2-40B4-BE49-F238E27FC236}">
                <a16:creationId xmlns:a16="http://schemas.microsoft.com/office/drawing/2014/main" id="{0844A943-BF79-4FEA-ABB1-3BD54D236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9144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90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177" name="Rectangle 92176">
            <a:extLst>
              <a:ext uri="{FF2B5EF4-FFF2-40B4-BE49-F238E27FC236}">
                <a16:creationId xmlns:a16="http://schemas.microsoft.com/office/drawing/2014/main" id="{6437CC72-F4A8-4DC3-AFAB-D22C482C8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8950" y="6400799"/>
            <a:ext cx="6115048" cy="456772"/>
          </a:xfrm>
          <a:prstGeom prst="rect">
            <a:avLst/>
          </a:prstGeom>
          <a:gradFill>
            <a:gsLst>
              <a:gs pos="0">
                <a:srgbClr val="000000">
                  <a:alpha val="50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166" name="Freeform 1030">
            <a:extLst>
              <a:ext uri="{FF2B5EF4-FFF2-40B4-BE49-F238E27FC236}">
                <a16:creationId xmlns:a16="http://schemas.microsoft.com/office/drawing/2014/main" id="{A811600A-FDC3-6540-85C6-6D6A3184B796}"/>
              </a:ext>
            </a:extLst>
          </p:cNvPr>
          <p:cNvSpPr>
            <a:spLocks/>
          </p:cNvSpPr>
          <p:nvPr/>
        </p:nvSpPr>
        <p:spPr bwMode="auto">
          <a:xfrm>
            <a:off x="5384800" y="3170238"/>
            <a:ext cx="3425825" cy="1724025"/>
          </a:xfrm>
          <a:custGeom>
            <a:avLst/>
            <a:gdLst>
              <a:gd name="T0" fmla="*/ 0 w 2158"/>
              <a:gd name="T1" fmla="*/ 42 h 1086"/>
              <a:gd name="T2" fmla="*/ 411 w 2158"/>
              <a:gd name="T3" fmla="*/ 60 h 1086"/>
              <a:gd name="T4" fmla="*/ 512 w 2158"/>
              <a:gd name="T5" fmla="*/ 179 h 1086"/>
              <a:gd name="T6" fmla="*/ 558 w 2158"/>
              <a:gd name="T7" fmla="*/ 225 h 1086"/>
              <a:gd name="T8" fmla="*/ 603 w 2158"/>
              <a:gd name="T9" fmla="*/ 371 h 1086"/>
              <a:gd name="T10" fmla="*/ 768 w 2158"/>
              <a:gd name="T11" fmla="*/ 517 h 1086"/>
              <a:gd name="T12" fmla="*/ 905 w 2158"/>
              <a:gd name="T13" fmla="*/ 572 h 1086"/>
              <a:gd name="T14" fmla="*/ 960 w 2158"/>
              <a:gd name="T15" fmla="*/ 590 h 1086"/>
              <a:gd name="T16" fmla="*/ 1115 w 2158"/>
              <a:gd name="T17" fmla="*/ 645 h 1086"/>
              <a:gd name="T18" fmla="*/ 1134 w 2158"/>
              <a:gd name="T19" fmla="*/ 664 h 1086"/>
              <a:gd name="T20" fmla="*/ 1189 w 2158"/>
              <a:gd name="T21" fmla="*/ 682 h 1086"/>
              <a:gd name="T22" fmla="*/ 1253 w 2158"/>
              <a:gd name="T23" fmla="*/ 737 h 1086"/>
              <a:gd name="T24" fmla="*/ 1353 w 2158"/>
              <a:gd name="T25" fmla="*/ 773 h 1086"/>
              <a:gd name="T26" fmla="*/ 1490 w 2158"/>
              <a:gd name="T27" fmla="*/ 792 h 1086"/>
              <a:gd name="T28" fmla="*/ 1545 w 2158"/>
              <a:gd name="T29" fmla="*/ 810 h 1086"/>
              <a:gd name="T30" fmla="*/ 1573 w 2158"/>
              <a:gd name="T31" fmla="*/ 819 h 1086"/>
              <a:gd name="T32" fmla="*/ 1627 w 2158"/>
              <a:gd name="T33" fmla="*/ 856 h 1086"/>
              <a:gd name="T34" fmla="*/ 1655 w 2158"/>
              <a:gd name="T35" fmla="*/ 874 h 1086"/>
              <a:gd name="T36" fmla="*/ 1691 w 2158"/>
              <a:gd name="T37" fmla="*/ 920 h 1086"/>
              <a:gd name="T38" fmla="*/ 1774 w 2158"/>
              <a:gd name="T39" fmla="*/ 1048 h 1086"/>
              <a:gd name="T40" fmla="*/ 1938 w 2158"/>
              <a:gd name="T41" fmla="*/ 1084 h 1086"/>
              <a:gd name="T42" fmla="*/ 2158 w 2158"/>
              <a:gd name="T43" fmla="*/ 1084 h 10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158" h="1086">
                <a:moveTo>
                  <a:pt x="0" y="42"/>
                </a:moveTo>
                <a:cubicBezTo>
                  <a:pt x="137" y="45"/>
                  <a:pt x="288" y="0"/>
                  <a:pt x="411" y="60"/>
                </a:cubicBezTo>
                <a:cubicBezTo>
                  <a:pt x="460" y="84"/>
                  <a:pt x="483" y="136"/>
                  <a:pt x="512" y="179"/>
                </a:cubicBezTo>
                <a:cubicBezTo>
                  <a:pt x="524" y="197"/>
                  <a:pt x="558" y="225"/>
                  <a:pt x="558" y="225"/>
                </a:cubicBezTo>
                <a:cubicBezTo>
                  <a:pt x="572" y="267"/>
                  <a:pt x="583" y="331"/>
                  <a:pt x="603" y="371"/>
                </a:cubicBezTo>
                <a:cubicBezTo>
                  <a:pt x="637" y="436"/>
                  <a:pt x="702" y="487"/>
                  <a:pt x="768" y="517"/>
                </a:cubicBezTo>
                <a:cubicBezTo>
                  <a:pt x="811" y="536"/>
                  <a:pt x="861" y="558"/>
                  <a:pt x="905" y="572"/>
                </a:cubicBezTo>
                <a:cubicBezTo>
                  <a:pt x="923" y="578"/>
                  <a:pt x="960" y="590"/>
                  <a:pt x="960" y="590"/>
                </a:cubicBezTo>
                <a:cubicBezTo>
                  <a:pt x="1005" y="622"/>
                  <a:pt x="1063" y="628"/>
                  <a:pt x="1115" y="645"/>
                </a:cubicBezTo>
                <a:cubicBezTo>
                  <a:pt x="1121" y="651"/>
                  <a:pt x="1126" y="660"/>
                  <a:pt x="1134" y="664"/>
                </a:cubicBezTo>
                <a:cubicBezTo>
                  <a:pt x="1151" y="673"/>
                  <a:pt x="1189" y="682"/>
                  <a:pt x="1189" y="682"/>
                </a:cubicBezTo>
                <a:cubicBezTo>
                  <a:pt x="1201" y="719"/>
                  <a:pt x="1217" y="725"/>
                  <a:pt x="1253" y="737"/>
                </a:cubicBezTo>
                <a:cubicBezTo>
                  <a:pt x="1287" y="788"/>
                  <a:pt x="1259" y="761"/>
                  <a:pt x="1353" y="773"/>
                </a:cubicBezTo>
                <a:cubicBezTo>
                  <a:pt x="1399" y="779"/>
                  <a:pt x="1490" y="792"/>
                  <a:pt x="1490" y="792"/>
                </a:cubicBezTo>
                <a:cubicBezTo>
                  <a:pt x="1508" y="798"/>
                  <a:pt x="1527" y="804"/>
                  <a:pt x="1545" y="810"/>
                </a:cubicBezTo>
                <a:cubicBezTo>
                  <a:pt x="1554" y="813"/>
                  <a:pt x="1573" y="819"/>
                  <a:pt x="1573" y="819"/>
                </a:cubicBezTo>
                <a:cubicBezTo>
                  <a:pt x="1591" y="831"/>
                  <a:pt x="1609" y="844"/>
                  <a:pt x="1627" y="856"/>
                </a:cubicBezTo>
                <a:cubicBezTo>
                  <a:pt x="1636" y="862"/>
                  <a:pt x="1655" y="874"/>
                  <a:pt x="1655" y="874"/>
                </a:cubicBezTo>
                <a:cubicBezTo>
                  <a:pt x="1666" y="890"/>
                  <a:pt x="1681" y="903"/>
                  <a:pt x="1691" y="920"/>
                </a:cubicBezTo>
                <a:cubicBezTo>
                  <a:pt x="1714" y="958"/>
                  <a:pt x="1732" y="1022"/>
                  <a:pt x="1774" y="1048"/>
                </a:cubicBezTo>
                <a:cubicBezTo>
                  <a:pt x="1810" y="1070"/>
                  <a:pt x="1897" y="1083"/>
                  <a:pt x="1938" y="1084"/>
                </a:cubicBezTo>
                <a:cubicBezTo>
                  <a:pt x="2011" y="1086"/>
                  <a:pt x="2085" y="1084"/>
                  <a:pt x="2158" y="1084"/>
                </a:cubicBez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67" name="Freeform 1031">
            <a:extLst>
              <a:ext uri="{FF2B5EF4-FFF2-40B4-BE49-F238E27FC236}">
                <a16:creationId xmlns:a16="http://schemas.microsoft.com/office/drawing/2014/main" id="{4DF08376-08DE-1B4A-94A9-3CA1028ACE59}"/>
              </a:ext>
            </a:extLst>
          </p:cNvPr>
          <p:cNvSpPr>
            <a:spLocks/>
          </p:cNvSpPr>
          <p:nvPr/>
        </p:nvSpPr>
        <p:spPr bwMode="auto">
          <a:xfrm>
            <a:off x="5410200" y="2819400"/>
            <a:ext cx="4025900" cy="1562100"/>
          </a:xfrm>
          <a:custGeom>
            <a:avLst/>
            <a:gdLst>
              <a:gd name="T0" fmla="*/ 0 w 2536"/>
              <a:gd name="T1" fmla="*/ 0 h 984"/>
              <a:gd name="T2" fmla="*/ 672 w 2536"/>
              <a:gd name="T3" fmla="*/ 240 h 984"/>
              <a:gd name="T4" fmla="*/ 1296 w 2536"/>
              <a:gd name="T5" fmla="*/ 864 h 984"/>
              <a:gd name="T6" fmla="*/ 2112 w 2536"/>
              <a:gd name="T7" fmla="*/ 960 h 984"/>
              <a:gd name="T8" fmla="*/ 2496 w 2536"/>
              <a:gd name="T9" fmla="*/ 960 h 984"/>
              <a:gd name="T10" fmla="*/ 1872 w 2536"/>
              <a:gd name="T11" fmla="*/ 960 h 9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536" h="984">
                <a:moveTo>
                  <a:pt x="0" y="0"/>
                </a:moveTo>
                <a:cubicBezTo>
                  <a:pt x="228" y="48"/>
                  <a:pt x="456" y="96"/>
                  <a:pt x="672" y="240"/>
                </a:cubicBezTo>
                <a:cubicBezTo>
                  <a:pt x="888" y="384"/>
                  <a:pt x="1056" y="744"/>
                  <a:pt x="1296" y="864"/>
                </a:cubicBezTo>
                <a:cubicBezTo>
                  <a:pt x="1536" y="984"/>
                  <a:pt x="1912" y="944"/>
                  <a:pt x="2112" y="960"/>
                </a:cubicBezTo>
                <a:cubicBezTo>
                  <a:pt x="2312" y="976"/>
                  <a:pt x="2536" y="960"/>
                  <a:pt x="2496" y="960"/>
                </a:cubicBezTo>
                <a:cubicBezTo>
                  <a:pt x="2456" y="960"/>
                  <a:pt x="2164" y="960"/>
                  <a:pt x="1872" y="960"/>
                </a:cubicBez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>
            <a:extLst>
              <a:ext uri="{FF2B5EF4-FFF2-40B4-BE49-F238E27FC236}">
                <a16:creationId xmlns:a16="http://schemas.microsoft.com/office/drawing/2014/main" id="{C6C6C2F5-8C80-4E45-A8A9-45290E774D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600" dirty="0"/>
              <a:t>Black Mulch</a:t>
            </a:r>
          </a:p>
        </p:txBody>
      </p:sp>
      <p:sp>
        <p:nvSpPr>
          <p:cNvPr id="148483" name="Rectangle 3">
            <a:extLst>
              <a:ext uri="{FF2B5EF4-FFF2-40B4-BE49-F238E27FC236}">
                <a16:creationId xmlns:a16="http://schemas.microsoft.com/office/drawing/2014/main" id="{BD6DC8E6-137F-114C-BF44-45C5186D828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800" dirty="0"/>
              <a:t>Prevents weed growth</a:t>
            </a:r>
          </a:p>
          <a:p>
            <a:r>
              <a:rPr lang="en-US" altLang="en-US" sz="2800" dirty="0"/>
              <a:t>Temperatures warmer than bare soil </a:t>
            </a:r>
          </a:p>
          <a:p>
            <a:pPr lvl="1"/>
            <a:r>
              <a:rPr lang="en-US" altLang="en-US" sz="2500" dirty="0"/>
              <a:t>2.8</a:t>
            </a:r>
            <a:r>
              <a:rPr lang="en-US" altLang="en-US" sz="2500" baseline="40000" dirty="0"/>
              <a:t>o</a:t>
            </a:r>
            <a:r>
              <a:rPr lang="en-US" altLang="en-US" sz="2500" dirty="0"/>
              <a:t>C at 5 cm</a:t>
            </a:r>
          </a:p>
          <a:p>
            <a:pPr lvl="1"/>
            <a:r>
              <a:rPr lang="en-US" altLang="en-US" sz="2500" dirty="0"/>
              <a:t>1.7</a:t>
            </a:r>
            <a:r>
              <a:rPr lang="en-US" altLang="en-US" sz="2500" baseline="40000" dirty="0"/>
              <a:t>o</a:t>
            </a:r>
            <a:r>
              <a:rPr lang="en-US" altLang="en-US" sz="2500" dirty="0"/>
              <a:t>C at 10cm </a:t>
            </a:r>
            <a:endParaRPr lang="en-US" altLang="en-US" sz="2500" baseline="40000" dirty="0"/>
          </a:p>
        </p:txBody>
      </p:sp>
      <p:pic>
        <p:nvPicPr>
          <p:cNvPr id="148484" name="Picture 4">
            <a:extLst>
              <a:ext uri="{FF2B5EF4-FFF2-40B4-BE49-F238E27FC236}">
                <a16:creationId xmlns:a16="http://schemas.microsoft.com/office/drawing/2014/main" id="{E2ACE468-902D-E447-AF80-5EFC69F65048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088" y="3038569"/>
            <a:ext cx="3810000" cy="2073088"/>
          </a:xfr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>
            <a:extLst>
              <a:ext uri="{FF2B5EF4-FFF2-40B4-BE49-F238E27FC236}">
                <a16:creationId xmlns:a16="http://schemas.microsoft.com/office/drawing/2014/main" id="{C6C6C2F5-8C80-4E45-A8A9-45290E774D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600" dirty="0"/>
              <a:t>White Mulch</a:t>
            </a:r>
          </a:p>
        </p:txBody>
      </p:sp>
      <p:sp>
        <p:nvSpPr>
          <p:cNvPr id="148483" name="Rectangle 3">
            <a:extLst>
              <a:ext uri="{FF2B5EF4-FFF2-40B4-BE49-F238E27FC236}">
                <a16:creationId xmlns:a16="http://schemas.microsoft.com/office/drawing/2014/main" id="{BD6DC8E6-137F-114C-BF44-45C5186D828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800" dirty="0"/>
              <a:t>Prevents weed growth</a:t>
            </a:r>
          </a:p>
          <a:p>
            <a:r>
              <a:rPr lang="en-US" altLang="en-US" sz="2800" dirty="0"/>
              <a:t>Temperatures like bare soil during the day, but warmer at night</a:t>
            </a:r>
          </a:p>
          <a:p>
            <a:r>
              <a:rPr lang="en-US" altLang="en-US" sz="2800" dirty="0"/>
              <a:t>Soil temperature cooler than mulched with black</a:t>
            </a:r>
          </a:p>
          <a:p>
            <a:pPr lvl="1"/>
            <a:r>
              <a:rPr lang="en-US" altLang="en-US" sz="2500" dirty="0"/>
              <a:t>5</a:t>
            </a:r>
            <a:r>
              <a:rPr lang="en-US" altLang="en-US" sz="2500" baseline="40000" dirty="0"/>
              <a:t>o</a:t>
            </a:r>
            <a:r>
              <a:rPr lang="en-US" altLang="en-US" sz="2500" dirty="0"/>
              <a:t>C at 5 cm</a:t>
            </a:r>
          </a:p>
        </p:txBody>
      </p:sp>
      <p:pic>
        <p:nvPicPr>
          <p:cNvPr id="8" name="Online Image Placeholder 7" descr="A picture containing grass, outdoor, nature, plant&#10;&#10;Description automatically generated">
            <a:extLst>
              <a:ext uri="{FF2B5EF4-FFF2-40B4-BE49-F238E27FC236}">
                <a16:creationId xmlns:a16="http://schemas.microsoft.com/office/drawing/2014/main" id="{60CFCFEF-1457-5B48-8FA0-84E200B24868}"/>
              </a:ext>
            </a:extLst>
          </p:cNvPr>
          <p:cNvPicPr>
            <a:picLocks noGrp="1" noChangeAspect="1"/>
          </p:cNvPicPr>
          <p:nvPr>
            <p:ph type="clipArt" sz="half" idx="2"/>
          </p:nvPr>
        </p:nvPicPr>
        <p:blipFill>
          <a:blip r:embed="rId2"/>
          <a:stretch>
            <a:fillRect/>
          </a:stretch>
        </p:blipFill>
        <p:spPr>
          <a:xfrm>
            <a:off x="5145088" y="2646363"/>
            <a:ext cx="3810000" cy="2857500"/>
          </a:xfrm>
        </p:spPr>
      </p:pic>
    </p:spTree>
    <p:extLst>
      <p:ext uri="{BB962C8B-B14F-4D97-AF65-F5344CB8AC3E}">
        <p14:creationId xmlns:p14="http://schemas.microsoft.com/office/powerpoint/2010/main" val="318260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873D3-4061-8F4E-85B6-5253331F5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Degradable Plastic Mulches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46285E-70E5-8A40-94A0-1C44129C468E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0" y="1888956"/>
            <a:ext cx="3810000" cy="4114800"/>
          </a:xfrm>
        </p:spPr>
        <p:txBody>
          <a:bodyPr/>
          <a:lstStyle/>
          <a:p>
            <a:r>
              <a:rPr lang="en-US" dirty="0"/>
              <a:t>Black</a:t>
            </a:r>
          </a:p>
          <a:p>
            <a:r>
              <a:rPr lang="en-US" dirty="0"/>
              <a:t>White</a:t>
            </a:r>
          </a:p>
          <a:p>
            <a:r>
              <a:rPr lang="en-US" dirty="0"/>
              <a:t>White on Black</a:t>
            </a:r>
          </a:p>
          <a:p>
            <a:r>
              <a:rPr lang="en-US" dirty="0"/>
              <a:t>Longevity varies by manufacturer and thickness</a:t>
            </a:r>
          </a:p>
          <a:p>
            <a:r>
              <a:rPr lang="en-US" dirty="0"/>
              <a:t>Typically, more expensive </a:t>
            </a:r>
          </a:p>
          <a:p>
            <a:r>
              <a:rPr lang="en-US" dirty="0"/>
              <a:t>Eliminates retrieval and disposal costs</a:t>
            </a:r>
          </a:p>
          <a:p>
            <a:r>
              <a:rPr lang="en-US" dirty="0"/>
              <a:t>Not allowed by many organic certifiers </a:t>
            </a:r>
          </a:p>
        </p:txBody>
      </p:sp>
      <p:pic>
        <p:nvPicPr>
          <p:cNvPr id="5" name="Online Image Placeholder 7" descr="A picture containing grass, outdoor, nature, plant&#10;&#10;Description automatically generated">
            <a:extLst>
              <a:ext uri="{FF2B5EF4-FFF2-40B4-BE49-F238E27FC236}">
                <a16:creationId xmlns:a16="http://schemas.microsoft.com/office/drawing/2014/main" id="{E9B6690F-1391-D34D-A208-7B80AC6C0035}"/>
              </a:ext>
            </a:extLst>
          </p:cNvPr>
          <p:cNvPicPr>
            <a:picLocks noGrp="1" noChangeAspect="1"/>
          </p:cNvPicPr>
          <p:nvPr>
            <p:ph type="clipArt" sz="half" idx="2"/>
          </p:nvPr>
        </p:nvPicPr>
        <p:blipFill>
          <a:blip r:embed="rId2"/>
          <a:stretch>
            <a:fillRect/>
          </a:stretch>
        </p:blipFill>
        <p:spPr>
          <a:xfrm>
            <a:off x="3548561" y="2123986"/>
            <a:ext cx="5595439" cy="4196579"/>
          </a:xfrm>
        </p:spPr>
      </p:pic>
    </p:spTree>
    <p:extLst>
      <p:ext uri="{BB962C8B-B14F-4D97-AF65-F5344CB8AC3E}">
        <p14:creationId xmlns:p14="http://schemas.microsoft.com/office/powerpoint/2010/main" val="8243164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>
            <a:extLst>
              <a:ext uri="{FF2B5EF4-FFF2-40B4-BE49-F238E27FC236}">
                <a16:creationId xmlns:a16="http://schemas.microsoft.com/office/drawing/2014/main" id="{C6C6C2F5-8C80-4E45-A8A9-45290E774D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600" dirty="0"/>
              <a:t>Reflective Mulch</a:t>
            </a:r>
          </a:p>
        </p:txBody>
      </p:sp>
      <p:sp>
        <p:nvSpPr>
          <p:cNvPr id="148483" name="Rectangle 3">
            <a:extLst>
              <a:ext uri="{FF2B5EF4-FFF2-40B4-BE49-F238E27FC236}">
                <a16:creationId xmlns:a16="http://schemas.microsoft.com/office/drawing/2014/main" id="{BD6DC8E6-137F-114C-BF44-45C5186D828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800" dirty="0"/>
              <a:t>Prevents weed growth</a:t>
            </a:r>
          </a:p>
          <a:p>
            <a:r>
              <a:rPr lang="en-US" altLang="en-US" sz="2800" dirty="0"/>
              <a:t>Temperatures cooler than bare soil during the day, but warmer at night</a:t>
            </a:r>
          </a:p>
          <a:p>
            <a:r>
              <a:rPr lang="en-US" altLang="en-US" sz="2800" dirty="0"/>
              <a:t>Soil temperature cooler than mulched with black</a:t>
            </a:r>
          </a:p>
          <a:p>
            <a:pPr lvl="1"/>
            <a:r>
              <a:rPr lang="en-US" altLang="en-US" sz="2500" dirty="0"/>
              <a:t>8</a:t>
            </a:r>
            <a:r>
              <a:rPr lang="en-US" altLang="en-US" sz="2500" baseline="40000" dirty="0"/>
              <a:t> </a:t>
            </a:r>
            <a:r>
              <a:rPr lang="en-US" altLang="en-US" sz="2500" baseline="40000" dirty="0" err="1"/>
              <a:t>o</a:t>
            </a:r>
            <a:r>
              <a:rPr lang="en-US" altLang="en-US" sz="2500" dirty="0" err="1"/>
              <a:t>C</a:t>
            </a:r>
            <a:r>
              <a:rPr lang="en-US" altLang="en-US" sz="2500" dirty="0"/>
              <a:t> at 5 cm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B3C07B1-4B45-0C42-A0D4-2B228F348EF0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088" y="2646363"/>
            <a:ext cx="3810000" cy="28575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6785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>
            <a:extLst>
              <a:ext uri="{FF2B5EF4-FFF2-40B4-BE49-F238E27FC236}">
                <a16:creationId xmlns:a16="http://schemas.microsoft.com/office/drawing/2014/main" id="{5FE6854E-415D-7748-93F3-4D1C89C250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600" b="1" dirty="0">
                <a:latin typeface="+mn-lt"/>
              </a:rPr>
              <a:t>Colored Mulch</a:t>
            </a:r>
          </a:p>
        </p:txBody>
      </p:sp>
      <p:pic>
        <p:nvPicPr>
          <p:cNvPr id="150532" name="Picture 4">
            <a:extLst>
              <a:ext uri="{FF2B5EF4-FFF2-40B4-BE49-F238E27FC236}">
                <a16:creationId xmlns:a16="http://schemas.microsoft.com/office/drawing/2014/main" id="{DDE084B2-F3EE-9947-945A-F75CC84705D8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263" y="3100647"/>
            <a:ext cx="4016737" cy="2185577"/>
          </a:xfr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150534" name="Rectangle 3">
            <a:extLst>
              <a:ext uri="{FF2B5EF4-FFF2-40B4-BE49-F238E27FC236}">
                <a16:creationId xmlns:a16="http://schemas.microsoft.com/office/drawing/2014/main" id="{1FC55902-815B-497B-4B28-2917CDDBFEA1}"/>
              </a:ext>
            </a:extLst>
          </p:cNvPr>
          <p:cNvGraphicFramePr/>
          <p:nvPr/>
        </p:nvGraphicFramePr>
        <p:xfrm>
          <a:off x="1182688" y="2017713"/>
          <a:ext cx="38100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0" name="Rectangle 4">
            <a:extLst>
              <a:ext uri="{FF2B5EF4-FFF2-40B4-BE49-F238E27FC236}">
                <a16:creationId xmlns:a16="http://schemas.microsoft.com/office/drawing/2014/main" id="{12DC13F7-9EAB-B94F-8018-A7F6024A6D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457200"/>
            <a:ext cx="7162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2821" name="Rectangle 5">
            <a:extLst>
              <a:ext uri="{FF2B5EF4-FFF2-40B4-BE49-F238E27FC236}">
                <a16:creationId xmlns:a16="http://schemas.microsoft.com/office/drawing/2014/main" id="{8B4BABE9-8D75-2C4C-ACCD-4A9F4F7389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838200"/>
            <a:ext cx="7620000" cy="381000"/>
          </a:xfrm>
          <a:prstGeom prst="rect">
            <a:avLst/>
          </a:prstGeom>
          <a:gradFill rotWithShape="1">
            <a:gsLst>
              <a:gs pos="0">
                <a:srgbClr val="CCFFFF"/>
              </a:gs>
              <a:gs pos="100000">
                <a:srgbClr val="FF3300"/>
              </a:gs>
            </a:gsLst>
            <a:lin ang="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2824" name="Text Box 8">
            <a:extLst>
              <a:ext uri="{FF2B5EF4-FFF2-40B4-BE49-F238E27FC236}">
                <a16:creationId xmlns:a16="http://schemas.microsoft.com/office/drawing/2014/main" id="{E9AA90B7-4024-A340-B1A6-957D8AB09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1905000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>
                <a:effectLst>
                  <a:outerShdw blurRad="38100" dist="38100" dir="2700000" algn="tl">
                    <a:srgbClr val="C0C0C0"/>
                  </a:outerShdw>
                </a:effectLst>
              </a:rPr>
              <a:t>Black</a:t>
            </a:r>
          </a:p>
        </p:txBody>
      </p:sp>
      <p:sp>
        <p:nvSpPr>
          <p:cNvPr id="162825" name="Text Box 9">
            <a:extLst>
              <a:ext uri="{FF2B5EF4-FFF2-40B4-BE49-F238E27FC236}">
                <a16:creationId xmlns:a16="http://schemas.microsoft.com/office/drawing/2014/main" id="{14087624-EA33-774F-B7E9-22DE9C0DB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1828800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>
                <a:effectLst>
                  <a:outerShdw blurRad="38100" dist="38100" dir="2700000" algn="tl">
                    <a:srgbClr val="C0C0C0"/>
                  </a:outerShdw>
                </a:effectLst>
              </a:rPr>
              <a:t>Clear</a:t>
            </a:r>
          </a:p>
        </p:txBody>
      </p:sp>
      <p:sp>
        <p:nvSpPr>
          <p:cNvPr id="162826" name="Text Box 10">
            <a:extLst>
              <a:ext uri="{FF2B5EF4-FFF2-40B4-BE49-F238E27FC236}">
                <a16:creationId xmlns:a16="http://schemas.microsoft.com/office/drawing/2014/main" id="{DA25916B-ADEF-274C-8D58-47471147C4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905000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>
                <a:effectLst>
                  <a:outerShdw blurRad="38100" dist="38100" dir="2700000" algn="tl">
                    <a:srgbClr val="C0C0C0"/>
                  </a:outerShdw>
                </a:effectLst>
              </a:rPr>
              <a:t>White</a:t>
            </a:r>
          </a:p>
        </p:txBody>
      </p:sp>
      <p:sp>
        <p:nvSpPr>
          <p:cNvPr id="162827" name="Text Box 11">
            <a:extLst>
              <a:ext uri="{FF2B5EF4-FFF2-40B4-BE49-F238E27FC236}">
                <a16:creationId xmlns:a16="http://schemas.microsoft.com/office/drawing/2014/main" id="{14CFB776-2372-F445-8994-FC17823017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3838" y="2743200"/>
            <a:ext cx="9953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>
                <a:effectLst>
                  <a:outerShdw blurRad="38100" dist="38100" dir="2700000" algn="tl">
                    <a:srgbClr val="C0C0C0"/>
                  </a:outerShdw>
                </a:effectLst>
              </a:rPr>
              <a:t>IRT</a:t>
            </a:r>
          </a:p>
        </p:txBody>
      </p:sp>
      <p:sp>
        <p:nvSpPr>
          <p:cNvPr id="162832" name="AutoShape 16">
            <a:extLst>
              <a:ext uri="{FF2B5EF4-FFF2-40B4-BE49-F238E27FC236}">
                <a16:creationId xmlns:a16="http://schemas.microsoft.com/office/drawing/2014/main" id="{849DB167-C653-0B47-9830-E532AFAD5C9E}"/>
              </a:ext>
            </a:extLst>
          </p:cNvPr>
          <p:cNvSpPr>
            <a:spLocks/>
          </p:cNvSpPr>
          <p:nvPr/>
        </p:nvSpPr>
        <p:spPr bwMode="auto">
          <a:xfrm rot="5443718" flipH="1">
            <a:off x="1484313" y="541338"/>
            <a:ext cx="533400" cy="1981200"/>
          </a:xfrm>
          <a:prstGeom prst="leftBrace">
            <a:avLst>
              <a:gd name="adj1" fmla="val 30952"/>
              <a:gd name="adj2" fmla="val 49824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2833" name="AutoShape 17">
            <a:extLst>
              <a:ext uri="{FF2B5EF4-FFF2-40B4-BE49-F238E27FC236}">
                <a16:creationId xmlns:a16="http://schemas.microsoft.com/office/drawing/2014/main" id="{42B8EFEB-CCA4-D846-86ED-91F867001B2D}"/>
              </a:ext>
            </a:extLst>
          </p:cNvPr>
          <p:cNvSpPr>
            <a:spLocks/>
          </p:cNvSpPr>
          <p:nvPr/>
        </p:nvSpPr>
        <p:spPr bwMode="auto">
          <a:xfrm rot="5443718" flipH="1">
            <a:off x="3543300" y="533400"/>
            <a:ext cx="533400" cy="1981200"/>
          </a:xfrm>
          <a:prstGeom prst="leftBrace">
            <a:avLst>
              <a:gd name="adj1" fmla="val 30952"/>
              <a:gd name="adj2" fmla="val 49824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2834" name="AutoShape 18">
            <a:extLst>
              <a:ext uri="{FF2B5EF4-FFF2-40B4-BE49-F238E27FC236}">
                <a16:creationId xmlns:a16="http://schemas.microsoft.com/office/drawing/2014/main" id="{670ABE65-2534-9A41-A57E-0995D0BEC8A3}"/>
              </a:ext>
            </a:extLst>
          </p:cNvPr>
          <p:cNvSpPr>
            <a:spLocks/>
          </p:cNvSpPr>
          <p:nvPr/>
        </p:nvSpPr>
        <p:spPr bwMode="auto">
          <a:xfrm rot="5443718" flipH="1">
            <a:off x="4265613" y="1144588"/>
            <a:ext cx="533400" cy="2362200"/>
          </a:xfrm>
          <a:prstGeom prst="leftBrace">
            <a:avLst>
              <a:gd name="adj1" fmla="val 36905"/>
              <a:gd name="adj2" fmla="val 49824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2835" name="AutoShape 19">
            <a:extLst>
              <a:ext uri="{FF2B5EF4-FFF2-40B4-BE49-F238E27FC236}">
                <a16:creationId xmlns:a16="http://schemas.microsoft.com/office/drawing/2014/main" id="{F1A52CE3-C1B0-2E41-A7EE-1D3FCF4FB9EB}"/>
              </a:ext>
            </a:extLst>
          </p:cNvPr>
          <p:cNvSpPr>
            <a:spLocks/>
          </p:cNvSpPr>
          <p:nvPr/>
        </p:nvSpPr>
        <p:spPr bwMode="auto">
          <a:xfrm rot="5443718" flipH="1">
            <a:off x="6858000" y="1143000"/>
            <a:ext cx="533400" cy="2362200"/>
          </a:xfrm>
          <a:prstGeom prst="leftBrace">
            <a:avLst>
              <a:gd name="adj1" fmla="val 36905"/>
              <a:gd name="adj2" fmla="val 49824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2836" name="AutoShape 20">
            <a:extLst>
              <a:ext uri="{FF2B5EF4-FFF2-40B4-BE49-F238E27FC236}">
                <a16:creationId xmlns:a16="http://schemas.microsoft.com/office/drawing/2014/main" id="{5D2EF236-E33F-4D4A-ADC3-7F832922E2E4}"/>
              </a:ext>
            </a:extLst>
          </p:cNvPr>
          <p:cNvSpPr>
            <a:spLocks/>
          </p:cNvSpPr>
          <p:nvPr/>
        </p:nvSpPr>
        <p:spPr bwMode="auto">
          <a:xfrm rot="5443718" flipH="1">
            <a:off x="7959725" y="4476750"/>
            <a:ext cx="381000" cy="762000"/>
          </a:xfrm>
          <a:prstGeom prst="leftBrace">
            <a:avLst>
              <a:gd name="adj1" fmla="val 16667"/>
              <a:gd name="adj2" fmla="val 49824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2837" name="Text Box 21">
            <a:extLst>
              <a:ext uri="{FF2B5EF4-FFF2-40B4-BE49-F238E27FC236}">
                <a16:creationId xmlns:a16="http://schemas.microsoft.com/office/drawing/2014/main" id="{CB6B7258-1427-9D45-9770-71E6CC5F7F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2743200"/>
            <a:ext cx="2667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>
                <a:effectLst>
                  <a:outerShdw blurRad="38100" dist="38100" dir="2700000" algn="tl">
                    <a:srgbClr val="C0C0C0"/>
                  </a:outerShdw>
                </a:effectLst>
              </a:rPr>
              <a:t>Highly Reflective</a:t>
            </a:r>
          </a:p>
        </p:txBody>
      </p:sp>
      <p:sp>
        <p:nvSpPr>
          <p:cNvPr id="162838" name="WordArt 22">
            <a:extLst>
              <a:ext uri="{FF2B5EF4-FFF2-40B4-BE49-F238E27FC236}">
                <a16:creationId xmlns:a16="http://schemas.microsoft.com/office/drawing/2014/main" id="{56A42C43-F1C3-1846-B455-7629124F019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62000" y="381000"/>
            <a:ext cx="1524000" cy="323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000" kern="10">
                <a:solidFill>
                  <a:srgbClr val="3366FF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 panose="020B0806030902050204" pitchFamily="34" charset="0"/>
              </a:rPr>
              <a:t>Coolest</a:t>
            </a:r>
          </a:p>
        </p:txBody>
      </p:sp>
      <p:sp>
        <p:nvSpPr>
          <p:cNvPr id="162839" name="WordArt 23">
            <a:extLst>
              <a:ext uri="{FF2B5EF4-FFF2-40B4-BE49-F238E27FC236}">
                <a16:creationId xmlns:a16="http://schemas.microsoft.com/office/drawing/2014/main" id="{AD9FF8B7-6B3E-6C4A-9F1A-60A2453F7EF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58000" y="381000"/>
            <a:ext cx="1524000" cy="323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000" kern="1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 panose="020B0806030902050204" pitchFamily="34" charset="0"/>
              </a:rPr>
              <a:t>Warmest</a:t>
            </a:r>
          </a:p>
        </p:txBody>
      </p:sp>
      <p:sp>
        <p:nvSpPr>
          <p:cNvPr id="162868" name="Rectangle 52">
            <a:extLst>
              <a:ext uri="{FF2B5EF4-FFF2-40B4-BE49-F238E27FC236}">
                <a16:creationId xmlns:a16="http://schemas.microsoft.com/office/drawing/2014/main" id="{E3860CAA-F49F-2A44-B83B-43544FCE3C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4267200"/>
            <a:ext cx="7772400" cy="381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008000"/>
              </a:gs>
            </a:gsLst>
            <a:lin ang="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2869" name="WordArt 53">
            <a:extLst>
              <a:ext uri="{FF2B5EF4-FFF2-40B4-BE49-F238E27FC236}">
                <a16:creationId xmlns:a16="http://schemas.microsoft.com/office/drawing/2014/main" id="{8C19239D-C6F7-A249-ADB6-610673578CA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934200" y="3810000"/>
            <a:ext cx="1524000" cy="323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000" kern="10">
                <a:solidFill>
                  <a:srgbClr val="0080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 panose="020B0806030902050204" pitchFamily="34" charset="0"/>
              </a:rPr>
              <a:t>Weedy</a:t>
            </a:r>
          </a:p>
        </p:txBody>
      </p:sp>
      <p:sp>
        <p:nvSpPr>
          <p:cNvPr id="162870" name="WordArt 54">
            <a:extLst>
              <a:ext uri="{FF2B5EF4-FFF2-40B4-BE49-F238E27FC236}">
                <a16:creationId xmlns:a16="http://schemas.microsoft.com/office/drawing/2014/main" id="{2AD1A80E-881F-034F-BF5C-C0B356C3CD2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62000" y="3810000"/>
            <a:ext cx="1676400" cy="323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000" kern="10">
                <a:solidFill>
                  <a:srgbClr val="666699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 panose="020B0806030902050204" pitchFamily="34" charset="0"/>
              </a:rPr>
              <a:t>Weed Free</a:t>
            </a:r>
          </a:p>
        </p:txBody>
      </p:sp>
      <p:sp>
        <p:nvSpPr>
          <p:cNvPr id="162871" name="Text Box 55">
            <a:extLst>
              <a:ext uri="{FF2B5EF4-FFF2-40B4-BE49-F238E27FC236}">
                <a16:creationId xmlns:a16="http://schemas.microsoft.com/office/drawing/2014/main" id="{47B5CBAC-ABB1-F14F-8F7B-90B9439CE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5008563"/>
            <a:ext cx="762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>
                <a:effectLst>
                  <a:outerShdw blurRad="38100" dist="38100" dir="2700000" algn="tl">
                    <a:srgbClr val="C0C0C0"/>
                  </a:outerShdw>
                </a:effectLst>
              </a:rPr>
              <a:t>Black</a:t>
            </a:r>
          </a:p>
        </p:txBody>
      </p:sp>
      <p:sp>
        <p:nvSpPr>
          <p:cNvPr id="162872" name="AutoShape 56">
            <a:extLst>
              <a:ext uri="{FF2B5EF4-FFF2-40B4-BE49-F238E27FC236}">
                <a16:creationId xmlns:a16="http://schemas.microsoft.com/office/drawing/2014/main" id="{3D205986-B489-E049-8D57-C4D9694D2943}"/>
              </a:ext>
            </a:extLst>
          </p:cNvPr>
          <p:cNvSpPr>
            <a:spLocks/>
          </p:cNvSpPr>
          <p:nvPr/>
        </p:nvSpPr>
        <p:spPr bwMode="auto">
          <a:xfrm rot="5443718" flipH="1">
            <a:off x="1980407" y="3429793"/>
            <a:ext cx="381000" cy="2817813"/>
          </a:xfrm>
          <a:prstGeom prst="leftBrace">
            <a:avLst>
              <a:gd name="adj1" fmla="val 61632"/>
              <a:gd name="adj2" fmla="val 49824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2873" name="Text Box 57">
            <a:extLst>
              <a:ext uri="{FF2B5EF4-FFF2-40B4-BE49-F238E27FC236}">
                <a16:creationId xmlns:a16="http://schemas.microsoft.com/office/drawing/2014/main" id="{782DAB09-9E77-6D4A-BB53-6769FE3D61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5008563"/>
            <a:ext cx="1447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>
                <a:effectLst>
                  <a:outerShdw blurRad="38100" dist="38100" dir="2700000" algn="tl">
                    <a:srgbClr val="C0C0C0"/>
                  </a:outerShdw>
                </a:effectLst>
              </a:rPr>
              <a:t>White</a:t>
            </a:r>
          </a:p>
        </p:txBody>
      </p:sp>
      <p:sp>
        <p:nvSpPr>
          <p:cNvPr id="162874" name="AutoShape 58">
            <a:extLst>
              <a:ext uri="{FF2B5EF4-FFF2-40B4-BE49-F238E27FC236}">
                <a16:creationId xmlns:a16="http://schemas.microsoft.com/office/drawing/2014/main" id="{7BDFF719-4E83-E84A-B481-E140C623CCA6}"/>
              </a:ext>
            </a:extLst>
          </p:cNvPr>
          <p:cNvSpPr>
            <a:spLocks/>
          </p:cNvSpPr>
          <p:nvPr/>
        </p:nvSpPr>
        <p:spPr bwMode="auto">
          <a:xfrm rot="5443718" flipH="1">
            <a:off x="5522913" y="2860675"/>
            <a:ext cx="381000" cy="3962400"/>
          </a:xfrm>
          <a:prstGeom prst="leftBrace">
            <a:avLst>
              <a:gd name="adj1" fmla="val 86667"/>
              <a:gd name="adj2" fmla="val 49824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2875" name="Text Box 59">
            <a:extLst>
              <a:ext uri="{FF2B5EF4-FFF2-40B4-BE49-F238E27FC236}">
                <a16:creationId xmlns:a16="http://schemas.microsoft.com/office/drawing/2014/main" id="{0BAFADCB-76A6-0448-998F-127DD5642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5008563"/>
            <a:ext cx="762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>
                <a:effectLst>
                  <a:outerShdw blurRad="38100" dist="38100" dir="2700000" algn="tl">
                    <a:srgbClr val="C0C0C0"/>
                  </a:outerShdw>
                </a:effectLst>
              </a:rPr>
              <a:t>Clear</a:t>
            </a:r>
          </a:p>
        </p:txBody>
      </p:sp>
      <p:sp>
        <p:nvSpPr>
          <p:cNvPr id="162876" name="AutoShape 60">
            <a:extLst>
              <a:ext uri="{FF2B5EF4-FFF2-40B4-BE49-F238E27FC236}">
                <a16:creationId xmlns:a16="http://schemas.microsoft.com/office/drawing/2014/main" id="{463770DB-F669-FE40-BB01-68405FF7D2C9}"/>
              </a:ext>
            </a:extLst>
          </p:cNvPr>
          <p:cNvSpPr>
            <a:spLocks/>
          </p:cNvSpPr>
          <p:nvPr/>
        </p:nvSpPr>
        <p:spPr bwMode="auto">
          <a:xfrm rot="5443718" flipH="1">
            <a:off x="7734300" y="1181100"/>
            <a:ext cx="533400" cy="762000"/>
          </a:xfrm>
          <a:prstGeom prst="leftBrace">
            <a:avLst>
              <a:gd name="adj1" fmla="val 11905"/>
              <a:gd name="adj2" fmla="val 49824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2877" name="AutoShape 61">
            <a:extLst>
              <a:ext uri="{FF2B5EF4-FFF2-40B4-BE49-F238E27FC236}">
                <a16:creationId xmlns:a16="http://schemas.microsoft.com/office/drawing/2014/main" id="{9FAA931E-B024-9A40-9BAC-C64B1015D892}"/>
              </a:ext>
            </a:extLst>
          </p:cNvPr>
          <p:cNvSpPr>
            <a:spLocks/>
          </p:cNvSpPr>
          <p:nvPr/>
        </p:nvSpPr>
        <p:spPr bwMode="auto">
          <a:xfrm rot="5443718" flipH="1">
            <a:off x="1978819" y="4018757"/>
            <a:ext cx="533400" cy="2970212"/>
          </a:xfrm>
          <a:prstGeom prst="leftBrace">
            <a:avLst>
              <a:gd name="adj1" fmla="val 46404"/>
              <a:gd name="adj2" fmla="val 49824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2879" name="AutoShape 63">
            <a:extLst>
              <a:ext uri="{FF2B5EF4-FFF2-40B4-BE49-F238E27FC236}">
                <a16:creationId xmlns:a16="http://schemas.microsoft.com/office/drawing/2014/main" id="{44008AD7-717B-3843-9500-064B33136AC0}"/>
              </a:ext>
            </a:extLst>
          </p:cNvPr>
          <p:cNvSpPr>
            <a:spLocks/>
          </p:cNvSpPr>
          <p:nvPr/>
        </p:nvSpPr>
        <p:spPr bwMode="auto">
          <a:xfrm rot="5443718" flipH="1">
            <a:off x="4150519" y="4475957"/>
            <a:ext cx="533400" cy="2589212"/>
          </a:xfrm>
          <a:prstGeom prst="leftBrace">
            <a:avLst>
              <a:gd name="adj1" fmla="val 40451"/>
              <a:gd name="adj2" fmla="val 49824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2880" name="Rectangle 64">
            <a:extLst>
              <a:ext uri="{FF2B5EF4-FFF2-40B4-BE49-F238E27FC236}">
                <a16:creationId xmlns:a16="http://schemas.microsoft.com/office/drawing/2014/main" id="{8E943A57-4068-F44B-957A-7D2E1C1800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4200" y="5838825"/>
            <a:ext cx="660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IRT</a:t>
            </a:r>
          </a:p>
        </p:txBody>
      </p:sp>
      <p:sp>
        <p:nvSpPr>
          <p:cNvPr id="162881" name="Rectangle 65">
            <a:extLst>
              <a:ext uri="{FF2B5EF4-FFF2-40B4-BE49-F238E27FC236}">
                <a16:creationId xmlns:a16="http://schemas.microsoft.com/office/drawing/2014/main" id="{182A0410-AD60-2F4F-8D1E-72E3CD9B7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1213" y="6235700"/>
            <a:ext cx="20732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>
                <a:effectLst>
                  <a:outerShdw blurRad="38100" dist="38100" dir="2700000" algn="tl">
                    <a:srgbClr val="C0C0C0"/>
                  </a:outerShdw>
                </a:effectLst>
              </a:rPr>
              <a:t>Highly Reflective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>
            <a:extLst>
              <a:ext uri="{FF2B5EF4-FFF2-40B4-BE49-F238E27FC236}">
                <a16:creationId xmlns:a16="http://schemas.microsoft.com/office/drawing/2014/main" id="{0607363D-E4D9-5B4D-965F-51E8D0A35A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17763" name="Picture 3">
            <a:extLst>
              <a:ext uri="{FF2B5EF4-FFF2-40B4-BE49-F238E27FC236}">
                <a16:creationId xmlns:a16="http://schemas.microsoft.com/office/drawing/2014/main" id="{20506C4A-1272-0C47-AA54-3EB657B95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924800" cy="59436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764" name="Text Box 4">
            <a:extLst>
              <a:ext uri="{FF2B5EF4-FFF2-40B4-BE49-F238E27FC236}">
                <a16:creationId xmlns:a16="http://schemas.microsoft.com/office/drawing/2014/main" id="{E2CEFD38-49F1-F74A-BF3B-75901031E9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029200"/>
            <a:ext cx="5410200" cy="519113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chemeClr val="tx2"/>
                </a:solidFill>
                <a:effectLst/>
                <a:latin typeface="Times New Roman" panose="02020603050405020304" pitchFamily="18" charset="0"/>
              </a:rPr>
              <a:t>Black Plastic</a:t>
            </a:r>
            <a:r>
              <a:rPr lang="en-US" altLang="en-US" sz="2800">
                <a:effectLst/>
                <a:latin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>
            <a:extLst>
              <a:ext uri="{FF2B5EF4-FFF2-40B4-BE49-F238E27FC236}">
                <a16:creationId xmlns:a16="http://schemas.microsoft.com/office/drawing/2014/main" id="{44DCA5D9-A265-CA4F-996F-D213716FF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55613"/>
            <a:ext cx="7924800" cy="59436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787" name="Text Box 3">
            <a:extLst>
              <a:ext uri="{FF2B5EF4-FFF2-40B4-BE49-F238E27FC236}">
                <a16:creationId xmlns:a16="http://schemas.microsoft.com/office/drawing/2014/main" id="{9FC203EC-5AFE-A242-921D-99F23E077B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5638800"/>
            <a:ext cx="6477000" cy="519113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chemeClr val="tx2"/>
                </a:solidFill>
                <a:effectLst/>
                <a:latin typeface="Times New Roman" panose="02020603050405020304" pitchFamily="18" charset="0"/>
              </a:rPr>
              <a:t>Black Plastic and White Inter-row Mulch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>
            <a:extLst>
              <a:ext uri="{FF2B5EF4-FFF2-40B4-BE49-F238E27FC236}">
                <a16:creationId xmlns:a16="http://schemas.microsoft.com/office/drawing/2014/main" id="{E45122FB-1ADC-714A-AFB3-F399D1E18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55613"/>
            <a:ext cx="7924800" cy="59436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11" name="Text Box 3">
            <a:extLst>
              <a:ext uri="{FF2B5EF4-FFF2-40B4-BE49-F238E27FC236}">
                <a16:creationId xmlns:a16="http://schemas.microsoft.com/office/drawing/2014/main" id="{5A593665-85F5-DB47-9B15-AF5222614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5257800"/>
            <a:ext cx="3733800" cy="519113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chemeClr val="tx2"/>
                </a:solidFill>
                <a:effectLst/>
                <a:latin typeface="Times New Roman" panose="02020603050405020304" pitchFamily="18" charset="0"/>
              </a:rPr>
              <a:t>Reflective Mulch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87330-E4EF-D544-B72B-AFA1560DD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247" y="4571216"/>
            <a:ext cx="8179506" cy="1115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Mulching Techniques to Improve Pepper Yield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5C8F8C6-09C8-9F4D-A85C-B1409BC6F9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8" r="19981" b="-2"/>
          <a:stretch/>
        </p:blipFill>
        <p:spPr bwMode="auto">
          <a:xfrm>
            <a:off x="241221" y="320511"/>
            <a:ext cx="2846070" cy="393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CDC8D9-4E0F-9148-8EA4-24E684F4CE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28351" b="-2"/>
          <a:stretch/>
        </p:blipFill>
        <p:spPr bwMode="auto">
          <a:xfrm>
            <a:off x="3148788" y="320511"/>
            <a:ext cx="2846070" cy="393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0109BDCC-053B-664B-8EAE-D6D951D0EE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1" r="22657" b="-2"/>
          <a:stretch/>
        </p:blipFill>
        <p:spPr bwMode="auto">
          <a:xfrm>
            <a:off x="6056356" y="320511"/>
            <a:ext cx="2846070" cy="393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0188E89-AF78-40F6-B787-E9BD9C625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43000" y="5778706"/>
            <a:ext cx="6858000" cy="0"/>
          </a:xfrm>
          <a:prstGeom prst="line">
            <a:avLst/>
          </a:prstGeom>
          <a:ln w="19050">
            <a:solidFill>
              <a:srgbClr val="83A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3480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050">
            <a:extLst>
              <a:ext uri="{FF2B5EF4-FFF2-40B4-BE49-F238E27FC236}">
                <a16:creationId xmlns:a16="http://schemas.microsoft.com/office/drawing/2014/main" id="{F80FDF57-9E44-0947-A514-D39E035343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2858" y="64079"/>
            <a:ext cx="7793037" cy="1143000"/>
          </a:xfrm>
        </p:spPr>
        <p:txBody>
          <a:bodyPr>
            <a:normAutofit/>
          </a:bodyPr>
          <a:lstStyle/>
          <a:p>
            <a:r>
              <a:rPr lang="en-US" altLang="en-US" sz="3600" dirty="0"/>
              <a:t>Wind Breaks</a:t>
            </a:r>
          </a:p>
        </p:txBody>
      </p:sp>
      <p:sp>
        <p:nvSpPr>
          <p:cNvPr id="94212" name="Freeform 2052">
            <a:extLst>
              <a:ext uri="{FF2B5EF4-FFF2-40B4-BE49-F238E27FC236}">
                <a16:creationId xmlns:a16="http://schemas.microsoft.com/office/drawing/2014/main" id="{87263674-A4B9-2D4B-A88C-3069C35466F6}"/>
              </a:ext>
            </a:extLst>
          </p:cNvPr>
          <p:cNvSpPr>
            <a:spLocks/>
          </p:cNvSpPr>
          <p:nvPr/>
        </p:nvSpPr>
        <p:spPr bwMode="auto">
          <a:xfrm>
            <a:off x="5384800" y="3170238"/>
            <a:ext cx="3425825" cy="1724025"/>
          </a:xfrm>
          <a:custGeom>
            <a:avLst/>
            <a:gdLst>
              <a:gd name="T0" fmla="*/ 0 w 2158"/>
              <a:gd name="T1" fmla="*/ 42 h 1086"/>
              <a:gd name="T2" fmla="*/ 411 w 2158"/>
              <a:gd name="T3" fmla="*/ 60 h 1086"/>
              <a:gd name="T4" fmla="*/ 512 w 2158"/>
              <a:gd name="T5" fmla="*/ 179 h 1086"/>
              <a:gd name="T6" fmla="*/ 558 w 2158"/>
              <a:gd name="T7" fmla="*/ 225 h 1086"/>
              <a:gd name="T8" fmla="*/ 603 w 2158"/>
              <a:gd name="T9" fmla="*/ 371 h 1086"/>
              <a:gd name="T10" fmla="*/ 768 w 2158"/>
              <a:gd name="T11" fmla="*/ 517 h 1086"/>
              <a:gd name="T12" fmla="*/ 905 w 2158"/>
              <a:gd name="T13" fmla="*/ 572 h 1086"/>
              <a:gd name="T14" fmla="*/ 960 w 2158"/>
              <a:gd name="T15" fmla="*/ 590 h 1086"/>
              <a:gd name="T16" fmla="*/ 1115 w 2158"/>
              <a:gd name="T17" fmla="*/ 645 h 1086"/>
              <a:gd name="T18" fmla="*/ 1134 w 2158"/>
              <a:gd name="T19" fmla="*/ 664 h 1086"/>
              <a:gd name="T20" fmla="*/ 1189 w 2158"/>
              <a:gd name="T21" fmla="*/ 682 h 1086"/>
              <a:gd name="T22" fmla="*/ 1253 w 2158"/>
              <a:gd name="T23" fmla="*/ 737 h 1086"/>
              <a:gd name="T24" fmla="*/ 1353 w 2158"/>
              <a:gd name="T25" fmla="*/ 773 h 1086"/>
              <a:gd name="T26" fmla="*/ 1490 w 2158"/>
              <a:gd name="T27" fmla="*/ 792 h 1086"/>
              <a:gd name="T28" fmla="*/ 1545 w 2158"/>
              <a:gd name="T29" fmla="*/ 810 h 1086"/>
              <a:gd name="T30" fmla="*/ 1573 w 2158"/>
              <a:gd name="T31" fmla="*/ 819 h 1086"/>
              <a:gd name="T32" fmla="*/ 1627 w 2158"/>
              <a:gd name="T33" fmla="*/ 856 h 1086"/>
              <a:gd name="T34" fmla="*/ 1655 w 2158"/>
              <a:gd name="T35" fmla="*/ 874 h 1086"/>
              <a:gd name="T36" fmla="*/ 1691 w 2158"/>
              <a:gd name="T37" fmla="*/ 920 h 1086"/>
              <a:gd name="T38" fmla="*/ 1774 w 2158"/>
              <a:gd name="T39" fmla="*/ 1048 h 1086"/>
              <a:gd name="T40" fmla="*/ 1938 w 2158"/>
              <a:gd name="T41" fmla="*/ 1084 h 1086"/>
              <a:gd name="T42" fmla="*/ 2158 w 2158"/>
              <a:gd name="T43" fmla="*/ 1084 h 10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158" h="1086">
                <a:moveTo>
                  <a:pt x="0" y="42"/>
                </a:moveTo>
                <a:cubicBezTo>
                  <a:pt x="137" y="45"/>
                  <a:pt x="288" y="0"/>
                  <a:pt x="411" y="60"/>
                </a:cubicBezTo>
                <a:cubicBezTo>
                  <a:pt x="460" y="84"/>
                  <a:pt x="483" y="136"/>
                  <a:pt x="512" y="179"/>
                </a:cubicBezTo>
                <a:cubicBezTo>
                  <a:pt x="524" y="197"/>
                  <a:pt x="558" y="225"/>
                  <a:pt x="558" y="225"/>
                </a:cubicBezTo>
                <a:cubicBezTo>
                  <a:pt x="572" y="267"/>
                  <a:pt x="583" y="331"/>
                  <a:pt x="603" y="371"/>
                </a:cubicBezTo>
                <a:cubicBezTo>
                  <a:pt x="637" y="436"/>
                  <a:pt x="702" y="487"/>
                  <a:pt x="768" y="517"/>
                </a:cubicBezTo>
                <a:cubicBezTo>
                  <a:pt x="811" y="536"/>
                  <a:pt x="861" y="558"/>
                  <a:pt x="905" y="572"/>
                </a:cubicBezTo>
                <a:cubicBezTo>
                  <a:pt x="923" y="578"/>
                  <a:pt x="960" y="590"/>
                  <a:pt x="960" y="590"/>
                </a:cubicBezTo>
                <a:cubicBezTo>
                  <a:pt x="1005" y="622"/>
                  <a:pt x="1063" y="628"/>
                  <a:pt x="1115" y="645"/>
                </a:cubicBezTo>
                <a:cubicBezTo>
                  <a:pt x="1121" y="651"/>
                  <a:pt x="1126" y="660"/>
                  <a:pt x="1134" y="664"/>
                </a:cubicBezTo>
                <a:cubicBezTo>
                  <a:pt x="1151" y="673"/>
                  <a:pt x="1189" y="682"/>
                  <a:pt x="1189" y="682"/>
                </a:cubicBezTo>
                <a:cubicBezTo>
                  <a:pt x="1201" y="719"/>
                  <a:pt x="1217" y="725"/>
                  <a:pt x="1253" y="737"/>
                </a:cubicBezTo>
                <a:cubicBezTo>
                  <a:pt x="1287" y="788"/>
                  <a:pt x="1259" y="761"/>
                  <a:pt x="1353" y="773"/>
                </a:cubicBezTo>
                <a:cubicBezTo>
                  <a:pt x="1399" y="779"/>
                  <a:pt x="1490" y="792"/>
                  <a:pt x="1490" y="792"/>
                </a:cubicBezTo>
                <a:cubicBezTo>
                  <a:pt x="1508" y="798"/>
                  <a:pt x="1527" y="804"/>
                  <a:pt x="1545" y="810"/>
                </a:cubicBezTo>
                <a:cubicBezTo>
                  <a:pt x="1554" y="813"/>
                  <a:pt x="1573" y="819"/>
                  <a:pt x="1573" y="819"/>
                </a:cubicBezTo>
                <a:cubicBezTo>
                  <a:pt x="1591" y="831"/>
                  <a:pt x="1609" y="844"/>
                  <a:pt x="1627" y="856"/>
                </a:cubicBezTo>
                <a:cubicBezTo>
                  <a:pt x="1636" y="862"/>
                  <a:pt x="1655" y="874"/>
                  <a:pt x="1655" y="874"/>
                </a:cubicBezTo>
                <a:cubicBezTo>
                  <a:pt x="1666" y="890"/>
                  <a:pt x="1681" y="903"/>
                  <a:pt x="1691" y="920"/>
                </a:cubicBezTo>
                <a:cubicBezTo>
                  <a:pt x="1714" y="958"/>
                  <a:pt x="1732" y="1022"/>
                  <a:pt x="1774" y="1048"/>
                </a:cubicBezTo>
                <a:cubicBezTo>
                  <a:pt x="1810" y="1070"/>
                  <a:pt x="1897" y="1083"/>
                  <a:pt x="1938" y="1084"/>
                </a:cubicBezTo>
                <a:cubicBezTo>
                  <a:pt x="2011" y="1086"/>
                  <a:pt x="2085" y="1084"/>
                  <a:pt x="2158" y="1084"/>
                </a:cubicBez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3" name="Freeform 2053">
            <a:extLst>
              <a:ext uri="{FF2B5EF4-FFF2-40B4-BE49-F238E27FC236}">
                <a16:creationId xmlns:a16="http://schemas.microsoft.com/office/drawing/2014/main" id="{99C201CD-5AD6-7F47-B9BB-579B078824C6}"/>
              </a:ext>
            </a:extLst>
          </p:cNvPr>
          <p:cNvSpPr>
            <a:spLocks/>
          </p:cNvSpPr>
          <p:nvPr/>
        </p:nvSpPr>
        <p:spPr bwMode="auto">
          <a:xfrm>
            <a:off x="5410200" y="2819400"/>
            <a:ext cx="4025900" cy="1562100"/>
          </a:xfrm>
          <a:custGeom>
            <a:avLst/>
            <a:gdLst>
              <a:gd name="T0" fmla="*/ 0 w 2536"/>
              <a:gd name="T1" fmla="*/ 0 h 984"/>
              <a:gd name="T2" fmla="*/ 672 w 2536"/>
              <a:gd name="T3" fmla="*/ 240 h 984"/>
              <a:gd name="T4" fmla="*/ 1296 w 2536"/>
              <a:gd name="T5" fmla="*/ 864 h 984"/>
              <a:gd name="T6" fmla="*/ 2112 w 2536"/>
              <a:gd name="T7" fmla="*/ 960 h 984"/>
              <a:gd name="T8" fmla="*/ 2496 w 2536"/>
              <a:gd name="T9" fmla="*/ 960 h 984"/>
              <a:gd name="T10" fmla="*/ 1872 w 2536"/>
              <a:gd name="T11" fmla="*/ 960 h 9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536" h="984">
                <a:moveTo>
                  <a:pt x="0" y="0"/>
                </a:moveTo>
                <a:cubicBezTo>
                  <a:pt x="228" y="48"/>
                  <a:pt x="456" y="96"/>
                  <a:pt x="672" y="240"/>
                </a:cubicBezTo>
                <a:cubicBezTo>
                  <a:pt x="888" y="384"/>
                  <a:pt x="1056" y="744"/>
                  <a:pt x="1296" y="864"/>
                </a:cubicBezTo>
                <a:cubicBezTo>
                  <a:pt x="1536" y="984"/>
                  <a:pt x="1912" y="944"/>
                  <a:pt x="2112" y="960"/>
                </a:cubicBezTo>
                <a:cubicBezTo>
                  <a:pt x="2312" y="976"/>
                  <a:pt x="2536" y="960"/>
                  <a:pt x="2496" y="960"/>
                </a:cubicBezTo>
                <a:cubicBezTo>
                  <a:pt x="2456" y="960"/>
                  <a:pt x="2164" y="960"/>
                  <a:pt x="1872" y="960"/>
                </a:cubicBez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4215" name="Picture 2055">
            <a:extLst>
              <a:ext uri="{FF2B5EF4-FFF2-40B4-BE49-F238E27FC236}">
                <a16:creationId xmlns:a16="http://schemas.microsoft.com/office/drawing/2014/main" id="{6082994A-C96A-AD45-90EC-E9696A579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223784"/>
            <a:ext cx="1030288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4216" name="Picture 2056">
            <a:extLst>
              <a:ext uri="{FF2B5EF4-FFF2-40B4-BE49-F238E27FC236}">
                <a16:creationId xmlns:a16="http://schemas.microsoft.com/office/drawing/2014/main" id="{12714C3A-C73A-4F42-A287-2DD994884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138184"/>
            <a:ext cx="1030288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4217" name="Picture 2057">
            <a:extLst>
              <a:ext uri="{FF2B5EF4-FFF2-40B4-BE49-F238E27FC236}">
                <a16:creationId xmlns:a16="http://schemas.microsoft.com/office/drawing/2014/main" id="{B2B96819-7432-9740-9E52-4CBAAB691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766584"/>
            <a:ext cx="1030288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4218" name="Line 2058">
            <a:extLst>
              <a:ext uri="{FF2B5EF4-FFF2-40B4-BE49-F238E27FC236}">
                <a16:creationId xmlns:a16="http://schemas.microsoft.com/office/drawing/2014/main" id="{BE7475B2-CB32-1F4A-8D22-2129552352EF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2600" y="5638800"/>
            <a:ext cx="2895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9" name="AutoShape 2059">
            <a:extLst>
              <a:ext uri="{FF2B5EF4-FFF2-40B4-BE49-F238E27FC236}">
                <a16:creationId xmlns:a16="http://schemas.microsoft.com/office/drawing/2014/main" id="{4A9CBDCF-D16E-ED40-AF1F-280F8436E0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5638800"/>
            <a:ext cx="3276600" cy="228600"/>
          </a:xfrm>
          <a:prstGeom prst="rightArrow">
            <a:avLst>
              <a:gd name="adj1" fmla="val 50000"/>
              <a:gd name="adj2" fmla="val 358333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20" name="AutoShape 2060">
            <a:extLst>
              <a:ext uri="{FF2B5EF4-FFF2-40B4-BE49-F238E27FC236}">
                <a16:creationId xmlns:a16="http://schemas.microsoft.com/office/drawing/2014/main" id="{A425AFCA-425E-2045-BBDA-430D65A0B8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4850" y="5860742"/>
            <a:ext cx="3276600" cy="304800"/>
          </a:xfrm>
          <a:prstGeom prst="rightArrow">
            <a:avLst>
              <a:gd name="adj1" fmla="val 50000"/>
              <a:gd name="adj2" fmla="val 268750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94221" name="Text Box 2061">
            <a:extLst>
              <a:ext uri="{FF2B5EF4-FFF2-40B4-BE49-F238E27FC236}">
                <a16:creationId xmlns:a16="http://schemas.microsoft.com/office/drawing/2014/main" id="{29446C73-19A1-BA42-AD48-3A141BD90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5219272"/>
            <a:ext cx="1981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0">
                <a:effectLst>
                  <a:outerShdw blurRad="38100" dist="38100" dir="2700000" algn="tl">
                    <a:srgbClr val="C0C0C0"/>
                  </a:outerShdw>
                </a:effectLst>
              </a:rPr>
              <a:t>10x height</a:t>
            </a:r>
          </a:p>
        </p:txBody>
      </p:sp>
      <p:sp>
        <p:nvSpPr>
          <p:cNvPr id="94222" name="AutoShape 2062">
            <a:extLst>
              <a:ext uri="{FF2B5EF4-FFF2-40B4-BE49-F238E27FC236}">
                <a16:creationId xmlns:a16="http://schemas.microsoft.com/office/drawing/2014/main" id="{609ACF82-84E6-2B4E-A252-42BD77AA2C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4977" y="5474280"/>
            <a:ext cx="1828800" cy="304800"/>
          </a:xfrm>
          <a:prstGeom prst="leftArrow">
            <a:avLst>
              <a:gd name="adj1" fmla="val 50000"/>
              <a:gd name="adj2" fmla="val 150000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23" name="Text Box 2063">
            <a:extLst>
              <a:ext uri="{FF2B5EF4-FFF2-40B4-BE49-F238E27FC236}">
                <a16:creationId xmlns:a16="http://schemas.microsoft.com/office/drawing/2014/main" id="{7FB0FE16-1D11-3F48-8505-25BBDD477F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0300" y="5659866"/>
            <a:ext cx="14478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1 – 3x height</a:t>
            </a:r>
          </a:p>
        </p:txBody>
      </p:sp>
      <p:sp>
        <p:nvSpPr>
          <p:cNvPr id="94225" name="AutoShape 2065">
            <a:extLst>
              <a:ext uri="{FF2B5EF4-FFF2-40B4-BE49-F238E27FC236}">
                <a16:creationId xmlns:a16="http://schemas.microsoft.com/office/drawing/2014/main" id="{436FB555-B6A1-704C-9525-E949BFC012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9638" y="3985784"/>
            <a:ext cx="2697162" cy="990600"/>
          </a:xfrm>
          <a:prstGeom prst="rightArrow">
            <a:avLst>
              <a:gd name="adj1" fmla="val 50000"/>
              <a:gd name="adj2" fmla="val 38462"/>
            </a:avLst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94227" name="Rectangle 2051">
            <a:extLst>
              <a:ext uri="{FF2B5EF4-FFF2-40B4-BE49-F238E27FC236}">
                <a16:creationId xmlns:a16="http://schemas.microsoft.com/office/drawing/2014/main" id="{5D617563-B601-27CB-5C10-C9C56906D7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1962126"/>
              </p:ext>
            </p:extLst>
          </p:nvPr>
        </p:nvGraphicFramePr>
        <p:xfrm>
          <a:off x="361776" y="916831"/>
          <a:ext cx="36576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0569BF1-963A-1640-8AFE-7DB649CBB57F}"/>
              </a:ext>
            </a:extLst>
          </p:cNvPr>
          <p:cNvSpPr txBox="1"/>
          <p:nvPr/>
        </p:nvSpPr>
        <p:spPr>
          <a:xfrm>
            <a:off x="2617788" y="4186372"/>
            <a:ext cx="1512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Wind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C7DC9-3E10-A441-B5F4-D48D5643A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Pepper Yield From Different Mulch Treatments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1DFC08C-9B99-0247-9601-9DF2334AE6E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1149568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5A5061A-2C8F-B542-A93A-0511E7866BFF}"/>
              </a:ext>
            </a:extLst>
          </p:cNvPr>
          <p:cNvSpPr txBox="1"/>
          <p:nvPr/>
        </p:nvSpPr>
        <p:spPr>
          <a:xfrm>
            <a:off x="4572000" y="2340456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387B02-4BAC-0C4E-B7B0-2F3285057FDC}"/>
              </a:ext>
            </a:extLst>
          </p:cNvPr>
          <p:cNvSpPr txBox="1"/>
          <p:nvPr/>
        </p:nvSpPr>
        <p:spPr>
          <a:xfrm>
            <a:off x="7003337" y="2497321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B2C28C-E4F3-F046-A6EF-F62BA761958F}"/>
              </a:ext>
            </a:extLst>
          </p:cNvPr>
          <p:cNvSpPr txBox="1"/>
          <p:nvPr/>
        </p:nvSpPr>
        <p:spPr>
          <a:xfrm>
            <a:off x="2152222" y="3118723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5829525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>
            <a:extLst>
              <a:ext uri="{FF2B5EF4-FFF2-40B4-BE49-F238E27FC236}">
                <a16:creationId xmlns:a16="http://schemas.microsoft.com/office/drawing/2014/main" id="{30650963-84CA-AD4C-B9DD-11C613055C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Floating Row Covers</a:t>
            </a:r>
          </a:p>
        </p:txBody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3AD8D408-7F47-B949-95E8-FD335ECB3BE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182688" y="2017713"/>
            <a:ext cx="3160712" cy="4114800"/>
          </a:xfrm>
        </p:spPr>
        <p:txBody>
          <a:bodyPr/>
          <a:lstStyle/>
          <a:p>
            <a:r>
              <a:rPr lang="en-US" altLang="en-US" sz="2800"/>
              <a:t>Increase temperature in crop environment</a:t>
            </a:r>
          </a:p>
          <a:p>
            <a:r>
              <a:rPr lang="en-US" altLang="en-US" sz="2800"/>
              <a:t>Increase yields and earliness</a:t>
            </a:r>
          </a:p>
          <a:p>
            <a:r>
              <a:rPr lang="en-US" altLang="en-US" sz="2800"/>
              <a:t>Can be used to reduce insect attack</a:t>
            </a:r>
          </a:p>
        </p:txBody>
      </p:sp>
      <p:pic>
        <p:nvPicPr>
          <p:cNvPr id="111620" name="Picture 4">
            <a:extLst>
              <a:ext uri="{FF2B5EF4-FFF2-40B4-BE49-F238E27FC236}">
                <a16:creationId xmlns:a16="http://schemas.microsoft.com/office/drawing/2014/main" id="{3CC74B8E-F98B-D748-8545-11B547A3AA1E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3400" y="1981200"/>
            <a:ext cx="4573588" cy="3365500"/>
          </a:xfr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>
            <a:extLst>
              <a:ext uri="{FF2B5EF4-FFF2-40B4-BE49-F238E27FC236}">
                <a16:creationId xmlns:a16="http://schemas.microsoft.com/office/drawing/2014/main" id="{5AFFDA07-631B-2449-BF89-72ABB3CD87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Floating Row Covers</a:t>
            </a:r>
          </a:p>
        </p:txBody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07FCB625-872F-E046-8248-805862A37D8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182688" y="2017713"/>
            <a:ext cx="3808412" cy="4114800"/>
          </a:xfrm>
        </p:spPr>
        <p:txBody>
          <a:bodyPr/>
          <a:lstStyle/>
          <a:p>
            <a:r>
              <a:rPr lang="en-US" altLang="en-US" sz="2400"/>
              <a:t>Cover more than one row</a:t>
            </a:r>
          </a:p>
          <a:p>
            <a:r>
              <a:rPr lang="en-US" altLang="en-US" sz="2400"/>
              <a:t>With care can be used 3-5 years</a:t>
            </a:r>
          </a:p>
          <a:p>
            <a:r>
              <a:rPr lang="en-US" altLang="en-US" sz="2400"/>
              <a:t>Available in different weights</a:t>
            </a:r>
          </a:p>
          <a:p>
            <a:r>
              <a:rPr lang="en-US" altLang="en-US" sz="2400"/>
              <a:t>Frost protection to ~28</a:t>
            </a:r>
            <a:r>
              <a:rPr lang="en-US" altLang="en-US" sz="2400" baseline="50000"/>
              <a:t>o</a:t>
            </a:r>
            <a:r>
              <a:rPr lang="en-US" altLang="en-US" sz="2400"/>
              <a:t>F with heavier materials (0.3 to 2 oz. Per yard)</a:t>
            </a:r>
          </a:p>
        </p:txBody>
      </p:sp>
      <p:graphicFrame>
        <p:nvGraphicFramePr>
          <p:cNvPr id="112644" name="Object 4">
            <a:extLst>
              <a:ext uri="{FF2B5EF4-FFF2-40B4-BE49-F238E27FC236}">
                <a16:creationId xmlns:a16="http://schemas.microsoft.com/office/drawing/2014/main" id="{E926A849-2AE5-A545-96EE-5D678FBE73A9}"/>
              </a:ext>
            </a:extLst>
          </p:cNvPr>
          <p:cNvGraphicFramePr>
            <a:graphicFrameLocks noGrp="1" noChangeAspect="1"/>
          </p:cNvGraphicFramePr>
          <p:nvPr>
            <p:ph type="clipArt" sz="half" idx="2"/>
          </p:nvPr>
        </p:nvGraphicFramePr>
        <p:xfrm>
          <a:off x="5145088" y="2646363"/>
          <a:ext cx="3810000" cy="285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Image File" r:id="rId3" imgW="20320000" imgH="15240000" progId="ImageExpertImage">
                  <p:embed/>
                </p:oleObj>
              </mc:Choice>
              <mc:Fallback>
                <p:oleObj name="Image File" r:id="rId3" imgW="20320000" imgH="15240000" progId="ImageExpertImage">
                  <p:embed/>
                  <p:pic>
                    <p:nvPicPr>
                      <p:cNvPr id="112644" name="Object 4">
                        <a:extLst>
                          <a:ext uri="{FF2B5EF4-FFF2-40B4-BE49-F238E27FC236}">
                            <a16:creationId xmlns:a16="http://schemas.microsoft.com/office/drawing/2014/main" id="{E926A849-2AE5-A545-96EE-5D678FBE73A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5088" y="2646363"/>
                        <a:ext cx="3810000" cy="285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>
            <a:extLst>
              <a:ext uri="{FF2B5EF4-FFF2-40B4-BE49-F238E27FC236}">
                <a16:creationId xmlns:a16="http://schemas.microsoft.com/office/drawing/2014/main" id="{DB794D12-AE6B-CC46-B1EA-04DB65ACC6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Floating Row Covers</a:t>
            </a:r>
          </a:p>
        </p:txBody>
      </p:sp>
      <p:sp>
        <p:nvSpPr>
          <p:cNvPr id="137220" name="Rectangle 4">
            <a:extLst>
              <a:ext uri="{FF2B5EF4-FFF2-40B4-BE49-F238E27FC236}">
                <a16:creationId xmlns:a16="http://schemas.microsoft.com/office/drawing/2014/main" id="{0F832B3C-DFB3-624C-B4A6-538E58EDC07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800"/>
              <a:t>Allow 70-80% transmission of available light</a:t>
            </a:r>
          </a:p>
          <a:p>
            <a:r>
              <a:rPr lang="en-US" altLang="en-US" sz="2800"/>
              <a:t>Remove when temperatures in the 80’s</a:t>
            </a:r>
          </a:p>
          <a:p>
            <a:r>
              <a:rPr lang="en-US" altLang="en-US" sz="2800"/>
              <a:t>Don’t work as well for tomatoes &amp; peppers</a:t>
            </a:r>
          </a:p>
        </p:txBody>
      </p:sp>
      <p:pic>
        <p:nvPicPr>
          <p:cNvPr id="137222" name="Picture 6">
            <a:extLst>
              <a:ext uri="{FF2B5EF4-FFF2-40B4-BE49-F238E27FC236}">
                <a16:creationId xmlns:a16="http://schemas.microsoft.com/office/drawing/2014/main" id="{878DB299-FB5A-3F43-9E34-C3D9B0A60840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438" y="2773363"/>
            <a:ext cx="3797300" cy="2603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>
            <a:extLst>
              <a:ext uri="{FF2B5EF4-FFF2-40B4-BE49-F238E27FC236}">
                <a16:creationId xmlns:a16="http://schemas.microsoft.com/office/drawing/2014/main" id="{54AD7570-61CD-8449-956B-16DEA2176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57200"/>
            <a:ext cx="7467600" cy="571023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1026">
            <a:extLst>
              <a:ext uri="{FF2B5EF4-FFF2-40B4-BE49-F238E27FC236}">
                <a16:creationId xmlns:a16="http://schemas.microsoft.com/office/drawing/2014/main" id="{2597461A-296C-B141-8F1E-6E3E249A5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43000"/>
            <a:ext cx="7772400" cy="50419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1026">
            <a:extLst>
              <a:ext uri="{FF2B5EF4-FFF2-40B4-BE49-F238E27FC236}">
                <a16:creationId xmlns:a16="http://schemas.microsoft.com/office/drawing/2014/main" id="{3E431223-4DF3-4942-8327-9444AD028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68338"/>
            <a:ext cx="6781800" cy="5684837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51054FFC-85F4-A447-A771-8E2A9AF65F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Fall Made Beds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E0878573-23D1-7041-9AA0-532517866A3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0" indent="0" eaLnBrk="1" hangingPunct="1">
              <a:buNone/>
              <a:defRPr/>
            </a:pPr>
            <a:r>
              <a:rPr lang="en-US" sz="2400" dirty="0"/>
              <a:t>Establish beds between late August until early October </a:t>
            </a:r>
          </a:p>
          <a:p>
            <a:pPr marL="0" indent="0" eaLnBrk="1" hangingPunct="1">
              <a:buNone/>
              <a:defRPr/>
            </a:pPr>
            <a:endParaRPr lang="en-US" sz="2400" dirty="0"/>
          </a:p>
          <a:p>
            <a:pPr marL="0" indent="0" eaLnBrk="1" hangingPunct="1">
              <a:buNone/>
              <a:defRPr/>
            </a:pPr>
            <a:r>
              <a:rPr lang="en-US" sz="2400" dirty="0"/>
              <a:t>Need to have time for rye cover crop to establish</a:t>
            </a:r>
          </a:p>
          <a:p>
            <a:pPr marL="0" indent="0" eaLnBrk="1" hangingPunct="1">
              <a:buNone/>
              <a:defRPr/>
            </a:pPr>
            <a:endParaRPr lang="en-US" sz="2400" dirty="0"/>
          </a:p>
          <a:p>
            <a:pPr marL="0" indent="0" eaLnBrk="1" hangingPunct="1">
              <a:buNone/>
              <a:defRPr/>
            </a:pPr>
            <a:r>
              <a:rPr lang="en-US" sz="2400" dirty="0"/>
              <a:t>Kill cover crop in spring</a:t>
            </a:r>
          </a:p>
          <a:p>
            <a:pPr marL="342900" lvl="1" indent="0" eaLnBrk="1" hangingPunct="1">
              <a:buNone/>
              <a:defRPr/>
            </a:pPr>
            <a:r>
              <a:rPr lang="en-US" sz="2000" dirty="0"/>
              <a:t>Mowing</a:t>
            </a:r>
          </a:p>
          <a:p>
            <a:pPr marL="342900" lvl="1" indent="0" eaLnBrk="1" hangingPunct="1">
              <a:buNone/>
              <a:defRPr/>
            </a:pPr>
            <a:r>
              <a:rPr lang="en-US" sz="2000" dirty="0"/>
              <a:t>Herbicide prior to planting</a:t>
            </a:r>
          </a:p>
        </p:txBody>
      </p:sp>
      <p:pic>
        <p:nvPicPr>
          <p:cNvPr id="45062" name="Picture 6" descr="Image007">
            <a:extLst>
              <a:ext uri="{FF2B5EF4-FFF2-40B4-BE49-F238E27FC236}">
                <a16:creationId xmlns:a16="http://schemas.microsoft.com/office/drawing/2014/main" id="{B700EA72-4C2B-5342-830B-0FD61B0DB3E7}"/>
              </a:ext>
            </a:extLst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07000" y="1600200"/>
            <a:ext cx="2919413" cy="2189163"/>
          </a:xfr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45064" name="Picture 8" descr="Image011a">
            <a:extLst>
              <a:ext uri="{FF2B5EF4-FFF2-40B4-BE49-F238E27FC236}">
                <a16:creationId xmlns:a16="http://schemas.microsoft.com/office/drawing/2014/main" id="{7ECE8CCD-6EB7-7141-A410-2715AFC6A68C}"/>
              </a:ext>
            </a:extLst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07000" y="3941763"/>
            <a:ext cx="2919413" cy="2189162"/>
          </a:xfr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36A1A800-1D02-B64D-BAB7-760DC4E469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Fall Made Beds</a:t>
            </a:r>
          </a:p>
        </p:txBody>
      </p:sp>
      <p:sp>
        <p:nvSpPr>
          <p:cNvPr id="48132" name="Rectangle 4">
            <a:extLst>
              <a:ext uri="{FF2B5EF4-FFF2-40B4-BE49-F238E27FC236}">
                <a16:creationId xmlns:a16="http://schemas.microsoft.com/office/drawing/2014/main" id="{B708E4AF-3E6A-574D-8B7F-7E98C15ABB5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en-US" sz="2000" dirty="0"/>
              <a:t>Advantages</a:t>
            </a:r>
          </a:p>
          <a:p>
            <a:pPr marL="342900" lvl="1" indent="0" eaLnBrk="1" hangingPunct="1">
              <a:lnSpc>
                <a:spcPct val="80000"/>
              </a:lnSpc>
              <a:buNone/>
              <a:defRPr/>
            </a:pPr>
            <a:r>
              <a:rPr lang="en-US" sz="1800" dirty="0"/>
              <a:t>Weed management</a:t>
            </a:r>
          </a:p>
          <a:p>
            <a:pPr marL="342900" lvl="1" indent="0" eaLnBrk="1" hangingPunct="1">
              <a:lnSpc>
                <a:spcPct val="80000"/>
              </a:lnSpc>
              <a:buNone/>
              <a:defRPr/>
            </a:pPr>
            <a:r>
              <a:rPr lang="en-US" sz="1800" dirty="0"/>
              <a:t>Weed seed reductions</a:t>
            </a:r>
          </a:p>
          <a:p>
            <a:pPr marL="342900" lvl="1" indent="0" eaLnBrk="1" hangingPunct="1">
              <a:lnSpc>
                <a:spcPct val="80000"/>
              </a:lnSpc>
              <a:buNone/>
              <a:defRPr/>
            </a:pPr>
            <a:r>
              <a:rPr lang="en-US" sz="1800" dirty="0"/>
              <a:t>Wind breaks in early season enhance earliness and yield</a:t>
            </a:r>
          </a:p>
          <a:p>
            <a:pPr marL="342900" lvl="1" indent="0" eaLnBrk="1" hangingPunct="1">
              <a:lnSpc>
                <a:spcPct val="80000"/>
              </a:lnSpc>
              <a:buNone/>
              <a:defRPr/>
            </a:pPr>
            <a:r>
              <a:rPr lang="en-US" sz="1800" dirty="0"/>
              <a:t>Allows for earlier spring planting</a:t>
            </a:r>
          </a:p>
          <a:p>
            <a:pPr marL="342900" lvl="1" indent="0" eaLnBrk="1" hangingPunct="1">
              <a:lnSpc>
                <a:spcPct val="80000"/>
              </a:lnSpc>
              <a:buNone/>
              <a:defRPr/>
            </a:pPr>
            <a:r>
              <a:rPr lang="en-US" sz="1800" dirty="0"/>
              <a:t>In some years double the yields with tomato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en-US" sz="2000" dirty="0"/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en-US" sz="2000" dirty="0"/>
              <a:t>Disadvantages</a:t>
            </a:r>
          </a:p>
          <a:p>
            <a:pPr marL="342900" lvl="1" indent="0" eaLnBrk="1" hangingPunct="1">
              <a:lnSpc>
                <a:spcPct val="80000"/>
              </a:lnSpc>
              <a:buNone/>
              <a:defRPr/>
            </a:pPr>
            <a:r>
              <a:rPr lang="en-US" sz="1800" dirty="0"/>
              <a:t>Time and land constraints in fall</a:t>
            </a:r>
          </a:p>
          <a:p>
            <a:pPr marL="342900" lvl="1" indent="0" eaLnBrk="1" hangingPunct="1">
              <a:lnSpc>
                <a:spcPct val="80000"/>
              </a:lnSpc>
              <a:buNone/>
              <a:defRPr/>
            </a:pPr>
            <a:r>
              <a:rPr lang="en-US" sz="1800" dirty="0"/>
              <a:t>Damage to plastic over the winter</a:t>
            </a:r>
          </a:p>
          <a:p>
            <a:pPr marL="342900" lvl="1" indent="0" eaLnBrk="1" hangingPunct="1">
              <a:lnSpc>
                <a:spcPct val="80000"/>
              </a:lnSpc>
              <a:buNone/>
              <a:defRPr/>
            </a:pPr>
            <a:r>
              <a:rPr lang="en-US" sz="1800" dirty="0"/>
              <a:t>Some plastic will need replacing</a:t>
            </a:r>
          </a:p>
        </p:txBody>
      </p:sp>
      <p:pic>
        <p:nvPicPr>
          <p:cNvPr id="48134" name="Picture 6" descr="Sprayed CC Tom">
            <a:extLst>
              <a:ext uri="{FF2B5EF4-FFF2-40B4-BE49-F238E27FC236}">
                <a16:creationId xmlns:a16="http://schemas.microsoft.com/office/drawing/2014/main" id="{AB539F1C-3EFB-C748-818E-AD6C49247963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1524000"/>
            <a:ext cx="3124200" cy="2343150"/>
          </a:xfr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10244" name="Picture 7" descr="Image070">
            <a:extLst>
              <a:ext uri="{FF2B5EF4-FFF2-40B4-BE49-F238E27FC236}">
                <a16:creationId xmlns:a16="http://schemas.microsoft.com/office/drawing/2014/main" id="{26FF6E16-9537-9243-9013-A3859BF76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038600"/>
            <a:ext cx="3125788" cy="234473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BDF247AE-1E91-A840-A500-A5062D7276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Why Hybrid Mulching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E2070476-835F-314C-85D1-B66E668F2F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2438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000"/>
              <a:t>Seeking to combine the benefits of </a:t>
            </a:r>
            <a:r>
              <a:rPr lang="ja-JP" altLang="en-US" sz="2000">
                <a:latin typeface="Arial" panose="020B0604020202020204" pitchFamily="34" charset="0"/>
              </a:rPr>
              <a:t>‘</a:t>
            </a:r>
            <a:r>
              <a:rPr lang="en-US" altLang="ja-JP" sz="2000"/>
              <a:t>No-till</a:t>
            </a:r>
            <a:r>
              <a:rPr lang="ja-JP" altLang="en-US" sz="2000">
                <a:latin typeface="Arial" panose="020B0604020202020204" pitchFamily="34" charset="0"/>
              </a:rPr>
              <a:t>’</a:t>
            </a:r>
            <a:r>
              <a:rPr lang="en-US" altLang="ja-JP" sz="2000"/>
              <a:t> with plasticulture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/>
              <a:t>Seeking to make better use of the plastic by cropping multiple years – reduces amount of waste disposal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/>
              <a:t>Seeking to improve soil health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/>
              <a:t>Seeking to reduce weed population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/>
              <a:t>Seeking to maximize economic returns</a:t>
            </a:r>
          </a:p>
        </p:txBody>
      </p:sp>
      <p:pic>
        <p:nvPicPr>
          <p:cNvPr id="12291" name="Picture 5" descr="Spiller PB ">
            <a:extLst>
              <a:ext uri="{FF2B5EF4-FFF2-40B4-BE49-F238E27FC236}">
                <a16:creationId xmlns:a16="http://schemas.microsoft.com/office/drawing/2014/main" id="{49AB3D49-A9EC-5F4A-AE7F-F1072B355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3976688"/>
            <a:ext cx="3638550" cy="272891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6" descr="plot 10, plastic condition after 3 cropping seasons">
            <a:extLst>
              <a:ext uri="{FF2B5EF4-FFF2-40B4-BE49-F238E27FC236}">
                <a16:creationId xmlns:a16="http://schemas.microsoft.com/office/drawing/2014/main" id="{38D9117B-8E58-FD46-8FC8-2BA5B5924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3978275"/>
            <a:ext cx="3638550" cy="27273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6" name="Rectangle 1030">
            <a:extLst>
              <a:ext uri="{FF2B5EF4-FFF2-40B4-BE49-F238E27FC236}">
                <a16:creationId xmlns:a16="http://schemas.microsoft.com/office/drawing/2014/main" id="{5FE7E65B-AE55-C643-9FA8-642C5CCDC0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114300"/>
            <a:ext cx="7793037" cy="1143000"/>
          </a:xfrm>
        </p:spPr>
        <p:txBody>
          <a:bodyPr/>
          <a:lstStyle/>
          <a:p>
            <a:r>
              <a:rPr lang="en-US" altLang="en-US" dirty="0"/>
              <a:t>Types of Wind Breaks</a:t>
            </a:r>
          </a:p>
        </p:txBody>
      </p:sp>
      <p:graphicFrame>
        <p:nvGraphicFramePr>
          <p:cNvPr id="97289" name="Object 1033">
            <a:extLst>
              <a:ext uri="{FF2B5EF4-FFF2-40B4-BE49-F238E27FC236}">
                <a16:creationId xmlns:a16="http://schemas.microsoft.com/office/drawing/2014/main" id="{16AF1416-F32C-7046-9C76-C63E85B48E77}"/>
              </a:ext>
            </a:extLst>
          </p:cNvPr>
          <p:cNvGraphicFramePr>
            <a:graphicFrameLocks noGrp="1" noChangeAspect="1"/>
          </p:cNvGraphicFramePr>
          <p:nvPr>
            <p:ph type="clipArt" sz="half" idx="1"/>
            <p:extLst>
              <p:ext uri="{D42A27DB-BD31-4B8C-83A1-F6EECF244321}">
                <p14:modId xmlns:p14="http://schemas.microsoft.com/office/powerpoint/2010/main" val="2382872481"/>
              </p:ext>
            </p:extLst>
          </p:nvPr>
        </p:nvGraphicFramePr>
        <p:xfrm>
          <a:off x="304799" y="1612668"/>
          <a:ext cx="5486399" cy="41147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Image File" r:id="rId3" imgW="20320000" imgH="15240000" progId="ImageExpertImage">
                  <p:embed/>
                </p:oleObj>
              </mc:Choice>
              <mc:Fallback>
                <p:oleObj name="Image File" r:id="rId3" imgW="20320000" imgH="15240000" progId="ImageExpertImage">
                  <p:embed/>
                  <p:pic>
                    <p:nvPicPr>
                      <p:cNvPr id="97289" name="Object 1033">
                        <a:extLst>
                          <a:ext uri="{FF2B5EF4-FFF2-40B4-BE49-F238E27FC236}">
                            <a16:creationId xmlns:a16="http://schemas.microsoft.com/office/drawing/2014/main" id="{16AF1416-F32C-7046-9C76-C63E85B48E7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799" y="1612668"/>
                        <a:ext cx="5486399" cy="4114799"/>
                      </a:xfrm>
                      <a:prstGeom prst="rect">
                        <a:avLst/>
                      </a:prstGeom>
                      <a:noFill/>
                      <a:ln w="12700" cap="flat" cmpd="sng">
                        <a:solidFill>
                          <a:schemeClr val="tx1"/>
                        </a:solidFill>
                        <a:prstDash val="solid"/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7288" name="Rectangle 1032">
            <a:extLst>
              <a:ext uri="{FF2B5EF4-FFF2-40B4-BE49-F238E27FC236}">
                <a16:creationId xmlns:a16="http://schemas.microsoft.com/office/drawing/2014/main" id="{9EF600CC-31F2-F942-977B-C37F2BE73853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5837729" y="2286000"/>
            <a:ext cx="3240088" cy="4114800"/>
          </a:xfrm>
        </p:spPr>
        <p:txBody>
          <a:bodyPr/>
          <a:lstStyle/>
          <a:p>
            <a:r>
              <a:rPr lang="en-US" altLang="en-US" sz="2800" dirty="0"/>
              <a:t>Walls</a:t>
            </a:r>
          </a:p>
          <a:p>
            <a:r>
              <a:rPr lang="en-US" altLang="en-US" sz="2800" dirty="0"/>
              <a:t>Buildings</a:t>
            </a:r>
          </a:p>
          <a:p>
            <a:r>
              <a:rPr lang="en-US" altLang="en-US" sz="2800" dirty="0"/>
              <a:t>Snow fence</a:t>
            </a:r>
          </a:p>
          <a:p>
            <a:r>
              <a:rPr lang="en-US" altLang="en-US" sz="2800" dirty="0"/>
              <a:t>Hedge rows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0B84C6A5-17FC-6348-A595-783B0A891A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Hybrid Mulch Study</a:t>
            </a:r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4105067B-0631-8645-B110-1B833418FF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2000"/>
              <a:t>Experiments initiated in Fall of 2004 and 2005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sz="1800"/>
              <a:t>Applied ~50 yd</a:t>
            </a:r>
            <a:r>
              <a:rPr lang="en-US" sz="1800" baseline="30000"/>
              <a:t>3</a:t>
            </a:r>
            <a:r>
              <a:rPr lang="en-US" sz="1800"/>
              <a:t> compost per acre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sz="1800"/>
              <a:t>Form beds and lay plastic</a:t>
            </a:r>
          </a:p>
          <a:p>
            <a:pPr lvl="2" eaLnBrk="1" hangingPunct="1">
              <a:lnSpc>
                <a:spcPct val="90000"/>
              </a:lnSpc>
              <a:buFont typeface="Wingdings" charset="0"/>
              <a:buChar char="p"/>
              <a:defRPr/>
            </a:pPr>
            <a:r>
              <a:rPr lang="en-US" sz="1600"/>
              <a:t>Pliant plastic 1.5 mil </a:t>
            </a:r>
          </a:p>
          <a:p>
            <a:pPr lvl="3" eaLnBrk="1" hangingPunct="1">
              <a:lnSpc>
                <a:spcPct val="90000"/>
              </a:lnSpc>
              <a:buFont typeface="Wingdings" charset="0"/>
              <a:buChar char="§"/>
              <a:defRPr/>
            </a:pPr>
            <a:r>
              <a:rPr lang="en-US" sz="1400"/>
              <a:t>18 month Micro embossed</a:t>
            </a:r>
          </a:p>
          <a:p>
            <a:pPr lvl="3" eaLnBrk="1" hangingPunct="1">
              <a:lnSpc>
                <a:spcPct val="90000"/>
              </a:lnSpc>
              <a:buFont typeface="Wingdings" charset="0"/>
              <a:buChar char="§"/>
              <a:defRPr/>
            </a:pPr>
            <a:r>
              <a:rPr lang="en-US" sz="1400"/>
              <a:t>18 month Taffeta embossed</a:t>
            </a:r>
          </a:p>
          <a:p>
            <a:pPr lvl="3" eaLnBrk="1" hangingPunct="1">
              <a:lnSpc>
                <a:spcPct val="90000"/>
              </a:lnSpc>
              <a:buFont typeface="Wingdings" charset="0"/>
              <a:buChar char="§"/>
              <a:defRPr/>
            </a:pPr>
            <a:r>
              <a:rPr lang="en-US" sz="1400"/>
              <a:t>24 month extended life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sz="1800"/>
              <a:t>Three crop rotations compared to each other and to conventional spring made beds</a:t>
            </a:r>
          </a:p>
          <a:p>
            <a:pPr lvl="2" eaLnBrk="1" hangingPunct="1">
              <a:lnSpc>
                <a:spcPct val="90000"/>
              </a:lnSpc>
              <a:buFont typeface="Wingdings" charset="0"/>
              <a:buChar char="p"/>
              <a:defRPr/>
            </a:pPr>
            <a:r>
              <a:rPr lang="en-US" sz="1600"/>
              <a:t>T-C-P</a:t>
            </a:r>
          </a:p>
          <a:p>
            <a:pPr lvl="2" eaLnBrk="1" hangingPunct="1">
              <a:lnSpc>
                <a:spcPct val="90000"/>
              </a:lnSpc>
              <a:buFont typeface="Wingdings" charset="0"/>
              <a:buChar char="p"/>
              <a:defRPr/>
            </a:pPr>
            <a:r>
              <a:rPr lang="en-US" sz="1600"/>
              <a:t>C-T-P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sz="1800"/>
              <a:t>No supplemental irrigation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sz="1800"/>
              <a:t>No additional fertility aside from starter at transplanting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sz="1800"/>
              <a:t>Tracked </a:t>
            </a:r>
          </a:p>
          <a:p>
            <a:pPr lvl="2" eaLnBrk="1" hangingPunct="1">
              <a:lnSpc>
                <a:spcPct val="90000"/>
              </a:lnSpc>
              <a:buFont typeface="Wingdings" charset="0"/>
              <a:buChar char="p"/>
              <a:defRPr/>
            </a:pPr>
            <a:r>
              <a:rPr lang="en-US" sz="1600"/>
              <a:t>harvest yields and quality</a:t>
            </a:r>
          </a:p>
          <a:p>
            <a:pPr lvl="2" eaLnBrk="1" hangingPunct="1">
              <a:lnSpc>
                <a:spcPct val="90000"/>
              </a:lnSpc>
              <a:buFont typeface="Wingdings" charset="0"/>
              <a:buChar char="p"/>
              <a:defRPr/>
            </a:pPr>
            <a:r>
              <a:rPr lang="en-US" sz="1600"/>
              <a:t>time required for all operations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2">
            <a:extLst>
              <a:ext uri="{FF2B5EF4-FFF2-40B4-BE49-F238E27FC236}">
                <a16:creationId xmlns:a16="http://schemas.microsoft.com/office/drawing/2014/main" id="{9CB18426-3DDA-4748-A266-EEA87814B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81000"/>
            <a:ext cx="8686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600">
                <a:solidFill>
                  <a:schemeClr val="tx2"/>
                </a:solidFill>
                <a:latin typeface="Verdana" charset="0"/>
                <a:ea typeface="ＭＳ Ｐゴシック" charset="0"/>
              </a:rPr>
              <a:t>Results</a:t>
            </a:r>
          </a:p>
        </p:txBody>
      </p:sp>
      <p:sp>
        <p:nvSpPr>
          <p:cNvPr id="92163" name="Text Box 3">
            <a:extLst>
              <a:ext uri="{FF2B5EF4-FFF2-40B4-BE49-F238E27FC236}">
                <a16:creationId xmlns:a16="http://schemas.microsoft.com/office/drawing/2014/main" id="{A7F2673C-07FB-F14D-8616-5A556B5D7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438400"/>
            <a:ext cx="838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defTabSz="5080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 defTabSz="5080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33463" indent="-119063" defTabSz="5080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 defTabSz="5080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 defTabSz="5080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defTabSz="508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defTabSz="508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defTabSz="508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defTabSz="508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sz="2400">
              <a:solidFill>
                <a:schemeClr val="accent1"/>
              </a:solidFill>
              <a:latin typeface="Verdana" charset="0"/>
            </a:endParaRPr>
          </a:p>
        </p:txBody>
      </p:sp>
      <p:sp>
        <p:nvSpPr>
          <p:cNvPr id="92164" name="Text Box 4">
            <a:extLst>
              <a:ext uri="{FF2B5EF4-FFF2-40B4-BE49-F238E27FC236}">
                <a16:creationId xmlns:a16="http://schemas.microsoft.com/office/drawing/2014/main" id="{655F05D3-41B8-5448-8464-1216F2B811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752600"/>
            <a:ext cx="4267200" cy="356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tx2"/>
                </a:solidFill>
                <a:latin typeface="Verdana" charset="0"/>
                <a:ea typeface="ＭＳ Ｐゴシック" charset="0"/>
              </a:rPr>
              <a:t>Plastic Mulch Performance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sz="2400">
                <a:solidFill>
                  <a:schemeClr val="tx2"/>
                </a:solidFill>
                <a:latin typeface="Verdana" charset="0"/>
                <a:ea typeface="ＭＳ Ｐゴシック" charset="0"/>
              </a:rPr>
              <a:t>All 3 types of plastic performed equally well over 3 cropping seasons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sz="2400">
                <a:solidFill>
                  <a:schemeClr val="tx2"/>
                </a:solidFill>
                <a:latin typeface="Verdana" charset="0"/>
                <a:ea typeface="ＭＳ Ｐゴシック" charset="0"/>
              </a:rPr>
              <a:t>Major damage came from vertebrates which led to weed pressure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sz="2400">
                <a:solidFill>
                  <a:schemeClr val="tx2"/>
                </a:solidFill>
                <a:latin typeface="Verdana" charset="0"/>
                <a:ea typeface="ＭＳ Ｐゴシック" charset="0"/>
              </a:rPr>
              <a:t>Wind damage</a:t>
            </a:r>
          </a:p>
        </p:txBody>
      </p:sp>
      <p:pic>
        <p:nvPicPr>
          <p:cNvPr id="14340" name="Picture 5" descr="5_17_07 Deer and Turkey Holes in Plastic">
            <a:extLst>
              <a:ext uri="{FF2B5EF4-FFF2-40B4-BE49-F238E27FC236}">
                <a16:creationId xmlns:a16="http://schemas.microsoft.com/office/drawing/2014/main" id="{7874266B-E0E8-6847-9FE2-AFB58FF36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419350"/>
            <a:ext cx="2362200" cy="17716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6" descr="8_8_06_H_Willy's Hole 2">
            <a:extLst>
              <a:ext uri="{FF2B5EF4-FFF2-40B4-BE49-F238E27FC236}">
                <a16:creationId xmlns:a16="http://schemas.microsoft.com/office/drawing/2014/main" id="{D47CA0A5-B438-E946-BD6C-CF9646E05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095750"/>
            <a:ext cx="2362200" cy="17716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7" name="Picture 7">
            <a:extLst>
              <a:ext uri="{FF2B5EF4-FFF2-40B4-BE49-F238E27FC236}">
                <a16:creationId xmlns:a16="http://schemas.microsoft.com/office/drawing/2014/main" id="{863B4D43-24C2-ED43-9792-DF2CB2A6F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742950"/>
            <a:ext cx="2362200" cy="1771650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8F2197B8-2806-C945-B9B2-C7AF1E7B7A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Considerations for Perennial Beds</a:t>
            </a: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09495481-9756-7447-87DB-ECE63C8853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495800"/>
          </a:xfrm>
        </p:spPr>
        <p:txBody>
          <a:bodyPr/>
          <a:lstStyle/>
          <a:p>
            <a:pPr eaLnBrk="1" hangingPunct="1"/>
            <a:r>
              <a:rPr lang="en-US" altLang="en-US"/>
              <a:t>Availability of irrigation / fertigation</a:t>
            </a:r>
          </a:p>
          <a:p>
            <a:pPr eaLnBrk="1" hangingPunct="1"/>
            <a:r>
              <a:rPr lang="en-US" altLang="en-US"/>
              <a:t>Amount of </a:t>
            </a:r>
            <a:r>
              <a:rPr lang="ja-JP" altLang="en-US">
                <a:latin typeface="Arial" panose="020B0604020202020204" pitchFamily="34" charset="0"/>
              </a:rPr>
              <a:t>‘</a:t>
            </a:r>
            <a:r>
              <a:rPr lang="en-US" altLang="ja-JP"/>
              <a:t>front loading</a:t>
            </a:r>
            <a:r>
              <a:rPr lang="ja-JP" altLang="en-US">
                <a:latin typeface="Arial" panose="020B0604020202020204" pitchFamily="34" charset="0"/>
              </a:rPr>
              <a:t>’</a:t>
            </a:r>
            <a:r>
              <a:rPr lang="en-US" altLang="ja-JP"/>
              <a:t> of nutrients – composts or manures</a:t>
            </a:r>
          </a:p>
          <a:p>
            <a:pPr eaLnBrk="1" hangingPunct="1"/>
            <a:r>
              <a:rPr lang="en-US" altLang="en-US"/>
              <a:t>Multiple mowings compared to fewer cultivations</a:t>
            </a:r>
          </a:p>
          <a:p>
            <a:pPr eaLnBrk="1" hangingPunct="1">
              <a:buFont typeface="Wingdings" pitchFamily="2" charset="2"/>
              <a:buNone/>
            </a:pPr>
            <a:endParaRPr lang="en-US" altLang="en-US"/>
          </a:p>
        </p:txBody>
      </p:sp>
      <p:pic>
        <p:nvPicPr>
          <p:cNvPr id="16387" name="Picture 4" descr="6_26_07 Pete Mowing">
            <a:extLst>
              <a:ext uri="{FF2B5EF4-FFF2-40B4-BE49-F238E27FC236}">
                <a16:creationId xmlns:a16="http://schemas.microsoft.com/office/drawing/2014/main" id="{4F1F33D1-0CD2-264D-B2CC-44429DA28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657600"/>
            <a:ext cx="3902075" cy="292576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5">
            <a:extLst>
              <a:ext uri="{FF2B5EF4-FFF2-40B4-BE49-F238E27FC236}">
                <a16:creationId xmlns:a16="http://schemas.microsoft.com/office/drawing/2014/main" id="{75F39B70-8148-2D42-9B0D-D62FC0740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429000"/>
            <a:ext cx="4410075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4" descr="8_9_07 H Bone Yard Plots 7-12">
            <a:extLst>
              <a:ext uri="{FF2B5EF4-FFF2-40B4-BE49-F238E27FC236}">
                <a16:creationId xmlns:a16="http://schemas.microsoft.com/office/drawing/2014/main" id="{7359947E-ED79-4F4B-848E-D7288FF8B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4953000" cy="371316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5" descr="8_8_06Willy's Rot2">
            <a:extLst>
              <a:ext uri="{FF2B5EF4-FFF2-40B4-BE49-F238E27FC236}">
                <a16:creationId xmlns:a16="http://schemas.microsoft.com/office/drawing/2014/main" id="{54F2D8DD-4FA9-D844-AB79-8DAB38848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971800"/>
            <a:ext cx="4872038" cy="36544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2">
            <a:extLst>
              <a:ext uri="{FF2B5EF4-FFF2-40B4-BE49-F238E27FC236}">
                <a16:creationId xmlns:a16="http://schemas.microsoft.com/office/drawing/2014/main" id="{12384206-4041-744D-AC4C-BE6FFADA5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81000"/>
            <a:ext cx="8686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600">
                <a:solidFill>
                  <a:schemeClr val="tx2"/>
                </a:solidFill>
                <a:latin typeface="Verdana" charset="0"/>
                <a:ea typeface="ＭＳ Ｐゴシック" charset="0"/>
              </a:rPr>
              <a:t>Results</a:t>
            </a:r>
          </a:p>
        </p:txBody>
      </p:sp>
      <p:sp>
        <p:nvSpPr>
          <p:cNvPr id="98307" name="Text Box 3">
            <a:extLst>
              <a:ext uri="{FF2B5EF4-FFF2-40B4-BE49-F238E27FC236}">
                <a16:creationId xmlns:a16="http://schemas.microsoft.com/office/drawing/2014/main" id="{15975CFA-9F33-CC4A-B594-A2B436142C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438400"/>
            <a:ext cx="838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defTabSz="5080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 defTabSz="5080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33463" indent="-119063" defTabSz="5080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 defTabSz="5080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 defTabSz="5080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defTabSz="508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defTabSz="508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defTabSz="508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defTabSz="508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sz="2400">
              <a:solidFill>
                <a:schemeClr val="accent1"/>
              </a:solidFill>
              <a:latin typeface="Verdana" charset="0"/>
            </a:endParaRPr>
          </a:p>
        </p:txBody>
      </p:sp>
      <p:sp>
        <p:nvSpPr>
          <p:cNvPr id="98308" name="Rectangle 4">
            <a:extLst>
              <a:ext uri="{FF2B5EF4-FFF2-40B4-BE49-F238E27FC236}">
                <a16:creationId xmlns:a16="http://schemas.microsoft.com/office/drawing/2014/main" id="{87DD5E4E-74E3-DC4E-B674-FE08AE39E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17863" y="1711325"/>
            <a:ext cx="914400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latin typeface="Verdana" charset="0"/>
              <a:ea typeface="ＭＳ Ｐゴシック" charset="0"/>
            </a:endParaRPr>
          </a:p>
        </p:txBody>
      </p:sp>
      <p:sp>
        <p:nvSpPr>
          <p:cNvPr id="98309" name="Rectangle 5">
            <a:extLst>
              <a:ext uri="{FF2B5EF4-FFF2-40B4-BE49-F238E27FC236}">
                <a16:creationId xmlns:a16="http://schemas.microsoft.com/office/drawing/2014/main" id="{99B59879-2824-A240-BC78-D43C03EC89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1219200"/>
            <a:ext cx="701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Verdana" charset="0"/>
                <a:ea typeface="ＭＳ Ｐゴシック" charset="0"/>
                <a:cs typeface="Times New Roman" charset="0"/>
              </a:rPr>
              <a:t>Yields from 2005 to 2007- Rotation TCP</a:t>
            </a:r>
            <a:endParaRPr lang="en-US" sz="2400">
              <a:solidFill>
                <a:schemeClr val="tx2"/>
              </a:solidFill>
              <a:latin typeface="Verdana" charset="0"/>
              <a:ea typeface="ＭＳ Ｐゴシック" charset="0"/>
            </a:endParaRPr>
          </a:p>
        </p:txBody>
      </p:sp>
      <p:graphicFrame>
        <p:nvGraphicFramePr>
          <p:cNvPr id="18437" name="Object 6">
            <a:extLst>
              <a:ext uri="{FF2B5EF4-FFF2-40B4-BE49-F238E27FC236}">
                <a16:creationId xmlns:a16="http://schemas.microsoft.com/office/drawing/2014/main" id="{5394665A-F6B3-824C-87CB-2C2A87F86A5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8200" y="1676400"/>
          <a:ext cx="7467600" cy="4341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7" name="Chart" r:id="rId4" imgW="5969000" imgH="3479800" progId="Excel.Chart.8">
                  <p:embed/>
                </p:oleObj>
              </mc:Choice>
              <mc:Fallback>
                <p:oleObj name="Chart" r:id="rId4" imgW="5969000" imgH="3479800" progId="Excel.Chart.8">
                  <p:embed/>
                  <p:pic>
                    <p:nvPicPr>
                      <p:cNvPr id="18437" name="Object 6">
                        <a:extLst>
                          <a:ext uri="{FF2B5EF4-FFF2-40B4-BE49-F238E27FC236}">
                            <a16:creationId xmlns:a16="http://schemas.microsoft.com/office/drawing/2014/main" id="{5394665A-F6B3-824C-87CB-2C2A87F86A5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676400"/>
                        <a:ext cx="7467600" cy="4341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Box 2">
            <a:extLst>
              <a:ext uri="{FF2B5EF4-FFF2-40B4-BE49-F238E27FC236}">
                <a16:creationId xmlns:a16="http://schemas.microsoft.com/office/drawing/2014/main" id="{A5B920F9-DB8E-154C-B489-BD923E6D52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81000"/>
            <a:ext cx="8686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600">
                <a:solidFill>
                  <a:schemeClr val="tx2"/>
                </a:solidFill>
                <a:latin typeface="Verdana" charset="0"/>
                <a:ea typeface="ＭＳ Ｐゴシック" charset="0"/>
              </a:rPr>
              <a:t>Results</a:t>
            </a:r>
          </a:p>
        </p:txBody>
      </p:sp>
      <p:sp>
        <p:nvSpPr>
          <p:cNvPr id="100355" name="Text Box 3">
            <a:extLst>
              <a:ext uri="{FF2B5EF4-FFF2-40B4-BE49-F238E27FC236}">
                <a16:creationId xmlns:a16="http://schemas.microsoft.com/office/drawing/2014/main" id="{9DF775EF-C362-AB45-A768-130A7999B3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438400"/>
            <a:ext cx="838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defTabSz="5080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 defTabSz="5080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33463" indent="-119063" defTabSz="5080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 defTabSz="5080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 defTabSz="5080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defTabSz="508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defTabSz="508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defTabSz="508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defTabSz="508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sz="2400">
              <a:solidFill>
                <a:schemeClr val="accent1"/>
              </a:solidFill>
              <a:latin typeface="Verdana" charset="0"/>
            </a:endParaRPr>
          </a:p>
        </p:txBody>
      </p:sp>
      <p:sp>
        <p:nvSpPr>
          <p:cNvPr id="100356" name="Rectangle 4">
            <a:extLst>
              <a:ext uri="{FF2B5EF4-FFF2-40B4-BE49-F238E27FC236}">
                <a16:creationId xmlns:a16="http://schemas.microsoft.com/office/drawing/2014/main" id="{359F6F48-D196-744F-8B36-60437EB4D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17863" y="1711325"/>
            <a:ext cx="914400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latin typeface="Verdana" charset="0"/>
              <a:ea typeface="ＭＳ Ｐゴシック" charset="0"/>
            </a:endParaRPr>
          </a:p>
        </p:txBody>
      </p:sp>
      <p:sp>
        <p:nvSpPr>
          <p:cNvPr id="100357" name="Rectangle 5">
            <a:extLst>
              <a:ext uri="{FF2B5EF4-FFF2-40B4-BE49-F238E27FC236}">
                <a16:creationId xmlns:a16="http://schemas.microsoft.com/office/drawing/2014/main" id="{6A46D215-A0D3-3845-9EF5-3427A71825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1219200"/>
            <a:ext cx="701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2400">
                <a:solidFill>
                  <a:schemeClr val="tx2"/>
                </a:solidFill>
                <a:latin typeface="Verdana" charset="0"/>
                <a:ea typeface="ＭＳ Ｐゴシック" charset="0"/>
                <a:cs typeface="Times New Roman" charset="0"/>
              </a:rPr>
              <a:t>Yields from 2005 to 2007 - Rotation CTP</a:t>
            </a:r>
            <a:endParaRPr lang="en-US" sz="2400">
              <a:solidFill>
                <a:schemeClr val="tx2"/>
              </a:solidFill>
              <a:latin typeface="Verdana" charset="0"/>
              <a:ea typeface="ＭＳ Ｐゴシック" charset="0"/>
            </a:endParaRPr>
          </a:p>
        </p:txBody>
      </p:sp>
      <p:graphicFrame>
        <p:nvGraphicFramePr>
          <p:cNvPr id="20485" name="Object 6">
            <a:extLst>
              <a:ext uri="{FF2B5EF4-FFF2-40B4-BE49-F238E27FC236}">
                <a16:creationId xmlns:a16="http://schemas.microsoft.com/office/drawing/2014/main" id="{D49EC398-5D96-5D46-BDD7-2602B47C0F9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8200" y="1828800"/>
          <a:ext cx="7467600" cy="434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5" name="Chart" r:id="rId4" imgW="5994400" imgH="3492500" progId="Excel.Chart.8">
                  <p:embed/>
                </p:oleObj>
              </mc:Choice>
              <mc:Fallback>
                <p:oleObj name="Chart" r:id="rId4" imgW="5994400" imgH="3492500" progId="Excel.Chart.8">
                  <p:embed/>
                  <p:pic>
                    <p:nvPicPr>
                      <p:cNvPr id="20485" name="Object 6">
                        <a:extLst>
                          <a:ext uri="{FF2B5EF4-FFF2-40B4-BE49-F238E27FC236}">
                            <a16:creationId xmlns:a16="http://schemas.microsoft.com/office/drawing/2014/main" id="{D49EC398-5D96-5D46-BDD7-2602B47C0F9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828800"/>
                        <a:ext cx="7467600" cy="434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BD600C06-A798-2E43-B937-3EDB569F62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Grower Experiences</a:t>
            </a:r>
          </a:p>
        </p:txBody>
      </p:sp>
      <p:sp>
        <p:nvSpPr>
          <p:cNvPr id="73732" name="Rectangle 4">
            <a:extLst>
              <a:ext uri="{FF2B5EF4-FFF2-40B4-BE49-F238E27FC236}">
                <a16:creationId xmlns:a16="http://schemas.microsoft.com/office/drawing/2014/main" id="{E56262CA-7A58-3F43-9507-5C8DF0F031C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0" indent="0" eaLnBrk="1" hangingPunct="1">
              <a:buNone/>
              <a:defRPr/>
            </a:pPr>
            <a:r>
              <a:rPr lang="en-US" sz="2400" dirty="0"/>
              <a:t>Earlier planting</a:t>
            </a:r>
          </a:p>
          <a:p>
            <a:pPr marL="0" indent="0" eaLnBrk="1" hangingPunct="1">
              <a:buNone/>
              <a:defRPr/>
            </a:pPr>
            <a:r>
              <a:rPr lang="en-US" sz="2400" dirty="0"/>
              <a:t>Earlier harvest</a:t>
            </a:r>
          </a:p>
          <a:p>
            <a:pPr marL="0" indent="0" eaLnBrk="1" hangingPunct="1">
              <a:buNone/>
              <a:defRPr/>
            </a:pPr>
            <a:r>
              <a:rPr lang="en-US" sz="2400" dirty="0"/>
              <a:t>Smaller plant size</a:t>
            </a:r>
          </a:p>
          <a:p>
            <a:pPr marL="0" indent="0" eaLnBrk="1" hangingPunct="1">
              <a:buNone/>
              <a:defRPr/>
            </a:pPr>
            <a:r>
              <a:rPr lang="en-US" sz="2400" dirty="0"/>
              <a:t>Yields may have been reduced</a:t>
            </a:r>
          </a:p>
          <a:p>
            <a:pPr marL="0" indent="0" eaLnBrk="1" hangingPunct="1">
              <a:buNone/>
              <a:defRPr/>
            </a:pPr>
            <a:r>
              <a:rPr lang="en-US" sz="2400" dirty="0"/>
              <a:t>Mowing was difficult to schedule</a:t>
            </a:r>
          </a:p>
        </p:txBody>
      </p:sp>
      <p:pic>
        <p:nvPicPr>
          <p:cNvPr id="73734" name="Picture 6" descr="7_20_06_G_Grass+straw cropped 2">
            <a:extLst>
              <a:ext uri="{FF2B5EF4-FFF2-40B4-BE49-F238E27FC236}">
                <a16:creationId xmlns:a16="http://schemas.microsoft.com/office/drawing/2014/main" id="{92A2898E-11DA-5245-B550-9F5DCE9955A9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1295400"/>
            <a:ext cx="3817937" cy="5486400"/>
          </a:xfr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1789942A-966B-F844-8CC8-EB6DD58F2E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Grower Experiences</a:t>
            </a:r>
          </a:p>
        </p:txBody>
      </p:sp>
      <p:sp>
        <p:nvSpPr>
          <p:cNvPr id="75780" name="Rectangle 4">
            <a:extLst>
              <a:ext uri="{FF2B5EF4-FFF2-40B4-BE49-F238E27FC236}">
                <a16:creationId xmlns:a16="http://schemas.microsoft.com/office/drawing/2014/main" id="{5CAB28A4-7DED-CE43-B8BD-287DB67D811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 typeface="Wingdings" charset="0"/>
              <a:buChar char="p"/>
              <a:defRPr/>
            </a:pPr>
            <a:r>
              <a:rPr lang="en-US" sz="2400"/>
              <a:t>Mixture of annual and perennial flowers</a:t>
            </a:r>
          </a:p>
          <a:p>
            <a:pPr eaLnBrk="1" hangingPunct="1">
              <a:buFont typeface="Wingdings" charset="0"/>
              <a:buChar char="p"/>
              <a:defRPr/>
            </a:pPr>
            <a:r>
              <a:rPr lang="en-US" sz="2400"/>
              <a:t>Light soil</a:t>
            </a:r>
          </a:p>
          <a:p>
            <a:pPr eaLnBrk="1" hangingPunct="1">
              <a:buFont typeface="Wingdings" charset="0"/>
              <a:buChar char="p"/>
              <a:defRPr/>
            </a:pPr>
            <a:r>
              <a:rPr lang="en-US" sz="2400"/>
              <a:t>More frequent irrigation</a:t>
            </a:r>
          </a:p>
          <a:p>
            <a:pPr eaLnBrk="1" hangingPunct="1">
              <a:buFont typeface="Wingdings" charset="0"/>
              <a:buChar char="p"/>
              <a:defRPr/>
            </a:pPr>
            <a:r>
              <a:rPr lang="en-US" sz="2400"/>
              <a:t>Yield and quality acceptable</a:t>
            </a:r>
          </a:p>
          <a:p>
            <a:pPr eaLnBrk="1" hangingPunct="1">
              <a:buFont typeface="Wingdings" charset="0"/>
              <a:buChar char="p"/>
              <a:defRPr/>
            </a:pPr>
            <a:r>
              <a:rPr lang="en-US" sz="2400"/>
              <a:t>Earlier harvest</a:t>
            </a:r>
          </a:p>
          <a:p>
            <a:pPr eaLnBrk="1" hangingPunct="1">
              <a:buFont typeface="Wingdings" charset="0"/>
              <a:buChar char="p"/>
              <a:defRPr/>
            </a:pPr>
            <a:endParaRPr lang="en-US" sz="2400"/>
          </a:p>
        </p:txBody>
      </p:sp>
      <p:pic>
        <p:nvPicPr>
          <p:cNvPr id="75782" name="Picture 6" descr="7_26_07 K grass">
            <a:extLst>
              <a:ext uri="{FF2B5EF4-FFF2-40B4-BE49-F238E27FC236}">
                <a16:creationId xmlns:a16="http://schemas.microsoft.com/office/drawing/2014/main" id="{D2597085-A3A9-D646-98A1-AF4F883FF911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05200" y="2667000"/>
            <a:ext cx="5486400" cy="4113213"/>
          </a:xfr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8" name="Rectangle 4">
            <a:extLst>
              <a:ext uri="{FF2B5EF4-FFF2-40B4-BE49-F238E27FC236}">
                <a16:creationId xmlns:a16="http://schemas.microsoft.com/office/drawing/2014/main" id="{8A47DB61-BC66-7948-945F-B60C1C1A20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Grower Experiences</a:t>
            </a:r>
          </a:p>
        </p:txBody>
      </p:sp>
      <p:pic>
        <p:nvPicPr>
          <p:cNvPr id="77831" name="Picture 7" descr="6_28_06 P_Grass">
            <a:extLst>
              <a:ext uri="{FF2B5EF4-FFF2-40B4-BE49-F238E27FC236}">
                <a16:creationId xmlns:a16="http://schemas.microsoft.com/office/drawing/2014/main" id="{3B3E6277-D195-7A49-BEE2-3F9F3D351D9E}"/>
              </a:ext>
            </a:extLst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1524000"/>
            <a:ext cx="2919413" cy="2189163"/>
          </a:xfr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77834" name="Rectangle 10">
            <a:extLst>
              <a:ext uri="{FF2B5EF4-FFF2-40B4-BE49-F238E27FC236}">
                <a16:creationId xmlns:a16="http://schemas.microsoft.com/office/drawing/2014/main" id="{DDF4517D-04E2-964B-BFB4-BB1DF8FAF5EE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/>
        <p:txBody>
          <a:bodyPr/>
          <a:lstStyle/>
          <a:p>
            <a:pPr marL="0" indent="0" eaLnBrk="1" hangingPunct="1">
              <a:buNone/>
              <a:defRPr/>
            </a:pPr>
            <a:r>
              <a:rPr lang="en-US" sz="2400" dirty="0"/>
              <a:t>Possible to combine inter-row mulch with row covers (melons)</a:t>
            </a:r>
          </a:p>
          <a:p>
            <a:pPr marL="342900" lvl="1" indent="0" eaLnBrk="1" hangingPunct="1">
              <a:buNone/>
              <a:defRPr/>
            </a:pPr>
            <a:r>
              <a:rPr lang="en-US" sz="2000" dirty="0"/>
              <a:t>Melon fruit size and yield reduced but earlier</a:t>
            </a:r>
          </a:p>
          <a:p>
            <a:pPr marL="0" indent="0" eaLnBrk="1" hangingPunct="1">
              <a:buNone/>
              <a:defRPr/>
            </a:pPr>
            <a:r>
              <a:rPr lang="en-US" sz="2400" dirty="0"/>
              <a:t>Worked well with winter squash and pumpkins</a:t>
            </a:r>
          </a:p>
        </p:txBody>
      </p:sp>
      <p:pic>
        <p:nvPicPr>
          <p:cNvPr id="77835" name="Picture 11" descr="7_27_06_P_spring+straw">
            <a:extLst>
              <a:ext uri="{FF2B5EF4-FFF2-40B4-BE49-F238E27FC236}">
                <a16:creationId xmlns:a16="http://schemas.microsoft.com/office/drawing/2014/main" id="{4A7CB923-B0B4-0448-9B0D-85D90CD14C01}"/>
              </a:ext>
            </a:extLst>
          </p:cNvPr>
          <p:cNvPicPr>
            <a:picLocks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1524000"/>
            <a:ext cx="2919413" cy="2189163"/>
          </a:xfr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AE2D5092-85EE-6842-8747-0017F9E711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Grower Experiences</a:t>
            </a:r>
          </a:p>
        </p:txBody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83101802-549A-3B4C-8FA7-A92469866CA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sz="2400" dirty="0"/>
              <a:t>Tomato followed by pumpkins or squash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sz="2400" dirty="0"/>
              <a:t>Pumpkin/cucumber followed by tomato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sz="2400" dirty="0"/>
              <a:t>No inter-row mulch</a:t>
            </a:r>
          </a:p>
          <a:p>
            <a:pPr marL="342900" lvl="1" indent="0" eaLnBrk="1" hangingPunct="1">
              <a:lnSpc>
                <a:spcPct val="90000"/>
              </a:lnSpc>
              <a:buNone/>
              <a:defRPr/>
            </a:pPr>
            <a:r>
              <a:rPr lang="en-US" sz="2000" dirty="0"/>
              <a:t>Herbicides used to manage weeds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sz="2400" dirty="0"/>
              <a:t>Ability to fertigate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sz="2400" dirty="0"/>
              <a:t>Earlier planting possible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sz="2400" dirty="0"/>
              <a:t>Decision to keep plastic made in Fall</a:t>
            </a:r>
          </a:p>
        </p:txBody>
      </p:sp>
      <p:pic>
        <p:nvPicPr>
          <p:cNvPr id="80901" name="Picture 5" descr="Spiller PB pumpkin">
            <a:extLst>
              <a:ext uri="{FF2B5EF4-FFF2-40B4-BE49-F238E27FC236}">
                <a16:creationId xmlns:a16="http://schemas.microsoft.com/office/drawing/2014/main" id="{7A58AB60-01C6-6549-B170-B2DB374EF374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228850"/>
            <a:ext cx="4038600" cy="3028950"/>
          </a:xfr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215F396C-F54D-3B45-A0CA-E0C186DF80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4582" y="1246982"/>
            <a:ext cx="7793037" cy="1143000"/>
          </a:xfrm>
        </p:spPr>
        <p:txBody>
          <a:bodyPr/>
          <a:lstStyle/>
          <a:p>
            <a:r>
              <a:rPr lang="en-US" altLang="en-US" dirty="0"/>
              <a:t>Benefits of Wind Breaks</a:t>
            </a:r>
          </a:p>
        </p:txBody>
      </p:sp>
      <p:pic>
        <p:nvPicPr>
          <p:cNvPr id="95251" name="Picture 19">
            <a:extLst>
              <a:ext uri="{FF2B5EF4-FFF2-40B4-BE49-F238E27FC236}">
                <a16:creationId xmlns:a16="http://schemas.microsoft.com/office/drawing/2014/main" id="{B0A113DE-6788-C04C-914C-E3F29FF39F45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2762250"/>
            <a:ext cx="3810000" cy="2857500"/>
          </a:xfr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5236" name="Freeform 4">
            <a:extLst>
              <a:ext uri="{FF2B5EF4-FFF2-40B4-BE49-F238E27FC236}">
                <a16:creationId xmlns:a16="http://schemas.microsoft.com/office/drawing/2014/main" id="{31C58769-7C23-8B47-84C3-7AE94A6D8E34}"/>
              </a:ext>
            </a:extLst>
          </p:cNvPr>
          <p:cNvSpPr>
            <a:spLocks/>
          </p:cNvSpPr>
          <p:nvPr/>
        </p:nvSpPr>
        <p:spPr bwMode="auto">
          <a:xfrm>
            <a:off x="5384800" y="3170238"/>
            <a:ext cx="3425825" cy="1724025"/>
          </a:xfrm>
          <a:custGeom>
            <a:avLst/>
            <a:gdLst>
              <a:gd name="T0" fmla="*/ 0 w 2158"/>
              <a:gd name="T1" fmla="*/ 42 h 1086"/>
              <a:gd name="T2" fmla="*/ 411 w 2158"/>
              <a:gd name="T3" fmla="*/ 60 h 1086"/>
              <a:gd name="T4" fmla="*/ 512 w 2158"/>
              <a:gd name="T5" fmla="*/ 179 h 1086"/>
              <a:gd name="T6" fmla="*/ 558 w 2158"/>
              <a:gd name="T7" fmla="*/ 225 h 1086"/>
              <a:gd name="T8" fmla="*/ 603 w 2158"/>
              <a:gd name="T9" fmla="*/ 371 h 1086"/>
              <a:gd name="T10" fmla="*/ 768 w 2158"/>
              <a:gd name="T11" fmla="*/ 517 h 1086"/>
              <a:gd name="T12" fmla="*/ 905 w 2158"/>
              <a:gd name="T13" fmla="*/ 572 h 1086"/>
              <a:gd name="T14" fmla="*/ 960 w 2158"/>
              <a:gd name="T15" fmla="*/ 590 h 1086"/>
              <a:gd name="T16" fmla="*/ 1115 w 2158"/>
              <a:gd name="T17" fmla="*/ 645 h 1086"/>
              <a:gd name="T18" fmla="*/ 1134 w 2158"/>
              <a:gd name="T19" fmla="*/ 664 h 1086"/>
              <a:gd name="T20" fmla="*/ 1189 w 2158"/>
              <a:gd name="T21" fmla="*/ 682 h 1086"/>
              <a:gd name="T22" fmla="*/ 1253 w 2158"/>
              <a:gd name="T23" fmla="*/ 737 h 1086"/>
              <a:gd name="T24" fmla="*/ 1353 w 2158"/>
              <a:gd name="T25" fmla="*/ 773 h 1086"/>
              <a:gd name="T26" fmla="*/ 1490 w 2158"/>
              <a:gd name="T27" fmla="*/ 792 h 1086"/>
              <a:gd name="T28" fmla="*/ 1545 w 2158"/>
              <a:gd name="T29" fmla="*/ 810 h 1086"/>
              <a:gd name="T30" fmla="*/ 1573 w 2158"/>
              <a:gd name="T31" fmla="*/ 819 h 1086"/>
              <a:gd name="T32" fmla="*/ 1627 w 2158"/>
              <a:gd name="T33" fmla="*/ 856 h 1086"/>
              <a:gd name="T34" fmla="*/ 1655 w 2158"/>
              <a:gd name="T35" fmla="*/ 874 h 1086"/>
              <a:gd name="T36" fmla="*/ 1691 w 2158"/>
              <a:gd name="T37" fmla="*/ 920 h 1086"/>
              <a:gd name="T38" fmla="*/ 1774 w 2158"/>
              <a:gd name="T39" fmla="*/ 1048 h 1086"/>
              <a:gd name="T40" fmla="*/ 1938 w 2158"/>
              <a:gd name="T41" fmla="*/ 1084 h 1086"/>
              <a:gd name="T42" fmla="*/ 2158 w 2158"/>
              <a:gd name="T43" fmla="*/ 1084 h 10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158" h="1086">
                <a:moveTo>
                  <a:pt x="0" y="42"/>
                </a:moveTo>
                <a:cubicBezTo>
                  <a:pt x="137" y="45"/>
                  <a:pt x="288" y="0"/>
                  <a:pt x="411" y="60"/>
                </a:cubicBezTo>
                <a:cubicBezTo>
                  <a:pt x="460" y="84"/>
                  <a:pt x="483" y="136"/>
                  <a:pt x="512" y="179"/>
                </a:cubicBezTo>
                <a:cubicBezTo>
                  <a:pt x="524" y="197"/>
                  <a:pt x="558" y="225"/>
                  <a:pt x="558" y="225"/>
                </a:cubicBezTo>
                <a:cubicBezTo>
                  <a:pt x="572" y="267"/>
                  <a:pt x="583" y="331"/>
                  <a:pt x="603" y="371"/>
                </a:cubicBezTo>
                <a:cubicBezTo>
                  <a:pt x="637" y="436"/>
                  <a:pt x="702" y="487"/>
                  <a:pt x="768" y="517"/>
                </a:cubicBezTo>
                <a:cubicBezTo>
                  <a:pt x="811" y="536"/>
                  <a:pt x="861" y="558"/>
                  <a:pt x="905" y="572"/>
                </a:cubicBezTo>
                <a:cubicBezTo>
                  <a:pt x="923" y="578"/>
                  <a:pt x="960" y="590"/>
                  <a:pt x="960" y="590"/>
                </a:cubicBezTo>
                <a:cubicBezTo>
                  <a:pt x="1005" y="622"/>
                  <a:pt x="1063" y="628"/>
                  <a:pt x="1115" y="645"/>
                </a:cubicBezTo>
                <a:cubicBezTo>
                  <a:pt x="1121" y="651"/>
                  <a:pt x="1126" y="660"/>
                  <a:pt x="1134" y="664"/>
                </a:cubicBezTo>
                <a:cubicBezTo>
                  <a:pt x="1151" y="673"/>
                  <a:pt x="1189" y="682"/>
                  <a:pt x="1189" y="682"/>
                </a:cubicBezTo>
                <a:cubicBezTo>
                  <a:pt x="1201" y="719"/>
                  <a:pt x="1217" y="725"/>
                  <a:pt x="1253" y="737"/>
                </a:cubicBezTo>
                <a:cubicBezTo>
                  <a:pt x="1287" y="788"/>
                  <a:pt x="1259" y="761"/>
                  <a:pt x="1353" y="773"/>
                </a:cubicBezTo>
                <a:cubicBezTo>
                  <a:pt x="1399" y="779"/>
                  <a:pt x="1490" y="792"/>
                  <a:pt x="1490" y="792"/>
                </a:cubicBezTo>
                <a:cubicBezTo>
                  <a:pt x="1508" y="798"/>
                  <a:pt x="1527" y="804"/>
                  <a:pt x="1545" y="810"/>
                </a:cubicBezTo>
                <a:cubicBezTo>
                  <a:pt x="1554" y="813"/>
                  <a:pt x="1573" y="819"/>
                  <a:pt x="1573" y="819"/>
                </a:cubicBezTo>
                <a:cubicBezTo>
                  <a:pt x="1591" y="831"/>
                  <a:pt x="1609" y="844"/>
                  <a:pt x="1627" y="856"/>
                </a:cubicBezTo>
                <a:cubicBezTo>
                  <a:pt x="1636" y="862"/>
                  <a:pt x="1655" y="874"/>
                  <a:pt x="1655" y="874"/>
                </a:cubicBezTo>
                <a:cubicBezTo>
                  <a:pt x="1666" y="890"/>
                  <a:pt x="1681" y="903"/>
                  <a:pt x="1691" y="920"/>
                </a:cubicBezTo>
                <a:cubicBezTo>
                  <a:pt x="1714" y="958"/>
                  <a:pt x="1732" y="1022"/>
                  <a:pt x="1774" y="1048"/>
                </a:cubicBezTo>
                <a:cubicBezTo>
                  <a:pt x="1810" y="1070"/>
                  <a:pt x="1897" y="1083"/>
                  <a:pt x="1938" y="1084"/>
                </a:cubicBezTo>
                <a:cubicBezTo>
                  <a:pt x="2011" y="1086"/>
                  <a:pt x="2085" y="1084"/>
                  <a:pt x="2158" y="1084"/>
                </a:cubicBez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37" name="Freeform 5">
            <a:extLst>
              <a:ext uri="{FF2B5EF4-FFF2-40B4-BE49-F238E27FC236}">
                <a16:creationId xmlns:a16="http://schemas.microsoft.com/office/drawing/2014/main" id="{C30A4867-3DB1-3F43-AFAE-578D6A6531E2}"/>
              </a:ext>
            </a:extLst>
          </p:cNvPr>
          <p:cNvSpPr>
            <a:spLocks/>
          </p:cNvSpPr>
          <p:nvPr/>
        </p:nvSpPr>
        <p:spPr bwMode="auto">
          <a:xfrm>
            <a:off x="5410200" y="2819400"/>
            <a:ext cx="4025900" cy="1562100"/>
          </a:xfrm>
          <a:custGeom>
            <a:avLst/>
            <a:gdLst>
              <a:gd name="T0" fmla="*/ 0 w 2536"/>
              <a:gd name="T1" fmla="*/ 0 h 984"/>
              <a:gd name="T2" fmla="*/ 672 w 2536"/>
              <a:gd name="T3" fmla="*/ 240 h 984"/>
              <a:gd name="T4" fmla="*/ 1296 w 2536"/>
              <a:gd name="T5" fmla="*/ 864 h 984"/>
              <a:gd name="T6" fmla="*/ 2112 w 2536"/>
              <a:gd name="T7" fmla="*/ 960 h 984"/>
              <a:gd name="T8" fmla="*/ 2496 w 2536"/>
              <a:gd name="T9" fmla="*/ 960 h 984"/>
              <a:gd name="T10" fmla="*/ 1872 w 2536"/>
              <a:gd name="T11" fmla="*/ 960 h 9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536" h="984">
                <a:moveTo>
                  <a:pt x="0" y="0"/>
                </a:moveTo>
                <a:cubicBezTo>
                  <a:pt x="228" y="48"/>
                  <a:pt x="456" y="96"/>
                  <a:pt x="672" y="240"/>
                </a:cubicBezTo>
                <a:cubicBezTo>
                  <a:pt x="888" y="384"/>
                  <a:pt x="1056" y="744"/>
                  <a:pt x="1296" y="864"/>
                </a:cubicBezTo>
                <a:cubicBezTo>
                  <a:pt x="1536" y="984"/>
                  <a:pt x="1912" y="944"/>
                  <a:pt x="2112" y="960"/>
                </a:cubicBezTo>
                <a:cubicBezTo>
                  <a:pt x="2312" y="976"/>
                  <a:pt x="2536" y="960"/>
                  <a:pt x="2496" y="960"/>
                </a:cubicBezTo>
                <a:cubicBezTo>
                  <a:pt x="2456" y="960"/>
                  <a:pt x="2164" y="960"/>
                  <a:pt x="1872" y="960"/>
                </a:cubicBez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41" name="Line 9">
            <a:extLst>
              <a:ext uri="{FF2B5EF4-FFF2-40B4-BE49-F238E27FC236}">
                <a16:creationId xmlns:a16="http://schemas.microsoft.com/office/drawing/2014/main" id="{94E7C46D-3DEC-0B42-9B19-5BE392C467A5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2600" y="5638800"/>
            <a:ext cx="2895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52" name="Text Box 20">
            <a:extLst>
              <a:ext uri="{FF2B5EF4-FFF2-40B4-BE49-F238E27FC236}">
                <a16:creationId xmlns:a16="http://schemas.microsoft.com/office/drawing/2014/main" id="{43228265-D156-DC49-8484-1C4DDA2A20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6019800"/>
            <a:ext cx="4267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0">
                <a:effectLst>
                  <a:outerShdw blurRad="38100" dist="38100" dir="2700000" algn="tl">
                    <a:srgbClr val="C0C0C0"/>
                  </a:outerShdw>
                </a:effectLst>
              </a:rPr>
              <a:t>1m tall rye = 10 m protected zone</a:t>
            </a:r>
          </a:p>
        </p:txBody>
      </p:sp>
      <p:graphicFrame>
        <p:nvGraphicFramePr>
          <p:cNvPr id="95254" name="Rectangle 3">
            <a:extLst>
              <a:ext uri="{FF2B5EF4-FFF2-40B4-BE49-F238E27FC236}">
                <a16:creationId xmlns:a16="http://schemas.microsoft.com/office/drawing/2014/main" id="{54A0E804-6D7B-4873-0845-74D3379830A5}"/>
              </a:ext>
            </a:extLst>
          </p:cNvPr>
          <p:cNvGraphicFramePr/>
          <p:nvPr/>
        </p:nvGraphicFramePr>
        <p:xfrm>
          <a:off x="762000" y="2389982"/>
          <a:ext cx="3657600" cy="43989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>
            <a:extLst>
              <a:ext uri="{FF2B5EF4-FFF2-40B4-BE49-F238E27FC236}">
                <a16:creationId xmlns:a16="http://schemas.microsoft.com/office/drawing/2014/main" id="{FAF60B56-C61E-514D-8BE3-B61CCAE90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286000"/>
            <a:ext cx="5715000" cy="380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099" name="Rectangle 3">
            <a:extLst>
              <a:ext uri="{FF2B5EF4-FFF2-40B4-BE49-F238E27FC236}">
                <a16:creationId xmlns:a16="http://schemas.microsoft.com/office/drawing/2014/main" id="{6BA6BB60-15E1-2A4E-BD83-94F39CE92C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Paper Wind Breaks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64" name="Rectangle 151563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1559" name="Picture 7">
            <a:extLst>
              <a:ext uri="{FF2B5EF4-FFF2-40B4-BE49-F238E27FC236}">
                <a16:creationId xmlns:a16="http://schemas.microsoft.com/office/drawing/2014/main" id="{CDB776AF-1FD4-C04B-9457-7739B685E3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"/>
            <a:ext cx="9143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1554" name="Rectangle 2">
            <a:extLst>
              <a:ext uri="{FF2B5EF4-FFF2-40B4-BE49-F238E27FC236}">
                <a16:creationId xmlns:a16="http://schemas.microsoft.com/office/drawing/2014/main" id="{AA84C6D4-4820-804A-8490-042C6790C7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49030" y="146478"/>
            <a:ext cx="6858000" cy="16882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altLang="en-US" sz="6000" dirty="0">
                <a:solidFill>
                  <a:srgbClr val="FFFFFF"/>
                </a:solidFill>
              </a:rPr>
              <a:t>Raised Beds</a:t>
            </a:r>
          </a:p>
        </p:txBody>
      </p:sp>
      <p:sp>
        <p:nvSpPr>
          <p:cNvPr id="151555" name="Rectangle 3">
            <a:extLst>
              <a:ext uri="{FF2B5EF4-FFF2-40B4-BE49-F238E27FC236}">
                <a16:creationId xmlns:a16="http://schemas.microsoft.com/office/drawing/2014/main" id="{F7BD8071-FC3D-3247-B3E2-ECFB077DA136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981200"/>
            <a:ext cx="3092450" cy="4114800"/>
          </a:xfrm>
        </p:spPr>
        <p:txBody>
          <a:bodyPr/>
          <a:lstStyle/>
          <a:p>
            <a:r>
              <a:rPr lang="en-US" altLang="en-US" sz="2800"/>
              <a:t>Improves earliness </a:t>
            </a:r>
          </a:p>
          <a:p>
            <a:r>
              <a:rPr lang="en-US" altLang="en-US" sz="2800"/>
              <a:t>Increases soil warming</a:t>
            </a:r>
          </a:p>
          <a:p>
            <a:r>
              <a:rPr lang="en-US" altLang="en-US" sz="2800"/>
              <a:t>Better water management</a:t>
            </a:r>
          </a:p>
          <a:p>
            <a:r>
              <a:rPr lang="en-US" altLang="en-US" sz="2800"/>
              <a:t>Beds should have a crown shape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>
            <a:extLst>
              <a:ext uri="{FF2B5EF4-FFF2-40B4-BE49-F238E27FC236}">
                <a16:creationId xmlns:a16="http://schemas.microsoft.com/office/drawing/2014/main" id="{85C43D87-F454-1A40-9BB3-002A9A5269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Greenhouse Effect</a:t>
            </a:r>
          </a:p>
        </p:txBody>
      </p:sp>
      <p:sp>
        <p:nvSpPr>
          <p:cNvPr id="128003" name="Rectangle 3">
            <a:extLst>
              <a:ext uri="{FF2B5EF4-FFF2-40B4-BE49-F238E27FC236}">
                <a16:creationId xmlns:a16="http://schemas.microsoft.com/office/drawing/2014/main" id="{675F7D74-4180-484C-A3A9-B084D8B97AC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000"/>
              <a:t>The principle of the greenhouse effect. Light energy from the Sun consists of short wavelengths in the visible range of the electromagnetic spectrum that pass through the glass of a greenhouse. Reflected energy from plants and the interior of the greenhouse has longer wavelengths (in the infrared range) that do not pass through the glass but reflect back causing heating.</a:t>
            </a:r>
          </a:p>
        </p:txBody>
      </p:sp>
      <p:pic>
        <p:nvPicPr>
          <p:cNvPr id="128006" name="Picture 6">
            <a:extLst>
              <a:ext uri="{FF2B5EF4-FFF2-40B4-BE49-F238E27FC236}">
                <a16:creationId xmlns:a16="http://schemas.microsoft.com/office/drawing/2014/main" id="{96297B2C-5801-7A41-84BD-A3F714B461FA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088" y="2593446"/>
            <a:ext cx="3810000" cy="296333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0" name="Rectangle 6">
            <a:extLst>
              <a:ext uri="{FF2B5EF4-FFF2-40B4-BE49-F238E27FC236}">
                <a16:creationId xmlns:a16="http://schemas.microsoft.com/office/drawing/2014/main" id="{CC3C5FAE-D0FF-CD43-B060-C6A78DA42E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altLang="en-US" sz="3600"/>
              <a:t>Cloches, Tunnels, and Row Covers</a:t>
            </a:r>
          </a:p>
        </p:txBody>
      </p:sp>
      <p:pic>
        <p:nvPicPr>
          <p:cNvPr id="47112" name="Picture 8">
            <a:extLst>
              <a:ext uri="{FF2B5EF4-FFF2-40B4-BE49-F238E27FC236}">
                <a16:creationId xmlns:a16="http://schemas.microsoft.com/office/drawing/2014/main" id="{558C94EF-01B5-2B47-B829-6939FAB7050C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28" y="1760538"/>
            <a:ext cx="4563497" cy="3010967"/>
          </a:xfr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7107" name="Rectangle 3">
            <a:extLst>
              <a:ext uri="{FF2B5EF4-FFF2-40B4-BE49-F238E27FC236}">
                <a16:creationId xmlns:a16="http://schemas.microsoft.com/office/drawing/2014/main" id="{BA44AE5F-C2C0-9848-AB79-46E2C43A4A7C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5133975" y="4935480"/>
            <a:ext cx="3810000" cy="1540134"/>
          </a:xfrm>
        </p:spPr>
        <p:txBody>
          <a:bodyPr/>
          <a:lstStyle/>
          <a:p>
            <a:r>
              <a:rPr lang="en-US" altLang="en-US" sz="2400" dirty="0"/>
              <a:t>Season Extension is not a new idea . . .</a:t>
            </a:r>
          </a:p>
          <a:p>
            <a:r>
              <a:rPr lang="en-US" altLang="en-US" sz="2400" dirty="0"/>
              <a:t>Cloches were originally bell shaped glass jars</a:t>
            </a: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Cooperative-Extension-PowerPoint-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1245</TotalTime>
  <Words>1083</Words>
  <Application>Microsoft Macintosh PowerPoint</Application>
  <PresentationFormat>On-screen Show (4:3)</PresentationFormat>
  <Paragraphs>240</Paragraphs>
  <Slides>49</Slides>
  <Notes>3</Notes>
  <HiddenSlides>1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61" baseType="lpstr">
      <vt:lpstr>Arial</vt:lpstr>
      <vt:lpstr>Calibri</vt:lpstr>
      <vt:lpstr>Calibri Light</vt:lpstr>
      <vt:lpstr>Garamond</vt:lpstr>
      <vt:lpstr>Impact</vt:lpstr>
      <vt:lpstr>Times New Roman</vt:lpstr>
      <vt:lpstr>Verdana</vt:lpstr>
      <vt:lpstr>Wingdings</vt:lpstr>
      <vt:lpstr>Cooperative-Extension-PowerPoint-Template</vt:lpstr>
      <vt:lpstr>Office Theme</vt:lpstr>
      <vt:lpstr>Image File</vt:lpstr>
      <vt:lpstr>Microsoft Excel Chart</vt:lpstr>
      <vt:lpstr>Plasticulture for Vegetable Production</vt:lpstr>
      <vt:lpstr>Air Drainage and Frost Pockets</vt:lpstr>
      <vt:lpstr>Wind Breaks</vt:lpstr>
      <vt:lpstr>Types of Wind Breaks</vt:lpstr>
      <vt:lpstr>Benefits of Wind Breaks</vt:lpstr>
      <vt:lpstr>Paper Wind Breaks</vt:lpstr>
      <vt:lpstr>Raised Beds</vt:lpstr>
      <vt:lpstr>Greenhouse Effect</vt:lpstr>
      <vt:lpstr>Cloches, Tunnels, and Row Covers</vt:lpstr>
      <vt:lpstr>Wall of Water</vt:lpstr>
      <vt:lpstr>Waxed Paper Hot Caps</vt:lpstr>
      <vt:lpstr>Low Plastic Tunnels</vt:lpstr>
      <vt:lpstr>Low Plastic Tunnels</vt:lpstr>
      <vt:lpstr>PowerPoint Presentation</vt:lpstr>
      <vt:lpstr>Mulch Benefits</vt:lpstr>
      <vt:lpstr>PowerPoint Presentation</vt:lpstr>
      <vt:lpstr>Different Types of Plastics</vt:lpstr>
      <vt:lpstr>Clear Mulch</vt:lpstr>
      <vt:lpstr>IRT Mulch</vt:lpstr>
      <vt:lpstr>Black Mulch</vt:lpstr>
      <vt:lpstr>White Mulch</vt:lpstr>
      <vt:lpstr>Degradable Plastic Mulches</vt:lpstr>
      <vt:lpstr>Reflective Mulch</vt:lpstr>
      <vt:lpstr>Colored Mulch</vt:lpstr>
      <vt:lpstr>PowerPoint Presentation</vt:lpstr>
      <vt:lpstr>PowerPoint Presentation</vt:lpstr>
      <vt:lpstr>PowerPoint Presentation</vt:lpstr>
      <vt:lpstr>PowerPoint Presentation</vt:lpstr>
      <vt:lpstr>Mulching Techniques to Improve Pepper Yield</vt:lpstr>
      <vt:lpstr>Pepper Yield From Different Mulch Treatments</vt:lpstr>
      <vt:lpstr>Floating Row Covers</vt:lpstr>
      <vt:lpstr>Floating Row Covers</vt:lpstr>
      <vt:lpstr>Floating Row Covers</vt:lpstr>
      <vt:lpstr>PowerPoint Presentation</vt:lpstr>
      <vt:lpstr>PowerPoint Presentation</vt:lpstr>
      <vt:lpstr>PowerPoint Presentation</vt:lpstr>
      <vt:lpstr>Fall Made Beds</vt:lpstr>
      <vt:lpstr>Fall Made Beds</vt:lpstr>
      <vt:lpstr>Why Hybrid Mulching</vt:lpstr>
      <vt:lpstr>Hybrid Mulch Study</vt:lpstr>
      <vt:lpstr>PowerPoint Presentation</vt:lpstr>
      <vt:lpstr>Considerations for Perennial Beds</vt:lpstr>
      <vt:lpstr>PowerPoint Presentation</vt:lpstr>
      <vt:lpstr>PowerPoint Presentation</vt:lpstr>
      <vt:lpstr>PowerPoint Presentation</vt:lpstr>
      <vt:lpstr>Grower Experiences</vt:lpstr>
      <vt:lpstr>Grower Experiences</vt:lpstr>
      <vt:lpstr>Grower Experiences</vt:lpstr>
      <vt:lpstr>Grower Experiences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G Hutton</dc:creator>
  <cp:lastModifiedBy>Mark G Hutton</cp:lastModifiedBy>
  <cp:revision>3</cp:revision>
  <dcterms:created xsi:type="dcterms:W3CDTF">2023-03-07T20:16:00Z</dcterms:created>
  <dcterms:modified xsi:type="dcterms:W3CDTF">2023-03-10T20:48:16Z</dcterms:modified>
</cp:coreProperties>
</file>