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162" r:id="rId1"/>
  </p:sldMasterIdLst>
  <p:notesMasterIdLst>
    <p:notesMasterId r:id="rId27"/>
  </p:notesMasterIdLst>
  <p:handoutMasterIdLst>
    <p:handoutMasterId r:id="rId28"/>
  </p:handoutMasterIdLst>
  <p:sldIdLst>
    <p:sldId id="256" r:id="rId2"/>
    <p:sldId id="679" r:id="rId3"/>
    <p:sldId id="680" r:id="rId4"/>
    <p:sldId id="666" r:id="rId5"/>
    <p:sldId id="667" r:id="rId6"/>
    <p:sldId id="668" r:id="rId7"/>
    <p:sldId id="669" r:id="rId8"/>
    <p:sldId id="670" r:id="rId9"/>
    <p:sldId id="671" r:id="rId10"/>
    <p:sldId id="672" r:id="rId11"/>
    <p:sldId id="285" r:id="rId12"/>
    <p:sldId id="286" r:id="rId13"/>
    <p:sldId id="287" r:id="rId14"/>
    <p:sldId id="682" r:id="rId15"/>
    <p:sldId id="673" r:id="rId16"/>
    <p:sldId id="645" r:id="rId17"/>
    <p:sldId id="676" r:id="rId18"/>
    <p:sldId id="677" r:id="rId19"/>
    <p:sldId id="678" r:id="rId20"/>
    <p:sldId id="683" r:id="rId21"/>
    <p:sldId id="684" r:id="rId22"/>
    <p:sldId id="674" r:id="rId23"/>
    <p:sldId id="657" r:id="rId24"/>
    <p:sldId id="646" r:id="rId25"/>
    <p:sldId id="643" r:id="rId26"/>
  </p:sldIdLst>
  <p:sldSz cx="10287000" cy="6858000" type="35mm"/>
  <p:notesSz cx="6858000" cy="9296400"/>
  <p:custDataLst>
    <p:tags r:id="rId29"/>
  </p:custDataLst>
  <p:defaultTextStyle>
    <a:defPPr>
      <a:defRPr lang="en-US"/>
    </a:defPPr>
    <a:lvl1pPr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1pPr>
    <a:lvl2pPr marL="4572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2pPr>
    <a:lvl3pPr marL="9144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3pPr>
    <a:lvl4pPr marL="13716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4pPr>
    <a:lvl5pPr marL="18288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4224">
          <p15:clr>
            <a:srgbClr val="A4A3A4"/>
          </p15:clr>
        </p15:guide>
        <p15:guide id="2" pos="204">
          <p15:clr>
            <a:srgbClr val="A4A3A4"/>
          </p15:clr>
        </p15:guide>
      </p15:sldGuideLst>
    </p:ext>
    <p:ext uri="{2D200454-40CA-4A62-9FC3-DE9A4176ACB9}">
      <p15:notesGuideLst xmlns:p15="http://schemas.microsoft.com/office/powerpoint/2012/main">
        <p15:guide id="1" orient="horz" pos="2929" userDrawn="1">
          <p15:clr>
            <a:srgbClr val="A4A3A4"/>
          </p15:clr>
        </p15:guide>
        <p15:guide id="2" pos="2161"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hn Cline" initials="JC" lastIdx="1" clrIdx="0">
    <p:extLst>
      <p:ext uri="{19B8F6BF-5375-455C-9EA6-DF929625EA0E}">
        <p15:presenceInfo xmlns:p15="http://schemas.microsoft.com/office/powerpoint/2012/main" userId="709a2ba6d812704b"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00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9900FF"/>
    <a:srgbClr val="000000"/>
    <a:srgbClr val="A50021"/>
    <a:srgbClr val="660066"/>
    <a:srgbClr val="660033"/>
    <a:srgbClr val="993366"/>
    <a:srgbClr val="666699"/>
    <a:srgbClr val="8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369F2F-1EEB-4C9C-B7CB-D2F064B94771}" v="96" dt="2023-03-06T16:50:23.47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763" autoAdjust="0"/>
    <p:restoredTop sz="81636" autoAdjust="0"/>
  </p:normalViewPr>
  <p:slideViewPr>
    <p:cSldViewPr snapToGrid="0" showGuides="1">
      <p:cViewPr varScale="1">
        <p:scale>
          <a:sx n="90" d="100"/>
          <a:sy n="90" d="100"/>
        </p:scale>
        <p:origin x="1496" y="192"/>
      </p:cViewPr>
      <p:guideLst>
        <p:guide orient="horz" pos="4224"/>
        <p:guide pos="204"/>
      </p:guideLst>
    </p:cSldViewPr>
  </p:slideViewPr>
  <p:outlineViewPr>
    <p:cViewPr>
      <p:scale>
        <a:sx n="33" d="100"/>
        <a:sy n="33" d="100"/>
      </p:scale>
      <p:origin x="0" y="-2982"/>
    </p:cViewPr>
  </p:outlineViewPr>
  <p:notesTextViewPr>
    <p:cViewPr>
      <p:scale>
        <a:sx n="100" d="100"/>
        <a:sy n="100" d="100"/>
      </p:scale>
      <p:origin x="0" y="0"/>
    </p:cViewPr>
  </p:notesTextViewPr>
  <p:sorterViewPr>
    <p:cViewPr>
      <p:scale>
        <a:sx n="66" d="100"/>
        <a:sy n="66" d="100"/>
      </p:scale>
      <p:origin x="0" y="0"/>
    </p:cViewPr>
  </p:sorterViewPr>
  <p:notesViewPr>
    <p:cSldViewPr snapToGrid="0" showGuides="1">
      <p:cViewPr varScale="1">
        <p:scale>
          <a:sx n="86" d="100"/>
          <a:sy n="86" d="100"/>
        </p:scale>
        <p:origin x="3864" y="84"/>
      </p:cViewPr>
      <p:guideLst>
        <p:guide orient="horz" pos="2929"/>
        <p:guide pos="2161"/>
      </p:guideLst>
    </p:cSldViewPr>
  </p:notes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1" name="Rectangle 5"/>
          <p:cNvSpPr>
            <a:spLocks noGrp="1" noChangeArrowheads="1"/>
          </p:cNvSpPr>
          <p:nvPr>
            <p:ph type="sldNum" sz="quarter" idx="3"/>
          </p:nvPr>
        </p:nvSpPr>
        <p:spPr bwMode="auto">
          <a:xfrm>
            <a:off x="3795666" y="8563197"/>
            <a:ext cx="2972097" cy="464205"/>
          </a:xfrm>
          <a:prstGeom prst="rect">
            <a:avLst/>
          </a:prstGeom>
          <a:noFill/>
          <a:ln w="9525">
            <a:noFill/>
            <a:miter lim="800000"/>
            <a:headEnd/>
            <a:tailEnd/>
          </a:ln>
          <a:effectLst/>
        </p:spPr>
        <p:txBody>
          <a:bodyPr vert="horz" wrap="square" lIns="93039" tIns="46522" rIns="93039" bIns="46522" numCol="1" anchor="b" anchorCtr="0" compatLnSpc="1">
            <a:prstTxWarp prst="textNoShape">
              <a:avLst/>
            </a:prstTxWarp>
          </a:bodyPr>
          <a:lstStyle>
            <a:lvl1pPr algn="r" defTabSz="923100">
              <a:spcBef>
                <a:spcPct val="0"/>
              </a:spcBef>
              <a:buClrTx/>
              <a:buSzTx/>
              <a:buFontTx/>
              <a:buNone/>
              <a:defRPr sz="1200"/>
            </a:lvl1pPr>
          </a:lstStyle>
          <a:p>
            <a:pPr>
              <a:defRPr/>
            </a:pPr>
            <a:r>
              <a:rPr lang="en-US" dirty="0"/>
              <a:t>Page </a:t>
            </a:r>
            <a:fld id="{DA11B26E-05F5-4ED7-B253-2CBA12CC5C4E}" type="slidenum">
              <a:rPr lang="en-US"/>
              <a:pPr>
                <a:defRPr/>
              </a:pPr>
              <a:t>‹#›</a:t>
            </a:fld>
            <a:endParaRPr lang="en-US" dirty="0"/>
          </a:p>
        </p:txBody>
      </p:sp>
      <p:sp>
        <p:nvSpPr>
          <p:cNvPr id="26627" name="Line 6"/>
          <p:cNvSpPr>
            <a:spLocks noChangeShapeType="1"/>
          </p:cNvSpPr>
          <p:nvPr/>
        </p:nvSpPr>
        <p:spPr bwMode="auto">
          <a:xfrm>
            <a:off x="0" y="613305"/>
            <a:ext cx="68580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91835" tIns="45918" rIns="91835" bIns="45918"/>
          <a:lstStyle/>
          <a:p>
            <a:endParaRPr lang="en-CA" dirty="0"/>
          </a:p>
        </p:txBody>
      </p:sp>
      <p:sp>
        <p:nvSpPr>
          <p:cNvPr id="26628" name="Line 7"/>
          <p:cNvSpPr>
            <a:spLocks noChangeShapeType="1"/>
          </p:cNvSpPr>
          <p:nvPr/>
        </p:nvSpPr>
        <p:spPr bwMode="auto">
          <a:xfrm>
            <a:off x="0" y="8773785"/>
            <a:ext cx="6858000" cy="0"/>
          </a:xfrm>
          <a:prstGeom prst="line">
            <a:avLst/>
          </a:prstGeom>
          <a:noFill/>
          <a:ln w="28575">
            <a:solidFill>
              <a:schemeClr val="tx2"/>
            </a:solidFill>
            <a:round/>
            <a:headEnd/>
            <a:tailEnd/>
          </a:ln>
          <a:extLst>
            <a:ext uri="{909E8E84-426E-40DD-AFC4-6F175D3DCCD1}">
              <a14:hiddenFill xmlns:a14="http://schemas.microsoft.com/office/drawing/2010/main">
                <a:noFill/>
              </a14:hiddenFill>
            </a:ext>
          </a:extLst>
        </p:spPr>
        <p:txBody>
          <a:bodyPr lIns="91835" tIns="45918" rIns="91835" bIns="45918"/>
          <a:lstStyle/>
          <a:p>
            <a:endParaRPr lang="en-CA" dirty="0"/>
          </a:p>
        </p:txBody>
      </p:sp>
      <p:sp>
        <p:nvSpPr>
          <p:cNvPr id="26629" name="Text Box 8"/>
          <p:cNvSpPr txBox="1">
            <a:spLocks noChangeArrowheads="1"/>
          </p:cNvSpPr>
          <p:nvPr/>
        </p:nvSpPr>
        <p:spPr bwMode="auto">
          <a:xfrm>
            <a:off x="0" y="8738432"/>
            <a:ext cx="6858000" cy="2889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039" tIns="46522" rIns="93039" bIns="46522">
            <a:spAutoFit/>
          </a:bodyPr>
          <a:lstStyle>
            <a:lvl1pPr defTabSz="965200">
              <a:defRPr sz="3200">
                <a:solidFill>
                  <a:schemeClr val="tx1"/>
                </a:solidFill>
                <a:latin typeface="Arial" charset="0"/>
              </a:defRPr>
            </a:lvl1pPr>
            <a:lvl2pPr marL="742950" indent="-285750" defTabSz="965200">
              <a:defRPr sz="3200">
                <a:solidFill>
                  <a:schemeClr val="tx1"/>
                </a:solidFill>
                <a:latin typeface="Arial" charset="0"/>
              </a:defRPr>
            </a:lvl2pPr>
            <a:lvl3pPr marL="1143000" indent="-228600" defTabSz="965200">
              <a:defRPr sz="3200">
                <a:solidFill>
                  <a:schemeClr val="tx1"/>
                </a:solidFill>
                <a:latin typeface="Arial" charset="0"/>
              </a:defRPr>
            </a:lvl3pPr>
            <a:lvl4pPr marL="1600200" indent="-228600" defTabSz="965200">
              <a:defRPr sz="3200">
                <a:solidFill>
                  <a:schemeClr val="tx1"/>
                </a:solidFill>
                <a:latin typeface="Arial" charset="0"/>
              </a:defRPr>
            </a:lvl4pPr>
            <a:lvl5pPr marL="2057400" indent="-228600" defTabSz="965200">
              <a:defRPr sz="3200">
                <a:solidFill>
                  <a:schemeClr val="tx1"/>
                </a:solidFill>
                <a:latin typeface="Arial" charset="0"/>
              </a:defRPr>
            </a:lvl5pPr>
            <a:lvl6pPr marL="25146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6pPr>
            <a:lvl7pPr marL="29718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7pPr>
            <a:lvl8pPr marL="34290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8pPr>
            <a:lvl9pPr marL="3886200" indent="-228600" defTabSz="965200" eaLnBrk="0" fontAlgn="base" hangingPunct="0">
              <a:spcBef>
                <a:spcPct val="20000"/>
              </a:spcBef>
              <a:spcAft>
                <a:spcPct val="0"/>
              </a:spcAft>
              <a:buClr>
                <a:schemeClr val="accent2"/>
              </a:buClr>
              <a:buSzPct val="75000"/>
              <a:buFont typeface="Monotype Sorts" pitchFamily="2" charset="2"/>
              <a:defRPr sz="3200">
                <a:solidFill>
                  <a:schemeClr val="tx1"/>
                </a:solidFill>
                <a:latin typeface="Arial" charset="0"/>
              </a:defRPr>
            </a:lvl9pPr>
          </a:lstStyle>
          <a:p>
            <a:pPr>
              <a:spcBef>
                <a:spcPct val="50000"/>
              </a:spcBef>
              <a:defRPr/>
            </a:pPr>
            <a:r>
              <a:rPr lang="en-US" sz="1200" dirty="0"/>
              <a:t>2018 Feb 20  - Ontario Craft Cider Association AGM </a:t>
            </a:r>
            <a:r>
              <a:rPr lang="en-CA" sz="1200" dirty="0"/>
              <a:t>– J. Cline, University of Guelph</a:t>
            </a:r>
          </a:p>
        </p:txBody>
      </p:sp>
      <p:sp>
        <p:nvSpPr>
          <p:cNvPr id="2" name="TextBox 1">
            <a:extLst>
              <a:ext uri="{FF2B5EF4-FFF2-40B4-BE49-F238E27FC236}">
                <a16:creationId xmlns:a16="http://schemas.microsoft.com/office/drawing/2014/main" id="{2A187BCA-59E6-4A0C-A9E4-3E5F55B94A54}"/>
              </a:ext>
            </a:extLst>
          </p:cNvPr>
          <p:cNvSpPr txBox="1"/>
          <p:nvPr/>
        </p:nvSpPr>
        <p:spPr>
          <a:xfrm>
            <a:off x="372227" y="198044"/>
            <a:ext cx="6079707" cy="298006"/>
          </a:xfrm>
          <a:prstGeom prst="rect">
            <a:avLst/>
          </a:prstGeom>
          <a:noFill/>
        </p:spPr>
        <p:txBody>
          <a:bodyPr wrap="square" lIns="87316" tIns="43658" rIns="87316" bIns="43658" rtlCol="0">
            <a:spAutoFit/>
          </a:bodyPr>
          <a:lstStyle/>
          <a:p>
            <a:pPr algn="ctr"/>
            <a:r>
              <a:rPr lang="en-CA" sz="1300" dirty="0"/>
              <a:t>Horticulture and Juice Quality Attributes of European Cider Apple Cultivars </a:t>
            </a:r>
            <a:endParaRPr lang="en-US" sz="1300" dirty="0"/>
          </a:p>
        </p:txBody>
      </p:sp>
    </p:spTree>
    <p:extLst>
      <p:ext uri="{BB962C8B-B14F-4D97-AF65-F5344CB8AC3E}">
        <p14:creationId xmlns:p14="http://schemas.microsoft.com/office/powerpoint/2010/main" val="30363028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45004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Shape 307"/>
          <p:cNvSpPr>
            <a:spLocks noGrp="1" noRot="1" noChangeAspect="1"/>
          </p:cNvSpPr>
          <p:nvPr>
            <p:ph type="sldImg"/>
          </p:nvPr>
        </p:nvSpPr>
        <p:spPr>
          <a:prstGeom prst="rect">
            <a:avLst/>
          </a:prstGeom>
        </p:spPr>
        <p:txBody>
          <a:bodyPr/>
          <a:lstStyle/>
          <a:p>
            <a:endParaRPr dirty="0"/>
          </a:p>
        </p:txBody>
      </p:sp>
      <p:sp>
        <p:nvSpPr>
          <p:cNvPr id="308" name="Shape 308"/>
          <p:cNvSpPr>
            <a:spLocks noGrp="1"/>
          </p:cNvSpPr>
          <p:nvPr>
            <p:ph type="body" sz="quarter" idx="1"/>
          </p:nvPr>
        </p:nvSpPr>
        <p:spPr>
          <a:prstGeom prst="rect">
            <a:avLst/>
          </a:prstGeom>
        </p:spPr>
        <p:txBody>
          <a:bodyPr/>
          <a:lstStyle/>
          <a:p>
            <a:pPr marL="342900" indent="-342900" defTabSz="457200">
              <a:defRPr sz="1200"/>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Shape 873"/>
          <p:cNvSpPr>
            <a:spLocks noGrp="1" noRot="1" noChangeAspect="1"/>
          </p:cNvSpPr>
          <p:nvPr>
            <p:ph type="sldImg"/>
          </p:nvPr>
        </p:nvSpPr>
        <p:spPr>
          <a:prstGeom prst="rect">
            <a:avLst/>
          </a:prstGeom>
        </p:spPr>
        <p:txBody>
          <a:bodyPr/>
          <a:lstStyle/>
          <a:p>
            <a:endParaRPr dirty="0"/>
          </a:p>
        </p:txBody>
      </p:sp>
      <p:sp>
        <p:nvSpPr>
          <p:cNvPr id="874" name="Shape 874"/>
          <p:cNvSpPr>
            <a:spLocks noGrp="1"/>
          </p:cNvSpPr>
          <p:nvPr>
            <p:ph type="body" sz="quarter" idx="1"/>
          </p:nvPr>
        </p:nvSpPr>
        <p:spPr>
          <a:prstGeom prst="rect">
            <a:avLst/>
          </a:prstGeom>
        </p:spPr>
        <p:txBody>
          <a:bodyPr/>
          <a:lstStyle/>
          <a:p>
            <a:r>
              <a:rPr dirty="0"/>
              <a:t>Number of dropped fruit expressed as a percentage of the total number of fruit on a tree</a:t>
            </a:r>
          </a:p>
          <a:p>
            <a:r>
              <a:rPr dirty="0"/>
              <a:t>Point out harvest first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 name="Shape 873"/>
          <p:cNvSpPr>
            <a:spLocks noGrp="1" noRot="1" noChangeAspect="1"/>
          </p:cNvSpPr>
          <p:nvPr>
            <p:ph type="sldImg"/>
          </p:nvPr>
        </p:nvSpPr>
        <p:spPr>
          <a:prstGeom prst="rect">
            <a:avLst/>
          </a:prstGeom>
        </p:spPr>
        <p:txBody>
          <a:bodyPr/>
          <a:lstStyle/>
          <a:p>
            <a:endParaRPr dirty="0"/>
          </a:p>
        </p:txBody>
      </p:sp>
      <p:sp>
        <p:nvSpPr>
          <p:cNvPr id="874" name="Shape 874"/>
          <p:cNvSpPr>
            <a:spLocks noGrp="1"/>
          </p:cNvSpPr>
          <p:nvPr>
            <p:ph type="body" sz="quarter" idx="1"/>
          </p:nvPr>
        </p:nvSpPr>
        <p:spPr>
          <a:prstGeom prst="rect">
            <a:avLst/>
          </a:prstGeom>
        </p:spPr>
        <p:txBody>
          <a:bodyPr/>
          <a:lstStyle/>
          <a:p>
            <a:r>
              <a:rPr dirty="0"/>
              <a:t>Number of dropped fruit expressed as a percentage of the total number of fruit on a tree</a:t>
            </a:r>
          </a:p>
          <a:p>
            <a:r>
              <a:rPr dirty="0"/>
              <a:t>Point out harvest first</a:t>
            </a:r>
          </a:p>
        </p:txBody>
      </p:sp>
    </p:spTree>
    <p:extLst>
      <p:ext uri="{BB962C8B-B14F-4D97-AF65-F5344CB8AC3E}">
        <p14:creationId xmlns:p14="http://schemas.microsoft.com/office/powerpoint/2010/main" val="32992573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76325" y="1162050"/>
            <a:ext cx="4705350" cy="3136900"/>
          </a:xfrm>
          <a:prstGeom prst="rect">
            <a:avLst/>
          </a:prstGeom>
          <a:noFill/>
          <a:ln w="12700">
            <a:solidFill>
              <a:prstClr val="black"/>
            </a:solidFill>
          </a:ln>
        </p:spPr>
      </p:sp>
      <p:sp>
        <p:nvSpPr>
          <p:cNvPr id="3" name="Notes Placeholder 2"/>
          <p:cNvSpPr>
            <a:spLocks noGrp="1"/>
          </p:cNvSpPr>
          <p:nvPr>
            <p:ph type="body" idx="1"/>
          </p:nvPr>
        </p:nvSpPr>
        <p:spPr>
          <a:xfrm>
            <a:off x="685800" y="4473575"/>
            <a:ext cx="5486400" cy="3660775"/>
          </a:xfrm>
          <a:prstGeom prst="rect">
            <a:avLst/>
          </a:prstGeom>
        </p:spPr>
        <p:txBody>
          <a:bodyPr/>
          <a:lstStyle/>
          <a:p>
            <a:endParaRPr lang="en-CA" dirty="0"/>
          </a:p>
        </p:txBody>
      </p:sp>
    </p:spTree>
    <p:extLst>
      <p:ext uri="{BB962C8B-B14F-4D97-AF65-F5344CB8AC3E}">
        <p14:creationId xmlns:p14="http://schemas.microsoft.com/office/powerpoint/2010/main" val="19818209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71525" y="2130450"/>
            <a:ext cx="8743950" cy="1470025"/>
          </a:xfrm>
        </p:spPr>
        <p:txBody>
          <a:bodyPr/>
          <a:lstStyle/>
          <a:p>
            <a:r>
              <a:rPr lang="en-US"/>
              <a:t>Click to edit Master title style</a:t>
            </a:r>
            <a:endParaRPr lang="en-CA"/>
          </a:p>
        </p:txBody>
      </p:sp>
      <p:sp>
        <p:nvSpPr>
          <p:cNvPr id="3" name="Subtitle 2"/>
          <p:cNvSpPr>
            <a:spLocks noGrp="1"/>
          </p:cNvSpPr>
          <p:nvPr>
            <p:ph type="subTitle" idx="1"/>
          </p:nvPr>
        </p:nvSpPr>
        <p:spPr>
          <a:xfrm>
            <a:off x="1543050" y="3886200"/>
            <a:ext cx="72009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fld id="{1C634966-7ABA-4277-859B-978FEB037203}" type="slidenum">
              <a:rPr lang="en-CA" smtClean="0"/>
              <a:t>‹#›</a:t>
            </a:fld>
            <a:endParaRPr lang="en-CA" dirty="0"/>
          </a:p>
        </p:txBody>
      </p:sp>
    </p:spTree>
    <p:extLst>
      <p:ext uri="{BB962C8B-B14F-4D97-AF65-F5344CB8AC3E}">
        <p14:creationId xmlns:p14="http://schemas.microsoft.com/office/powerpoint/2010/main" val="1886785291"/>
      </p:ext>
    </p:extLst>
  </p:cSld>
  <p:clrMapOvr>
    <a:masterClrMapping/>
  </p:clrMapOvr>
  <p:transition spd="med">
    <p:cover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4D6F28DF-B71C-4EE6-AD38-A3F7F3BD3EE1}" type="slidenum">
              <a:rPr lang="en-US" smtClean="0"/>
              <a:pPr>
                <a:defRPr/>
              </a:pPr>
              <a:t>‹#›</a:t>
            </a:fld>
            <a:endParaRPr lang="en-US" dirty="0"/>
          </a:p>
        </p:txBody>
      </p:sp>
    </p:spTree>
    <p:extLst>
      <p:ext uri="{BB962C8B-B14F-4D97-AF65-F5344CB8AC3E}">
        <p14:creationId xmlns:p14="http://schemas.microsoft.com/office/powerpoint/2010/main" val="617830168"/>
      </p:ext>
    </p:extLst>
  </p:cSld>
  <p:clrMapOvr>
    <a:masterClrMapping/>
  </p:clrMapOvr>
  <p:transition spd="med">
    <p:cover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90348" y="274663"/>
            <a:ext cx="2603897"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578658" y="274663"/>
            <a:ext cx="7640241"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649D7A2A-4A8C-4773-A5F4-CE7DEF787B44}" type="slidenum">
              <a:rPr lang="en-US" smtClean="0"/>
              <a:pPr>
                <a:defRPr/>
              </a:pPr>
              <a:t>‹#›</a:t>
            </a:fld>
            <a:endParaRPr lang="en-US" dirty="0"/>
          </a:p>
        </p:txBody>
      </p:sp>
    </p:spTree>
    <p:extLst>
      <p:ext uri="{BB962C8B-B14F-4D97-AF65-F5344CB8AC3E}">
        <p14:creationId xmlns:p14="http://schemas.microsoft.com/office/powerpoint/2010/main" val="2380459081"/>
      </p:ext>
    </p:extLst>
  </p:cSld>
  <p:clrMapOvr>
    <a:masterClrMapping/>
  </p:clrMapOvr>
  <p:transition spd="med">
    <p:cover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33405" y="304800"/>
            <a:ext cx="9471025" cy="1028700"/>
          </a:xfrm>
        </p:spPr>
        <p:txBody>
          <a:bodyPr/>
          <a:lstStyle/>
          <a:p>
            <a:r>
              <a:rPr lang="en-US"/>
              <a:t>Click to edit Master title style</a:t>
            </a:r>
          </a:p>
        </p:txBody>
      </p:sp>
      <p:sp>
        <p:nvSpPr>
          <p:cNvPr id="3" name="Text Placeholder 2"/>
          <p:cNvSpPr>
            <a:spLocks noGrp="1"/>
          </p:cNvSpPr>
          <p:nvPr>
            <p:ph type="body" sz="half" idx="1"/>
          </p:nvPr>
        </p:nvSpPr>
        <p:spPr>
          <a:xfrm>
            <a:off x="546100" y="1779588"/>
            <a:ext cx="4659314" cy="3810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357813" y="1779588"/>
            <a:ext cx="4659312" cy="3810000"/>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75"/>
          <p:cNvSpPr>
            <a:spLocks noGrp="1" noChangeArrowheads="1"/>
          </p:cNvSpPr>
          <p:nvPr>
            <p:ph type="sldNum" sz="quarter" idx="10"/>
          </p:nvPr>
        </p:nvSpPr>
        <p:spPr>
          <a:ln/>
        </p:spPr>
        <p:txBody>
          <a:bodyPr/>
          <a:lstStyle>
            <a:lvl1pPr>
              <a:defRPr/>
            </a:lvl1pPr>
          </a:lstStyle>
          <a:p>
            <a:pPr>
              <a:defRPr/>
            </a:pPr>
            <a:fld id="{3CA95406-65F5-4E8F-B8A8-DF249D18EA00}" type="slidenum">
              <a:rPr lang="en-US"/>
              <a:pPr>
                <a:defRPr/>
              </a:pPr>
              <a:t>‹#›</a:t>
            </a:fld>
            <a:endParaRPr lang="en-US" dirty="0"/>
          </a:p>
        </p:txBody>
      </p:sp>
      <p:sp>
        <p:nvSpPr>
          <p:cNvPr id="6" name="Rectangle 26"/>
          <p:cNvSpPr txBox="1">
            <a:spLocks noChangeArrowheads="1"/>
          </p:cNvSpPr>
          <p:nvPr userDrawn="1"/>
        </p:nvSpPr>
        <p:spPr>
          <a:xfrm>
            <a:off x="7372350" y="6356354"/>
            <a:ext cx="2400300" cy="365125"/>
          </a:xfrm>
          <a:prstGeom prst="rect">
            <a:avLst/>
          </a:prstGeom>
        </p:spPr>
        <p:txBody>
          <a:bodyPr vert="horz" lIns="91440" tIns="45720" rIns="91440" bIns="45720" rtlCol="0" anchor="ctr"/>
          <a:lstStyle>
            <a:defPPr>
              <a:defRPr lang="en-US"/>
            </a:defPPr>
            <a:lvl1pPr algn="r" rtl="0" eaLnBrk="0" fontAlgn="base" hangingPunct="0">
              <a:spcBef>
                <a:spcPct val="20000"/>
              </a:spcBef>
              <a:spcAft>
                <a:spcPct val="0"/>
              </a:spcAft>
              <a:buClr>
                <a:schemeClr val="accent2"/>
              </a:buClr>
              <a:buSzPct val="75000"/>
              <a:buFont typeface="Monotype Sorts" pitchFamily="2" charset="2"/>
              <a:defRPr sz="1200" kern="1200">
                <a:solidFill>
                  <a:schemeClr val="tx1">
                    <a:tint val="75000"/>
                  </a:schemeClr>
                </a:solidFill>
                <a:latin typeface="Arial" charset="0"/>
                <a:ea typeface="+mn-ea"/>
                <a:cs typeface="+mn-cs"/>
              </a:defRPr>
            </a:lvl1pPr>
            <a:lvl2pPr marL="4572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2pPr>
            <a:lvl3pPr marL="9144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3pPr>
            <a:lvl4pPr marL="13716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4pPr>
            <a:lvl5pPr marL="1828800" algn="l" rtl="0" eaLnBrk="0" fontAlgn="base" hangingPunct="0">
              <a:spcBef>
                <a:spcPct val="20000"/>
              </a:spcBef>
              <a:spcAft>
                <a:spcPct val="0"/>
              </a:spcAft>
              <a:buClr>
                <a:schemeClr val="accent2"/>
              </a:buClr>
              <a:buSzPct val="75000"/>
              <a:buFont typeface="Monotype Sorts" pitchFamily="2" charset="2"/>
              <a:defRPr sz="3200" kern="1200">
                <a:solidFill>
                  <a:schemeClr val="tx1"/>
                </a:solidFill>
                <a:latin typeface="Arial" charset="0"/>
                <a:ea typeface="+mn-ea"/>
                <a:cs typeface="+mn-cs"/>
              </a:defRPr>
            </a:lvl5pPr>
            <a:lvl6pPr marL="2286000" algn="l" defTabSz="914400" rtl="0" eaLnBrk="1" latinLnBrk="0" hangingPunct="1">
              <a:defRPr sz="3200" kern="1200">
                <a:solidFill>
                  <a:schemeClr val="tx1"/>
                </a:solidFill>
                <a:latin typeface="Arial" charset="0"/>
                <a:ea typeface="+mn-ea"/>
                <a:cs typeface="+mn-cs"/>
              </a:defRPr>
            </a:lvl6pPr>
            <a:lvl7pPr marL="2743200" algn="l" defTabSz="914400" rtl="0" eaLnBrk="1" latinLnBrk="0" hangingPunct="1">
              <a:defRPr sz="3200" kern="1200">
                <a:solidFill>
                  <a:schemeClr val="tx1"/>
                </a:solidFill>
                <a:latin typeface="Arial" charset="0"/>
                <a:ea typeface="+mn-ea"/>
                <a:cs typeface="+mn-cs"/>
              </a:defRPr>
            </a:lvl7pPr>
            <a:lvl8pPr marL="3200400" algn="l" defTabSz="914400" rtl="0" eaLnBrk="1" latinLnBrk="0" hangingPunct="1">
              <a:defRPr sz="3200" kern="1200">
                <a:solidFill>
                  <a:schemeClr val="tx1"/>
                </a:solidFill>
                <a:latin typeface="Arial" charset="0"/>
                <a:ea typeface="+mn-ea"/>
                <a:cs typeface="+mn-cs"/>
              </a:defRPr>
            </a:lvl8pPr>
            <a:lvl9pPr marL="3657600" algn="l" defTabSz="914400" rtl="0" eaLnBrk="1" latinLnBrk="0" hangingPunct="1">
              <a:defRPr sz="3200" kern="1200">
                <a:solidFill>
                  <a:schemeClr val="tx1"/>
                </a:solidFill>
                <a:latin typeface="Arial" charset="0"/>
                <a:ea typeface="+mn-ea"/>
                <a:cs typeface="+mn-cs"/>
              </a:defRPr>
            </a:lvl9pPr>
          </a:lstStyle>
          <a:p>
            <a:pPr>
              <a:defRPr/>
            </a:pPr>
            <a:fld id="{49AC985F-B80C-449B-AE42-2C3D764CAA2B}" type="slidenum">
              <a:rPr lang="en-US" smtClean="0"/>
              <a:pPr>
                <a:defRPr/>
              </a:pPr>
              <a:t>‹#›</a:t>
            </a:fld>
            <a:endParaRPr lang="en-US" dirty="0"/>
          </a:p>
        </p:txBody>
      </p:sp>
      <p:sp>
        <p:nvSpPr>
          <p:cNvPr id="7" name="TextBox 6">
            <a:extLst>
              <a:ext uri="{FF2B5EF4-FFF2-40B4-BE49-F238E27FC236}">
                <a16:creationId xmlns:a16="http://schemas.microsoft.com/office/drawing/2014/main" id="{C1AA713D-2A99-E289-41C7-46A411EF64F6}"/>
              </a:ext>
            </a:extLst>
          </p:cNvPr>
          <p:cNvSpPr txBox="1"/>
          <p:nvPr userDrawn="1"/>
        </p:nvSpPr>
        <p:spPr>
          <a:xfrm>
            <a:off x="533405" y="6356354"/>
            <a:ext cx="6678278" cy="246221"/>
          </a:xfrm>
          <a:prstGeom prst="rect">
            <a:avLst/>
          </a:prstGeom>
          <a:noFill/>
        </p:spPr>
        <p:txBody>
          <a:bodyPr wrap="square" rtlCol="0">
            <a:spAutoFit/>
          </a:bodyPr>
          <a:lstStyle/>
          <a:p>
            <a:r>
              <a:rPr lang="en-CA" sz="1000" dirty="0">
                <a:solidFill>
                  <a:schemeClr val="tx1">
                    <a:lumMod val="50000"/>
                    <a:lumOff val="50000"/>
                  </a:schemeClr>
                </a:solidFill>
              </a:rPr>
              <a:t>J. Cline, Apple Crop Load Management, NB Hort Congress, March 2023</a:t>
            </a:r>
          </a:p>
        </p:txBody>
      </p:sp>
    </p:spTree>
    <p:extLst>
      <p:ext uri="{BB962C8B-B14F-4D97-AF65-F5344CB8AC3E}">
        <p14:creationId xmlns:p14="http://schemas.microsoft.com/office/powerpoint/2010/main" val="2757813836"/>
      </p:ext>
    </p:extLst>
  </p:cSld>
  <p:clrMapOvr>
    <a:masterClrMapping/>
  </p:clrMapOvr>
  <p:transition spd="med">
    <p:cover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0E3A8D62-5CAA-4384-A137-D3B365E661D5}" type="slidenum">
              <a:rPr lang="en-US" smtClean="0"/>
              <a:pPr>
                <a:defRPr/>
              </a:pPr>
              <a:t>‹#›</a:t>
            </a:fld>
            <a:endParaRPr lang="en-US" dirty="0"/>
          </a:p>
        </p:txBody>
      </p:sp>
    </p:spTree>
    <p:extLst>
      <p:ext uri="{BB962C8B-B14F-4D97-AF65-F5344CB8AC3E}">
        <p14:creationId xmlns:p14="http://schemas.microsoft.com/office/powerpoint/2010/main" val="3127031058"/>
      </p:ext>
    </p:extLst>
  </p:cSld>
  <p:clrMapOvr>
    <a:masterClrMapping/>
  </p:clrMapOvr>
  <p:transition spd="med">
    <p:cover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12602" y="4406925"/>
            <a:ext cx="8743950" cy="1362075"/>
          </a:xfrm>
        </p:spPr>
        <p:txBody>
          <a:bodyPr anchor="t"/>
          <a:lstStyle>
            <a:lvl1pPr algn="l">
              <a:defRPr sz="4000" b="1" cap="all"/>
            </a:lvl1pPr>
          </a:lstStyle>
          <a:p>
            <a:r>
              <a:rPr lang="en-US"/>
              <a:t>Click to edit Master title style</a:t>
            </a:r>
            <a:endParaRPr lang="en-CA"/>
          </a:p>
        </p:txBody>
      </p:sp>
      <p:sp>
        <p:nvSpPr>
          <p:cNvPr id="3" name="Text Placeholder 2"/>
          <p:cNvSpPr>
            <a:spLocks noGrp="1"/>
          </p:cNvSpPr>
          <p:nvPr>
            <p:ph type="body" idx="1"/>
          </p:nvPr>
        </p:nvSpPr>
        <p:spPr>
          <a:xfrm>
            <a:off x="812602" y="2906713"/>
            <a:ext cx="874395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5" name="Footer Placeholder 4"/>
          <p:cNvSpPr>
            <a:spLocks noGrp="1"/>
          </p:cNvSpPr>
          <p:nvPr>
            <p:ph type="ftr" sz="quarter" idx="11"/>
          </p:nvPr>
        </p:nvSpPr>
        <p:spPr/>
        <p:txBody>
          <a:bodyPr/>
          <a:lstStyle/>
          <a:p>
            <a:endParaRPr lang="en-CA" dirty="0"/>
          </a:p>
        </p:txBody>
      </p:sp>
      <p:sp>
        <p:nvSpPr>
          <p:cNvPr id="6" name="Slide Number Placeholder 5"/>
          <p:cNvSpPr>
            <a:spLocks noGrp="1"/>
          </p:cNvSpPr>
          <p:nvPr>
            <p:ph type="sldNum" sz="quarter" idx="12"/>
          </p:nvPr>
        </p:nvSpPr>
        <p:spPr/>
        <p:txBody>
          <a:bodyPr/>
          <a:lstStyle/>
          <a:p>
            <a:pPr>
              <a:defRPr/>
            </a:pPr>
            <a:fld id="{E0BECC24-DD96-4C7E-B7B9-A3997E88998E}" type="slidenum">
              <a:rPr lang="en-US" smtClean="0"/>
              <a:pPr>
                <a:defRPr/>
              </a:pPr>
              <a:t>‹#›</a:t>
            </a:fld>
            <a:endParaRPr lang="en-US" dirty="0"/>
          </a:p>
        </p:txBody>
      </p:sp>
    </p:spTree>
    <p:extLst>
      <p:ext uri="{BB962C8B-B14F-4D97-AF65-F5344CB8AC3E}">
        <p14:creationId xmlns:p14="http://schemas.microsoft.com/office/powerpoint/2010/main" val="890484564"/>
      </p:ext>
    </p:extLst>
  </p:cSld>
  <p:clrMapOvr>
    <a:masterClrMapping/>
  </p:clrMapOvr>
  <p:transition spd="med">
    <p:cover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578647" y="1600206"/>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5872162" y="1600206"/>
            <a:ext cx="512206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pPr>
              <a:defRPr/>
            </a:pPr>
            <a:fld id="{A1EC4411-6DBA-4C49-B078-0C5DCE0EB64A}" type="slidenum">
              <a:rPr lang="en-US" smtClean="0"/>
              <a:pPr>
                <a:defRPr/>
              </a:pPr>
              <a:t>‹#›</a:t>
            </a:fld>
            <a:endParaRPr lang="en-US" dirty="0"/>
          </a:p>
        </p:txBody>
      </p:sp>
      <p:sp>
        <p:nvSpPr>
          <p:cNvPr id="8" name="TextBox 7">
            <a:extLst>
              <a:ext uri="{FF2B5EF4-FFF2-40B4-BE49-F238E27FC236}">
                <a16:creationId xmlns:a16="http://schemas.microsoft.com/office/drawing/2014/main" id="{47676078-B3D3-7CE2-334F-1D277CE62F08}"/>
              </a:ext>
            </a:extLst>
          </p:cNvPr>
          <p:cNvSpPr txBox="1"/>
          <p:nvPr userDrawn="1"/>
        </p:nvSpPr>
        <p:spPr>
          <a:xfrm>
            <a:off x="533405" y="6356354"/>
            <a:ext cx="6678278" cy="246221"/>
          </a:xfrm>
          <a:prstGeom prst="rect">
            <a:avLst/>
          </a:prstGeom>
          <a:noFill/>
        </p:spPr>
        <p:txBody>
          <a:bodyPr wrap="square" rtlCol="0">
            <a:spAutoFit/>
          </a:bodyPr>
          <a:lstStyle/>
          <a:p>
            <a:r>
              <a:rPr lang="en-CA" sz="1000" dirty="0">
                <a:solidFill>
                  <a:schemeClr val="tx1">
                    <a:lumMod val="50000"/>
                    <a:lumOff val="50000"/>
                  </a:schemeClr>
                </a:solidFill>
              </a:rPr>
              <a:t>J. Cline, PGRs for Apple Harvest Management, NB Hort Congress, March 2023</a:t>
            </a:r>
          </a:p>
        </p:txBody>
      </p:sp>
    </p:spTree>
    <p:extLst>
      <p:ext uri="{BB962C8B-B14F-4D97-AF65-F5344CB8AC3E}">
        <p14:creationId xmlns:p14="http://schemas.microsoft.com/office/powerpoint/2010/main" val="2183220054"/>
      </p:ext>
    </p:extLst>
  </p:cSld>
  <p:clrMapOvr>
    <a:masterClrMapping/>
  </p:clrMapOvr>
  <p:transition spd="med">
    <p:cover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14350" y="274638"/>
            <a:ext cx="9258300" cy="1143000"/>
          </a:xfrm>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514350" y="1535113"/>
            <a:ext cx="45452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14350" y="2174875"/>
            <a:ext cx="45452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5225667" y="1535113"/>
            <a:ext cx="454699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225667" y="2174875"/>
            <a:ext cx="454699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8" name="Footer Placeholder 7"/>
          <p:cNvSpPr>
            <a:spLocks noGrp="1"/>
          </p:cNvSpPr>
          <p:nvPr>
            <p:ph type="ftr" sz="quarter" idx="11"/>
          </p:nvPr>
        </p:nvSpPr>
        <p:spPr/>
        <p:txBody>
          <a:bodyPr/>
          <a:lstStyle/>
          <a:p>
            <a:endParaRPr lang="en-CA" dirty="0"/>
          </a:p>
        </p:txBody>
      </p:sp>
      <p:sp>
        <p:nvSpPr>
          <p:cNvPr id="9" name="Slide Number Placeholder 8"/>
          <p:cNvSpPr>
            <a:spLocks noGrp="1"/>
          </p:cNvSpPr>
          <p:nvPr>
            <p:ph type="sldNum" sz="quarter" idx="12"/>
          </p:nvPr>
        </p:nvSpPr>
        <p:spPr/>
        <p:txBody>
          <a:bodyPr/>
          <a:lstStyle/>
          <a:p>
            <a:pPr>
              <a:defRPr/>
            </a:pPr>
            <a:fld id="{8DA850C1-6D37-46C1-BCE8-3F3BD9242DB4}" type="slidenum">
              <a:rPr lang="en-US" smtClean="0"/>
              <a:pPr>
                <a:defRPr/>
              </a:pPr>
              <a:t>‹#›</a:t>
            </a:fld>
            <a:endParaRPr lang="en-US" dirty="0"/>
          </a:p>
        </p:txBody>
      </p:sp>
    </p:spTree>
    <p:extLst>
      <p:ext uri="{BB962C8B-B14F-4D97-AF65-F5344CB8AC3E}">
        <p14:creationId xmlns:p14="http://schemas.microsoft.com/office/powerpoint/2010/main" val="221729344"/>
      </p:ext>
    </p:extLst>
  </p:cSld>
  <p:clrMapOvr>
    <a:masterClrMapping/>
  </p:clrMapOvr>
  <p:transition spd="med">
    <p:cover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Date Placeholder 2"/>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4" name="Footer Placeholder 3"/>
          <p:cNvSpPr>
            <a:spLocks noGrp="1"/>
          </p:cNvSpPr>
          <p:nvPr>
            <p:ph type="ftr" sz="quarter" idx="11"/>
          </p:nvPr>
        </p:nvSpPr>
        <p:spPr/>
        <p:txBody>
          <a:bodyPr/>
          <a:lstStyle/>
          <a:p>
            <a:endParaRPr lang="en-CA" dirty="0"/>
          </a:p>
        </p:txBody>
      </p:sp>
      <p:sp>
        <p:nvSpPr>
          <p:cNvPr id="5" name="Slide Number Placeholder 4"/>
          <p:cNvSpPr>
            <a:spLocks noGrp="1"/>
          </p:cNvSpPr>
          <p:nvPr>
            <p:ph type="sldNum" sz="quarter" idx="12"/>
          </p:nvPr>
        </p:nvSpPr>
        <p:spPr/>
        <p:txBody>
          <a:bodyPr/>
          <a:lstStyle/>
          <a:p>
            <a:pPr>
              <a:defRPr/>
            </a:pPr>
            <a:fld id="{BED9F588-96C3-49B9-A489-974AFFBB1AA6}" type="slidenum">
              <a:rPr lang="en-US" smtClean="0"/>
              <a:pPr>
                <a:defRPr/>
              </a:pPr>
              <a:t>‹#›</a:t>
            </a:fld>
            <a:endParaRPr lang="en-US" dirty="0"/>
          </a:p>
        </p:txBody>
      </p:sp>
    </p:spTree>
    <p:extLst>
      <p:ext uri="{BB962C8B-B14F-4D97-AF65-F5344CB8AC3E}">
        <p14:creationId xmlns:p14="http://schemas.microsoft.com/office/powerpoint/2010/main" val="2056102533"/>
      </p:ext>
    </p:extLst>
  </p:cSld>
  <p:clrMapOvr>
    <a:masterClrMapping/>
  </p:clrMapOvr>
  <p:transition spd="med">
    <p:cover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en-CA" dirty="0"/>
              <a:t>J. Cline – Apple Crop Load Mgt</a:t>
            </a:r>
          </a:p>
        </p:txBody>
      </p:sp>
      <p:sp>
        <p:nvSpPr>
          <p:cNvPr id="3" name="Footer Placeholder 2"/>
          <p:cNvSpPr>
            <a:spLocks noGrp="1"/>
          </p:cNvSpPr>
          <p:nvPr>
            <p:ph type="ftr" sz="quarter" idx="11"/>
          </p:nvPr>
        </p:nvSpPr>
        <p:spPr/>
        <p:txBody>
          <a:bodyPr/>
          <a:lstStyle/>
          <a:p>
            <a:r>
              <a:rPr lang="en-CA" dirty="0"/>
              <a:t>2023 NB Hort Congress</a:t>
            </a:r>
          </a:p>
        </p:txBody>
      </p:sp>
      <p:sp>
        <p:nvSpPr>
          <p:cNvPr id="4" name="Slide Number Placeholder 3"/>
          <p:cNvSpPr>
            <a:spLocks noGrp="1"/>
          </p:cNvSpPr>
          <p:nvPr>
            <p:ph type="sldNum" sz="quarter" idx="12"/>
          </p:nvPr>
        </p:nvSpPr>
        <p:spPr/>
        <p:txBody>
          <a:bodyPr/>
          <a:lstStyle/>
          <a:p>
            <a:pPr>
              <a:defRPr/>
            </a:pPr>
            <a:r>
              <a:rPr lang="en-US" dirty="0"/>
              <a:t>Slide </a:t>
            </a:r>
            <a:fld id="{EB15BC02-7406-4314-B49D-1F8B6325505A}" type="slidenum">
              <a:rPr lang="en-US" smtClean="0"/>
              <a:pPr>
                <a:defRPr/>
              </a:pPr>
              <a:t>‹#›</a:t>
            </a:fld>
            <a:endParaRPr lang="en-US" dirty="0"/>
          </a:p>
        </p:txBody>
      </p:sp>
    </p:spTree>
    <p:extLst>
      <p:ext uri="{BB962C8B-B14F-4D97-AF65-F5344CB8AC3E}">
        <p14:creationId xmlns:p14="http://schemas.microsoft.com/office/powerpoint/2010/main" val="3129241105"/>
      </p:ext>
    </p:extLst>
  </p:cSld>
  <p:clrMapOvr>
    <a:masterClrMapping/>
  </p:clrMapOvr>
  <p:transition spd="med">
    <p:cover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14355" y="273050"/>
            <a:ext cx="3384352"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4021931" y="273075"/>
            <a:ext cx="575071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514355" y="1435103"/>
            <a:ext cx="3384352"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6" name="Footer Placeholder 5"/>
          <p:cNvSpPr>
            <a:spLocks noGrp="1"/>
          </p:cNvSpPr>
          <p:nvPr>
            <p:ph type="ftr" sz="quarter" idx="11"/>
          </p:nvPr>
        </p:nvSpPr>
        <p:spPr/>
        <p:txBody>
          <a:bodyPr/>
          <a:lstStyle/>
          <a:p>
            <a:r>
              <a:rPr lang="en-CA" dirty="0"/>
              <a:t>NB Hort Congress</a:t>
            </a:r>
          </a:p>
        </p:txBody>
      </p:sp>
      <p:sp>
        <p:nvSpPr>
          <p:cNvPr id="7" name="Slide Number Placeholder 6"/>
          <p:cNvSpPr>
            <a:spLocks noGrp="1"/>
          </p:cNvSpPr>
          <p:nvPr>
            <p:ph type="sldNum" sz="quarter" idx="12"/>
          </p:nvPr>
        </p:nvSpPr>
        <p:spPr/>
        <p:txBody>
          <a:bodyPr/>
          <a:lstStyle/>
          <a:p>
            <a:pPr>
              <a:defRPr/>
            </a:pPr>
            <a:fld id="{976E433F-15D6-4C20-84DD-29C425283D9D}" type="slidenum">
              <a:rPr lang="en-US" smtClean="0"/>
              <a:pPr>
                <a:defRPr/>
              </a:pPr>
              <a:t>‹#›</a:t>
            </a:fld>
            <a:endParaRPr lang="en-US" dirty="0"/>
          </a:p>
        </p:txBody>
      </p:sp>
    </p:spTree>
    <p:extLst>
      <p:ext uri="{BB962C8B-B14F-4D97-AF65-F5344CB8AC3E}">
        <p14:creationId xmlns:p14="http://schemas.microsoft.com/office/powerpoint/2010/main" val="698641103"/>
      </p:ext>
    </p:extLst>
  </p:cSld>
  <p:clrMapOvr>
    <a:masterClrMapping/>
  </p:clrMapOvr>
  <p:transition spd="med">
    <p:cover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016324" y="4800600"/>
            <a:ext cx="61722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2016324" y="612775"/>
            <a:ext cx="6172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dirty="0"/>
          </a:p>
        </p:txBody>
      </p:sp>
      <p:sp>
        <p:nvSpPr>
          <p:cNvPr id="4" name="Text Placeholder 3"/>
          <p:cNvSpPr>
            <a:spLocks noGrp="1"/>
          </p:cNvSpPr>
          <p:nvPr>
            <p:ph type="body" sz="half" idx="2"/>
          </p:nvPr>
        </p:nvSpPr>
        <p:spPr>
          <a:xfrm>
            <a:off x="2016324" y="5367338"/>
            <a:ext cx="6172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493BC98-5235-45CD-9AD7-0A583E8E500D}" type="datetimeFigureOut">
              <a:rPr lang="en-CA" smtClean="0"/>
              <a:t>2023-03-06</a:t>
            </a:fld>
            <a:endParaRPr lang="en-CA" dirty="0"/>
          </a:p>
        </p:txBody>
      </p:sp>
      <p:sp>
        <p:nvSpPr>
          <p:cNvPr id="6" name="Footer Placeholder 5"/>
          <p:cNvSpPr>
            <a:spLocks noGrp="1"/>
          </p:cNvSpPr>
          <p:nvPr>
            <p:ph type="ftr" sz="quarter" idx="11"/>
          </p:nvPr>
        </p:nvSpPr>
        <p:spPr/>
        <p:txBody>
          <a:bodyPr/>
          <a:lstStyle/>
          <a:p>
            <a:endParaRPr lang="en-CA" dirty="0"/>
          </a:p>
        </p:txBody>
      </p:sp>
      <p:sp>
        <p:nvSpPr>
          <p:cNvPr id="7" name="Slide Number Placeholder 6"/>
          <p:cNvSpPr>
            <a:spLocks noGrp="1"/>
          </p:cNvSpPr>
          <p:nvPr>
            <p:ph type="sldNum" sz="quarter" idx="12"/>
          </p:nvPr>
        </p:nvSpPr>
        <p:spPr/>
        <p:txBody>
          <a:bodyPr/>
          <a:lstStyle/>
          <a:p>
            <a:pPr>
              <a:defRPr/>
            </a:pPr>
            <a:fld id="{97C9CFB6-557F-4563-8352-240BFFC17E9A}" type="slidenum">
              <a:rPr lang="en-US" smtClean="0"/>
              <a:pPr>
                <a:defRPr/>
              </a:pPr>
              <a:t>‹#›</a:t>
            </a:fld>
            <a:endParaRPr lang="en-US" dirty="0"/>
          </a:p>
        </p:txBody>
      </p:sp>
    </p:spTree>
    <p:extLst>
      <p:ext uri="{BB962C8B-B14F-4D97-AF65-F5344CB8AC3E}">
        <p14:creationId xmlns:p14="http://schemas.microsoft.com/office/powerpoint/2010/main" val="1643923445"/>
      </p:ext>
    </p:extLst>
  </p:cSld>
  <p:clrMapOvr>
    <a:masterClrMapping/>
  </p:clrMapOvr>
  <p:transition spd="med">
    <p:cover dir="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4350" y="274638"/>
            <a:ext cx="9258300" cy="1143000"/>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514350" y="1600206"/>
            <a:ext cx="92583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2"/>
          </p:nvPr>
        </p:nvSpPr>
        <p:spPr>
          <a:xfrm>
            <a:off x="514350" y="6356375"/>
            <a:ext cx="24003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3BC98-5235-45CD-9AD7-0A583E8E500D}" type="datetimeFigureOut">
              <a:rPr lang="en-CA" smtClean="0"/>
              <a:t>2023-03-06</a:t>
            </a:fld>
            <a:endParaRPr lang="en-CA" dirty="0"/>
          </a:p>
        </p:txBody>
      </p:sp>
      <p:sp>
        <p:nvSpPr>
          <p:cNvPr id="5" name="Footer Placeholder 4"/>
          <p:cNvSpPr>
            <a:spLocks noGrp="1"/>
          </p:cNvSpPr>
          <p:nvPr>
            <p:ph type="ftr" sz="quarter" idx="3"/>
          </p:nvPr>
        </p:nvSpPr>
        <p:spPr>
          <a:xfrm>
            <a:off x="3514725" y="6356375"/>
            <a:ext cx="325755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dirty="0"/>
          </a:p>
        </p:txBody>
      </p:sp>
      <p:sp>
        <p:nvSpPr>
          <p:cNvPr id="6" name="Slide Number Placeholder 5"/>
          <p:cNvSpPr>
            <a:spLocks noGrp="1"/>
          </p:cNvSpPr>
          <p:nvPr>
            <p:ph type="sldNum" sz="quarter" idx="4"/>
          </p:nvPr>
        </p:nvSpPr>
        <p:spPr>
          <a:xfrm>
            <a:off x="7372350" y="6356375"/>
            <a:ext cx="24003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E028C93C-3C84-471F-BD17-D5E583A16117}" type="slidenum">
              <a:rPr lang="en-US" smtClean="0"/>
              <a:pPr>
                <a:defRPr/>
              </a:pPr>
              <a:t>‹#›</a:t>
            </a:fld>
            <a:endParaRPr lang="en-US" dirty="0"/>
          </a:p>
        </p:txBody>
      </p:sp>
      <p:pic>
        <p:nvPicPr>
          <p:cNvPr id="7" name="Picture 11" descr="pomology_logo"/>
          <p:cNvPicPr>
            <a:picLocks noChangeAspect="1" noChangeArrowheads="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7951788" y="5607054"/>
            <a:ext cx="1223962" cy="917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9766199"/>
      </p:ext>
    </p:extLst>
  </p:cSld>
  <p:clrMap bg1="lt1" tx1="dk1" bg2="lt2" tx2="dk2" accent1="accent1" accent2="accent2" accent3="accent3" accent4="accent4" accent5="accent5" accent6="accent6" hlink="hlink" folHlink="folHlink"/>
  <p:sldLayoutIdLst>
    <p:sldLayoutId id="2147484163" r:id="rId1"/>
    <p:sldLayoutId id="2147484164" r:id="rId2"/>
    <p:sldLayoutId id="2147484165" r:id="rId3"/>
    <p:sldLayoutId id="2147484166" r:id="rId4"/>
    <p:sldLayoutId id="2147484167" r:id="rId5"/>
    <p:sldLayoutId id="2147484168" r:id="rId6"/>
    <p:sldLayoutId id="2147484169" r:id="rId7"/>
    <p:sldLayoutId id="2147484170" r:id="rId8"/>
    <p:sldLayoutId id="2147484171" r:id="rId9"/>
    <p:sldLayoutId id="2147484172" r:id="rId10"/>
    <p:sldLayoutId id="2147484173" r:id="rId11"/>
    <p:sldLayoutId id="2147484174" r:id="rId12"/>
  </p:sldLayoutIdLst>
  <p:transition spd="med">
    <p:cover dir="rd"/>
  </p:transition>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2.jpeg"/><Relationship Id="rId1" Type="http://schemas.openxmlformats.org/officeDocument/2006/relationships/slideLayout" Target="../slideLayouts/slideLayout7.xml"/><Relationship Id="rId5" Type="http://schemas.openxmlformats.org/officeDocument/2006/relationships/image" Target="../media/image20.jpeg"/><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hyperlink" Target="http://www.agrofresh.com/solutions/harvista/" TargetMode="External"/><Relationship Id="rId2" Type="http://schemas.openxmlformats.org/officeDocument/2006/relationships/hyperlink" Target="mailto:smcdow@bartlett.ca" TargetMode="External"/><Relationship Id="rId1" Type="http://schemas.openxmlformats.org/officeDocument/2006/relationships/slideLayout" Target="../slideLayouts/slideLayout4.xml"/><Relationship Id="rId6" Type="http://schemas.openxmlformats.org/officeDocument/2006/relationships/image" Target="../media/image28.gif"/><Relationship Id="rId5" Type="http://schemas.openxmlformats.org/officeDocument/2006/relationships/image" Target="../media/image24.png"/><Relationship Id="rId4" Type="http://schemas.openxmlformats.org/officeDocument/2006/relationships/hyperlink" Target="http://www.bartlett.ca/"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doi.org/10.3390/horticulturae8121100" TargetMode="External"/><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 name="Shape 294"/>
          <p:cNvSpPr/>
          <p:nvPr/>
        </p:nvSpPr>
        <p:spPr>
          <a:xfrm>
            <a:off x="571500" y="-35719"/>
            <a:ext cx="9161859" cy="1482328"/>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296" name="Shape 296"/>
          <p:cNvSpPr/>
          <p:nvPr/>
        </p:nvSpPr>
        <p:spPr>
          <a:xfrm>
            <a:off x="982265" y="205382"/>
            <a:ext cx="8340328" cy="80339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lstStyle>
            <a:lvl1pPr marR="457200" algn="l" defTabSz="457200">
              <a:defRPr sz="3600" b="1">
                <a:solidFill>
                  <a:srgbClr val="FFFFFF"/>
                </a:solidFill>
                <a:latin typeface="+mj-lt"/>
                <a:ea typeface="+mj-ea"/>
                <a:cs typeface="+mj-cs"/>
                <a:sym typeface="Helvetica Neue"/>
              </a:defRPr>
            </a:lvl1pPr>
          </a:lstStyle>
          <a:p>
            <a:pPr algn="ctr"/>
            <a:r>
              <a:rPr lang="en-CA" sz="2531" dirty="0"/>
              <a:t>Plant Growth Regulators for </a:t>
            </a:r>
            <a:r>
              <a:rPr sz="2531" dirty="0"/>
              <a:t>Preharvest </a:t>
            </a:r>
            <a:r>
              <a:rPr lang="en-CA" sz="2531" dirty="0"/>
              <a:t>Management</a:t>
            </a:r>
            <a:endParaRPr sz="2531" dirty="0"/>
          </a:p>
        </p:txBody>
      </p:sp>
      <p:pic>
        <p:nvPicPr>
          <p:cNvPr id="298" name="DSC_9121.jpeg"/>
          <p:cNvPicPr>
            <a:picLocks noChangeAspect="1"/>
          </p:cNvPicPr>
          <p:nvPr/>
        </p:nvPicPr>
        <p:blipFill>
          <a:blip r:embed="rId3"/>
          <a:srcRect t="10820" b="10921"/>
          <a:stretch>
            <a:fillRect/>
          </a:stretch>
        </p:blipFill>
        <p:spPr>
          <a:xfrm>
            <a:off x="650708" y="1607344"/>
            <a:ext cx="6124434" cy="3174498"/>
          </a:xfrm>
          <a:prstGeom prst="rect">
            <a:avLst/>
          </a:prstGeom>
          <a:ln w="12700">
            <a:miter lim="400000"/>
          </a:ln>
        </p:spPr>
      </p:pic>
      <p:pic>
        <p:nvPicPr>
          <p:cNvPr id="301" name="omafra.jpg"/>
          <p:cNvPicPr>
            <a:picLocks noChangeAspect="1"/>
          </p:cNvPicPr>
          <p:nvPr/>
        </p:nvPicPr>
        <p:blipFill>
          <a:blip r:embed="rId4"/>
          <a:stretch>
            <a:fillRect/>
          </a:stretch>
        </p:blipFill>
        <p:spPr>
          <a:xfrm>
            <a:off x="4778564" y="5827225"/>
            <a:ext cx="1205508" cy="663030"/>
          </a:xfrm>
          <a:prstGeom prst="rect">
            <a:avLst/>
          </a:prstGeom>
          <a:ln w="12700">
            <a:miter lim="400000"/>
          </a:ln>
        </p:spPr>
      </p:pic>
      <p:pic>
        <p:nvPicPr>
          <p:cNvPr id="303" name="universityofguelph.png"/>
          <p:cNvPicPr>
            <a:picLocks noChangeAspect="1"/>
          </p:cNvPicPr>
          <p:nvPr/>
        </p:nvPicPr>
        <p:blipFill>
          <a:blip r:embed="rId5"/>
          <a:stretch>
            <a:fillRect/>
          </a:stretch>
        </p:blipFill>
        <p:spPr>
          <a:xfrm>
            <a:off x="2733809" y="5632345"/>
            <a:ext cx="1354336" cy="937618"/>
          </a:xfrm>
          <a:prstGeom prst="rect">
            <a:avLst/>
          </a:prstGeom>
          <a:ln w="12700">
            <a:miter lim="400000"/>
          </a:ln>
        </p:spPr>
      </p:pic>
      <p:pic>
        <p:nvPicPr>
          <p:cNvPr id="304" name="20110503150336.jpg"/>
          <p:cNvPicPr>
            <a:picLocks noChangeAspect="1"/>
          </p:cNvPicPr>
          <p:nvPr/>
        </p:nvPicPr>
        <p:blipFill>
          <a:blip r:embed="rId6"/>
          <a:stretch>
            <a:fillRect/>
          </a:stretch>
        </p:blipFill>
        <p:spPr>
          <a:xfrm>
            <a:off x="6512688" y="5729285"/>
            <a:ext cx="524907" cy="723305"/>
          </a:xfrm>
          <a:prstGeom prst="rect">
            <a:avLst/>
          </a:prstGeom>
          <a:ln w="12700">
            <a:miter lim="400000"/>
          </a:ln>
        </p:spPr>
      </p:pic>
      <p:pic>
        <p:nvPicPr>
          <p:cNvPr id="3" name="Picture 2" descr="A picture containing grass, sky, outdoor, tree&#10;&#10;Description automatically generated">
            <a:extLst>
              <a:ext uri="{FF2B5EF4-FFF2-40B4-BE49-F238E27FC236}">
                <a16:creationId xmlns:a16="http://schemas.microsoft.com/office/drawing/2014/main" id="{E617F21A-0826-B24A-1755-20EA9151B7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41383" y="1607344"/>
            <a:ext cx="4474117" cy="3174498"/>
          </a:xfrm>
          <a:prstGeom prst="rect">
            <a:avLst/>
          </a:prstGeom>
        </p:spPr>
      </p:pic>
      <p:sp>
        <p:nvSpPr>
          <p:cNvPr id="4" name="TextBox 3">
            <a:extLst>
              <a:ext uri="{FF2B5EF4-FFF2-40B4-BE49-F238E27FC236}">
                <a16:creationId xmlns:a16="http://schemas.microsoft.com/office/drawing/2014/main" id="{2E2886E2-4991-2FF4-32DC-EC3842D79C9C}"/>
              </a:ext>
            </a:extLst>
          </p:cNvPr>
          <p:cNvSpPr txBox="1"/>
          <p:nvPr/>
        </p:nvSpPr>
        <p:spPr>
          <a:xfrm>
            <a:off x="1552027" y="5021288"/>
            <a:ext cx="7903619" cy="5913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fontAlgn="auto">
              <a:spcBef>
                <a:spcPts val="0"/>
              </a:spcBef>
              <a:spcAft>
                <a:spcPts val="0"/>
              </a:spcAft>
              <a:buClrTx/>
              <a:buSzTx/>
            </a:pPr>
            <a:r>
              <a:rPr lang="en-CA" sz="1687" dirty="0">
                <a:solidFill>
                  <a:srgbClr val="000000"/>
                </a:solidFill>
                <a:latin typeface="Arial" panose="020B0604020202020204" pitchFamily="34" charset="0"/>
                <a:cs typeface="Arial" panose="020B0604020202020204" pitchFamily="34" charset="0"/>
                <a:sym typeface="Helvetica Neue Light"/>
              </a:rPr>
              <a:t>John A. Cline, Tree Fruit </a:t>
            </a:r>
            <a:r>
              <a:rPr lang="en-CA" sz="1687" dirty="0">
                <a:latin typeface="Arial" panose="020B0604020202020204" pitchFamily="34" charset="0"/>
                <a:cs typeface="Arial" panose="020B0604020202020204" pitchFamily="34" charset="0"/>
              </a:rPr>
              <a:t>Physiology, </a:t>
            </a:r>
            <a:r>
              <a:rPr lang="en-CA" sz="1687" dirty="0">
                <a:solidFill>
                  <a:srgbClr val="000000"/>
                </a:solidFill>
                <a:latin typeface="Arial" panose="020B0604020202020204" pitchFamily="34" charset="0"/>
                <a:cs typeface="Arial" panose="020B0604020202020204" pitchFamily="34" charset="0"/>
                <a:sym typeface="Helvetica Neue Light"/>
              </a:rPr>
              <a:t>Ontario Agricultural College, University of Guelph</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p:nvPr/>
        </p:nvSpPr>
        <p:spPr>
          <a:xfrm>
            <a:off x="0" y="-7143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834" name="Shape 834"/>
          <p:cNvSpPr/>
          <p:nvPr/>
        </p:nvSpPr>
        <p:spPr>
          <a:xfrm>
            <a:off x="946547" y="80356"/>
            <a:ext cx="8393906" cy="93762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sz="2812" dirty="0"/>
              <a:t>Low fruit drop using </a:t>
            </a:r>
            <a:r>
              <a:rPr lang="en-CA" sz="2812" dirty="0"/>
              <a:t>ReTain and NAA (Michelle Corten’s Research on Honeycrisp, Univ. of Guelph)</a:t>
            </a:r>
            <a:endParaRPr sz="2812" dirty="0"/>
          </a:p>
        </p:txBody>
      </p:sp>
      <p:sp>
        <p:nvSpPr>
          <p:cNvPr id="835" name="Shape 835"/>
          <p:cNvSpPr>
            <a:spLocks noGrp="1"/>
          </p:cNvSpPr>
          <p:nvPr>
            <p:ph type="sldNum" sz="quarter" idx="2"/>
          </p:nvPr>
        </p:nvSpPr>
        <p:spPr>
          <a:xfrm>
            <a:off x="507999" y="9182100"/>
            <a:ext cx="312015" cy="299822"/>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10</a:t>
            </a:fld>
            <a:endParaRPr dirty="0"/>
          </a:p>
        </p:txBody>
      </p:sp>
      <p:sp>
        <p:nvSpPr>
          <p:cNvPr id="836" name="Shape 836"/>
          <p:cNvSpPr/>
          <p:nvPr/>
        </p:nvSpPr>
        <p:spPr>
          <a:xfrm>
            <a:off x="3357563" y="2357438"/>
            <a:ext cx="1143000" cy="1250156"/>
          </a:xfrm>
          <a:prstGeom prst="rect">
            <a:avLst/>
          </a:prstGeom>
          <a:solidFill>
            <a:srgbClr val="FFFFFF"/>
          </a:solidFill>
          <a:ln w="12700">
            <a:miter lim="400000"/>
          </a:ln>
        </p:spPr>
        <p:txBody>
          <a:bodyPr lIns="35719" tIns="35719" rIns="35719" bIns="35719" anchor="ctr"/>
          <a:lstStyle/>
          <a:p>
            <a:pPr>
              <a:defRPr sz="3600">
                <a:solidFill>
                  <a:srgbClr val="FFFFFF"/>
                </a:solidFill>
              </a:defRPr>
            </a:pPr>
            <a:endParaRPr sz="2531" dirty="0"/>
          </a:p>
        </p:txBody>
      </p:sp>
      <p:sp>
        <p:nvSpPr>
          <p:cNvPr id="837" name="Shape 837"/>
          <p:cNvSpPr/>
          <p:nvPr/>
        </p:nvSpPr>
        <p:spPr>
          <a:xfrm>
            <a:off x="339697" y="1300489"/>
            <a:ext cx="2896525" cy="3355086"/>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b">
            <a:spAutoFit/>
          </a:bodyPr>
          <a:lstStyle/>
          <a:p>
            <a:pPr>
              <a:spcBef>
                <a:spcPts val="211"/>
              </a:spcBef>
              <a:defRPr sz="2400">
                <a:latin typeface="+mj-lt"/>
                <a:ea typeface="+mj-ea"/>
                <a:cs typeface="+mj-cs"/>
                <a:sym typeface="Helvetica Neue"/>
              </a:defRPr>
            </a:pPr>
            <a:r>
              <a:rPr lang="en-CA" sz="2000" b="1" dirty="0"/>
              <a:t>Pre-harvest fruit drop </a:t>
            </a:r>
            <a:r>
              <a:rPr lang="en-CA" sz="2000" dirty="0"/>
              <a:t>Retain</a:t>
            </a:r>
          </a:p>
          <a:p>
            <a:pPr>
              <a:spcBef>
                <a:spcPts val="211"/>
              </a:spcBef>
              <a:defRPr sz="2400">
                <a:latin typeface="+mj-lt"/>
                <a:ea typeface="+mj-ea"/>
                <a:cs typeface="+mj-cs"/>
                <a:sym typeface="Helvetica Neue"/>
              </a:defRPr>
            </a:pPr>
            <a:r>
              <a:rPr lang="en-CA" sz="2000" dirty="0"/>
              <a:t>NAA </a:t>
            </a:r>
          </a:p>
          <a:p>
            <a:pPr>
              <a:spcBef>
                <a:spcPts val="211"/>
              </a:spcBef>
              <a:defRPr sz="2400">
                <a:latin typeface="+mj-lt"/>
                <a:ea typeface="+mj-ea"/>
                <a:cs typeface="+mj-cs"/>
                <a:sym typeface="Helvetica Neue"/>
              </a:defRPr>
            </a:pPr>
            <a:r>
              <a:rPr lang="en-CA" sz="2000" dirty="0"/>
              <a:t>ReTain + NAA reduced PFD</a:t>
            </a:r>
          </a:p>
          <a:p>
            <a:pPr>
              <a:spcBef>
                <a:spcPts val="211"/>
              </a:spcBef>
              <a:defRPr sz="2400">
                <a:latin typeface="+mj-lt"/>
                <a:ea typeface="+mj-ea"/>
                <a:cs typeface="+mj-cs"/>
                <a:sym typeface="Helvetica Neue"/>
              </a:defRPr>
            </a:pPr>
            <a:endParaRPr sz="2000" dirty="0"/>
          </a:p>
          <a:p>
            <a:pPr>
              <a:spcBef>
                <a:spcPts val="211"/>
              </a:spcBef>
              <a:defRPr sz="2400">
                <a:latin typeface="+mj-lt"/>
                <a:ea typeface="+mj-ea"/>
                <a:cs typeface="+mj-cs"/>
                <a:sym typeface="Helvetica Neue"/>
              </a:defRPr>
            </a:pPr>
            <a:r>
              <a:rPr sz="2000" b="1" dirty="0"/>
              <a:t>Marketable Yield </a:t>
            </a:r>
            <a:endParaRPr lang="en-CA" sz="2000" b="1" dirty="0"/>
          </a:p>
          <a:p>
            <a:pPr>
              <a:spcBef>
                <a:spcPts val="211"/>
              </a:spcBef>
              <a:defRPr sz="2400">
                <a:latin typeface="+mj-lt"/>
                <a:ea typeface="+mj-ea"/>
                <a:cs typeface="+mj-cs"/>
                <a:sym typeface="Helvetica Neue"/>
              </a:defRPr>
            </a:pPr>
            <a:r>
              <a:rPr lang="en-CA" sz="2000" dirty="0"/>
              <a:t>ReTain: +</a:t>
            </a:r>
            <a:r>
              <a:rPr sz="2000" dirty="0"/>
              <a:t>44%</a:t>
            </a:r>
            <a:endParaRPr lang="en-CA" sz="2000" dirty="0"/>
          </a:p>
          <a:p>
            <a:pPr>
              <a:spcBef>
                <a:spcPts val="211"/>
              </a:spcBef>
              <a:defRPr sz="2400">
                <a:latin typeface="+mj-lt"/>
                <a:ea typeface="+mj-ea"/>
                <a:cs typeface="+mj-cs"/>
                <a:sym typeface="Helvetica Neue"/>
              </a:defRPr>
            </a:pPr>
            <a:r>
              <a:rPr lang="en-US" sz="2000" dirty="0"/>
              <a:t>NAA: +</a:t>
            </a:r>
            <a:r>
              <a:rPr sz="2000" dirty="0"/>
              <a:t>48%</a:t>
            </a:r>
            <a:endParaRPr lang="en-CA" sz="2000" dirty="0"/>
          </a:p>
          <a:p>
            <a:pPr>
              <a:spcBef>
                <a:spcPts val="211"/>
              </a:spcBef>
              <a:defRPr sz="2400">
                <a:latin typeface="+mj-lt"/>
                <a:ea typeface="+mj-ea"/>
                <a:cs typeface="+mj-cs"/>
                <a:sym typeface="Helvetica Neue"/>
              </a:defRPr>
            </a:pPr>
            <a:r>
              <a:rPr lang="en-US" sz="2000" dirty="0"/>
              <a:t>     </a:t>
            </a:r>
            <a:r>
              <a:rPr sz="2000" dirty="0"/>
              <a:t>greater than control</a:t>
            </a:r>
            <a:endParaRPr lang="en-CA" sz="2000" dirty="0"/>
          </a:p>
          <a:p>
            <a:pPr>
              <a:spcBef>
                <a:spcPts val="211"/>
              </a:spcBef>
              <a:defRPr sz="2400">
                <a:latin typeface="+mj-lt"/>
                <a:ea typeface="+mj-ea"/>
                <a:cs typeface="+mj-cs"/>
                <a:sym typeface="Helvetica Neue"/>
              </a:defRPr>
            </a:pPr>
            <a:endParaRPr lang="en-US" sz="2000" dirty="0"/>
          </a:p>
        </p:txBody>
      </p:sp>
      <p:pic>
        <p:nvPicPr>
          <p:cNvPr id="839" name="droppedImage.pdf"/>
          <p:cNvPicPr>
            <a:picLocks noChangeAspect="1"/>
          </p:cNvPicPr>
          <p:nvPr/>
        </p:nvPicPr>
        <p:blipFill>
          <a:blip r:embed="rId3"/>
          <a:stretch>
            <a:fillRect/>
          </a:stretch>
        </p:blipFill>
        <p:spPr>
          <a:xfrm>
            <a:off x="3252998" y="2172202"/>
            <a:ext cx="5231417" cy="4150022"/>
          </a:xfrm>
          <a:prstGeom prst="rect">
            <a:avLst/>
          </a:prstGeom>
          <a:ln w="12700">
            <a:miter lim="400000"/>
          </a:ln>
        </p:spPr>
      </p:pic>
      <p:sp>
        <p:nvSpPr>
          <p:cNvPr id="840" name="Shape 840"/>
          <p:cNvSpPr/>
          <p:nvPr/>
        </p:nvSpPr>
        <p:spPr>
          <a:xfrm>
            <a:off x="4132712" y="2236627"/>
            <a:ext cx="1782384" cy="1631923"/>
          </a:xfrm>
          <a:prstGeom prst="rect">
            <a:avLst/>
          </a:prstGeom>
          <a:solidFill>
            <a:srgbClr val="FFFFFF"/>
          </a:solidFill>
          <a:ln w="12700">
            <a:miter lim="400000"/>
          </a:ln>
        </p:spPr>
        <p:txBody>
          <a:bodyPr lIns="35719" tIns="35719" rIns="35719" bIns="35719" anchor="ctr"/>
          <a:lstStyle/>
          <a:p>
            <a:pPr>
              <a:defRPr sz="3600">
                <a:solidFill>
                  <a:srgbClr val="FFFFFF"/>
                </a:solidFill>
              </a:defRPr>
            </a:pPr>
            <a:endParaRPr sz="2531" dirty="0"/>
          </a:p>
        </p:txBody>
      </p:sp>
      <p:sp>
        <p:nvSpPr>
          <p:cNvPr id="841" name="Shape 841"/>
          <p:cNvSpPr/>
          <p:nvPr/>
        </p:nvSpPr>
        <p:spPr>
          <a:xfrm>
            <a:off x="8268353" y="2375514"/>
            <a:ext cx="1481462" cy="3472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400">
                <a:latin typeface="Helvetica"/>
                <a:ea typeface="Helvetica"/>
                <a:cs typeface="Helvetica"/>
                <a:sym typeface="Helvetica"/>
              </a:defRPr>
            </a:lvl1pPr>
          </a:lstStyle>
          <a:p>
            <a:r>
              <a:rPr sz="1687" dirty="0"/>
              <a:t>Control</a:t>
            </a:r>
          </a:p>
        </p:txBody>
      </p:sp>
      <p:sp>
        <p:nvSpPr>
          <p:cNvPr id="842" name="Shape 842"/>
          <p:cNvSpPr/>
          <p:nvPr/>
        </p:nvSpPr>
        <p:spPr>
          <a:xfrm>
            <a:off x="8291569" y="2076239"/>
            <a:ext cx="660087" cy="3472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400">
                <a:latin typeface="Helvetica"/>
                <a:ea typeface="Helvetica"/>
                <a:cs typeface="Helvetica"/>
                <a:sym typeface="Helvetica"/>
              </a:defRPr>
            </a:lvl1pPr>
          </a:lstStyle>
          <a:p>
            <a:r>
              <a:rPr sz="1687" dirty="0"/>
              <a:t>Boron</a:t>
            </a:r>
          </a:p>
        </p:txBody>
      </p:sp>
      <p:sp>
        <p:nvSpPr>
          <p:cNvPr id="843" name="Shape 843"/>
          <p:cNvSpPr/>
          <p:nvPr/>
        </p:nvSpPr>
        <p:spPr>
          <a:xfrm>
            <a:off x="8241452" y="2849524"/>
            <a:ext cx="1294805" cy="348259"/>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400">
                <a:latin typeface="Helvetica"/>
                <a:ea typeface="Helvetica"/>
                <a:cs typeface="Helvetica"/>
                <a:sym typeface="Helvetica"/>
              </a:defRPr>
            </a:lvl1pPr>
          </a:lstStyle>
          <a:p>
            <a:r>
              <a:rPr sz="1687" dirty="0"/>
              <a:t>Magnesium</a:t>
            </a:r>
          </a:p>
        </p:txBody>
      </p:sp>
      <p:sp>
        <p:nvSpPr>
          <p:cNvPr id="844" name="Shape 844"/>
          <p:cNvSpPr/>
          <p:nvPr/>
        </p:nvSpPr>
        <p:spPr>
          <a:xfrm>
            <a:off x="8310897" y="3660219"/>
            <a:ext cx="1307853" cy="3472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400">
                <a:latin typeface="Helvetica"/>
                <a:ea typeface="Helvetica"/>
                <a:cs typeface="Helvetica"/>
                <a:sym typeface="Helvetica"/>
              </a:defRPr>
            </a:lvl1pPr>
          </a:lstStyle>
          <a:p>
            <a:r>
              <a:rPr sz="1687" dirty="0"/>
              <a:t>Auxin</a:t>
            </a:r>
          </a:p>
        </p:txBody>
      </p:sp>
      <p:sp>
        <p:nvSpPr>
          <p:cNvPr id="845" name="Shape 845"/>
          <p:cNvSpPr/>
          <p:nvPr/>
        </p:nvSpPr>
        <p:spPr>
          <a:xfrm>
            <a:off x="8287748" y="4343080"/>
            <a:ext cx="2418950" cy="347218"/>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400">
                <a:latin typeface="Helvetica"/>
                <a:ea typeface="Helvetica"/>
                <a:cs typeface="Helvetica"/>
                <a:sym typeface="Helvetica"/>
              </a:defRPr>
            </a:lvl1pPr>
          </a:lstStyle>
          <a:p>
            <a:r>
              <a:rPr sz="1687" dirty="0"/>
              <a:t>Combination</a:t>
            </a:r>
          </a:p>
        </p:txBody>
      </p:sp>
      <p:sp>
        <p:nvSpPr>
          <p:cNvPr id="846" name="Shape 846"/>
          <p:cNvSpPr/>
          <p:nvPr/>
        </p:nvSpPr>
        <p:spPr>
          <a:xfrm>
            <a:off x="8310897" y="4667149"/>
            <a:ext cx="1307853" cy="60184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400">
                <a:latin typeface="Helvetica"/>
                <a:ea typeface="Helvetica"/>
                <a:cs typeface="Helvetica"/>
                <a:sym typeface="Helvetica"/>
              </a:defRPr>
            </a:lvl1pPr>
          </a:lstStyle>
          <a:p>
            <a:r>
              <a:rPr sz="1687" dirty="0"/>
              <a:t>Ethylene inhibitor</a:t>
            </a:r>
          </a:p>
        </p:txBody>
      </p:sp>
      <p:sp>
        <p:nvSpPr>
          <p:cNvPr id="847" name="Shape 847"/>
          <p:cNvSpPr/>
          <p:nvPr/>
        </p:nvSpPr>
        <p:spPr>
          <a:xfrm>
            <a:off x="4500563" y="1551750"/>
            <a:ext cx="4288435" cy="309825"/>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l">
              <a:defRPr sz="2600" b="1">
                <a:latin typeface="Helvetica"/>
                <a:ea typeface="Helvetica"/>
                <a:cs typeface="Helvetica"/>
                <a:sym typeface="Helvetica"/>
              </a:defRPr>
            </a:lvl1pPr>
          </a:lstStyle>
          <a:p>
            <a:r>
              <a:rPr sz="1828" dirty="0"/>
              <a:t>Fruit Drop 2015</a:t>
            </a:r>
            <a:r>
              <a:rPr lang="en-CA" sz="1828" dirty="0"/>
              <a:t> - Honeycrisp</a:t>
            </a:r>
            <a:endParaRPr sz="1828" dirty="0"/>
          </a:p>
        </p:txBody>
      </p:sp>
      <p:sp>
        <p:nvSpPr>
          <p:cNvPr id="848" name="Shape 848"/>
          <p:cNvSpPr/>
          <p:nvPr/>
        </p:nvSpPr>
        <p:spPr>
          <a:xfrm>
            <a:off x="8287749" y="2433383"/>
            <a:ext cx="810175" cy="289349"/>
          </a:xfrm>
          <a:prstGeom prst="rect">
            <a:avLst/>
          </a:prstGeom>
          <a:ln w="63500">
            <a:solidFill>
              <a:srgbClr val="E32400"/>
            </a:solidFill>
            <a:miter lim="400000"/>
          </a:ln>
        </p:spPr>
        <p:txBody>
          <a:bodyPr lIns="35719" tIns="35719" rIns="35719" bIns="35719" anchor="ctr"/>
          <a:lstStyle/>
          <a:p>
            <a:pPr>
              <a:defRPr sz="3600"/>
            </a:pPr>
            <a:endParaRPr sz="2531" dirty="0"/>
          </a:p>
        </p:txBody>
      </p:sp>
      <p:sp>
        <p:nvSpPr>
          <p:cNvPr id="849" name="Shape 849"/>
          <p:cNvSpPr/>
          <p:nvPr/>
        </p:nvSpPr>
        <p:spPr>
          <a:xfrm>
            <a:off x="8299322" y="3718088"/>
            <a:ext cx="810175" cy="289349"/>
          </a:xfrm>
          <a:prstGeom prst="rect">
            <a:avLst/>
          </a:prstGeom>
          <a:ln w="63500">
            <a:solidFill>
              <a:srgbClr val="77BB41"/>
            </a:solidFill>
            <a:miter lim="400000"/>
          </a:ln>
        </p:spPr>
        <p:txBody>
          <a:bodyPr lIns="35719" tIns="35719" rIns="35719" bIns="35719" anchor="ctr"/>
          <a:lstStyle/>
          <a:p>
            <a:pPr>
              <a:defRPr sz="3600"/>
            </a:pPr>
            <a:endParaRPr sz="2531" dirty="0"/>
          </a:p>
        </p:txBody>
      </p:sp>
      <p:sp>
        <p:nvSpPr>
          <p:cNvPr id="850" name="Shape 850"/>
          <p:cNvSpPr/>
          <p:nvPr/>
        </p:nvSpPr>
        <p:spPr>
          <a:xfrm>
            <a:off x="8287749" y="4366225"/>
            <a:ext cx="1249983" cy="289349"/>
          </a:xfrm>
          <a:prstGeom prst="rect">
            <a:avLst/>
          </a:prstGeom>
          <a:ln w="63500">
            <a:solidFill>
              <a:srgbClr val="77BB41"/>
            </a:solidFill>
            <a:miter lim="400000"/>
          </a:ln>
        </p:spPr>
        <p:txBody>
          <a:bodyPr lIns="35719" tIns="35719" rIns="35719" bIns="35719" anchor="ctr"/>
          <a:lstStyle/>
          <a:p>
            <a:pPr>
              <a:defRPr sz="3600"/>
            </a:pPr>
            <a:endParaRPr sz="2531" dirty="0"/>
          </a:p>
        </p:txBody>
      </p:sp>
      <p:sp>
        <p:nvSpPr>
          <p:cNvPr id="851" name="Shape 851"/>
          <p:cNvSpPr/>
          <p:nvPr/>
        </p:nvSpPr>
        <p:spPr>
          <a:xfrm>
            <a:off x="8287749" y="4725019"/>
            <a:ext cx="995357" cy="555548"/>
          </a:xfrm>
          <a:prstGeom prst="rect">
            <a:avLst/>
          </a:prstGeom>
          <a:ln w="63500">
            <a:solidFill>
              <a:srgbClr val="77BB41"/>
            </a:solidFill>
            <a:miter lim="400000"/>
          </a:ln>
        </p:spPr>
        <p:txBody>
          <a:bodyPr lIns="35719" tIns="35719" rIns="35719" bIns="35719" anchor="ctr"/>
          <a:lstStyle/>
          <a:p>
            <a:pPr>
              <a:defRPr sz="3600"/>
            </a:pPr>
            <a:endParaRPr sz="2531" dirty="0"/>
          </a:p>
        </p:txBody>
      </p:sp>
      <p:sp>
        <p:nvSpPr>
          <p:cNvPr id="852" name="Shape 852"/>
          <p:cNvSpPr/>
          <p:nvPr/>
        </p:nvSpPr>
        <p:spPr>
          <a:xfrm>
            <a:off x="6258017" y="2207544"/>
            <a:ext cx="1" cy="3159421"/>
          </a:xfrm>
          <a:prstGeom prst="line">
            <a:avLst/>
          </a:prstGeom>
          <a:ln w="25400">
            <a:solidFill>
              <a:srgbClr val="000000"/>
            </a:solidFill>
            <a:custDash>
              <a:ds d="200000" sp="200000"/>
            </a:custDash>
            <a:miter lim="400000"/>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53" name="Shape 853"/>
          <p:cNvSpPr/>
          <p:nvPr/>
        </p:nvSpPr>
        <p:spPr>
          <a:xfrm>
            <a:off x="6962406" y="2190331"/>
            <a:ext cx="1" cy="3159422"/>
          </a:xfrm>
          <a:prstGeom prst="line">
            <a:avLst/>
          </a:prstGeom>
          <a:ln w="25400">
            <a:solidFill>
              <a:srgbClr val="000000"/>
            </a:solidFill>
            <a:custDash>
              <a:ds d="200000" sp="200000"/>
            </a:custDash>
            <a:miter lim="400000"/>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54" name="Shape 854"/>
          <p:cNvSpPr/>
          <p:nvPr/>
        </p:nvSpPr>
        <p:spPr>
          <a:xfrm>
            <a:off x="4316508" y="4337249"/>
            <a:ext cx="1607344" cy="28575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defRPr sz="2400">
                <a:solidFill>
                  <a:srgbClr val="77BB41"/>
                </a:solidFill>
                <a:latin typeface="Helvetica"/>
                <a:ea typeface="Helvetica"/>
                <a:cs typeface="Helvetica"/>
                <a:sym typeface="Helvetica"/>
              </a:defRPr>
            </a:lvl1pPr>
          </a:lstStyle>
          <a:p>
            <a:r>
              <a:rPr sz="1687" dirty="0"/>
              <a:t>~20-27% less</a:t>
            </a:r>
          </a:p>
        </p:txBody>
      </p:sp>
      <p:sp>
        <p:nvSpPr>
          <p:cNvPr id="855" name="Shape 855"/>
          <p:cNvSpPr/>
          <p:nvPr/>
        </p:nvSpPr>
        <p:spPr>
          <a:xfrm>
            <a:off x="4175497" y="4801549"/>
            <a:ext cx="1482329" cy="285751"/>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defRPr sz="2400">
                <a:solidFill>
                  <a:srgbClr val="77BB41"/>
                </a:solidFill>
                <a:latin typeface="Helvetica"/>
                <a:ea typeface="Helvetica"/>
                <a:cs typeface="Helvetica"/>
                <a:sym typeface="Helvetica"/>
              </a:defRPr>
            </a:lvl1pPr>
          </a:lstStyle>
          <a:p>
            <a:r>
              <a:rPr sz="1687" dirty="0"/>
              <a:t>~24-35% less</a:t>
            </a:r>
          </a:p>
        </p:txBody>
      </p:sp>
      <p:sp>
        <p:nvSpPr>
          <p:cNvPr id="856" name="Shape 856"/>
          <p:cNvSpPr/>
          <p:nvPr/>
        </p:nvSpPr>
        <p:spPr>
          <a:xfrm>
            <a:off x="3737233" y="5440270"/>
            <a:ext cx="4705946" cy="1160860"/>
          </a:xfrm>
          <a:prstGeom prst="rect">
            <a:avLst/>
          </a:prstGeom>
          <a:solidFill>
            <a:srgbClr val="FFFFFF"/>
          </a:solidFill>
          <a:ln w="12700">
            <a:miter lim="400000"/>
          </a:ln>
        </p:spPr>
        <p:txBody>
          <a:bodyPr lIns="35719" tIns="35719" rIns="35719" bIns="35719" anchor="ctr"/>
          <a:lstStyle/>
          <a:p>
            <a:pPr>
              <a:defRPr sz="3600"/>
            </a:pPr>
            <a:endParaRPr sz="2531" dirty="0"/>
          </a:p>
        </p:txBody>
      </p:sp>
      <p:sp>
        <p:nvSpPr>
          <p:cNvPr id="857" name="Shape 857"/>
          <p:cNvSpPr/>
          <p:nvPr/>
        </p:nvSpPr>
        <p:spPr>
          <a:xfrm rot="18600238">
            <a:off x="3403635" y="5736974"/>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25 Aug</a:t>
            </a:r>
          </a:p>
        </p:txBody>
      </p:sp>
      <p:sp>
        <p:nvSpPr>
          <p:cNvPr id="858" name="Shape 858"/>
          <p:cNvSpPr/>
          <p:nvPr/>
        </p:nvSpPr>
        <p:spPr>
          <a:xfrm rot="18600238">
            <a:off x="4010883" y="5736931"/>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4 Sept</a:t>
            </a:r>
          </a:p>
        </p:txBody>
      </p:sp>
      <p:sp>
        <p:nvSpPr>
          <p:cNvPr id="859" name="Shape 859"/>
          <p:cNvSpPr/>
          <p:nvPr/>
        </p:nvSpPr>
        <p:spPr>
          <a:xfrm rot="18600238">
            <a:off x="6082570" y="5754790"/>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2 Oct</a:t>
            </a:r>
          </a:p>
        </p:txBody>
      </p:sp>
      <p:sp>
        <p:nvSpPr>
          <p:cNvPr id="860" name="Shape 860"/>
          <p:cNvSpPr/>
          <p:nvPr/>
        </p:nvSpPr>
        <p:spPr>
          <a:xfrm rot="18600238">
            <a:off x="4627031" y="5754790"/>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15 Sept</a:t>
            </a:r>
          </a:p>
        </p:txBody>
      </p:sp>
      <p:sp>
        <p:nvSpPr>
          <p:cNvPr id="861" name="Shape 861"/>
          <p:cNvSpPr/>
          <p:nvPr/>
        </p:nvSpPr>
        <p:spPr>
          <a:xfrm rot="18600238">
            <a:off x="5475352" y="5736931"/>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23 Sept</a:t>
            </a:r>
          </a:p>
        </p:txBody>
      </p:sp>
      <p:sp>
        <p:nvSpPr>
          <p:cNvPr id="862" name="Shape 862"/>
          <p:cNvSpPr/>
          <p:nvPr/>
        </p:nvSpPr>
        <p:spPr>
          <a:xfrm rot="18600238">
            <a:off x="6698719" y="5745861"/>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14 Oct</a:t>
            </a:r>
          </a:p>
        </p:txBody>
      </p:sp>
      <p:sp>
        <p:nvSpPr>
          <p:cNvPr id="863" name="Shape 863"/>
          <p:cNvSpPr/>
          <p:nvPr/>
        </p:nvSpPr>
        <p:spPr>
          <a:xfrm rot="18600238">
            <a:off x="7314867" y="5754790"/>
            <a:ext cx="1009055" cy="241102"/>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lgn="r">
              <a:defRPr sz="1600">
                <a:latin typeface="+mj-lt"/>
                <a:ea typeface="+mj-ea"/>
                <a:cs typeface="+mj-cs"/>
                <a:sym typeface="Helvetica Neue"/>
              </a:defRPr>
            </a:lvl1pPr>
          </a:lstStyle>
          <a:p>
            <a:r>
              <a:rPr sz="1125" dirty="0"/>
              <a:t>21 Oct</a:t>
            </a:r>
          </a:p>
        </p:txBody>
      </p:sp>
      <p:sp>
        <p:nvSpPr>
          <p:cNvPr id="864" name="Shape 864"/>
          <p:cNvSpPr/>
          <p:nvPr/>
        </p:nvSpPr>
        <p:spPr>
          <a:xfrm>
            <a:off x="6174204" y="5947171"/>
            <a:ext cx="778234" cy="1"/>
          </a:xfrm>
          <a:prstGeom prst="line">
            <a:avLst/>
          </a:prstGeom>
          <a:ln w="25400">
            <a:solidFill>
              <a:srgbClr val="000000"/>
            </a:solidFill>
            <a:miter lim="400000"/>
            <a:headEnd type="triangle" len="sm"/>
            <a:tailEnd type="triangle" len="sm"/>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65" name="Shape 865"/>
          <p:cNvSpPr/>
          <p:nvPr/>
        </p:nvSpPr>
        <p:spPr>
          <a:xfrm>
            <a:off x="5991075" y="6251739"/>
            <a:ext cx="384722"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b">
            <a:spAutoFit/>
          </a:bodyPr>
          <a:lstStyle>
            <a:lvl1pPr algn="r">
              <a:defRPr sz="1800">
                <a:latin typeface="+mj-lt"/>
                <a:ea typeface="+mj-ea"/>
                <a:cs typeface="+mj-cs"/>
                <a:sym typeface="Helvetica Neue"/>
              </a:defRPr>
            </a:lvl1pPr>
          </a:lstStyle>
          <a:p>
            <a:r>
              <a:rPr sz="1266" dirty="0"/>
              <a:t>Date</a:t>
            </a:r>
          </a:p>
        </p:txBody>
      </p:sp>
      <p:sp>
        <p:nvSpPr>
          <p:cNvPr id="866" name="Shape 866"/>
          <p:cNvSpPr/>
          <p:nvPr/>
        </p:nvSpPr>
        <p:spPr>
          <a:xfrm>
            <a:off x="3998286" y="3291921"/>
            <a:ext cx="2958683" cy="1"/>
          </a:xfrm>
          <a:prstGeom prst="line">
            <a:avLst/>
          </a:prstGeom>
          <a:ln w="25400">
            <a:solidFill>
              <a:srgbClr val="FF4013"/>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67" name="Shape 867"/>
          <p:cNvSpPr/>
          <p:nvPr/>
        </p:nvSpPr>
        <p:spPr>
          <a:xfrm flipV="1">
            <a:off x="4012768" y="4676023"/>
            <a:ext cx="2919335" cy="1"/>
          </a:xfrm>
          <a:prstGeom prst="line">
            <a:avLst/>
          </a:prstGeom>
          <a:ln w="25400">
            <a:solidFill>
              <a:srgbClr val="77BB41"/>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68" name="Shape 868"/>
          <p:cNvSpPr/>
          <p:nvPr/>
        </p:nvSpPr>
        <p:spPr>
          <a:xfrm flipV="1">
            <a:off x="4000339" y="5102978"/>
            <a:ext cx="2964145" cy="1"/>
          </a:xfrm>
          <a:prstGeom prst="line">
            <a:avLst/>
          </a:prstGeom>
          <a:ln w="25400">
            <a:solidFill>
              <a:srgbClr val="77BB41"/>
            </a:solidFill>
            <a:miter lim="400000"/>
            <a:tailEnd type="triangle"/>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69" name="Shape 869"/>
          <p:cNvSpPr/>
          <p:nvPr/>
        </p:nvSpPr>
        <p:spPr>
          <a:xfrm>
            <a:off x="4339828" y="2991445"/>
            <a:ext cx="1607344" cy="285750"/>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lstStyle>
            <a:lvl1pPr>
              <a:defRPr sz="2400">
                <a:solidFill>
                  <a:srgbClr val="E32400"/>
                </a:solidFill>
                <a:latin typeface="Helvetica"/>
                <a:ea typeface="Helvetica"/>
                <a:cs typeface="Helvetica"/>
                <a:sym typeface="Helvetica"/>
              </a:defRPr>
            </a:lvl1pPr>
          </a:lstStyle>
          <a:p>
            <a:r>
              <a:rPr sz="1687" dirty="0"/>
              <a:t>Total = 43%</a:t>
            </a:r>
          </a:p>
        </p:txBody>
      </p:sp>
      <p:sp>
        <p:nvSpPr>
          <p:cNvPr id="870" name="Shape 870"/>
          <p:cNvSpPr/>
          <p:nvPr/>
        </p:nvSpPr>
        <p:spPr>
          <a:xfrm>
            <a:off x="6269642" y="5948130"/>
            <a:ext cx="674738" cy="266933"/>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b">
            <a:spAutoFit/>
          </a:bodyPr>
          <a:lstStyle>
            <a:lvl1pPr algn="r">
              <a:defRPr sz="1800">
                <a:latin typeface="+mj-lt"/>
                <a:ea typeface="+mj-ea"/>
                <a:cs typeface="+mj-cs"/>
                <a:sym typeface="Helvetica Neue"/>
              </a:defRPr>
            </a:lvl1pPr>
          </a:lstStyle>
          <a:p>
            <a:r>
              <a:rPr sz="1266" dirty="0"/>
              <a:t>HARVEST</a:t>
            </a:r>
          </a:p>
        </p:txBody>
      </p:sp>
      <p:sp>
        <p:nvSpPr>
          <p:cNvPr id="871" name="Shape 871"/>
          <p:cNvSpPr/>
          <p:nvPr/>
        </p:nvSpPr>
        <p:spPr>
          <a:xfrm>
            <a:off x="8282110" y="3152179"/>
            <a:ext cx="1084761" cy="1"/>
          </a:xfrm>
          <a:prstGeom prst="line">
            <a:avLst/>
          </a:prstGeom>
          <a:ln w="25400">
            <a:solidFill>
              <a:srgbClr val="00C7FC"/>
            </a:solidFill>
            <a:miter lim="400000"/>
          </a:ln>
        </p:spPr>
        <p:txBody>
          <a:bodyPr lIns="35719" tIns="35719" rIns="35719" bIns="35719" anchor="ctr"/>
          <a:lstStyle/>
          <a:p>
            <a:pPr defTabSz="321457">
              <a:defRPr sz="1200">
                <a:latin typeface="Helvetica"/>
                <a:ea typeface="Helvetica"/>
                <a:cs typeface="Helvetica"/>
                <a:sym typeface="Helvetica"/>
              </a:defRPr>
            </a:pPr>
            <a:endParaRPr sz="844" dirty="0"/>
          </a:p>
        </p:txBody>
      </p:sp>
      <p:sp>
        <p:nvSpPr>
          <p:cNvPr id="872" name="Shape 872"/>
          <p:cNvSpPr/>
          <p:nvPr/>
        </p:nvSpPr>
        <p:spPr>
          <a:xfrm flipV="1">
            <a:off x="8295680" y="2364037"/>
            <a:ext cx="672752" cy="1"/>
          </a:xfrm>
          <a:prstGeom prst="line">
            <a:avLst/>
          </a:prstGeom>
          <a:ln w="25400">
            <a:solidFill>
              <a:srgbClr val="00C7FC"/>
            </a:solidFill>
            <a:miter lim="400000"/>
          </a:ln>
        </p:spPr>
        <p:txBody>
          <a:bodyPr lIns="35719" tIns="35719" rIns="35719" bIns="35719" anchor="ctr"/>
          <a:lstStyle/>
          <a:p>
            <a:pPr defTabSz="321457">
              <a:defRPr sz="1200">
                <a:latin typeface="Helvetica"/>
                <a:ea typeface="Helvetica"/>
                <a:cs typeface="Helvetica"/>
                <a:sym typeface="Helvetica"/>
              </a:defRPr>
            </a:pPr>
            <a:endParaRPr sz="844" dirty="0"/>
          </a:p>
        </p:txBody>
      </p:sp>
    </p:spTree>
    <p:extLst>
      <p:ext uri="{BB962C8B-B14F-4D97-AF65-F5344CB8AC3E}">
        <p14:creationId xmlns:p14="http://schemas.microsoft.com/office/powerpoint/2010/main" val="16932021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 name="Shape 876"/>
          <p:cNvSpPr/>
          <p:nvPr/>
        </p:nvSpPr>
        <p:spPr>
          <a:xfrm>
            <a:off x="0" y="-7143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pic>
        <p:nvPicPr>
          <p:cNvPr id="877" name="droppedImage.pdf"/>
          <p:cNvPicPr>
            <a:picLocks noChangeAspect="1"/>
          </p:cNvPicPr>
          <p:nvPr/>
        </p:nvPicPr>
        <p:blipFill>
          <a:blip r:embed="rId2"/>
          <a:stretch>
            <a:fillRect/>
          </a:stretch>
        </p:blipFill>
        <p:spPr>
          <a:xfrm>
            <a:off x="4714875" y="2110650"/>
            <a:ext cx="4500563" cy="4036512"/>
          </a:xfrm>
          <a:prstGeom prst="rect">
            <a:avLst/>
          </a:prstGeom>
          <a:ln w="12700">
            <a:miter lim="400000"/>
          </a:ln>
        </p:spPr>
      </p:pic>
      <p:grpSp>
        <p:nvGrpSpPr>
          <p:cNvPr id="885" name="Group 885"/>
          <p:cNvGrpSpPr/>
          <p:nvPr/>
        </p:nvGrpSpPr>
        <p:grpSpPr>
          <a:xfrm>
            <a:off x="4416094" y="4837543"/>
            <a:ext cx="4893470" cy="1633932"/>
            <a:chOff x="0" y="0"/>
            <a:chExt cx="6959600" cy="2323814"/>
          </a:xfrm>
        </p:grpSpPr>
        <p:sp>
          <p:nvSpPr>
            <p:cNvPr id="878" name="Shape 878"/>
            <p:cNvSpPr/>
            <p:nvPr/>
          </p:nvSpPr>
          <p:spPr>
            <a:xfrm>
              <a:off x="0" y="48572"/>
              <a:ext cx="6959601" cy="2275243"/>
            </a:xfrm>
            <a:prstGeom prst="rect">
              <a:avLst/>
            </a:prstGeom>
            <a:solidFill>
              <a:srgbClr val="FFFFFF"/>
            </a:solidFill>
            <a:ln w="12700" cap="flat">
              <a:noFill/>
              <a:miter lim="400000"/>
            </a:ln>
            <a:effectLst/>
          </p:spPr>
          <p:txBody>
            <a:bodyPr wrap="square" lIns="35719" tIns="35719" rIns="35719" bIns="35719" numCol="1" anchor="ctr">
              <a:noAutofit/>
            </a:bodyPr>
            <a:lstStyle/>
            <a:p>
              <a:pPr>
                <a:defRPr sz="3600"/>
              </a:pPr>
              <a:endParaRPr sz="2531" dirty="0"/>
            </a:p>
          </p:txBody>
        </p:sp>
        <p:sp>
          <p:nvSpPr>
            <p:cNvPr id="879" name="Shape 879"/>
            <p:cNvSpPr/>
            <p:nvPr/>
          </p:nvSpPr>
          <p:spPr>
            <a:xfrm rot="18596398">
              <a:off x="1117143" y="745005"/>
              <a:ext cx="2109809" cy="356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b">
              <a:noAutofit/>
            </a:bodyPr>
            <a:lstStyle>
              <a:lvl1pPr algn="r">
                <a:defRPr sz="1400">
                  <a:latin typeface="+mj-lt"/>
                  <a:ea typeface="+mj-ea"/>
                  <a:cs typeface="+mj-cs"/>
                  <a:sym typeface="Helvetica Neue"/>
                </a:defRPr>
              </a:lvl1pPr>
            </a:lstStyle>
            <a:p>
              <a:r>
                <a:rPr sz="984" dirty="0"/>
                <a:t>Ethylene inhibitor</a:t>
              </a:r>
            </a:p>
          </p:txBody>
        </p:sp>
        <p:sp>
          <p:nvSpPr>
            <p:cNvPr id="880" name="Shape 880"/>
            <p:cNvSpPr/>
            <p:nvPr/>
          </p:nvSpPr>
          <p:spPr>
            <a:xfrm rot="18596398">
              <a:off x="360342" y="774746"/>
              <a:ext cx="2109809" cy="356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b">
              <a:noAutofit/>
            </a:bodyPr>
            <a:lstStyle>
              <a:lvl1pPr algn="r">
                <a:defRPr sz="1400">
                  <a:latin typeface="+mj-lt"/>
                  <a:ea typeface="+mj-ea"/>
                  <a:cs typeface="+mj-cs"/>
                  <a:sym typeface="Helvetica Neue"/>
                </a:defRPr>
              </a:lvl1pPr>
            </a:lstStyle>
            <a:p>
              <a:r>
                <a:rPr sz="984" dirty="0"/>
                <a:t>Untreated control</a:t>
              </a:r>
            </a:p>
          </p:txBody>
        </p:sp>
        <p:sp>
          <p:nvSpPr>
            <p:cNvPr id="881" name="Shape 881"/>
            <p:cNvSpPr/>
            <p:nvPr/>
          </p:nvSpPr>
          <p:spPr>
            <a:xfrm rot="18596398">
              <a:off x="3026889" y="256422"/>
              <a:ext cx="757749" cy="356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b">
              <a:noAutofit/>
            </a:bodyPr>
            <a:lstStyle>
              <a:lvl1pPr algn="r">
                <a:defRPr sz="1400">
                  <a:latin typeface="+mj-lt"/>
                  <a:ea typeface="+mj-ea"/>
                  <a:cs typeface="+mj-cs"/>
                  <a:sym typeface="Helvetica Neue"/>
                </a:defRPr>
              </a:lvl1pPr>
            </a:lstStyle>
            <a:p>
              <a:r>
                <a:rPr sz="984" dirty="0"/>
                <a:t>Auxin</a:t>
              </a:r>
            </a:p>
          </p:txBody>
        </p:sp>
        <p:sp>
          <p:nvSpPr>
            <p:cNvPr id="882" name="Shape 882"/>
            <p:cNvSpPr/>
            <p:nvPr/>
          </p:nvSpPr>
          <p:spPr>
            <a:xfrm rot="18596398">
              <a:off x="3025772" y="623172"/>
              <a:ext cx="1753222" cy="356456"/>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b">
              <a:noAutofit/>
            </a:bodyPr>
            <a:lstStyle>
              <a:lvl1pPr algn="r">
                <a:defRPr sz="1400">
                  <a:latin typeface="+mj-lt"/>
                  <a:ea typeface="+mj-ea"/>
                  <a:cs typeface="+mj-cs"/>
                  <a:sym typeface="Helvetica Neue"/>
                </a:defRPr>
              </a:lvl1pPr>
            </a:lstStyle>
            <a:p>
              <a:r>
                <a:rPr sz="984" dirty="0"/>
                <a:t>Combination</a:t>
              </a:r>
            </a:p>
          </p:txBody>
        </p:sp>
        <p:sp>
          <p:nvSpPr>
            <p:cNvPr id="883" name="Shape 883"/>
            <p:cNvSpPr/>
            <p:nvPr/>
          </p:nvSpPr>
          <p:spPr>
            <a:xfrm rot="18596398">
              <a:off x="4599848" y="241551"/>
              <a:ext cx="757749" cy="356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b">
              <a:noAutofit/>
            </a:bodyPr>
            <a:lstStyle>
              <a:lvl1pPr algn="r">
                <a:defRPr sz="1400">
                  <a:latin typeface="+mj-lt"/>
                  <a:ea typeface="+mj-ea"/>
                  <a:cs typeface="+mj-cs"/>
                  <a:sym typeface="Helvetica Neue"/>
                </a:defRPr>
              </a:lvl1pPr>
            </a:lstStyle>
            <a:p>
              <a:r>
                <a:rPr sz="984" dirty="0"/>
                <a:t>Boron</a:t>
              </a:r>
            </a:p>
          </p:txBody>
        </p:sp>
        <p:sp>
          <p:nvSpPr>
            <p:cNvPr id="884" name="Shape 884"/>
            <p:cNvSpPr/>
            <p:nvPr/>
          </p:nvSpPr>
          <p:spPr>
            <a:xfrm rot="18596398">
              <a:off x="4947194" y="446601"/>
              <a:ext cx="1292630" cy="35645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35719" tIns="35719" rIns="35719" bIns="35719" numCol="1" anchor="b">
              <a:noAutofit/>
            </a:bodyPr>
            <a:lstStyle>
              <a:lvl1pPr algn="r">
                <a:defRPr sz="1400">
                  <a:latin typeface="+mj-lt"/>
                  <a:ea typeface="+mj-ea"/>
                  <a:cs typeface="+mj-cs"/>
                  <a:sym typeface="Helvetica Neue"/>
                </a:defRPr>
              </a:lvl1pPr>
            </a:lstStyle>
            <a:p>
              <a:r>
                <a:rPr sz="984" dirty="0"/>
                <a:t>Magnesium</a:t>
              </a:r>
            </a:p>
          </p:txBody>
        </p:sp>
      </p:grpSp>
      <p:sp>
        <p:nvSpPr>
          <p:cNvPr id="886" name="Shape 886"/>
          <p:cNvSpPr/>
          <p:nvPr/>
        </p:nvSpPr>
        <p:spPr>
          <a:xfrm>
            <a:off x="919758" y="89285"/>
            <a:ext cx="8786813" cy="93762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sz="2812" dirty="0"/>
              <a:t>Results: </a:t>
            </a:r>
            <a:r>
              <a:rPr lang="en-CA" sz="2812" dirty="0"/>
              <a:t>ReTain </a:t>
            </a:r>
            <a:r>
              <a:rPr sz="2812" dirty="0"/>
              <a:t>and </a:t>
            </a:r>
            <a:r>
              <a:rPr lang="en-CA" sz="2812" dirty="0"/>
              <a:t>ReTain plus NAA  </a:t>
            </a:r>
            <a:r>
              <a:rPr sz="2812" dirty="0"/>
              <a:t>on had a low rate of ethylene evolution</a:t>
            </a:r>
          </a:p>
        </p:txBody>
      </p:sp>
      <p:sp>
        <p:nvSpPr>
          <p:cNvPr id="887" name="Shape 887"/>
          <p:cNvSpPr>
            <a:spLocks noGrp="1"/>
          </p:cNvSpPr>
          <p:nvPr>
            <p:ph type="sldNum" sz="quarter" idx="2"/>
          </p:nvPr>
        </p:nvSpPr>
        <p:spPr>
          <a:xfrm>
            <a:off x="507999" y="9182100"/>
            <a:ext cx="312015" cy="2998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11</a:t>
            </a:fld>
            <a:endParaRPr dirty="0"/>
          </a:p>
        </p:txBody>
      </p:sp>
      <p:sp>
        <p:nvSpPr>
          <p:cNvPr id="888" name="Shape 888"/>
          <p:cNvSpPr/>
          <p:nvPr/>
        </p:nvSpPr>
        <p:spPr>
          <a:xfrm>
            <a:off x="378136" y="1276354"/>
            <a:ext cx="3451586" cy="2483052"/>
          </a:xfrm>
          <a:prstGeom prst="rect">
            <a:avLst/>
          </a:prstGeom>
          <a:ln w="12700">
            <a:miter lim="400000"/>
          </a:ln>
          <a:extLst>
            <a:ext uri="{C572A759-6A51-4108-AA02-DFA0A04FC94B}">
              <ma14:wrappingTextBoxFlag xmlns="" xmlns:ma14="http://schemas.microsoft.com/office/mac/drawingml/2011/main" val="1"/>
            </a:ext>
          </a:extLst>
        </p:spPr>
        <p:txBody>
          <a:bodyPr wrap="square" lIns="35719" tIns="35719" rIns="35719" bIns="35719" anchor="b">
            <a:spAutoFit/>
          </a:bodyPr>
          <a:lstStyle/>
          <a:p>
            <a:pPr algn="l">
              <a:defRPr sz="2400" b="1">
                <a:latin typeface="Helvetica"/>
                <a:ea typeface="Helvetica"/>
                <a:cs typeface="Helvetica"/>
                <a:sym typeface="Helvetica"/>
              </a:defRPr>
            </a:pPr>
            <a:r>
              <a:rPr sz="2000" dirty="0"/>
              <a:t>Rate of Ethylene Evolution</a:t>
            </a:r>
          </a:p>
          <a:p>
            <a:pPr marL="267881" lvl="2" indent="-267881">
              <a:spcBef>
                <a:spcPts val="984"/>
              </a:spcBef>
              <a:buSzPct val="100000"/>
              <a:buChar char="•"/>
              <a:defRPr sz="2400">
                <a:latin typeface="Helvetica"/>
                <a:ea typeface="Helvetica"/>
                <a:cs typeface="Helvetica"/>
                <a:sym typeface="Helvetica"/>
              </a:defRPr>
            </a:pPr>
            <a:r>
              <a:rPr lang="en-CA" sz="2000" dirty="0"/>
              <a:t>ReTain and ReTain + NAA had very low ethylene production at harvest</a:t>
            </a:r>
            <a:endParaRPr sz="2000" dirty="0"/>
          </a:p>
          <a:p>
            <a:pPr marL="267881" lvl="2" indent="-267881">
              <a:spcBef>
                <a:spcPts val="984"/>
              </a:spcBef>
              <a:buSzPct val="100000"/>
              <a:buChar char="•"/>
              <a:defRPr sz="2400">
                <a:latin typeface="Helvetica"/>
                <a:ea typeface="Helvetica"/>
                <a:cs typeface="Helvetica"/>
                <a:sym typeface="Helvetica"/>
              </a:defRPr>
            </a:pPr>
            <a:r>
              <a:rPr lang="en-CA" sz="2000" dirty="0"/>
              <a:t>NAA alone  - no effect on </a:t>
            </a:r>
            <a:r>
              <a:rPr sz="2000" dirty="0"/>
              <a:t>ethylene </a:t>
            </a:r>
            <a:r>
              <a:rPr lang="en-CA" sz="2000" dirty="0"/>
              <a:t>compared to the untreated control</a:t>
            </a:r>
            <a:endParaRPr sz="2000" dirty="0"/>
          </a:p>
        </p:txBody>
      </p:sp>
      <p:sp>
        <p:nvSpPr>
          <p:cNvPr id="889" name="Shape 889"/>
          <p:cNvSpPr/>
          <p:nvPr/>
        </p:nvSpPr>
        <p:spPr>
          <a:xfrm>
            <a:off x="7088004" y="3759406"/>
            <a:ext cx="794743" cy="37503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defRPr sz="1400">
                <a:latin typeface="Helvetica"/>
                <a:ea typeface="Helvetica"/>
                <a:cs typeface="Helvetica"/>
                <a:sym typeface="Helvetica"/>
              </a:defRPr>
            </a:lvl1pPr>
          </a:lstStyle>
          <a:p>
            <a:r>
              <a:rPr sz="984" dirty="0"/>
              <a:t>Not detectible</a:t>
            </a:r>
          </a:p>
        </p:txBody>
      </p:sp>
      <p:sp>
        <p:nvSpPr>
          <p:cNvPr id="890" name="Shape 890"/>
          <p:cNvSpPr/>
          <p:nvPr/>
        </p:nvSpPr>
        <p:spPr>
          <a:xfrm>
            <a:off x="6268640" y="4188023"/>
            <a:ext cx="267891" cy="267891"/>
          </a:xfrm>
          <a:prstGeom prst="ellipse">
            <a:avLst/>
          </a:prstGeom>
          <a:ln w="50800">
            <a:solidFill>
              <a:srgbClr val="77BB41"/>
            </a:solidFill>
            <a:miter lim="400000"/>
          </a:ln>
        </p:spPr>
        <p:txBody>
          <a:bodyPr lIns="35719" tIns="35719" rIns="35719" bIns="35719" anchor="ctr"/>
          <a:lstStyle/>
          <a:p>
            <a:pPr>
              <a:defRPr sz="3600"/>
            </a:pPr>
            <a:endParaRPr sz="2531" dirty="0"/>
          </a:p>
        </p:txBody>
      </p:sp>
      <p:sp>
        <p:nvSpPr>
          <p:cNvPr id="891" name="Shape 891"/>
          <p:cNvSpPr/>
          <p:nvPr/>
        </p:nvSpPr>
        <p:spPr>
          <a:xfrm>
            <a:off x="7331273" y="4214812"/>
            <a:ext cx="267891" cy="267891"/>
          </a:xfrm>
          <a:prstGeom prst="ellipse">
            <a:avLst/>
          </a:prstGeom>
          <a:ln w="50800">
            <a:solidFill>
              <a:srgbClr val="77BB41"/>
            </a:solidFill>
            <a:miter lim="400000"/>
          </a:ln>
        </p:spPr>
        <p:txBody>
          <a:bodyPr lIns="35719" tIns="35719" rIns="35719" bIns="35719" anchor="ctr"/>
          <a:lstStyle/>
          <a:p>
            <a:pPr>
              <a:defRPr sz="3600"/>
            </a:pPr>
            <a:endParaRPr sz="2531" dirty="0"/>
          </a:p>
        </p:txBody>
      </p:sp>
      <p:sp>
        <p:nvSpPr>
          <p:cNvPr id="893" name="Shape 893"/>
          <p:cNvSpPr/>
          <p:nvPr/>
        </p:nvSpPr>
        <p:spPr>
          <a:xfrm>
            <a:off x="6851821" y="1517329"/>
            <a:ext cx="657232" cy="634726"/>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p>
            <a:pPr>
              <a:defRPr sz="2600" b="1">
                <a:latin typeface="Helvetica"/>
                <a:ea typeface="Helvetica"/>
                <a:cs typeface="Helvetica"/>
                <a:sym typeface="Helvetica"/>
              </a:defRPr>
            </a:pPr>
            <a:r>
              <a:rPr sz="1828" dirty="0"/>
              <a:t>2015 </a:t>
            </a:r>
            <a:br>
              <a:rPr sz="1828" dirty="0"/>
            </a:br>
            <a:endParaRPr sz="1828"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5" name="Shape 895"/>
          <p:cNvSpPr/>
          <p:nvPr/>
        </p:nvSpPr>
        <p:spPr>
          <a:xfrm>
            <a:off x="0" y="-7143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896" name="Shape 896"/>
          <p:cNvSpPr/>
          <p:nvPr/>
        </p:nvSpPr>
        <p:spPr>
          <a:xfrm>
            <a:off x="928688" y="80356"/>
            <a:ext cx="8617148" cy="93762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sz="2812" dirty="0"/>
              <a:t>Results: </a:t>
            </a:r>
            <a:r>
              <a:rPr lang="en-CA" sz="2812" dirty="0"/>
              <a:t>ReTain </a:t>
            </a:r>
            <a:r>
              <a:rPr sz="2812" dirty="0"/>
              <a:t>and combination </a:t>
            </a:r>
            <a:r>
              <a:rPr lang="en-CA" sz="2812" dirty="0"/>
              <a:t>with NAA </a:t>
            </a:r>
            <a:r>
              <a:rPr sz="2812" dirty="0"/>
              <a:t>delayed maturity</a:t>
            </a:r>
          </a:p>
        </p:txBody>
      </p:sp>
      <p:sp>
        <p:nvSpPr>
          <p:cNvPr id="897" name="Shape 897"/>
          <p:cNvSpPr>
            <a:spLocks noGrp="1"/>
          </p:cNvSpPr>
          <p:nvPr>
            <p:ph type="sldNum" sz="quarter" idx="2"/>
          </p:nvPr>
        </p:nvSpPr>
        <p:spPr>
          <a:xfrm>
            <a:off x="507999" y="9182100"/>
            <a:ext cx="312015" cy="2998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12</a:t>
            </a:fld>
            <a:endParaRPr dirty="0"/>
          </a:p>
        </p:txBody>
      </p:sp>
      <p:sp>
        <p:nvSpPr>
          <p:cNvPr id="898" name="Shape 898"/>
          <p:cNvSpPr/>
          <p:nvPr/>
        </p:nvSpPr>
        <p:spPr>
          <a:xfrm>
            <a:off x="1044773" y="1172150"/>
            <a:ext cx="3839766" cy="1238865"/>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p>
            <a:pPr algn="l">
              <a:defRPr sz="2400" b="1">
                <a:latin typeface="Helvetica"/>
                <a:ea typeface="Helvetica"/>
                <a:cs typeface="Helvetica"/>
                <a:sym typeface="Helvetica"/>
              </a:defRPr>
            </a:pPr>
            <a:r>
              <a:rPr sz="1687" dirty="0"/>
              <a:t>Starch Index and Colour</a:t>
            </a:r>
          </a:p>
          <a:p>
            <a:pPr marL="0" lvl="2">
              <a:spcBef>
                <a:spcPts val="984"/>
              </a:spcBef>
              <a:buSzPct val="100000"/>
              <a:defRPr sz="2400">
                <a:latin typeface="Helvetica"/>
                <a:ea typeface="Helvetica"/>
                <a:cs typeface="Helvetica"/>
                <a:sym typeface="Helvetica"/>
              </a:defRPr>
            </a:pPr>
            <a:r>
              <a:rPr lang="en-CA" sz="1687" dirty="0"/>
              <a:t>ReTain and ReTain+NAA </a:t>
            </a:r>
            <a:r>
              <a:rPr sz="1687" dirty="0"/>
              <a:t>delayed starch degradation and colour development</a:t>
            </a:r>
          </a:p>
        </p:txBody>
      </p:sp>
      <p:pic>
        <p:nvPicPr>
          <p:cNvPr id="899" name="DSC_8976.jpg"/>
          <p:cNvPicPr>
            <a:picLocks noChangeAspect="1"/>
          </p:cNvPicPr>
          <p:nvPr/>
        </p:nvPicPr>
        <p:blipFill>
          <a:blip r:embed="rId2"/>
          <a:srcRect l="48497" r="10487"/>
          <a:stretch>
            <a:fillRect/>
          </a:stretch>
        </p:blipFill>
        <p:spPr>
          <a:xfrm>
            <a:off x="3018234" y="2643187"/>
            <a:ext cx="1741850" cy="2812852"/>
          </a:xfrm>
          <a:prstGeom prst="rect">
            <a:avLst/>
          </a:prstGeom>
          <a:ln w="12700">
            <a:miter lim="400000"/>
          </a:ln>
        </p:spPr>
      </p:pic>
      <p:sp>
        <p:nvSpPr>
          <p:cNvPr id="900" name="Shape 900"/>
          <p:cNvSpPr/>
          <p:nvPr/>
        </p:nvSpPr>
        <p:spPr>
          <a:xfrm>
            <a:off x="3857624" y="5232452"/>
            <a:ext cx="815929"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1400" b="1">
                <a:solidFill>
                  <a:srgbClr val="FFFFFF"/>
                </a:solidFill>
                <a:latin typeface="+mj-lt"/>
                <a:ea typeface="+mj-ea"/>
                <a:cs typeface="+mj-cs"/>
                <a:sym typeface="Helvetica Neue"/>
              </a:defRPr>
            </a:lvl1pPr>
          </a:lstStyle>
          <a:p>
            <a:r>
              <a:rPr sz="984" dirty="0"/>
              <a:t>M. Arseneault</a:t>
            </a:r>
          </a:p>
        </p:txBody>
      </p:sp>
      <p:pic>
        <p:nvPicPr>
          <p:cNvPr id="901" name="DSC_8948.jpg"/>
          <p:cNvPicPr>
            <a:picLocks noChangeAspect="1"/>
          </p:cNvPicPr>
          <p:nvPr/>
        </p:nvPicPr>
        <p:blipFill>
          <a:blip r:embed="rId3"/>
          <a:srcRect l="27184" t="29240" r="53860" b="24545"/>
          <a:stretch>
            <a:fillRect/>
          </a:stretch>
        </p:blipFill>
        <p:spPr>
          <a:xfrm>
            <a:off x="1044774" y="2643187"/>
            <a:ext cx="1741850" cy="2812852"/>
          </a:xfrm>
          <a:prstGeom prst="rect">
            <a:avLst/>
          </a:prstGeom>
          <a:ln w="12700">
            <a:miter lim="400000"/>
          </a:ln>
        </p:spPr>
      </p:pic>
      <p:sp>
        <p:nvSpPr>
          <p:cNvPr id="902" name="Shape 902"/>
          <p:cNvSpPr/>
          <p:nvPr/>
        </p:nvSpPr>
        <p:spPr>
          <a:xfrm>
            <a:off x="1878959" y="5232452"/>
            <a:ext cx="815929"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1400" b="1">
                <a:solidFill>
                  <a:srgbClr val="FFFFFF"/>
                </a:solidFill>
                <a:latin typeface="+mj-lt"/>
                <a:ea typeface="+mj-ea"/>
                <a:cs typeface="+mj-cs"/>
                <a:sym typeface="Helvetica Neue"/>
              </a:defRPr>
            </a:lvl1pPr>
          </a:lstStyle>
          <a:p>
            <a:r>
              <a:rPr sz="984" dirty="0"/>
              <a:t>M. Arseneault</a:t>
            </a:r>
          </a:p>
        </p:txBody>
      </p:sp>
      <p:sp>
        <p:nvSpPr>
          <p:cNvPr id="904" name="Shape 904"/>
          <p:cNvSpPr/>
          <p:nvPr/>
        </p:nvSpPr>
        <p:spPr>
          <a:xfrm>
            <a:off x="1526445" y="5520872"/>
            <a:ext cx="777457" cy="31021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200" b="1">
                <a:latin typeface="Helvetica"/>
                <a:ea typeface="Helvetica"/>
                <a:cs typeface="Helvetica"/>
                <a:sym typeface="Helvetica"/>
              </a:defRPr>
            </a:lvl1pPr>
          </a:lstStyle>
          <a:p>
            <a:r>
              <a:rPr sz="1547" dirty="0"/>
              <a:t>Control</a:t>
            </a:r>
          </a:p>
        </p:txBody>
      </p:sp>
      <p:sp>
        <p:nvSpPr>
          <p:cNvPr id="905" name="Shape 905"/>
          <p:cNvSpPr/>
          <p:nvPr/>
        </p:nvSpPr>
        <p:spPr>
          <a:xfrm>
            <a:off x="3374585" y="5544586"/>
            <a:ext cx="734176" cy="310214"/>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2200" b="1">
                <a:latin typeface="Helvetica"/>
                <a:ea typeface="Helvetica"/>
                <a:cs typeface="Helvetica"/>
                <a:sym typeface="Helvetica"/>
              </a:defRPr>
            </a:lvl1pPr>
          </a:lstStyle>
          <a:p>
            <a:r>
              <a:rPr lang="en-CA" sz="1547" dirty="0"/>
              <a:t>ReTain</a:t>
            </a:r>
            <a:endParaRPr sz="1547" dirty="0"/>
          </a:p>
        </p:txBody>
      </p:sp>
      <p:pic>
        <p:nvPicPr>
          <p:cNvPr id="906" name="DSC_4510.jpg"/>
          <p:cNvPicPr>
            <a:picLocks noChangeAspect="1"/>
          </p:cNvPicPr>
          <p:nvPr/>
        </p:nvPicPr>
        <p:blipFill>
          <a:blip r:embed="rId4"/>
          <a:srcRect l="19702" t="16591" r="1034" b="7579"/>
          <a:stretch>
            <a:fillRect/>
          </a:stretch>
        </p:blipFill>
        <p:spPr>
          <a:xfrm>
            <a:off x="5848065" y="1492732"/>
            <a:ext cx="3563826" cy="2259212"/>
          </a:xfrm>
          <a:prstGeom prst="rect">
            <a:avLst/>
          </a:prstGeom>
          <a:ln w="12700">
            <a:miter lim="400000"/>
          </a:ln>
        </p:spPr>
      </p:pic>
      <p:sp>
        <p:nvSpPr>
          <p:cNvPr id="907" name="Shape 907"/>
          <p:cNvSpPr/>
          <p:nvPr/>
        </p:nvSpPr>
        <p:spPr>
          <a:xfrm>
            <a:off x="6722851" y="1198903"/>
            <a:ext cx="1768079" cy="310214"/>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defRPr sz="2200" b="1">
                <a:latin typeface="Helvetica"/>
                <a:ea typeface="Helvetica"/>
                <a:cs typeface="Helvetica"/>
                <a:sym typeface="Helvetica"/>
              </a:defRPr>
            </a:lvl1pPr>
          </a:lstStyle>
          <a:p>
            <a:r>
              <a:rPr sz="1547" dirty="0"/>
              <a:t>Untreated: Red</a:t>
            </a:r>
          </a:p>
        </p:txBody>
      </p:sp>
      <p:sp>
        <p:nvSpPr>
          <p:cNvPr id="908" name="Shape 908"/>
          <p:cNvSpPr/>
          <p:nvPr/>
        </p:nvSpPr>
        <p:spPr>
          <a:xfrm>
            <a:off x="8504787" y="3526882"/>
            <a:ext cx="815929"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1400" b="1">
                <a:solidFill>
                  <a:srgbClr val="FFFFFF"/>
                </a:solidFill>
                <a:latin typeface="+mj-lt"/>
                <a:ea typeface="+mj-ea"/>
                <a:cs typeface="+mj-cs"/>
                <a:sym typeface="Helvetica Neue"/>
              </a:defRPr>
            </a:lvl1pPr>
          </a:lstStyle>
          <a:p>
            <a:r>
              <a:rPr sz="984" dirty="0"/>
              <a:t>M. Arseneault</a:t>
            </a:r>
          </a:p>
        </p:txBody>
      </p:sp>
      <p:pic>
        <p:nvPicPr>
          <p:cNvPr id="909" name="DSC_4527-filtered-small.jpg"/>
          <p:cNvPicPr>
            <a:picLocks noChangeAspect="1"/>
          </p:cNvPicPr>
          <p:nvPr/>
        </p:nvPicPr>
        <p:blipFill>
          <a:blip r:embed="rId5"/>
          <a:srcRect l="15542" t="9041" r="228" b="8587"/>
          <a:stretch>
            <a:fillRect/>
          </a:stretch>
        </p:blipFill>
        <p:spPr>
          <a:xfrm>
            <a:off x="5830767" y="4314607"/>
            <a:ext cx="3557414" cy="2304233"/>
          </a:xfrm>
          <a:prstGeom prst="rect">
            <a:avLst/>
          </a:prstGeom>
          <a:ln w="12700">
            <a:miter lim="400000"/>
          </a:ln>
        </p:spPr>
      </p:pic>
      <p:sp>
        <p:nvSpPr>
          <p:cNvPr id="910" name="Shape 910"/>
          <p:cNvSpPr/>
          <p:nvPr/>
        </p:nvSpPr>
        <p:spPr>
          <a:xfrm>
            <a:off x="5839276" y="4018360"/>
            <a:ext cx="3580805" cy="30360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lstStyle>
            <a:lvl1pPr>
              <a:defRPr sz="2200" b="1">
                <a:latin typeface="Helvetica"/>
                <a:ea typeface="Helvetica"/>
                <a:cs typeface="Helvetica"/>
                <a:sym typeface="Helvetica"/>
              </a:defRPr>
            </a:lvl1pPr>
          </a:lstStyle>
          <a:p>
            <a:r>
              <a:rPr lang="en-CA" sz="1547" dirty="0"/>
              <a:t>ReTain</a:t>
            </a:r>
            <a:r>
              <a:rPr sz="1547" dirty="0"/>
              <a:t>: </a:t>
            </a:r>
            <a:r>
              <a:rPr lang="en-CA" sz="1547" dirty="0"/>
              <a:t>Reduced colour</a:t>
            </a:r>
            <a:endParaRPr sz="1547" dirty="0"/>
          </a:p>
        </p:txBody>
      </p:sp>
      <p:sp>
        <p:nvSpPr>
          <p:cNvPr id="911" name="Shape 911"/>
          <p:cNvSpPr/>
          <p:nvPr/>
        </p:nvSpPr>
        <p:spPr>
          <a:xfrm>
            <a:off x="8501062" y="6420101"/>
            <a:ext cx="815929"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1400" b="1">
                <a:solidFill>
                  <a:srgbClr val="FFFFFF"/>
                </a:solidFill>
                <a:latin typeface="+mj-lt"/>
                <a:ea typeface="+mj-ea"/>
                <a:cs typeface="+mj-cs"/>
                <a:sym typeface="Helvetica Neue"/>
              </a:defRPr>
            </a:lvl1pPr>
          </a:lstStyle>
          <a:p>
            <a:r>
              <a:rPr sz="984" dirty="0"/>
              <a:t>M. Arseneault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p:nvPr/>
        </p:nvSpPr>
        <p:spPr>
          <a:xfrm>
            <a:off x="0" y="-7143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914" name="Shape 914"/>
          <p:cNvSpPr>
            <a:spLocks noGrp="1"/>
          </p:cNvSpPr>
          <p:nvPr>
            <p:ph type="sldNum" sz="quarter" idx="2"/>
          </p:nvPr>
        </p:nvSpPr>
        <p:spPr>
          <a:xfrm>
            <a:off x="507999" y="9182100"/>
            <a:ext cx="312015" cy="2998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13</a:t>
            </a:fld>
            <a:endParaRPr dirty="0"/>
          </a:p>
        </p:txBody>
      </p:sp>
      <p:sp>
        <p:nvSpPr>
          <p:cNvPr id="915" name="Shape 915"/>
          <p:cNvSpPr/>
          <p:nvPr/>
        </p:nvSpPr>
        <p:spPr>
          <a:xfrm>
            <a:off x="946547" y="80355"/>
            <a:ext cx="8393906" cy="93762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sz="2812" dirty="0"/>
              <a:t>Discussion: Low fruit drop and delay of maturity is consistent with previous research</a:t>
            </a:r>
          </a:p>
        </p:txBody>
      </p:sp>
      <p:sp>
        <p:nvSpPr>
          <p:cNvPr id="916" name="Shape 916"/>
          <p:cNvSpPr/>
          <p:nvPr/>
        </p:nvSpPr>
        <p:spPr>
          <a:xfrm>
            <a:off x="4277320" y="6331156"/>
            <a:ext cx="5322094" cy="37503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1400">
                <a:latin typeface="Arial"/>
                <a:ea typeface="Arial"/>
                <a:cs typeface="Arial"/>
                <a:sym typeface="Arial"/>
              </a:defRPr>
            </a:lvl1pPr>
          </a:lstStyle>
          <a:p>
            <a:r>
              <a:rPr sz="984" dirty="0"/>
              <a:t>(Li and Yuan, 2008; Marini et al., 1993; Poapst et al., 1959; Robinson et al., 2010; Schupp and Greene, 2004; Wójcik et al., 1999; Yuan and Carbaugh, 2007; Yuan and Li, 2008)</a:t>
            </a:r>
          </a:p>
        </p:txBody>
      </p:sp>
      <p:sp>
        <p:nvSpPr>
          <p:cNvPr id="917" name="Shape 917"/>
          <p:cNvSpPr/>
          <p:nvPr/>
        </p:nvSpPr>
        <p:spPr>
          <a:xfrm>
            <a:off x="584009" y="1296791"/>
            <a:ext cx="4955977" cy="427636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p>
            <a:pPr algn="l">
              <a:defRPr sz="2400" b="1">
                <a:latin typeface="Arial"/>
                <a:ea typeface="Arial"/>
                <a:cs typeface="Arial"/>
                <a:sym typeface="Arial"/>
              </a:defRPr>
            </a:pPr>
            <a:r>
              <a:rPr sz="1800" dirty="0"/>
              <a:t>Bioregulators and Nutrients</a:t>
            </a:r>
          </a:p>
          <a:p>
            <a:pPr marL="267881" lvl="2" indent="-267881">
              <a:spcBef>
                <a:spcPts val="984"/>
              </a:spcBef>
              <a:buSzPct val="100000"/>
              <a:buChar char="•"/>
              <a:defRPr sz="2400">
                <a:latin typeface="Arial"/>
                <a:ea typeface="Arial"/>
                <a:cs typeface="Arial"/>
                <a:sym typeface="Arial"/>
              </a:defRPr>
            </a:pPr>
            <a:r>
              <a:rPr lang="en-CA" sz="1800" dirty="0"/>
              <a:t>ReTain – consistent with other research</a:t>
            </a:r>
            <a:endParaRPr sz="1800" dirty="0"/>
          </a:p>
          <a:p>
            <a:pPr marL="267881" lvl="2" indent="-267881">
              <a:spcBef>
                <a:spcPts val="984"/>
              </a:spcBef>
              <a:buSzPct val="100000"/>
              <a:buChar char="•"/>
              <a:defRPr sz="2400">
                <a:latin typeface="Arial"/>
                <a:ea typeface="Arial"/>
                <a:cs typeface="Arial"/>
                <a:sym typeface="Arial"/>
              </a:defRPr>
            </a:pPr>
            <a:r>
              <a:rPr lang="en-CA" sz="1800" dirty="0"/>
              <a:t>ReTain plus NAA – response </a:t>
            </a:r>
            <a:r>
              <a:rPr sz="1800" dirty="0"/>
              <a:t>similar to </a:t>
            </a:r>
            <a:r>
              <a:rPr lang="en-CA" sz="1800" dirty="0"/>
              <a:t>ReTain </a:t>
            </a:r>
            <a:r>
              <a:rPr sz="1800" dirty="0"/>
              <a:t> alone, not additive on ‘Honeycrisp’</a:t>
            </a:r>
          </a:p>
          <a:p>
            <a:pPr marL="267881" lvl="2" indent="-267881">
              <a:spcBef>
                <a:spcPts val="984"/>
              </a:spcBef>
              <a:buSzPct val="100000"/>
              <a:buChar char="•"/>
              <a:defRPr sz="2400">
                <a:latin typeface="Arial"/>
                <a:ea typeface="Arial"/>
                <a:cs typeface="Arial"/>
                <a:sym typeface="Arial"/>
              </a:defRPr>
            </a:pPr>
            <a:r>
              <a:rPr sz="1800" dirty="0"/>
              <a:t>Minor reduction by Mg</a:t>
            </a:r>
            <a:endParaRPr lang="en-CA" sz="1800" dirty="0"/>
          </a:p>
          <a:p>
            <a:pPr marL="267881" lvl="2" indent="-267881">
              <a:spcBef>
                <a:spcPts val="984"/>
              </a:spcBef>
              <a:buSzPct val="100000"/>
              <a:buChar char="•"/>
              <a:defRPr sz="2400">
                <a:latin typeface="Arial"/>
                <a:ea typeface="Arial"/>
                <a:cs typeface="Arial"/>
                <a:sym typeface="Arial"/>
              </a:defRPr>
            </a:pPr>
            <a:r>
              <a:rPr sz="1800" dirty="0"/>
              <a:t>More drop by B, mature fruit more likely to drop</a:t>
            </a:r>
            <a:br>
              <a:rPr sz="1800" dirty="0"/>
            </a:br>
            <a:endParaRPr sz="1800" dirty="0"/>
          </a:p>
          <a:p>
            <a:pPr algn="l">
              <a:defRPr sz="2400" b="1">
                <a:latin typeface="Arial"/>
                <a:ea typeface="Arial"/>
                <a:cs typeface="Arial"/>
                <a:sym typeface="Arial"/>
              </a:defRPr>
            </a:pPr>
            <a:r>
              <a:rPr sz="1800" dirty="0"/>
              <a:t>Variable Fruit Drop</a:t>
            </a:r>
          </a:p>
          <a:p>
            <a:pPr marL="267881" lvl="2" indent="-267881">
              <a:spcBef>
                <a:spcPts val="984"/>
              </a:spcBef>
              <a:buSzPct val="100000"/>
              <a:buChar char="•"/>
              <a:defRPr sz="2400">
                <a:latin typeface="Arial"/>
                <a:ea typeface="Arial"/>
                <a:cs typeface="Arial"/>
                <a:sym typeface="Arial"/>
              </a:defRPr>
            </a:pPr>
            <a:r>
              <a:rPr lang="en-CA" sz="1800" dirty="0"/>
              <a:t>R</a:t>
            </a:r>
            <a:r>
              <a:rPr sz="1800" dirty="0"/>
              <a:t>ange</a:t>
            </a:r>
            <a:r>
              <a:rPr lang="en-CA" sz="1800" dirty="0"/>
              <a:t>d</a:t>
            </a:r>
            <a:r>
              <a:rPr sz="1800" dirty="0"/>
              <a:t> from 20 to 75% </a:t>
            </a:r>
          </a:p>
          <a:p>
            <a:pPr algn="l">
              <a:defRPr sz="2400" b="1">
                <a:latin typeface="Arial"/>
                <a:ea typeface="Arial"/>
                <a:cs typeface="Arial"/>
                <a:sym typeface="Arial"/>
              </a:defRPr>
            </a:pPr>
            <a:r>
              <a:rPr sz="1800" dirty="0"/>
              <a:t>Quality</a:t>
            </a:r>
          </a:p>
          <a:p>
            <a:pPr marL="267881" lvl="2" indent="-267881">
              <a:spcBef>
                <a:spcPts val="984"/>
              </a:spcBef>
              <a:buSzPct val="100000"/>
              <a:buChar char="•"/>
              <a:defRPr sz="2400">
                <a:latin typeface="Arial"/>
                <a:ea typeface="Arial"/>
                <a:cs typeface="Arial"/>
                <a:sym typeface="Arial"/>
              </a:defRPr>
            </a:pPr>
            <a:r>
              <a:rPr lang="en-CA" sz="1800" dirty="0"/>
              <a:t>ReTain </a:t>
            </a:r>
            <a:r>
              <a:rPr sz="1800" dirty="0"/>
              <a:t>delayed fruit maturity</a:t>
            </a:r>
            <a:r>
              <a:rPr lang="en-CA" sz="1800" dirty="0"/>
              <a:t> - </a:t>
            </a:r>
            <a:r>
              <a:rPr sz="1800" dirty="0"/>
              <a:t> consistent</a:t>
            </a:r>
          </a:p>
        </p:txBody>
      </p:sp>
      <p:pic>
        <p:nvPicPr>
          <p:cNvPr id="918" name="DSC_8850.jpg"/>
          <p:cNvPicPr>
            <a:picLocks noChangeAspect="1"/>
          </p:cNvPicPr>
          <p:nvPr/>
        </p:nvPicPr>
        <p:blipFill>
          <a:blip r:embed="rId2"/>
          <a:srcRect t="6192" r="97" b="6053"/>
          <a:stretch>
            <a:fillRect/>
          </a:stretch>
        </p:blipFill>
        <p:spPr>
          <a:xfrm>
            <a:off x="5956102" y="1393031"/>
            <a:ext cx="3339703" cy="4429125"/>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3" name="Shape 913"/>
          <p:cNvSpPr/>
          <p:nvPr/>
        </p:nvSpPr>
        <p:spPr>
          <a:xfrm>
            <a:off x="-1" y="0"/>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5" name="Content Placeholder 4">
            <a:extLst>
              <a:ext uri="{FF2B5EF4-FFF2-40B4-BE49-F238E27FC236}">
                <a16:creationId xmlns:a16="http://schemas.microsoft.com/office/drawing/2014/main" id="{0255AE91-9D55-ABFE-8F71-0668FD15B3CC}"/>
              </a:ext>
            </a:extLst>
          </p:cNvPr>
          <p:cNvSpPr>
            <a:spLocks noGrp="1"/>
          </p:cNvSpPr>
          <p:nvPr>
            <p:ph sz="half" idx="1"/>
          </p:nvPr>
        </p:nvSpPr>
        <p:spPr>
          <a:xfrm>
            <a:off x="578647" y="1600206"/>
            <a:ext cx="8761806" cy="4525963"/>
          </a:xfrm>
        </p:spPr>
        <p:txBody>
          <a:bodyPr>
            <a:normAutofit/>
          </a:bodyPr>
          <a:lstStyle/>
          <a:p>
            <a:pPr marL="0" indent="0">
              <a:buNone/>
            </a:pPr>
            <a:r>
              <a:rPr lang="en-CA" sz="2000" dirty="0">
                <a:latin typeface="Arial" panose="020B0604020202020204" pitchFamily="34" charset="0"/>
                <a:ea typeface="Calibri" panose="020F0502020204030204" pitchFamily="34" charset="0"/>
              </a:rPr>
              <a:t>E</a:t>
            </a:r>
            <a:r>
              <a:rPr lang="en-CA" sz="2000" dirty="0">
                <a:effectLst/>
                <a:latin typeface="Arial" panose="020B0604020202020204" pitchFamily="34" charset="0"/>
                <a:ea typeface="Calibri" panose="020F0502020204030204" pitchFamily="34" charset="0"/>
              </a:rPr>
              <a:t>thylene is essential for fruit maturation and ripening, but needs to be managed to </a:t>
            </a:r>
            <a:r>
              <a:rPr lang="en-US" sz="2000" dirty="0">
                <a:effectLst/>
                <a:latin typeface="Arial" panose="020B0604020202020204" pitchFamily="34" charset="0"/>
                <a:ea typeface="Calibri" panose="020F0502020204030204" pitchFamily="34" charset="0"/>
              </a:rPr>
              <a:t> improve maintain fruit quality prior to harvest or to slow the rate of fruit quality decline during harvest and in storage</a:t>
            </a:r>
          </a:p>
          <a:p>
            <a:pPr marL="0" indent="0">
              <a:buNone/>
            </a:pPr>
            <a:endParaRPr lang="en-US" sz="2000" dirty="0">
              <a:effectLst/>
              <a:latin typeface="Arial" panose="020B0604020202020204" pitchFamily="34" charset="0"/>
              <a:ea typeface="Calibri" panose="020F0502020204030204" pitchFamily="34" charset="0"/>
            </a:endParaRPr>
          </a:p>
          <a:p>
            <a:r>
              <a:rPr lang="en-US" sz="2000" dirty="0">
                <a:effectLst/>
                <a:latin typeface="Arial" panose="020B0604020202020204" pitchFamily="34" charset="0"/>
                <a:ea typeface="Calibri" panose="020F0502020204030204" pitchFamily="34" charset="0"/>
              </a:rPr>
              <a:t>ReTain is t</a:t>
            </a:r>
            <a:r>
              <a:rPr lang="en-US" sz="2000" dirty="0">
                <a:latin typeface="Arial" panose="020B0604020202020204" pitchFamily="34" charset="0"/>
                <a:ea typeface="Calibri" panose="020F0502020204030204" pitchFamily="34" charset="0"/>
              </a:rPr>
              <a:t>ypically applied 2 or 4 weeks prior to anticipated harvest</a:t>
            </a:r>
          </a:p>
          <a:p>
            <a:r>
              <a:rPr lang="en-US" sz="2000" dirty="0">
                <a:latin typeface="Arial" panose="020B0604020202020204" pitchFamily="34" charset="0"/>
                <a:ea typeface="Calibri" panose="020F0502020204030204" pitchFamily="34" charset="0"/>
              </a:rPr>
              <a:t>A large number of published work has evaluated the response of apple trees and other temperate climacteric fruits to AVG</a:t>
            </a:r>
          </a:p>
          <a:p>
            <a:r>
              <a:rPr lang="en-US" sz="2000" dirty="0">
                <a:latin typeface="Arial" panose="020B0604020202020204" pitchFamily="34" charset="0"/>
                <a:ea typeface="Calibri" panose="020F0502020204030204" pitchFamily="34" charset="0"/>
              </a:rPr>
              <a:t>Responses vary based on cultivar, environmental conditions, time of application, and tree stress levels caused by insects or drought. </a:t>
            </a:r>
          </a:p>
          <a:p>
            <a:r>
              <a:rPr lang="en-US" sz="2000" dirty="0">
                <a:latin typeface="Arial" panose="020B0604020202020204" pitchFamily="34" charset="0"/>
                <a:ea typeface="Calibri" panose="020F0502020204030204" pitchFamily="34" charset="0"/>
              </a:rPr>
              <a:t>Its important to remember that once ethylene production in the fruit has started it will have less benefit.</a:t>
            </a:r>
          </a:p>
          <a:p>
            <a:endParaRPr lang="en-CA" sz="2000" dirty="0">
              <a:effectLst/>
              <a:latin typeface="Arial" panose="020B0604020202020204" pitchFamily="34" charset="0"/>
              <a:ea typeface="Calibri" panose="020F0502020204030204" pitchFamily="34" charset="0"/>
            </a:endParaRPr>
          </a:p>
        </p:txBody>
      </p:sp>
      <p:sp>
        <p:nvSpPr>
          <p:cNvPr id="914" name="Shape 914"/>
          <p:cNvSpPr>
            <a:spLocks noGrp="1"/>
          </p:cNvSpPr>
          <p:nvPr>
            <p:ph type="sldNum" sz="quarter" idx="12"/>
          </p:nvPr>
        </p:nvSpPr>
        <p:spPr>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14</a:t>
            </a:fld>
            <a:endParaRPr dirty="0"/>
          </a:p>
        </p:txBody>
      </p:sp>
      <p:sp>
        <p:nvSpPr>
          <p:cNvPr id="915" name="Shape 915"/>
          <p:cNvSpPr/>
          <p:nvPr/>
        </p:nvSpPr>
        <p:spPr>
          <a:xfrm>
            <a:off x="946547" y="513101"/>
            <a:ext cx="8393906" cy="50488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2812" dirty="0"/>
              <a:t>Other Research on ReTain (AVG)</a:t>
            </a:r>
            <a:endParaRPr sz="2812" dirty="0"/>
          </a:p>
        </p:txBody>
      </p:sp>
      <p:sp>
        <p:nvSpPr>
          <p:cNvPr id="917" name="Shape 917"/>
          <p:cNvSpPr/>
          <p:nvPr/>
        </p:nvSpPr>
        <p:spPr>
          <a:xfrm>
            <a:off x="443602" y="1548588"/>
            <a:ext cx="9399794" cy="1346331"/>
          </a:xfrm>
          <a:prstGeom prst="rect">
            <a:avLst/>
          </a:prstGeom>
          <a:ln w="12700">
            <a:miter lim="400000"/>
          </a:ln>
          <a:extLst>
            <a:ext uri="{C572A759-6A51-4108-AA02-DFA0A04FC94B}">
              <ma14:wrappingTextBoxFlag xmlns:ma14="http://schemas.microsoft.com/office/mac/drawingml/2011/main" xmlns="" val="1"/>
            </a:ext>
          </a:extLst>
        </p:spPr>
        <p:txBody>
          <a:bodyPr wrap="square" lIns="35719" tIns="35719" rIns="35719" bIns="35719" anchor="b">
            <a:spAutoFit/>
          </a:bodyPr>
          <a:lstStyle/>
          <a:p>
            <a:pPr algn="l">
              <a:defRPr sz="2400" b="1">
                <a:latin typeface="Arial"/>
                <a:ea typeface="Arial"/>
                <a:cs typeface="Arial"/>
                <a:sym typeface="Arial"/>
              </a:defRPr>
            </a:pPr>
            <a:endParaRPr lang="en-CA" sz="1800" dirty="0">
              <a:latin typeface="Arial" panose="020B0604020202020204" pitchFamily="34" charset="0"/>
              <a:ea typeface="Calibri" panose="020F0502020204030204" pitchFamily="34" charset="0"/>
            </a:endParaRPr>
          </a:p>
          <a:p>
            <a:pPr algn="l">
              <a:defRPr sz="2400" b="1">
                <a:latin typeface="Arial"/>
                <a:ea typeface="Arial"/>
                <a:cs typeface="Arial"/>
                <a:sym typeface="Arial"/>
              </a:defRPr>
            </a:pPr>
            <a:endParaRPr lang="en-CA" sz="1800" dirty="0"/>
          </a:p>
          <a:p>
            <a:pPr algn="l">
              <a:defRPr sz="2400" b="1">
                <a:latin typeface="Arial"/>
                <a:ea typeface="Arial"/>
                <a:cs typeface="Arial"/>
                <a:sym typeface="Arial"/>
              </a:defRPr>
            </a:pPr>
            <a:endParaRPr lang="en-US" sz="1800" dirty="0"/>
          </a:p>
          <a:p>
            <a:pPr algn="l">
              <a:defRPr sz="2400" b="1">
                <a:latin typeface="Arial"/>
                <a:ea typeface="Arial"/>
                <a:cs typeface="Arial"/>
                <a:sym typeface="Arial"/>
              </a:defRPr>
            </a:pPr>
            <a:endParaRPr sz="1800" dirty="0"/>
          </a:p>
        </p:txBody>
      </p:sp>
    </p:spTree>
    <p:extLst>
      <p:ext uri="{BB962C8B-B14F-4D97-AF65-F5344CB8AC3E}">
        <p14:creationId xmlns:p14="http://schemas.microsoft.com/office/powerpoint/2010/main" val="27584897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 name="Shape 921"/>
          <p:cNvSpPr/>
          <p:nvPr/>
        </p:nvSpPr>
        <p:spPr>
          <a:xfrm>
            <a:off x="0" y="-7143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922" name="Shape 922"/>
          <p:cNvSpPr>
            <a:spLocks noGrp="1"/>
          </p:cNvSpPr>
          <p:nvPr>
            <p:ph type="sldNum" sz="quarter" idx="2"/>
          </p:nvPr>
        </p:nvSpPr>
        <p:spPr>
          <a:xfrm>
            <a:off x="507999" y="9182100"/>
            <a:ext cx="312015" cy="299822"/>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15</a:t>
            </a:fld>
            <a:endParaRPr dirty="0"/>
          </a:p>
        </p:txBody>
      </p:sp>
      <p:sp>
        <p:nvSpPr>
          <p:cNvPr id="923" name="Shape 923"/>
          <p:cNvSpPr/>
          <p:nvPr/>
        </p:nvSpPr>
        <p:spPr>
          <a:xfrm>
            <a:off x="664006" y="259538"/>
            <a:ext cx="8393906" cy="50488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sz="2812" dirty="0"/>
              <a:t>Conclusion</a:t>
            </a:r>
            <a:r>
              <a:rPr lang="en-CA" sz="2812" dirty="0"/>
              <a:t>s</a:t>
            </a:r>
            <a:endParaRPr sz="2812" dirty="0"/>
          </a:p>
        </p:txBody>
      </p:sp>
      <p:sp>
        <p:nvSpPr>
          <p:cNvPr id="924" name="Shape 924"/>
          <p:cNvSpPr/>
          <p:nvPr/>
        </p:nvSpPr>
        <p:spPr>
          <a:xfrm>
            <a:off x="562571" y="1319773"/>
            <a:ext cx="4429125" cy="527868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p>
            <a:pPr algn="l">
              <a:defRPr sz="2400" b="1">
                <a:latin typeface="Arial"/>
                <a:ea typeface="Arial"/>
                <a:cs typeface="Arial"/>
                <a:sym typeface="Arial"/>
              </a:defRPr>
            </a:pPr>
            <a:r>
              <a:rPr sz="2000" dirty="0"/>
              <a:t>Commercially Acceptable</a:t>
            </a:r>
          </a:p>
          <a:p>
            <a:pPr marL="267881" lvl="2" indent="-267881">
              <a:spcBef>
                <a:spcPts val="984"/>
              </a:spcBef>
              <a:buClrTx/>
              <a:buSzPct val="100000"/>
              <a:buChar char="•"/>
              <a:defRPr sz="2400">
                <a:latin typeface="Arial"/>
                <a:ea typeface="Arial"/>
                <a:cs typeface="Arial"/>
                <a:sym typeface="Arial"/>
              </a:defRPr>
            </a:pPr>
            <a:r>
              <a:rPr lang="en-CA" sz="2000" dirty="0"/>
              <a:t>ReTain is an</a:t>
            </a:r>
            <a:r>
              <a:rPr sz="2000" dirty="0"/>
              <a:t> effective tool to reduce fruit drop of ‘Honeycrisp’</a:t>
            </a:r>
            <a:r>
              <a:rPr lang="en-CA" sz="2000" dirty="0"/>
              <a:t> </a:t>
            </a:r>
          </a:p>
          <a:p>
            <a:pPr marL="267881" lvl="2" indent="-267881">
              <a:spcBef>
                <a:spcPts val="984"/>
              </a:spcBef>
              <a:buClrTx/>
              <a:buSzPct val="100000"/>
              <a:buChar char="•"/>
              <a:defRPr sz="2400">
                <a:latin typeface="Arial"/>
                <a:ea typeface="Arial"/>
                <a:cs typeface="Arial"/>
                <a:sym typeface="Arial"/>
              </a:defRPr>
            </a:pPr>
            <a:r>
              <a:rPr sz="2000" dirty="0"/>
              <a:t>Delayed fruit maturity</a:t>
            </a:r>
            <a:endParaRPr lang="en-CA" sz="2000" dirty="0"/>
          </a:p>
          <a:p>
            <a:pPr marL="267881" lvl="2" indent="-267881">
              <a:spcBef>
                <a:spcPts val="984"/>
              </a:spcBef>
              <a:buClrTx/>
              <a:buSzPct val="100000"/>
              <a:buChar char="•"/>
              <a:defRPr sz="2400">
                <a:latin typeface="Arial"/>
                <a:ea typeface="Arial"/>
                <a:cs typeface="Arial"/>
                <a:sym typeface="Arial"/>
              </a:defRPr>
            </a:pPr>
            <a:r>
              <a:rPr lang="en-CA" sz="2000" dirty="0"/>
              <a:t>Has been effective on Gala for reducing stem-end cracking, and delaying fruit maturity</a:t>
            </a:r>
          </a:p>
          <a:p>
            <a:pPr marL="267881" lvl="2" indent="-267881">
              <a:spcBef>
                <a:spcPts val="984"/>
              </a:spcBef>
              <a:buClrTx/>
              <a:buSzPct val="100000"/>
              <a:buChar char="•"/>
              <a:defRPr sz="2400">
                <a:latin typeface="Arial"/>
                <a:ea typeface="Arial"/>
                <a:cs typeface="Arial"/>
                <a:sym typeface="Arial"/>
              </a:defRPr>
            </a:pPr>
            <a:r>
              <a:rPr lang="en-CA" sz="2000" dirty="0"/>
              <a:t>Effective for reducing PFD of McIntosh</a:t>
            </a:r>
          </a:p>
          <a:p>
            <a:pPr marL="267881" lvl="2" indent="-267881">
              <a:spcBef>
                <a:spcPts val="984"/>
              </a:spcBef>
              <a:buClrTx/>
              <a:buSzPct val="100000"/>
              <a:buChar char="•"/>
              <a:defRPr sz="2400">
                <a:latin typeface="Arial"/>
                <a:ea typeface="Arial"/>
                <a:cs typeface="Arial"/>
                <a:sym typeface="Arial"/>
              </a:defRPr>
            </a:pPr>
            <a:r>
              <a:rPr lang="en-CA" sz="2000" dirty="0"/>
              <a:t>Very useful for pick-your-own operators</a:t>
            </a:r>
          </a:p>
          <a:p>
            <a:pPr marL="0" lvl="2">
              <a:spcBef>
                <a:spcPts val="984"/>
              </a:spcBef>
              <a:buClrTx/>
              <a:buSzPct val="100000"/>
              <a:defRPr sz="2400">
                <a:latin typeface="Arial"/>
                <a:ea typeface="Arial"/>
                <a:cs typeface="Arial"/>
                <a:sym typeface="Arial"/>
              </a:defRPr>
            </a:pPr>
            <a:r>
              <a:rPr lang="en-CA" sz="2000" dirty="0"/>
              <a:t>Concerns</a:t>
            </a:r>
          </a:p>
          <a:p>
            <a:pPr marL="342900" lvl="2" indent="-342900">
              <a:spcBef>
                <a:spcPts val="984"/>
              </a:spcBef>
              <a:buClrTx/>
              <a:buSzPct val="100000"/>
              <a:buFont typeface="Arial" panose="020B0604020202020204" pitchFamily="34" charset="0"/>
              <a:buChar char="•"/>
              <a:defRPr sz="2400">
                <a:latin typeface="Arial"/>
                <a:ea typeface="Arial"/>
                <a:cs typeface="Arial"/>
                <a:sym typeface="Arial"/>
              </a:defRPr>
            </a:pPr>
            <a:r>
              <a:rPr lang="en-CA" sz="2000" dirty="0"/>
              <a:t>Can retard colour development, so reduced rates are suggested</a:t>
            </a:r>
            <a:endParaRPr sz="2000" dirty="0"/>
          </a:p>
        </p:txBody>
      </p:sp>
      <p:sp>
        <p:nvSpPr>
          <p:cNvPr id="926" name="Shape 926"/>
          <p:cNvSpPr/>
          <p:nvPr/>
        </p:nvSpPr>
        <p:spPr>
          <a:xfrm>
            <a:off x="8540506" y="5857530"/>
            <a:ext cx="815929"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1400" b="1">
                <a:solidFill>
                  <a:srgbClr val="FFFFFF"/>
                </a:solidFill>
                <a:latin typeface="+mj-lt"/>
                <a:ea typeface="+mj-ea"/>
                <a:cs typeface="+mj-cs"/>
                <a:sym typeface="Helvetica Neue"/>
              </a:defRPr>
            </a:lvl1pPr>
          </a:lstStyle>
          <a:p>
            <a:r>
              <a:rPr sz="984" dirty="0"/>
              <a:t>M. Arseneault</a:t>
            </a:r>
          </a:p>
        </p:txBody>
      </p:sp>
      <p:sp>
        <p:nvSpPr>
          <p:cNvPr id="928" name="Shape 928"/>
          <p:cNvSpPr/>
          <p:nvPr/>
        </p:nvSpPr>
        <p:spPr>
          <a:xfrm>
            <a:off x="8536781" y="3419726"/>
            <a:ext cx="815929" cy="223587"/>
          </a:xfrm>
          <a:prstGeom prst="rect">
            <a:avLst/>
          </a:prstGeom>
          <a:ln w="12700">
            <a:miter lim="400000"/>
          </a:ln>
          <a:extLst>
            <a:ext uri="{C572A759-6A51-4108-AA02-DFA0A04FC94B}">
              <ma14:wrappingTextBoxFlag xmlns="" xmlns:ma14="http://schemas.microsoft.com/office/mac/drawingml/2011/main" val="1"/>
            </a:ext>
          </a:extLst>
        </p:spPr>
        <p:txBody>
          <a:bodyPr wrap="none" lIns="35719" tIns="35719" rIns="35719" bIns="35719" anchor="b">
            <a:spAutoFit/>
          </a:bodyPr>
          <a:lstStyle>
            <a:lvl1pPr>
              <a:defRPr sz="1400" b="1">
                <a:solidFill>
                  <a:srgbClr val="FFFFFF"/>
                </a:solidFill>
                <a:latin typeface="+mj-lt"/>
                <a:ea typeface="+mj-ea"/>
                <a:cs typeface="+mj-cs"/>
                <a:sym typeface="Helvetica Neue"/>
              </a:defRPr>
            </a:lvl1pPr>
          </a:lstStyle>
          <a:p>
            <a:r>
              <a:rPr sz="984" dirty="0"/>
              <a:t>M. Arseneault</a:t>
            </a:r>
          </a:p>
        </p:txBody>
      </p:sp>
      <p:pic>
        <p:nvPicPr>
          <p:cNvPr id="2" name="DSC_4808-filtered-small.jpg">
            <a:extLst>
              <a:ext uri="{FF2B5EF4-FFF2-40B4-BE49-F238E27FC236}">
                <a16:creationId xmlns:a16="http://schemas.microsoft.com/office/drawing/2014/main" id="{E65718B7-E43D-7AAB-80CE-01CA3A538FEE}"/>
              </a:ext>
            </a:extLst>
          </p:cNvPr>
          <p:cNvPicPr>
            <a:picLocks noChangeAspect="1"/>
          </p:cNvPicPr>
          <p:nvPr/>
        </p:nvPicPr>
        <p:blipFill>
          <a:blip r:embed="rId2"/>
          <a:srcRect l="25055" r="24952"/>
          <a:stretch>
            <a:fillRect/>
          </a:stretch>
        </p:blipFill>
        <p:spPr>
          <a:xfrm>
            <a:off x="5960719" y="3643313"/>
            <a:ext cx="1837396" cy="2434384"/>
          </a:xfrm>
          <a:prstGeom prst="rect">
            <a:avLst/>
          </a:prstGeom>
          <a:ln w="12700">
            <a:miter lim="400000"/>
          </a:ln>
        </p:spPr>
      </p:pic>
      <p:pic>
        <p:nvPicPr>
          <p:cNvPr id="3" name="Picture 2">
            <a:extLst>
              <a:ext uri="{FF2B5EF4-FFF2-40B4-BE49-F238E27FC236}">
                <a16:creationId xmlns:a16="http://schemas.microsoft.com/office/drawing/2014/main" id="{D97419A2-A5A3-FADA-D1E0-9EB8D14E78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0719" y="1219269"/>
            <a:ext cx="3454102" cy="231225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C4A9A-E6FD-4E89-A7F8-8A7C8128657A}"/>
              </a:ext>
            </a:extLst>
          </p:cNvPr>
          <p:cNvSpPr>
            <a:spLocks noGrp="1"/>
          </p:cNvSpPr>
          <p:nvPr>
            <p:ph type="title"/>
          </p:nvPr>
        </p:nvSpPr>
        <p:spPr/>
        <p:txBody>
          <a:bodyPr>
            <a:normAutofit/>
          </a:bodyPr>
          <a:lstStyle/>
          <a:p>
            <a:pPr algn="l"/>
            <a:r>
              <a:rPr lang="en-CA" sz="2800" dirty="0"/>
              <a:t>Function of Pre-harvest PGRS</a:t>
            </a:r>
          </a:p>
        </p:txBody>
      </p:sp>
      <p:sp>
        <p:nvSpPr>
          <p:cNvPr id="17" name="Content Placeholder 16">
            <a:extLst>
              <a:ext uri="{FF2B5EF4-FFF2-40B4-BE49-F238E27FC236}">
                <a16:creationId xmlns:a16="http://schemas.microsoft.com/office/drawing/2014/main" id="{49E46CE1-4382-B7C4-F76C-8484A34534C9}"/>
              </a:ext>
            </a:extLst>
          </p:cNvPr>
          <p:cNvSpPr>
            <a:spLocks noGrp="1"/>
          </p:cNvSpPr>
          <p:nvPr>
            <p:ph sz="half" idx="1"/>
          </p:nvPr>
        </p:nvSpPr>
        <p:spPr>
          <a:xfrm>
            <a:off x="578647" y="1600206"/>
            <a:ext cx="9194003" cy="4525963"/>
          </a:xfrm>
        </p:spPr>
        <p:txBody>
          <a:bodyPr>
            <a:normAutofit fontScale="92500" lnSpcReduction="10000"/>
          </a:bodyPr>
          <a:lstStyle/>
          <a:p>
            <a:pPr marL="0" indent="0">
              <a:buNone/>
            </a:pPr>
            <a:r>
              <a:rPr lang="en-CA" dirty="0"/>
              <a:t>What is Harvista?</a:t>
            </a:r>
          </a:p>
          <a:p>
            <a:r>
              <a:rPr lang="en-CA" dirty="0"/>
              <a:t>1-MCP is the active ingredient</a:t>
            </a:r>
          </a:p>
          <a:p>
            <a:r>
              <a:rPr lang="en-CA" dirty="0"/>
              <a:t>Blocks ethylene receptors and fruit response to ethylene</a:t>
            </a:r>
          </a:p>
          <a:p>
            <a:pPr marL="0" indent="0">
              <a:buNone/>
            </a:pPr>
            <a:r>
              <a:rPr lang="en-CA" sz="2800" dirty="0"/>
              <a:t>Benefits</a:t>
            </a:r>
          </a:p>
          <a:p>
            <a:r>
              <a:rPr lang="en-US" sz="2800" dirty="0"/>
              <a:t>Delays fruit maturation (up to 2 weeks)</a:t>
            </a:r>
          </a:p>
          <a:p>
            <a:r>
              <a:rPr lang="en-US" sz="2800" dirty="0"/>
              <a:t>Aids in harvest management</a:t>
            </a:r>
          </a:p>
          <a:p>
            <a:r>
              <a:rPr lang="en-US" sz="2800" dirty="0"/>
              <a:t>Reduced preharvest fruit drop</a:t>
            </a:r>
          </a:p>
          <a:p>
            <a:r>
              <a:rPr lang="en-US" sz="2800" dirty="0"/>
              <a:t>Additional time for fruit to increase in size/wt</a:t>
            </a:r>
          </a:p>
          <a:p>
            <a:r>
              <a:rPr lang="en-US" sz="2800" dirty="0"/>
              <a:t>Optimizes fruit size and enhances fruit quality</a:t>
            </a:r>
          </a:p>
          <a:p>
            <a:r>
              <a:rPr lang="en-US" sz="2800" dirty="0"/>
              <a:t>Improved packout</a:t>
            </a:r>
          </a:p>
        </p:txBody>
      </p:sp>
      <p:sp>
        <p:nvSpPr>
          <p:cNvPr id="5" name="Slide Number Placeholder 4">
            <a:extLst>
              <a:ext uri="{FF2B5EF4-FFF2-40B4-BE49-F238E27FC236}">
                <a16:creationId xmlns:a16="http://schemas.microsoft.com/office/drawing/2014/main" id="{56CF2685-08B0-4DE3-8051-3DB5449657E0}"/>
              </a:ext>
            </a:extLst>
          </p:cNvPr>
          <p:cNvSpPr>
            <a:spLocks noGrp="1"/>
          </p:cNvSpPr>
          <p:nvPr>
            <p:ph type="sldNum" sz="quarter" idx="12"/>
          </p:nvPr>
        </p:nvSpPr>
        <p:spPr/>
        <p:txBody>
          <a:bodyPr/>
          <a:lstStyle/>
          <a:p>
            <a:pPr>
              <a:defRPr/>
            </a:pPr>
            <a:fld id="{3CA95406-65F5-4E8F-B8A8-DF249D18EA00}" type="slidenum">
              <a:rPr lang="en-US" smtClean="0"/>
              <a:pPr>
                <a:defRPr/>
              </a:pPr>
              <a:t>16</a:t>
            </a:fld>
            <a:endParaRPr lang="en-US" dirty="0"/>
          </a:p>
        </p:txBody>
      </p:sp>
      <p:sp>
        <p:nvSpPr>
          <p:cNvPr id="10" name="TextBox 9">
            <a:extLst>
              <a:ext uri="{FF2B5EF4-FFF2-40B4-BE49-F238E27FC236}">
                <a16:creationId xmlns:a16="http://schemas.microsoft.com/office/drawing/2014/main" id="{8C22ACF3-B593-484E-B273-DEC33663BB28}"/>
              </a:ext>
            </a:extLst>
          </p:cNvPr>
          <p:cNvSpPr txBox="1"/>
          <p:nvPr/>
        </p:nvSpPr>
        <p:spPr>
          <a:xfrm>
            <a:off x="8820150" y="1995882"/>
            <a:ext cx="1266825" cy="400110"/>
          </a:xfrm>
          <a:prstGeom prst="rect">
            <a:avLst/>
          </a:prstGeom>
          <a:noFill/>
        </p:spPr>
        <p:txBody>
          <a:bodyPr wrap="square" rtlCol="0">
            <a:spAutoFit/>
          </a:bodyPr>
          <a:lstStyle/>
          <a:p>
            <a:r>
              <a:rPr lang="en-CA" sz="2000" dirty="0">
                <a:solidFill>
                  <a:schemeClr val="bg1"/>
                </a:solidFill>
              </a:rPr>
              <a:t>Ambrosia</a:t>
            </a:r>
          </a:p>
        </p:txBody>
      </p:sp>
      <p:sp>
        <p:nvSpPr>
          <p:cNvPr id="14" name="TextBox 13">
            <a:extLst>
              <a:ext uri="{FF2B5EF4-FFF2-40B4-BE49-F238E27FC236}">
                <a16:creationId xmlns:a16="http://schemas.microsoft.com/office/drawing/2014/main" id="{FADE4B27-D64D-494F-93F1-7B5332C6794E}"/>
              </a:ext>
            </a:extLst>
          </p:cNvPr>
          <p:cNvSpPr txBox="1"/>
          <p:nvPr/>
        </p:nvSpPr>
        <p:spPr>
          <a:xfrm>
            <a:off x="8691562" y="4452299"/>
            <a:ext cx="1595438" cy="400110"/>
          </a:xfrm>
          <a:prstGeom prst="rect">
            <a:avLst/>
          </a:prstGeom>
          <a:noFill/>
        </p:spPr>
        <p:txBody>
          <a:bodyPr wrap="square" rtlCol="0">
            <a:spAutoFit/>
          </a:bodyPr>
          <a:lstStyle/>
          <a:p>
            <a:r>
              <a:rPr lang="en-CA" sz="2000" dirty="0">
                <a:solidFill>
                  <a:schemeClr val="bg1"/>
                </a:solidFill>
              </a:rPr>
              <a:t>Honeycrisp</a:t>
            </a:r>
          </a:p>
        </p:txBody>
      </p:sp>
      <p:sp>
        <p:nvSpPr>
          <p:cNvPr id="15" name="TextBox 14">
            <a:extLst>
              <a:ext uri="{FF2B5EF4-FFF2-40B4-BE49-F238E27FC236}">
                <a16:creationId xmlns:a16="http://schemas.microsoft.com/office/drawing/2014/main" id="{97D8A806-BCEC-49C9-98BA-5F88C60E7A26}"/>
              </a:ext>
            </a:extLst>
          </p:cNvPr>
          <p:cNvSpPr txBox="1"/>
          <p:nvPr/>
        </p:nvSpPr>
        <p:spPr>
          <a:xfrm>
            <a:off x="9100608" y="6501659"/>
            <a:ext cx="1266825" cy="400110"/>
          </a:xfrm>
          <a:prstGeom prst="rect">
            <a:avLst/>
          </a:prstGeom>
          <a:noFill/>
        </p:spPr>
        <p:txBody>
          <a:bodyPr wrap="square" rtlCol="0">
            <a:spAutoFit/>
          </a:bodyPr>
          <a:lstStyle/>
          <a:p>
            <a:r>
              <a:rPr lang="en-CA" sz="2000" dirty="0">
                <a:solidFill>
                  <a:schemeClr val="bg1"/>
                </a:solidFill>
              </a:rPr>
              <a:t>Gala</a:t>
            </a:r>
          </a:p>
        </p:txBody>
      </p:sp>
      <p:sp>
        <p:nvSpPr>
          <p:cNvPr id="6" name="Shape 921">
            <a:extLst>
              <a:ext uri="{FF2B5EF4-FFF2-40B4-BE49-F238E27FC236}">
                <a16:creationId xmlns:a16="http://schemas.microsoft.com/office/drawing/2014/main" id="{258DC68D-D9C7-54C2-788D-BC47A0493F64}"/>
              </a:ext>
            </a:extLst>
          </p:cNvPr>
          <p:cNvSpPr/>
          <p:nvPr/>
        </p:nvSpPr>
        <p:spPr>
          <a:xfrm>
            <a:off x="-20688" y="32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8" name="Shape 923">
            <a:extLst>
              <a:ext uri="{FF2B5EF4-FFF2-40B4-BE49-F238E27FC236}">
                <a16:creationId xmlns:a16="http://schemas.microsoft.com/office/drawing/2014/main" id="{BB20C385-EE93-8FBF-592B-709C258830C1}"/>
              </a:ext>
            </a:extLst>
          </p:cNvPr>
          <p:cNvSpPr/>
          <p:nvPr/>
        </p:nvSpPr>
        <p:spPr>
          <a:xfrm>
            <a:off x="946547" y="384434"/>
            <a:ext cx="8393906" cy="6261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3600" dirty="0"/>
              <a:t>Harvista ™ - Agrofresh</a:t>
            </a:r>
            <a:endParaRPr sz="3600" dirty="0"/>
          </a:p>
        </p:txBody>
      </p:sp>
      <p:pic>
        <p:nvPicPr>
          <p:cNvPr id="19" name="Picture 2">
            <a:extLst>
              <a:ext uri="{FF2B5EF4-FFF2-40B4-BE49-F238E27FC236}">
                <a16:creationId xmlns:a16="http://schemas.microsoft.com/office/drawing/2014/main" id="{BC74F4DA-5CE8-2CEE-C1B3-F8F55FF03A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91562" y="193323"/>
            <a:ext cx="8763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42128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ED9A-4CA0-9B7F-2CCB-1A3D0C4DE6AB}"/>
              </a:ext>
            </a:extLst>
          </p:cNvPr>
          <p:cNvSpPr>
            <a:spLocks noGrp="1"/>
          </p:cNvSpPr>
          <p:nvPr>
            <p:ph type="title"/>
          </p:nvPr>
        </p:nvSpPr>
        <p:spPr/>
        <p:txBody>
          <a:bodyPr/>
          <a:lstStyle/>
          <a:p>
            <a:endParaRPr lang="en-CA" dirty="0"/>
          </a:p>
        </p:txBody>
      </p:sp>
      <p:sp>
        <p:nvSpPr>
          <p:cNvPr id="3" name="Content Placeholder 2">
            <a:extLst>
              <a:ext uri="{FF2B5EF4-FFF2-40B4-BE49-F238E27FC236}">
                <a16:creationId xmlns:a16="http://schemas.microsoft.com/office/drawing/2014/main" id="{6E5B85BF-EFD9-38F4-830C-5DCED1BE7682}"/>
              </a:ext>
            </a:extLst>
          </p:cNvPr>
          <p:cNvSpPr>
            <a:spLocks noGrp="1"/>
          </p:cNvSpPr>
          <p:nvPr>
            <p:ph sz="half" idx="1"/>
          </p:nvPr>
        </p:nvSpPr>
        <p:spPr>
          <a:xfrm>
            <a:off x="514350" y="1527434"/>
            <a:ext cx="5122069" cy="4525963"/>
          </a:xfrm>
        </p:spPr>
        <p:txBody>
          <a:bodyPr/>
          <a:lstStyle/>
          <a:p>
            <a:r>
              <a:rPr lang="en-CA" dirty="0"/>
              <a:t>Requires special application equipment installed on your airblast sprayer by N M Bartlett (~$3000)</a:t>
            </a:r>
          </a:p>
          <a:p>
            <a:r>
              <a:rPr lang="en-CA" dirty="0"/>
              <a:t>Needs to be injected into the sprayer at the boom (ineffective when mixed with water in the tank)</a:t>
            </a:r>
          </a:p>
        </p:txBody>
      </p:sp>
      <p:sp>
        <p:nvSpPr>
          <p:cNvPr id="4" name="Content Placeholder 3">
            <a:extLst>
              <a:ext uri="{FF2B5EF4-FFF2-40B4-BE49-F238E27FC236}">
                <a16:creationId xmlns:a16="http://schemas.microsoft.com/office/drawing/2014/main" id="{76160332-8204-D474-C4E9-0F8F25152D4A}"/>
              </a:ext>
            </a:extLst>
          </p:cNvPr>
          <p:cNvSpPr>
            <a:spLocks noGrp="1"/>
          </p:cNvSpPr>
          <p:nvPr>
            <p:ph sz="half" idx="2"/>
          </p:nvPr>
        </p:nvSpPr>
        <p:spPr/>
        <p:txBody>
          <a:bodyPr/>
          <a:lstStyle/>
          <a:p>
            <a:endParaRPr lang="en-CA" dirty="0"/>
          </a:p>
        </p:txBody>
      </p:sp>
      <p:sp>
        <p:nvSpPr>
          <p:cNvPr id="5" name="Slide Number Placeholder 4">
            <a:extLst>
              <a:ext uri="{FF2B5EF4-FFF2-40B4-BE49-F238E27FC236}">
                <a16:creationId xmlns:a16="http://schemas.microsoft.com/office/drawing/2014/main" id="{A1621E70-7F4D-3AC9-281A-295B564CD212}"/>
              </a:ext>
            </a:extLst>
          </p:cNvPr>
          <p:cNvSpPr>
            <a:spLocks noGrp="1"/>
          </p:cNvSpPr>
          <p:nvPr>
            <p:ph type="sldNum" sz="quarter" idx="12"/>
          </p:nvPr>
        </p:nvSpPr>
        <p:spPr/>
        <p:txBody>
          <a:bodyPr/>
          <a:lstStyle/>
          <a:p>
            <a:pPr>
              <a:defRPr/>
            </a:pPr>
            <a:fld id="{A1EC4411-6DBA-4C49-B078-0C5DCE0EB64A}" type="slidenum">
              <a:rPr lang="en-US" smtClean="0"/>
              <a:pPr>
                <a:defRPr/>
              </a:pPr>
              <a:t>17</a:t>
            </a:fld>
            <a:endParaRPr lang="en-US" dirty="0"/>
          </a:p>
        </p:txBody>
      </p:sp>
      <p:sp>
        <p:nvSpPr>
          <p:cNvPr id="6" name="Shape 921">
            <a:extLst>
              <a:ext uri="{FF2B5EF4-FFF2-40B4-BE49-F238E27FC236}">
                <a16:creationId xmlns:a16="http://schemas.microsoft.com/office/drawing/2014/main" id="{C38D1A45-A864-728E-7130-6EB2C4F0B190}"/>
              </a:ext>
            </a:extLst>
          </p:cNvPr>
          <p:cNvSpPr/>
          <p:nvPr/>
        </p:nvSpPr>
        <p:spPr>
          <a:xfrm>
            <a:off x="-20688" y="32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7" name="Shape 923">
            <a:extLst>
              <a:ext uri="{FF2B5EF4-FFF2-40B4-BE49-F238E27FC236}">
                <a16:creationId xmlns:a16="http://schemas.microsoft.com/office/drawing/2014/main" id="{A9FE28AE-0F10-E17D-BF9A-99A08CD86DF7}"/>
              </a:ext>
            </a:extLst>
          </p:cNvPr>
          <p:cNvSpPr/>
          <p:nvPr/>
        </p:nvSpPr>
        <p:spPr>
          <a:xfrm>
            <a:off x="946547" y="384434"/>
            <a:ext cx="8393906" cy="6261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3600" dirty="0"/>
              <a:t>Harvista ™</a:t>
            </a:r>
            <a:endParaRPr sz="3600" dirty="0"/>
          </a:p>
        </p:txBody>
      </p:sp>
      <p:pic>
        <p:nvPicPr>
          <p:cNvPr id="8" name="Picture 2">
            <a:extLst>
              <a:ext uri="{FF2B5EF4-FFF2-40B4-BE49-F238E27FC236}">
                <a16:creationId xmlns:a16="http://schemas.microsoft.com/office/drawing/2014/main" id="{C271C9A0-A28D-B129-38D9-89CFB95B7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2" y="193323"/>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Gaining control over fruit maturity at harvest">
            <a:extLst>
              <a:ext uri="{FF2B5EF4-FFF2-40B4-BE49-F238E27FC236}">
                <a16:creationId xmlns:a16="http://schemas.microsoft.com/office/drawing/2014/main" id="{E73A9A26-D9C6-9CF3-A343-2A48F6A32F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6419" y="1691948"/>
            <a:ext cx="4381500" cy="32861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9238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AED9A-4CA0-9B7F-2CCB-1A3D0C4DE6AB}"/>
              </a:ext>
            </a:extLst>
          </p:cNvPr>
          <p:cNvSpPr>
            <a:spLocks noGrp="1"/>
          </p:cNvSpPr>
          <p:nvPr>
            <p:ph type="title"/>
          </p:nvPr>
        </p:nvSpPr>
        <p:spPr>
          <a:xfrm>
            <a:off x="493661" y="-59855"/>
            <a:ext cx="9258300" cy="1143000"/>
          </a:xfrm>
        </p:spPr>
        <p:txBody>
          <a:bodyPr/>
          <a:lstStyle/>
          <a:p>
            <a:endParaRPr lang="en-CA" dirty="0"/>
          </a:p>
        </p:txBody>
      </p:sp>
      <p:sp>
        <p:nvSpPr>
          <p:cNvPr id="3" name="Content Placeholder 2">
            <a:extLst>
              <a:ext uri="{FF2B5EF4-FFF2-40B4-BE49-F238E27FC236}">
                <a16:creationId xmlns:a16="http://schemas.microsoft.com/office/drawing/2014/main" id="{6E5B85BF-EFD9-38F4-830C-5DCED1BE7682}"/>
              </a:ext>
            </a:extLst>
          </p:cNvPr>
          <p:cNvSpPr>
            <a:spLocks noGrp="1"/>
          </p:cNvSpPr>
          <p:nvPr>
            <p:ph sz="half" idx="1"/>
          </p:nvPr>
        </p:nvSpPr>
        <p:spPr>
          <a:xfrm>
            <a:off x="514350" y="1527434"/>
            <a:ext cx="5122069" cy="4525963"/>
          </a:xfrm>
        </p:spPr>
        <p:txBody>
          <a:bodyPr>
            <a:normAutofit fontScale="92500" lnSpcReduction="20000"/>
          </a:bodyPr>
          <a:lstStyle/>
          <a:p>
            <a:pPr marL="0" indent="0">
              <a:buNone/>
            </a:pPr>
            <a:r>
              <a:rPr lang="en-CA" dirty="0"/>
              <a:t>Rates</a:t>
            </a:r>
          </a:p>
          <a:p>
            <a:r>
              <a:rPr lang="en-CA" dirty="0"/>
              <a:t>Range (100 – 300 ppm)</a:t>
            </a:r>
          </a:p>
          <a:p>
            <a:r>
              <a:rPr lang="en-CA" dirty="0"/>
              <a:t>Typical rate: 11.35 L/ha  ~$1440)</a:t>
            </a:r>
          </a:p>
          <a:p>
            <a:r>
              <a:rPr lang="en-US" dirty="0"/>
              <a:t>3 days PHI</a:t>
            </a:r>
          </a:p>
          <a:p>
            <a:r>
              <a:rPr lang="en-US" dirty="0"/>
              <a:t>0.05% (v/v) Xiameter OFX-0309 silicone surfactant recommended </a:t>
            </a:r>
          </a:p>
          <a:p>
            <a:pPr marL="0" indent="0">
              <a:buNone/>
            </a:pPr>
            <a:r>
              <a:rPr lang="en-US" dirty="0"/>
              <a:t>Timing</a:t>
            </a:r>
          </a:p>
          <a:p>
            <a:r>
              <a:rPr lang="en-US" dirty="0"/>
              <a:t>3-21 days before anticipated harvest</a:t>
            </a:r>
          </a:p>
          <a:p>
            <a:r>
              <a:rPr lang="en-US" dirty="0"/>
              <a:t>Most studies in the literature are applied 1 week before harvest</a:t>
            </a:r>
          </a:p>
        </p:txBody>
      </p:sp>
      <p:sp>
        <p:nvSpPr>
          <p:cNvPr id="5" name="Slide Number Placeholder 4">
            <a:extLst>
              <a:ext uri="{FF2B5EF4-FFF2-40B4-BE49-F238E27FC236}">
                <a16:creationId xmlns:a16="http://schemas.microsoft.com/office/drawing/2014/main" id="{A1621E70-7F4D-3AC9-281A-295B564CD212}"/>
              </a:ext>
            </a:extLst>
          </p:cNvPr>
          <p:cNvSpPr>
            <a:spLocks noGrp="1"/>
          </p:cNvSpPr>
          <p:nvPr>
            <p:ph type="sldNum" sz="quarter" idx="12"/>
          </p:nvPr>
        </p:nvSpPr>
        <p:spPr/>
        <p:txBody>
          <a:bodyPr/>
          <a:lstStyle/>
          <a:p>
            <a:pPr>
              <a:defRPr/>
            </a:pPr>
            <a:fld id="{A1EC4411-6DBA-4C49-B078-0C5DCE0EB64A}" type="slidenum">
              <a:rPr lang="en-US" smtClean="0"/>
              <a:pPr>
                <a:defRPr/>
              </a:pPr>
              <a:t>18</a:t>
            </a:fld>
            <a:endParaRPr lang="en-US" dirty="0"/>
          </a:p>
        </p:txBody>
      </p:sp>
      <p:sp>
        <p:nvSpPr>
          <p:cNvPr id="6" name="Shape 921">
            <a:extLst>
              <a:ext uri="{FF2B5EF4-FFF2-40B4-BE49-F238E27FC236}">
                <a16:creationId xmlns:a16="http://schemas.microsoft.com/office/drawing/2014/main" id="{C38D1A45-A864-728E-7130-6EB2C4F0B190}"/>
              </a:ext>
            </a:extLst>
          </p:cNvPr>
          <p:cNvSpPr/>
          <p:nvPr/>
        </p:nvSpPr>
        <p:spPr>
          <a:xfrm>
            <a:off x="-20688" y="32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7" name="Shape 923">
            <a:extLst>
              <a:ext uri="{FF2B5EF4-FFF2-40B4-BE49-F238E27FC236}">
                <a16:creationId xmlns:a16="http://schemas.microsoft.com/office/drawing/2014/main" id="{A9FE28AE-0F10-E17D-BF9A-99A08CD86DF7}"/>
              </a:ext>
            </a:extLst>
          </p:cNvPr>
          <p:cNvSpPr/>
          <p:nvPr/>
        </p:nvSpPr>
        <p:spPr>
          <a:xfrm>
            <a:off x="946547" y="384434"/>
            <a:ext cx="8393906" cy="6261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3600" dirty="0"/>
              <a:t>Harvista ™</a:t>
            </a:r>
            <a:endParaRPr sz="3600" dirty="0"/>
          </a:p>
        </p:txBody>
      </p:sp>
      <p:pic>
        <p:nvPicPr>
          <p:cNvPr id="8" name="Picture 2">
            <a:extLst>
              <a:ext uri="{FF2B5EF4-FFF2-40B4-BE49-F238E27FC236}">
                <a16:creationId xmlns:a16="http://schemas.microsoft.com/office/drawing/2014/main" id="{C271C9A0-A28D-B129-38D9-89CFB95B73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2" y="193323"/>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725B5B0A-F514-8629-94C1-08DEE4217929}"/>
              </a:ext>
            </a:extLst>
          </p:cNvPr>
          <p:cNvPicPr>
            <a:picLocks noChangeAspect="1"/>
          </p:cNvPicPr>
          <p:nvPr/>
        </p:nvPicPr>
        <p:blipFill>
          <a:blip r:embed="rId3"/>
          <a:stretch>
            <a:fillRect/>
          </a:stretch>
        </p:blipFill>
        <p:spPr>
          <a:xfrm>
            <a:off x="5785484" y="1226683"/>
            <a:ext cx="2906078" cy="4404633"/>
          </a:xfrm>
          <a:prstGeom prst="rect">
            <a:avLst/>
          </a:prstGeom>
        </p:spPr>
      </p:pic>
    </p:spTree>
    <p:extLst>
      <p:ext uri="{BB962C8B-B14F-4D97-AF65-F5344CB8AC3E}">
        <p14:creationId xmlns:p14="http://schemas.microsoft.com/office/powerpoint/2010/main" val="363684261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C3E7-0AC1-A800-6928-C17DC3327B90}"/>
              </a:ext>
            </a:extLst>
          </p:cNvPr>
          <p:cNvSpPr>
            <a:spLocks noGrp="1"/>
          </p:cNvSpPr>
          <p:nvPr>
            <p:ph type="title"/>
          </p:nvPr>
        </p:nvSpPr>
        <p:spPr/>
        <p:txBody>
          <a:bodyPr/>
          <a:lstStyle/>
          <a:p>
            <a:r>
              <a:rPr lang="en-CA" dirty="0"/>
              <a:t>Anecdotal evidence</a:t>
            </a:r>
          </a:p>
        </p:txBody>
      </p:sp>
      <p:sp>
        <p:nvSpPr>
          <p:cNvPr id="3" name="Content Placeholder 2">
            <a:extLst>
              <a:ext uri="{FF2B5EF4-FFF2-40B4-BE49-F238E27FC236}">
                <a16:creationId xmlns:a16="http://schemas.microsoft.com/office/drawing/2014/main" id="{E6089DF4-C18A-8D6A-41FF-5CAF98DC6EBF}"/>
              </a:ext>
            </a:extLst>
          </p:cNvPr>
          <p:cNvSpPr>
            <a:spLocks noGrp="1"/>
          </p:cNvSpPr>
          <p:nvPr>
            <p:ph sz="half" idx="1"/>
          </p:nvPr>
        </p:nvSpPr>
        <p:spPr>
          <a:xfrm>
            <a:off x="578647" y="1600206"/>
            <a:ext cx="9393692" cy="4525963"/>
          </a:xfrm>
        </p:spPr>
        <p:txBody>
          <a:bodyPr>
            <a:normAutofit/>
          </a:bodyPr>
          <a:lstStyle/>
          <a:p>
            <a:r>
              <a:rPr lang="en-CA" sz="2400" dirty="0"/>
              <a:t>Very effective for maintaining  fruit quality in CA storage</a:t>
            </a:r>
          </a:p>
          <a:p>
            <a:r>
              <a:rPr lang="en-CA" sz="2400" dirty="0"/>
              <a:t>Works extremely well in pick your own operations – delaying harvest and delaying PFD</a:t>
            </a:r>
          </a:p>
          <a:p>
            <a:r>
              <a:rPr lang="en-CA" sz="2400" dirty="0"/>
              <a:t>Timing: many studies report applying Harvista 1 week before harvest</a:t>
            </a:r>
          </a:p>
          <a:p>
            <a:r>
              <a:rPr lang="en-CA" sz="2400" dirty="0"/>
              <a:t>Delayed ethylene production, starch conversion in Empire but McIntosh less responsive (Doerflinger et al, 2019).</a:t>
            </a:r>
          </a:p>
          <a:p>
            <a:r>
              <a:rPr lang="en-CA" sz="2400" dirty="0"/>
              <a:t>In Gala, AVG decreased colour when Harvista did not (Liu Jian Yang et al, 2022)</a:t>
            </a:r>
          </a:p>
          <a:p>
            <a:r>
              <a:rPr lang="en-CA" sz="2400" dirty="0"/>
              <a:t>AVG was more </a:t>
            </a:r>
            <a:r>
              <a:rPr lang="en-US" sz="2400" dirty="0"/>
              <a:t>more effective in preventing stem-end splitting in Gala  than Harvista</a:t>
            </a:r>
            <a:r>
              <a:rPr lang="en-CA" sz="2400" dirty="0"/>
              <a:t> (Liu Jian Yang et al, 2022).</a:t>
            </a:r>
          </a:p>
          <a:p>
            <a:endParaRPr lang="en-CA" sz="2400" dirty="0"/>
          </a:p>
          <a:p>
            <a:endParaRPr lang="en-CA" sz="2400" dirty="0"/>
          </a:p>
        </p:txBody>
      </p:sp>
      <p:sp>
        <p:nvSpPr>
          <p:cNvPr id="5" name="Slide Number Placeholder 4">
            <a:extLst>
              <a:ext uri="{FF2B5EF4-FFF2-40B4-BE49-F238E27FC236}">
                <a16:creationId xmlns:a16="http://schemas.microsoft.com/office/drawing/2014/main" id="{1DCF7357-3EE8-50D0-6647-447AF8DD5537}"/>
              </a:ext>
            </a:extLst>
          </p:cNvPr>
          <p:cNvSpPr>
            <a:spLocks noGrp="1"/>
          </p:cNvSpPr>
          <p:nvPr>
            <p:ph type="sldNum" sz="quarter" idx="12"/>
          </p:nvPr>
        </p:nvSpPr>
        <p:spPr/>
        <p:txBody>
          <a:bodyPr/>
          <a:lstStyle/>
          <a:p>
            <a:pPr>
              <a:defRPr/>
            </a:pPr>
            <a:fld id="{A1EC4411-6DBA-4C49-B078-0C5DCE0EB64A}" type="slidenum">
              <a:rPr lang="en-US" smtClean="0"/>
              <a:pPr>
                <a:defRPr/>
              </a:pPr>
              <a:t>19</a:t>
            </a:fld>
            <a:endParaRPr lang="en-US" dirty="0"/>
          </a:p>
        </p:txBody>
      </p:sp>
      <p:sp>
        <p:nvSpPr>
          <p:cNvPr id="6" name="Shape 921">
            <a:extLst>
              <a:ext uri="{FF2B5EF4-FFF2-40B4-BE49-F238E27FC236}">
                <a16:creationId xmlns:a16="http://schemas.microsoft.com/office/drawing/2014/main" id="{CF95879F-693B-C0A4-A4CB-231E5685F812}"/>
              </a:ext>
            </a:extLst>
          </p:cNvPr>
          <p:cNvSpPr/>
          <p:nvPr/>
        </p:nvSpPr>
        <p:spPr>
          <a:xfrm>
            <a:off x="-20688" y="32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7" name="Shape 923">
            <a:extLst>
              <a:ext uri="{FF2B5EF4-FFF2-40B4-BE49-F238E27FC236}">
                <a16:creationId xmlns:a16="http://schemas.microsoft.com/office/drawing/2014/main" id="{9914D03F-6B97-1FAC-7113-63775C7A9905}"/>
              </a:ext>
            </a:extLst>
          </p:cNvPr>
          <p:cNvSpPr/>
          <p:nvPr/>
        </p:nvSpPr>
        <p:spPr>
          <a:xfrm>
            <a:off x="946547" y="384434"/>
            <a:ext cx="8393906" cy="6261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3600" dirty="0"/>
              <a:t>Harvista ™ - Literature</a:t>
            </a:r>
            <a:endParaRPr sz="3600" dirty="0"/>
          </a:p>
        </p:txBody>
      </p:sp>
      <p:pic>
        <p:nvPicPr>
          <p:cNvPr id="8" name="Picture 2">
            <a:extLst>
              <a:ext uri="{FF2B5EF4-FFF2-40B4-BE49-F238E27FC236}">
                <a16:creationId xmlns:a16="http://schemas.microsoft.com/office/drawing/2014/main" id="{6C60E9EF-8DC1-D7A6-84D9-C3242DAB1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2" y="193323"/>
            <a:ext cx="8763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980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D4620-5071-DCE1-55ED-1BB5162EC9D3}"/>
              </a:ext>
            </a:extLst>
          </p:cNvPr>
          <p:cNvSpPr>
            <a:spLocks noGrp="1"/>
          </p:cNvSpPr>
          <p:nvPr>
            <p:ph type="title"/>
          </p:nvPr>
        </p:nvSpPr>
        <p:spPr/>
        <p:txBody>
          <a:bodyPr/>
          <a:lstStyle/>
          <a:p>
            <a:endParaRPr lang="en-CA" dirty="0"/>
          </a:p>
        </p:txBody>
      </p:sp>
      <p:sp>
        <p:nvSpPr>
          <p:cNvPr id="6" name="Content Placeholder 5">
            <a:extLst>
              <a:ext uri="{FF2B5EF4-FFF2-40B4-BE49-F238E27FC236}">
                <a16:creationId xmlns:a16="http://schemas.microsoft.com/office/drawing/2014/main" id="{B8EEE059-1F83-6323-A930-0FEC325646CE}"/>
              </a:ext>
            </a:extLst>
          </p:cNvPr>
          <p:cNvSpPr>
            <a:spLocks noGrp="1"/>
          </p:cNvSpPr>
          <p:nvPr>
            <p:ph sz="half" idx="1"/>
          </p:nvPr>
        </p:nvSpPr>
        <p:spPr>
          <a:xfrm>
            <a:off x="578648" y="1600206"/>
            <a:ext cx="4692600" cy="4585441"/>
          </a:xfrm>
        </p:spPr>
        <p:txBody>
          <a:bodyPr>
            <a:normAutofit fontScale="92500" lnSpcReduction="10000"/>
          </a:bodyPr>
          <a:lstStyle/>
          <a:p>
            <a:pPr marL="0" indent="0">
              <a:buNone/>
            </a:pPr>
            <a:r>
              <a:rPr lang="en-US" dirty="0"/>
              <a:t>Fruit Maturity</a:t>
            </a:r>
          </a:p>
          <a:p>
            <a:r>
              <a:rPr lang="en-US" dirty="0"/>
              <a:t>A fruit it considered mature when it is ready for harvest – “horticultural maturity”</a:t>
            </a:r>
          </a:p>
          <a:p>
            <a:r>
              <a:rPr lang="en-US" dirty="0"/>
              <a:t>Fruit has fully developed in size but may not be ready for immediate consumption. </a:t>
            </a:r>
          </a:p>
          <a:p>
            <a:pPr marL="0" indent="0">
              <a:buNone/>
            </a:pPr>
            <a:r>
              <a:rPr lang="en-US" dirty="0"/>
              <a:t>Ripening </a:t>
            </a:r>
          </a:p>
          <a:p>
            <a:r>
              <a:rPr lang="en-US" dirty="0"/>
              <a:t>follows or overlaps maturation</a:t>
            </a:r>
          </a:p>
          <a:p>
            <a:r>
              <a:rPr lang="en-US" dirty="0"/>
              <a:t>Rendering the fruit edible and acceptable to consume</a:t>
            </a:r>
            <a:endParaRPr lang="en-CA" dirty="0"/>
          </a:p>
        </p:txBody>
      </p:sp>
      <p:sp>
        <p:nvSpPr>
          <p:cNvPr id="2" name="Slide Number Placeholder 1">
            <a:extLst>
              <a:ext uri="{FF2B5EF4-FFF2-40B4-BE49-F238E27FC236}">
                <a16:creationId xmlns:a16="http://schemas.microsoft.com/office/drawing/2014/main" id="{70A873D8-18EC-4505-15A0-9849FEAA6E36}"/>
              </a:ext>
            </a:extLst>
          </p:cNvPr>
          <p:cNvSpPr>
            <a:spLocks noGrp="1"/>
          </p:cNvSpPr>
          <p:nvPr>
            <p:ph type="sldNum" sz="quarter" idx="12"/>
          </p:nvPr>
        </p:nvSpPr>
        <p:spPr/>
        <p:txBody>
          <a:bodyPr/>
          <a:lstStyle/>
          <a:p>
            <a:pPr>
              <a:defRPr/>
            </a:pPr>
            <a:r>
              <a:rPr lang="en-US" dirty="0"/>
              <a:t>Slide </a:t>
            </a:r>
            <a:fld id="{EB15BC02-7406-4314-B49D-1F8B6325505A}" type="slidenum">
              <a:rPr lang="en-US" smtClean="0"/>
              <a:pPr>
                <a:defRPr/>
              </a:pPr>
              <a:t>2</a:t>
            </a:fld>
            <a:endParaRPr lang="en-US" dirty="0"/>
          </a:p>
        </p:txBody>
      </p:sp>
      <p:sp>
        <p:nvSpPr>
          <p:cNvPr id="3" name="Shape 320">
            <a:extLst>
              <a:ext uri="{FF2B5EF4-FFF2-40B4-BE49-F238E27FC236}">
                <a16:creationId xmlns:a16="http://schemas.microsoft.com/office/drawing/2014/main" id="{6394BA7B-B60C-89AC-93E1-5822A1AA383F}"/>
              </a:ext>
            </a:extLst>
          </p:cNvPr>
          <p:cNvSpPr/>
          <p:nvPr/>
        </p:nvSpPr>
        <p:spPr>
          <a:xfrm>
            <a:off x="0" y="0"/>
            <a:ext cx="10299700" cy="1177365"/>
          </a:xfrm>
          <a:prstGeom prst="rect">
            <a:avLst/>
          </a:prstGeom>
          <a:solidFill>
            <a:srgbClr val="B51A00"/>
          </a:solidFill>
          <a:ln w="12700">
            <a:miter lim="400000"/>
          </a:ln>
        </p:spPr>
        <p:txBody>
          <a:bodyPr lIns="50800" tIns="50800" rIns="50800" bIns="50800" anchor="ctr"/>
          <a:lstStyle/>
          <a:p>
            <a:pPr>
              <a:defRPr sz="3600"/>
            </a:pPr>
            <a:endParaRPr dirty="0"/>
          </a:p>
        </p:txBody>
      </p:sp>
      <p:sp>
        <p:nvSpPr>
          <p:cNvPr id="4" name="Shape 322">
            <a:extLst>
              <a:ext uri="{FF2B5EF4-FFF2-40B4-BE49-F238E27FC236}">
                <a16:creationId xmlns:a16="http://schemas.microsoft.com/office/drawing/2014/main" id="{5D4B5F9F-AB82-D361-9409-CAE2229AFB76}"/>
              </a:ext>
            </a:extLst>
          </p:cNvPr>
          <p:cNvSpPr/>
          <p:nvPr/>
        </p:nvSpPr>
        <p:spPr>
          <a:xfrm>
            <a:off x="742428" y="291164"/>
            <a:ext cx="9557272"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lgn="l">
              <a:defRPr sz="4000" b="1">
                <a:solidFill>
                  <a:srgbClr val="FFFFFF"/>
                </a:solidFill>
                <a:latin typeface="+mj-lt"/>
                <a:ea typeface="+mj-ea"/>
                <a:cs typeface="+mj-cs"/>
                <a:sym typeface="Helvetica Neue"/>
              </a:defRPr>
            </a:lvl1pPr>
          </a:lstStyle>
          <a:p>
            <a:r>
              <a:rPr lang="en-CA" sz="3200" dirty="0"/>
              <a:t>Introduction – Fruit maturity and Ripening</a:t>
            </a:r>
            <a:endParaRPr sz="3200" dirty="0"/>
          </a:p>
        </p:txBody>
      </p:sp>
      <p:pic>
        <p:nvPicPr>
          <p:cNvPr id="1026" name="Picture 2">
            <a:extLst>
              <a:ext uri="{FF2B5EF4-FFF2-40B4-BE49-F238E27FC236}">
                <a16:creationId xmlns:a16="http://schemas.microsoft.com/office/drawing/2014/main" id="{BCBB765F-2AB4-4CFB-FB21-CAF9F8B50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43500" y="1239225"/>
            <a:ext cx="5060199" cy="305057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anana Ripening Room | Cantek Group">
            <a:extLst>
              <a:ext uri="{FF2B5EF4-FFF2-40B4-BE49-F238E27FC236}">
                <a16:creationId xmlns:a16="http://schemas.microsoft.com/office/drawing/2014/main" id="{E5E5D815-86FD-92B5-99BB-B6C0D86A8C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9615" y="4487730"/>
            <a:ext cx="2233770" cy="2233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268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C3E7-0AC1-A800-6928-C17DC3327B90}"/>
              </a:ext>
            </a:extLst>
          </p:cNvPr>
          <p:cNvSpPr>
            <a:spLocks noGrp="1"/>
          </p:cNvSpPr>
          <p:nvPr>
            <p:ph type="title"/>
          </p:nvPr>
        </p:nvSpPr>
        <p:spPr/>
        <p:txBody>
          <a:bodyPr/>
          <a:lstStyle/>
          <a:p>
            <a:r>
              <a:rPr lang="en-CA" dirty="0"/>
              <a:t>Anecdotal evidence</a:t>
            </a:r>
          </a:p>
        </p:txBody>
      </p:sp>
      <p:sp>
        <p:nvSpPr>
          <p:cNvPr id="3" name="Content Placeholder 2">
            <a:extLst>
              <a:ext uri="{FF2B5EF4-FFF2-40B4-BE49-F238E27FC236}">
                <a16:creationId xmlns:a16="http://schemas.microsoft.com/office/drawing/2014/main" id="{E6089DF4-C18A-8D6A-41FF-5CAF98DC6EBF}"/>
              </a:ext>
            </a:extLst>
          </p:cNvPr>
          <p:cNvSpPr>
            <a:spLocks noGrp="1"/>
          </p:cNvSpPr>
          <p:nvPr>
            <p:ph sz="half" idx="1"/>
          </p:nvPr>
        </p:nvSpPr>
        <p:spPr>
          <a:xfrm>
            <a:off x="578647" y="1600206"/>
            <a:ext cx="6413824" cy="4445592"/>
          </a:xfrm>
        </p:spPr>
        <p:txBody>
          <a:bodyPr>
            <a:normAutofit fontScale="92500"/>
          </a:bodyPr>
          <a:lstStyle/>
          <a:p>
            <a:r>
              <a:rPr lang="en-US" sz="2400" dirty="0"/>
              <a:t>Works well on McIntosh b/c fruit produce 10- to 20-fold more ethylene than most apple varieties</a:t>
            </a:r>
          </a:p>
          <a:p>
            <a:r>
              <a:rPr lang="en-US" sz="2400" dirty="0"/>
              <a:t>It is challenging to get red colour on McIntosh, so delayed harvest and preventing pre-harvest fruit drop is a large benefit of 1-MCP (DeEll)</a:t>
            </a:r>
          </a:p>
          <a:p>
            <a:r>
              <a:rPr lang="en-US" sz="2400" dirty="0"/>
              <a:t>In a Brazilian study on Cripps Pink, 1-MCP applied 7 days before harvest delayed maturity 6-28 days (depending on concentration). The AVG treatment delayed ethylene production and skin red color development at harvest more markedly than the highest concentration of 1-MCP at 300 mg/L. (do </a:t>
            </a:r>
            <a:r>
              <a:rPr lang="pt-BR" sz="2400" dirty="0"/>
              <a:t>Amarante, et al., 2022)</a:t>
            </a:r>
            <a:endParaRPr lang="en-US" sz="2400" dirty="0"/>
          </a:p>
          <a:p>
            <a:endParaRPr lang="en-CA" sz="2400" dirty="0"/>
          </a:p>
          <a:p>
            <a:endParaRPr lang="en-CA" sz="2400" dirty="0"/>
          </a:p>
        </p:txBody>
      </p:sp>
      <p:sp>
        <p:nvSpPr>
          <p:cNvPr id="5" name="Slide Number Placeholder 4">
            <a:extLst>
              <a:ext uri="{FF2B5EF4-FFF2-40B4-BE49-F238E27FC236}">
                <a16:creationId xmlns:a16="http://schemas.microsoft.com/office/drawing/2014/main" id="{1DCF7357-3EE8-50D0-6647-447AF8DD5537}"/>
              </a:ext>
            </a:extLst>
          </p:cNvPr>
          <p:cNvSpPr>
            <a:spLocks noGrp="1"/>
          </p:cNvSpPr>
          <p:nvPr>
            <p:ph type="sldNum" sz="quarter" idx="12"/>
          </p:nvPr>
        </p:nvSpPr>
        <p:spPr/>
        <p:txBody>
          <a:bodyPr/>
          <a:lstStyle/>
          <a:p>
            <a:pPr>
              <a:defRPr/>
            </a:pPr>
            <a:fld id="{A1EC4411-6DBA-4C49-B078-0C5DCE0EB64A}" type="slidenum">
              <a:rPr lang="en-US" smtClean="0"/>
              <a:pPr>
                <a:defRPr/>
              </a:pPr>
              <a:t>20</a:t>
            </a:fld>
            <a:endParaRPr lang="en-US" dirty="0"/>
          </a:p>
        </p:txBody>
      </p:sp>
      <p:sp>
        <p:nvSpPr>
          <p:cNvPr id="6" name="Shape 921">
            <a:extLst>
              <a:ext uri="{FF2B5EF4-FFF2-40B4-BE49-F238E27FC236}">
                <a16:creationId xmlns:a16="http://schemas.microsoft.com/office/drawing/2014/main" id="{CF95879F-693B-C0A4-A4CB-231E5685F812}"/>
              </a:ext>
            </a:extLst>
          </p:cNvPr>
          <p:cNvSpPr/>
          <p:nvPr/>
        </p:nvSpPr>
        <p:spPr>
          <a:xfrm>
            <a:off x="-20688" y="32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7" name="Shape 923">
            <a:extLst>
              <a:ext uri="{FF2B5EF4-FFF2-40B4-BE49-F238E27FC236}">
                <a16:creationId xmlns:a16="http://schemas.microsoft.com/office/drawing/2014/main" id="{9914D03F-6B97-1FAC-7113-63775C7A9905}"/>
              </a:ext>
            </a:extLst>
          </p:cNvPr>
          <p:cNvSpPr/>
          <p:nvPr/>
        </p:nvSpPr>
        <p:spPr>
          <a:xfrm>
            <a:off x="946547" y="384434"/>
            <a:ext cx="8393906" cy="626133"/>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3600" dirty="0"/>
              <a:t>Harvista ™ - Literature</a:t>
            </a:r>
            <a:endParaRPr sz="3600" dirty="0"/>
          </a:p>
        </p:txBody>
      </p:sp>
      <p:pic>
        <p:nvPicPr>
          <p:cNvPr id="8" name="Picture 2">
            <a:extLst>
              <a:ext uri="{FF2B5EF4-FFF2-40B4-BE49-F238E27FC236}">
                <a16:creationId xmlns:a16="http://schemas.microsoft.com/office/drawing/2014/main" id="{6C60E9EF-8DC1-D7A6-84D9-C3242DAB1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2" y="193323"/>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he value of Harvista in preventing drop in McIntosh apples is illustrated in these October, 2013 photos from an field trial by the Ontario Ministry of Agriculture, Food and Rural Affairs. This tree was treated with Harvista three weeks before the photo was taken and the untreated tree, below,  was not. &lt;b&gt;(Courtesy Jennifer DeEll)&lt;/b&gt;">
            <a:extLst>
              <a:ext uri="{FF2B5EF4-FFF2-40B4-BE49-F238E27FC236}">
                <a16:creationId xmlns:a16="http://schemas.microsoft.com/office/drawing/2014/main" id="{B0785E3D-7F50-F255-AE24-E88D909F6EEA}"/>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tretch>
            <a:fillRect/>
          </a:stretch>
        </p:blipFill>
        <p:spPr bwMode="auto">
          <a:xfrm>
            <a:off x="7104804" y="1336323"/>
            <a:ext cx="3173516" cy="2967237"/>
          </a:xfrm>
          <a:prstGeom prst="rect">
            <a:avLst/>
          </a:prstGeom>
          <a:solidFill>
            <a:srgbClr val="FFFFFF"/>
          </a:solidFill>
        </p:spPr>
      </p:pic>
    </p:spTree>
    <p:extLst>
      <p:ext uri="{BB962C8B-B14F-4D97-AF65-F5344CB8AC3E}">
        <p14:creationId xmlns:p14="http://schemas.microsoft.com/office/powerpoint/2010/main" val="29001652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9C3E7-0AC1-A800-6928-C17DC3327B90}"/>
              </a:ext>
            </a:extLst>
          </p:cNvPr>
          <p:cNvSpPr>
            <a:spLocks noGrp="1"/>
          </p:cNvSpPr>
          <p:nvPr>
            <p:ph type="title"/>
          </p:nvPr>
        </p:nvSpPr>
        <p:spPr/>
        <p:txBody>
          <a:bodyPr/>
          <a:lstStyle/>
          <a:p>
            <a:r>
              <a:rPr lang="en-CA" dirty="0"/>
              <a:t>Anecdotal evidence</a:t>
            </a:r>
          </a:p>
        </p:txBody>
      </p:sp>
      <p:sp>
        <p:nvSpPr>
          <p:cNvPr id="3" name="Content Placeholder 2">
            <a:extLst>
              <a:ext uri="{FF2B5EF4-FFF2-40B4-BE49-F238E27FC236}">
                <a16:creationId xmlns:a16="http://schemas.microsoft.com/office/drawing/2014/main" id="{E6089DF4-C18A-8D6A-41FF-5CAF98DC6EBF}"/>
              </a:ext>
            </a:extLst>
          </p:cNvPr>
          <p:cNvSpPr>
            <a:spLocks noGrp="1"/>
          </p:cNvSpPr>
          <p:nvPr>
            <p:ph sz="half" idx="1"/>
          </p:nvPr>
        </p:nvSpPr>
        <p:spPr>
          <a:xfrm>
            <a:off x="578646" y="1600206"/>
            <a:ext cx="8989215" cy="4445592"/>
          </a:xfrm>
        </p:spPr>
        <p:txBody>
          <a:bodyPr>
            <a:normAutofit fontScale="85000" lnSpcReduction="10000"/>
          </a:bodyPr>
          <a:lstStyle/>
          <a:p>
            <a:r>
              <a:rPr lang="en-CA" sz="2400" dirty="0"/>
              <a:t>Harvista (1-MCP) and ReTain (AVG) are excellent pre-harvest management tools to reduced pre-harvest fruit drop, delay maturation, decrease some post-harvest disorders and improve storage potential</a:t>
            </a:r>
          </a:p>
          <a:p>
            <a:r>
              <a:rPr lang="en-US" sz="2400" dirty="0"/>
              <a:t>An in-line chemical injector system for air-blast sprayers is required for application</a:t>
            </a:r>
            <a:endParaRPr lang="en-CA" sz="2400" dirty="0"/>
          </a:p>
          <a:p>
            <a:pPr marL="0" indent="0">
              <a:buNone/>
            </a:pPr>
            <a:endParaRPr lang="en-US" sz="2400" dirty="0"/>
          </a:p>
          <a:p>
            <a:pPr marL="0" indent="0">
              <a:buNone/>
            </a:pPr>
            <a:r>
              <a:rPr lang="en-US" sz="2400" dirty="0"/>
              <a:t>Rates:</a:t>
            </a:r>
          </a:p>
          <a:p>
            <a:r>
              <a:rPr lang="en-US" sz="2400" dirty="0"/>
              <a:t>Use higher rates for fruit that are at a more advanced stage of maturity</a:t>
            </a:r>
            <a:endParaRPr lang="en-CA" sz="2400" dirty="0"/>
          </a:p>
          <a:p>
            <a:r>
              <a:rPr lang="en-CA" sz="2400" dirty="0"/>
              <a:t>Consider lower rates when colour might be impaired (e.g., bi-coloured apples including McIntosh, Honeycrisp, Gala, Jonagold etc.)</a:t>
            </a:r>
          </a:p>
          <a:p>
            <a:r>
              <a:rPr lang="en-CA" sz="2400" dirty="0"/>
              <a:t>Response will vary by cultivar, product rate, and time of application</a:t>
            </a:r>
          </a:p>
          <a:p>
            <a:pPr marL="0" indent="0">
              <a:buNone/>
            </a:pPr>
            <a:endParaRPr lang="en-US" sz="2400" dirty="0"/>
          </a:p>
          <a:p>
            <a:pPr marL="0" indent="0">
              <a:buNone/>
            </a:pPr>
            <a:r>
              <a:rPr lang="en-US" sz="2400" dirty="0"/>
              <a:t>The effects of Harvista on quality factors such as firmness can be maintained during air and controlled atmosphere storage, but the persistence of these effects are related to harvest maturity </a:t>
            </a:r>
          </a:p>
          <a:p>
            <a:pPr marL="0" indent="0">
              <a:buNone/>
            </a:pPr>
            <a:endParaRPr lang="en-CA" sz="2400" dirty="0"/>
          </a:p>
        </p:txBody>
      </p:sp>
      <p:sp>
        <p:nvSpPr>
          <p:cNvPr id="5" name="Slide Number Placeholder 4">
            <a:extLst>
              <a:ext uri="{FF2B5EF4-FFF2-40B4-BE49-F238E27FC236}">
                <a16:creationId xmlns:a16="http://schemas.microsoft.com/office/drawing/2014/main" id="{1DCF7357-3EE8-50D0-6647-447AF8DD5537}"/>
              </a:ext>
            </a:extLst>
          </p:cNvPr>
          <p:cNvSpPr>
            <a:spLocks noGrp="1"/>
          </p:cNvSpPr>
          <p:nvPr>
            <p:ph type="sldNum" sz="quarter" idx="12"/>
          </p:nvPr>
        </p:nvSpPr>
        <p:spPr/>
        <p:txBody>
          <a:bodyPr/>
          <a:lstStyle/>
          <a:p>
            <a:pPr>
              <a:defRPr/>
            </a:pPr>
            <a:fld id="{A1EC4411-6DBA-4C49-B078-0C5DCE0EB64A}" type="slidenum">
              <a:rPr lang="en-US" smtClean="0"/>
              <a:pPr>
                <a:defRPr/>
              </a:pPr>
              <a:t>21</a:t>
            </a:fld>
            <a:endParaRPr lang="en-US" dirty="0"/>
          </a:p>
        </p:txBody>
      </p:sp>
      <p:sp>
        <p:nvSpPr>
          <p:cNvPr id="6" name="Shape 921">
            <a:extLst>
              <a:ext uri="{FF2B5EF4-FFF2-40B4-BE49-F238E27FC236}">
                <a16:creationId xmlns:a16="http://schemas.microsoft.com/office/drawing/2014/main" id="{CF95879F-693B-C0A4-A4CB-231E5685F812}"/>
              </a:ext>
            </a:extLst>
          </p:cNvPr>
          <p:cNvSpPr/>
          <p:nvPr/>
        </p:nvSpPr>
        <p:spPr>
          <a:xfrm>
            <a:off x="-20688" y="328"/>
            <a:ext cx="10286999"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7" name="Shape 923">
            <a:extLst>
              <a:ext uri="{FF2B5EF4-FFF2-40B4-BE49-F238E27FC236}">
                <a16:creationId xmlns:a16="http://schemas.microsoft.com/office/drawing/2014/main" id="{9914D03F-6B97-1FAC-7113-63775C7A9905}"/>
              </a:ext>
            </a:extLst>
          </p:cNvPr>
          <p:cNvSpPr/>
          <p:nvPr/>
        </p:nvSpPr>
        <p:spPr>
          <a:xfrm>
            <a:off x="946547" y="384434"/>
            <a:ext cx="8393906" cy="626133"/>
          </a:xfrm>
          <a:prstGeom prst="rect">
            <a:avLst/>
          </a:prstGeom>
          <a:ln w="12700">
            <a:miter lim="400000"/>
          </a:ln>
          <a:extLst>
            <a:ext uri="{C572A759-6A51-4108-AA02-DFA0A04FC94B}">
              <ma14:wrappingTextBoxFlag xmlns:ma14="http://schemas.microsoft.com/office/mac/drawingml/2011/main" xmlns=""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lang="en-CA" sz="3600" dirty="0"/>
              <a:t>Harvista ™ - Summary</a:t>
            </a:r>
            <a:endParaRPr sz="3600" dirty="0"/>
          </a:p>
        </p:txBody>
      </p:sp>
      <p:pic>
        <p:nvPicPr>
          <p:cNvPr id="8" name="Picture 2">
            <a:extLst>
              <a:ext uri="{FF2B5EF4-FFF2-40B4-BE49-F238E27FC236}">
                <a16:creationId xmlns:a16="http://schemas.microsoft.com/office/drawing/2014/main" id="{6C60E9EF-8DC1-D7A6-84D9-C3242DAB14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562" y="193323"/>
            <a:ext cx="876300" cy="876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030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77D05-9E03-7CB4-90C8-324111B561ED}"/>
              </a:ext>
            </a:extLst>
          </p:cNvPr>
          <p:cNvSpPr>
            <a:spLocks noGrp="1"/>
          </p:cNvSpPr>
          <p:nvPr>
            <p:ph type="title"/>
          </p:nvPr>
        </p:nvSpPr>
        <p:spPr/>
        <p:txBody>
          <a:bodyPr/>
          <a:lstStyle/>
          <a:p>
            <a:r>
              <a:rPr lang="en-CA" dirty="0"/>
              <a:t>Where to obtain more information</a:t>
            </a:r>
          </a:p>
        </p:txBody>
      </p:sp>
      <p:sp>
        <p:nvSpPr>
          <p:cNvPr id="3" name="Content Placeholder 2">
            <a:extLst>
              <a:ext uri="{FF2B5EF4-FFF2-40B4-BE49-F238E27FC236}">
                <a16:creationId xmlns:a16="http://schemas.microsoft.com/office/drawing/2014/main" id="{260E8662-A88F-EDA1-5C86-05F60D56CCBB}"/>
              </a:ext>
            </a:extLst>
          </p:cNvPr>
          <p:cNvSpPr>
            <a:spLocks noGrp="1"/>
          </p:cNvSpPr>
          <p:nvPr>
            <p:ph sz="half" idx="1"/>
          </p:nvPr>
        </p:nvSpPr>
        <p:spPr>
          <a:xfrm>
            <a:off x="578647" y="1600206"/>
            <a:ext cx="7005494" cy="4525963"/>
          </a:xfrm>
        </p:spPr>
        <p:txBody>
          <a:bodyPr/>
          <a:lstStyle/>
          <a:p>
            <a:pPr marL="0" indent="0">
              <a:buNone/>
            </a:pPr>
            <a:r>
              <a:rPr lang="en-CA" dirty="0"/>
              <a:t>Distributor</a:t>
            </a:r>
          </a:p>
          <a:p>
            <a:pPr marL="0" indent="0">
              <a:buNone/>
            </a:pPr>
            <a:r>
              <a:rPr lang="en-CA" dirty="0"/>
              <a:t>M N Bartlett</a:t>
            </a:r>
          </a:p>
          <a:p>
            <a:pPr marL="0" indent="0">
              <a:buNone/>
            </a:pPr>
            <a:r>
              <a:rPr lang="en-CA" dirty="0"/>
              <a:t>Steve McDow: 902-680-8697</a:t>
            </a:r>
          </a:p>
          <a:p>
            <a:pPr marL="0" indent="0">
              <a:buNone/>
            </a:pPr>
            <a:r>
              <a:rPr lang="en-CA" dirty="0">
                <a:hlinkClick r:id="rId2"/>
              </a:rPr>
              <a:t>smcdow@bartlett.ca</a:t>
            </a:r>
            <a:endParaRPr lang="en-CA" dirty="0"/>
          </a:p>
          <a:p>
            <a:pPr marL="0" indent="0">
              <a:buNone/>
            </a:pPr>
            <a:endParaRPr lang="en-CA" dirty="0"/>
          </a:p>
          <a:p>
            <a:pPr marL="0" indent="0">
              <a:buNone/>
            </a:pPr>
            <a:r>
              <a:rPr lang="en-CA" dirty="0">
                <a:hlinkClick r:id="rId3"/>
              </a:rPr>
              <a:t>www.agrofresh.com/solutions/harvista/</a:t>
            </a:r>
            <a:r>
              <a:rPr lang="en-CA" dirty="0"/>
              <a:t> </a:t>
            </a:r>
          </a:p>
          <a:p>
            <a:pPr marL="0" indent="0">
              <a:buNone/>
            </a:pPr>
            <a:r>
              <a:rPr lang="en-CA" dirty="0">
                <a:hlinkClick r:id="rId4"/>
              </a:rPr>
              <a:t>www.bartlett.ca</a:t>
            </a:r>
            <a:endParaRPr lang="en-CA" dirty="0"/>
          </a:p>
          <a:p>
            <a:pPr marL="0" indent="0">
              <a:buNone/>
            </a:pPr>
            <a:endParaRPr lang="en-CA" dirty="0"/>
          </a:p>
        </p:txBody>
      </p:sp>
      <p:sp>
        <p:nvSpPr>
          <p:cNvPr id="5" name="Slide Number Placeholder 4">
            <a:extLst>
              <a:ext uri="{FF2B5EF4-FFF2-40B4-BE49-F238E27FC236}">
                <a16:creationId xmlns:a16="http://schemas.microsoft.com/office/drawing/2014/main" id="{BBA164A4-AC76-091D-C4A0-B3A9996D0FAB}"/>
              </a:ext>
            </a:extLst>
          </p:cNvPr>
          <p:cNvSpPr>
            <a:spLocks noGrp="1"/>
          </p:cNvSpPr>
          <p:nvPr>
            <p:ph type="sldNum" sz="quarter" idx="12"/>
          </p:nvPr>
        </p:nvSpPr>
        <p:spPr/>
        <p:txBody>
          <a:bodyPr/>
          <a:lstStyle/>
          <a:p>
            <a:pPr>
              <a:defRPr/>
            </a:pPr>
            <a:fld id="{A1EC4411-6DBA-4C49-B078-0C5DCE0EB64A}" type="slidenum">
              <a:rPr lang="en-US" smtClean="0"/>
              <a:pPr>
                <a:defRPr/>
              </a:pPr>
              <a:t>22</a:t>
            </a:fld>
            <a:endParaRPr lang="en-US" dirty="0"/>
          </a:p>
        </p:txBody>
      </p:sp>
      <p:pic>
        <p:nvPicPr>
          <p:cNvPr id="3074" name="Picture 2">
            <a:extLst>
              <a:ext uri="{FF2B5EF4-FFF2-40B4-BE49-F238E27FC236}">
                <a16:creationId xmlns:a16="http://schemas.microsoft.com/office/drawing/2014/main" id="{71043EBD-4020-7836-2320-81515F839EC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92795" y="1417638"/>
            <a:ext cx="876300" cy="8763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99B0E9EC-7799-8142-9F0B-2FA31C3028B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26742" y="2761778"/>
            <a:ext cx="2445908" cy="45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84714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grass, sky, outdoor, road&#10;&#10;Description automatically generated">
            <a:extLst>
              <a:ext uri="{FF2B5EF4-FFF2-40B4-BE49-F238E27FC236}">
                <a16:creationId xmlns:a16="http://schemas.microsoft.com/office/drawing/2014/main" id="{355F4CD9-E3AD-1D72-63E6-14D23D46F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0287000" cy="6858001"/>
          </a:xfrm>
          <a:prstGeom prst="rect">
            <a:avLst/>
          </a:prstGeom>
        </p:spPr>
      </p:pic>
      <p:sp>
        <p:nvSpPr>
          <p:cNvPr id="2" name="Title 1">
            <a:extLst>
              <a:ext uri="{FF2B5EF4-FFF2-40B4-BE49-F238E27FC236}">
                <a16:creationId xmlns:a16="http://schemas.microsoft.com/office/drawing/2014/main" id="{B9F72620-6155-3746-9535-1ECC77CDC9DB}"/>
              </a:ext>
            </a:extLst>
          </p:cNvPr>
          <p:cNvSpPr>
            <a:spLocks noGrp="1"/>
          </p:cNvSpPr>
          <p:nvPr>
            <p:ph type="title"/>
          </p:nvPr>
        </p:nvSpPr>
        <p:spPr/>
        <p:txBody>
          <a:bodyPr>
            <a:normAutofit/>
          </a:bodyPr>
          <a:lstStyle/>
          <a:p>
            <a:r>
              <a:rPr lang="en-CA" dirty="0">
                <a:solidFill>
                  <a:schemeClr val="bg1"/>
                </a:solidFill>
              </a:rPr>
              <a:t>Select references for further reading </a:t>
            </a:r>
          </a:p>
        </p:txBody>
      </p:sp>
      <p:sp>
        <p:nvSpPr>
          <p:cNvPr id="3" name="Content Placeholder 2">
            <a:extLst>
              <a:ext uri="{FF2B5EF4-FFF2-40B4-BE49-F238E27FC236}">
                <a16:creationId xmlns:a16="http://schemas.microsoft.com/office/drawing/2014/main" id="{84234A25-94E2-CCDE-BA73-3A857183E455}"/>
              </a:ext>
            </a:extLst>
          </p:cNvPr>
          <p:cNvSpPr>
            <a:spLocks noGrp="1"/>
          </p:cNvSpPr>
          <p:nvPr>
            <p:ph sz="half" idx="1"/>
          </p:nvPr>
        </p:nvSpPr>
        <p:spPr>
          <a:xfrm>
            <a:off x="303779" y="1255961"/>
            <a:ext cx="9679442" cy="4963913"/>
          </a:xfrm>
          <a:solidFill>
            <a:schemeClr val="bg1">
              <a:alpha val="74000"/>
            </a:schemeClr>
          </a:solidFill>
        </p:spPr>
        <p:txBody>
          <a:bodyPr>
            <a:normAutofit lnSpcReduction="10000"/>
          </a:bodyPr>
          <a:lstStyle/>
          <a:p>
            <a:r>
              <a:rPr lang="en-US" sz="1800" dirty="0" err="1"/>
              <a:t>Doerflinger</a:t>
            </a:r>
            <a:r>
              <a:rPr lang="en-US" sz="1800" dirty="0"/>
              <a:t>, F.C., Nock, J.F., Miller, W.B. and Watkins, C.B., 2019. Preharvest </a:t>
            </a:r>
            <a:r>
              <a:rPr lang="en-US" sz="1800" dirty="0" err="1"/>
              <a:t>aminoethoxyvinylglycine</a:t>
            </a:r>
            <a:r>
              <a:rPr lang="en-US" sz="1800" dirty="0"/>
              <a:t> (AVG) and 1-methylcyclopropene (1-MCP) effects on ethylene and starch concentrations of ‘Empire’ and ‘McIntosh’ apples. Scientia Horticulturae (244):134-140.</a:t>
            </a:r>
          </a:p>
          <a:p>
            <a:r>
              <a:rPr lang="en-US" sz="1800" dirty="0"/>
              <a:t>do </a:t>
            </a:r>
            <a:r>
              <a:rPr lang="en-US" sz="1800" dirty="0" err="1"/>
              <a:t>Amarante</a:t>
            </a:r>
            <a:r>
              <a:rPr lang="en-US" sz="1800" dirty="0"/>
              <a:t>, C.V.T., </a:t>
            </a:r>
            <a:r>
              <a:rPr lang="en-US" sz="1800" dirty="0" err="1"/>
              <a:t>Argenta</a:t>
            </a:r>
            <a:r>
              <a:rPr lang="en-US" sz="1800" dirty="0"/>
              <a:t>, L.C., de Freitas, S.T. and Steffens, C.A., 2022. Efficiency of pre-harvest application of 1-MCP (Harvista™ 1.3 SC) to delay maturation of ‘Cripps Pink’ apple fruit. Scientia Horticulturae(293) p.110715.</a:t>
            </a:r>
          </a:p>
          <a:p>
            <a:r>
              <a:rPr lang="en-US" sz="1800" dirty="0"/>
              <a:t>Elfving, D.C., Drake, S.R., Reed, A.N. and Visser, D.B., 2007. Preharvest applications of sprayable 1-methylcyclopropene in the orchard for management of apple harvest and postharvest condition. </a:t>
            </a:r>
            <a:r>
              <a:rPr lang="en-US" sz="1800" dirty="0" err="1"/>
              <a:t>HortScience</a:t>
            </a:r>
            <a:r>
              <a:rPr lang="en-US" sz="1800" dirty="0"/>
              <a:t> 42(5):1192-1199.</a:t>
            </a:r>
          </a:p>
          <a:p>
            <a:r>
              <a:rPr lang="en-US" sz="1800" dirty="0"/>
              <a:t>Liu, </a:t>
            </a:r>
            <a:r>
              <a:rPr lang="en-US" sz="1800" dirty="0" err="1"/>
              <a:t>Jianyang</a:t>
            </a:r>
            <a:r>
              <a:rPr lang="en-US" sz="1800" dirty="0"/>
              <a:t>, Md </a:t>
            </a:r>
            <a:r>
              <a:rPr lang="en-US" sz="1800" dirty="0" err="1"/>
              <a:t>Tabibul</a:t>
            </a:r>
            <a:r>
              <a:rPr lang="en-US" sz="1800" dirty="0"/>
              <a:t> Islam, and Sherif M. Sherif. 2022. Effects of </a:t>
            </a:r>
            <a:r>
              <a:rPr lang="en-US" sz="1800" dirty="0" err="1"/>
              <a:t>Aminoethoxyvinylglycine</a:t>
            </a:r>
            <a:r>
              <a:rPr lang="en-US" sz="1800" dirty="0"/>
              <a:t> (AVG) and 1-Methylcyclopropene (1-MCP) on the Pre-Harvest Drop Rate, Fruit Quality, and Stem-End Splitting in ‘Gala’ Apples. Horticulturae 8 (12):1100. </a:t>
            </a:r>
            <a:r>
              <a:rPr lang="en-US" sz="1800" dirty="0">
                <a:hlinkClick r:id="rId3"/>
              </a:rPr>
              <a:t>https://doi.org/10.3390/horticulturae8121100</a:t>
            </a:r>
            <a:endParaRPr lang="en-US" sz="1800" dirty="0"/>
          </a:p>
          <a:p>
            <a:r>
              <a:rPr lang="en-US" sz="1800" dirty="0"/>
              <a:t>Nock, J.F., Watkins, C.B., James, H., Reed, N. and Oakes, R.L., 2009. April. Preharvest application of 1-methylcyclopropene (1-MCP) to control fruit drop of apples, and its effects on postharvest quality. Acta Hort. 877:365-374.</a:t>
            </a:r>
          </a:p>
          <a:p>
            <a:r>
              <a:rPr lang="en-US" sz="1800" dirty="0"/>
              <a:t>Watkins, C.B. 2008 Overview of 1-methylcyclopropene trials and uses for edible horticultural crops </a:t>
            </a:r>
            <a:r>
              <a:rPr lang="en-US" sz="1800" dirty="0" err="1"/>
              <a:t>HortScience</a:t>
            </a:r>
            <a:r>
              <a:rPr lang="en-US" sz="1800" dirty="0"/>
              <a:t> 43 86 94</a:t>
            </a:r>
          </a:p>
          <a:p>
            <a:pPr marL="0" indent="0">
              <a:buNone/>
            </a:pPr>
            <a:endParaRPr lang="en-US" sz="1800" dirty="0"/>
          </a:p>
        </p:txBody>
      </p:sp>
      <p:sp>
        <p:nvSpPr>
          <p:cNvPr id="5" name="Slide Number Placeholder 4">
            <a:extLst>
              <a:ext uri="{FF2B5EF4-FFF2-40B4-BE49-F238E27FC236}">
                <a16:creationId xmlns:a16="http://schemas.microsoft.com/office/drawing/2014/main" id="{32B388BF-EB50-29F6-80DC-D18AE4670FFD}"/>
              </a:ext>
            </a:extLst>
          </p:cNvPr>
          <p:cNvSpPr>
            <a:spLocks noGrp="1"/>
          </p:cNvSpPr>
          <p:nvPr>
            <p:ph type="sldNum" sz="quarter" idx="12"/>
          </p:nvPr>
        </p:nvSpPr>
        <p:spPr/>
        <p:txBody>
          <a:bodyPr/>
          <a:lstStyle/>
          <a:p>
            <a:pPr>
              <a:defRPr/>
            </a:pPr>
            <a:fld id="{A1EC4411-6DBA-4C49-B078-0C5DCE0EB64A}" type="slidenum">
              <a:rPr lang="en-US" smtClean="0"/>
              <a:pPr>
                <a:defRPr/>
              </a:pPr>
              <a:t>23</a:t>
            </a:fld>
            <a:endParaRPr lang="en-US" dirty="0"/>
          </a:p>
        </p:txBody>
      </p:sp>
    </p:spTree>
    <p:extLst>
      <p:ext uri="{BB962C8B-B14F-4D97-AF65-F5344CB8AC3E}">
        <p14:creationId xmlns:p14="http://schemas.microsoft.com/office/powerpoint/2010/main" val="1435163415"/>
      </p:ext>
    </p:extLst>
  </p:cSld>
  <p:clrMapOvr>
    <a:masterClrMapping/>
  </p:clrMapOvr>
  <p:transition spd="med">
    <p:cover dir="rd"/>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a:extLst>
              <a:ext uri="{FF2B5EF4-FFF2-40B4-BE49-F238E27FC236}">
                <a16:creationId xmlns:a16="http://schemas.microsoft.com/office/drawing/2014/main" id="{14BF20EC-989C-405D-9558-A0034AF9BA0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10287000" cy="6858001"/>
          </a:xfrm>
        </p:spPr>
      </p:pic>
      <p:sp>
        <p:nvSpPr>
          <p:cNvPr id="4" name="Slide Number Placeholder 3">
            <a:extLst>
              <a:ext uri="{FF2B5EF4-FFF2-40B4-BE49-F238E27FC236}">
                <a16:creationId xmlns:a16="http://schemas.microsoft.com/office/drawing/2014/main" id="{19F0906D-3883-46E8-99C7-CDFF1328E056}"/>
              </a:ext>
            </a:extLst>
          </p:cNvPr>
          <p:cNvSpPr>
            <a:spLocks noGrp="1"/>
          </p:cNvSpPr>
          <p:nvPr>
            <p:ph type="sldNum" sz="quarter" idx="12"/>
          </p:nvPr>
        </p:nvSpPr>
        <p:spPr>
          <a:xfrm>
            <a:off x="7372350" y="6356375"/>
            <a:ext cx="2400300" cy="365125"/>
          </a:xfrm>
        </p:spPr>
        <p:txBody>
          <a:bodyPr/>
          <a:lstStyle/>
          <a:p>
            <a:pPr>
              <a:defRPr/>
            </a:pPr>
            <a:fld id="{0E3A8D62-5CAA-4384-A137-D3B365E661D5}" type="slidenum">
              <a:rPr lang="en-US" smtClean="0"/>
              <a:pPr>
                <a:defRPr/>
              </a:pPr>
              <a:t>24</a:t>
            </a:fld>
            <a:endParaRPr lang="en-US" dirty="0"/>
          </a:p>
        </p:txBody>
      </p:sp>
      <p:sp>
        <p:nvSpPr>
          <p:cNvPr id="7" name="Rectangle 2">
            <a:extLst>
              <a:ext uri="{FF2B5EF4-FFF2-40B4-BE49-F238E27FC236}">
                <a16:creationId xmlns:a16="http://schemas.microsoft.com/office/drawing/2014/main" id="{E8943BAD-4A82-4220-A2C0-9728D69D88F2}"/>
              </a:ext>
            </a:extLst>
          </p:cNvPr>
          <p:cNvSpPr txBox="1">
            <a:spLocks noChangeArrowheads="1"/>
          </p:cNvSpPr>
          <p:nvPr/>
        </p:nvSpPr>
        <p:spPr>
          <a:xfrm>
            <a:off x="844900" y="171790"/>
            <a:ext cx="8341744" cy="1147053"/>
          </a:xfrm>
          <a:prstGeom prst="rect">
            <a:avLst/>
          </a:prstGeom>
          <a:noFill/>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buClrTx/>
              <a:buSzTx/>
              <a:buFontTx/>
            </a:pPr>
            <a:r>
              <a:rPr lang="en-CA" b="1" dirty="0">
                <a:solidFill>
                  <a:schemeClr val="bg1"/>
                </a:solidFill>
              </a:rPr>
              <a:t>Acknowledgements</a:t>
            </a:r>
          </a:p>
        </p:txBody>
      </p:sp>
      <p:sp>
        <p:nvSpPr>
          <p:cNvPr id="8" name="Content Placeholder 1">
            <a:extLst>
              <a:ext uri="{FF2B5EF4-FFF2-40B4-BE49-F238E27FC236}">
                <a16:creationId xmlns:a16="http://schemas.microsoft.com/office/drawing/2014/main" id="{480FDBE7-6406-4A48-83D0-26226B4066CB}"/>
              </a:ext>
            </a:extLst>
          </p:cNvPr>
          <p:cNvSpPr txBox="1">
            <a:spLocks/>
          </p:cNvSpPr>
          <p:nvPr/>
        </p:nvSpPr>
        <p:spPr>
          <a:xfrm>
            <a:off x="4730262" y="1674260"/>
            <a:ext cx="5042388" cy="4828324"/>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fontAlgn="auto">
              <a:spcAft>
                <a:spcPts val="0"/>
              </a:spcAft>
              <a:buClrTx/>
              <a:buSzTx/>
              <a:buNone/>
            </a:pPr>
            <a:r>
              <a:rPr lang="en-CA" sz="2400" dirty="0">
                <a:solidFill>
                  <a:schemeClr val="bg1"/>
                </a:solidFill>
              </a:rPr>
              <a:t>Michelle Cortens, M.Sc. </a:t>
            </a:r>
          </a:p>
          <a:p>
            <a:pPr marL="0" indent="0" fontAlgn="auto">
              <a:spcAft>
                <a:spcPts val="0"/>
              </a:spcAft>
              <a:buClrTx/>
              <a:buSzTx/>
              <a:buNone/>
            </a:pPr>
            <a:r>
              <a:rPr lang="en-CA" sz="2400" dirty="0">
                <a:solidFill>
                  <a:schemeClr val="bg1"/>
                </a:solidFill>
              </a:rPr>
              <a:t>Ontario Apple Growers</a:t>
            </a:r>
          </a:p>
          <a:p>
            <a:pPr marL="0" indent="0" fontAlgn="auto">
              <a:spcAft>
                <a:spcPts val="0"/>
              </a:spcAft>
              <a:buClrTx/>
              <a:buSzTx/>
              <a:buNone/>
            </a:pPr>
            <a:r>
              <a:rPr lang="en-CA" sz="2400" dirty="0">
                <a:solidFill>
                  <a:schemeClr val="bg1"/>
                </a:solidFill>
              </a:rPr>
              <a:t>Ontario Agri-Food Innovation Alliance Research Program</a:t>
            </a:r>
          </a:p>
          <a:p>
            <a:pPr marL="0" indent="0" fontAlgn="auto">
              <a:spcAft>
                <a:spcPts val="0"/>
              </a:spcAft>
              <a:buClrTx/>
              <a:buSzTx/>
              <a:buNone/>
            </a:pPr>
            <a:endParaRPr lang="en-CA" sz="2400" dirty="0">
              <a:solidFill>
                <a:schemeClr val="bg1"/>
              </a:solidFill>
            </a:endParaRPr>
          </a:p>
          <a:p>
            <a:pPr marL="0" indent="0" fontAlgn="auto">
              <a:spcAft>
                <a:spcPts val="0"/>
              </a:spcAft>
              <a:buClrTx/>
              <a:buSzTx/>
              <a:buNone/>
            </a:pPr>
            <a:endParaRPr lang="en-US" sz="2400" dirty="0">
              <a:solidFill>
                <a:schemeClr val="bg1"/>
              </a:solidFill>
            </a:endParaRPr>
          </a:p>
        </p:txBody>
      </p:sp>
      <p:pic>
        <p:nvPicPr>
          <p:cNvPr id="5122" name="Picture 2" descr="Ontario Apple Growers Logo">
            <a:extLst>
              <a:ext uri="{FF2B5EF4-FFF2-40B4-BE49-F238E27FC236}">
                <a16:creationId xmlns:a16="http://schemas.microsoft.com/office/drawing/2014/main" id="{CB23906F-719D-47D1-AF1D-ECC4720148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262" y="4826184"/>
            <a:ext cx="1600200" cy="1676400"/>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University of Guelph Cornerstone with IMPROVE LIFE. tagline to right">
            <a:extLst>
              <a:ext uri="{FF2B5EF4-FFF2-40B4-BE49-F238E27FC236}">
                <a16:creationId xmlns:a16="http://schemas.microsoft.com/office/drawing/2014/main" id="{C7137856-AB0F-41A9-88AA-FBFC34EC7CD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2927" y="4843769"/>
            <a:ext cx="3059723" cy="1617215"/>
          </a:xfrm>
          <a:prstGeom prst="rect">
            <a:avLst/>
          </a:prstGeom>
          <a:noFill/>
          <a:extLst>
            <a:ext uri="{909E8E84-426E-40DD-AFC4-6F175D3DCCD1}">
              <a14:hiddenFill xmlns:a14="http://schemas.microsoft.com/office/drawing/2010/main">
                <a:solidFill>
                  <a:srgbClr val="FFFFFF"/>
                </a:solidFill>
              </a14:hiddenFill>
            </a:ext>
          </a:extLst>
        </p:spPr>
      </p:pic>
      <p:pic>
        <p:nvPicPr>
          <p:cNvPr id="2" name="omafra.jpg">
            <a:extLst>
              <a:ext uri="{FF2B5EF4-FFF2-40B4-BE49-F238E27FC236}">
                <a16:creationId xmlns:a16="http://schemas.microsoft.com/office/drawing/2014/main" id="{6C5F3668-4DD5-7FA2-343E-E8D43FF43BF8}"/>
              </a:ext>
            </a:extLst>
          </p:cNvPr>
          <p:cNvPicPr>
            <a:picLocks noChangeAspect="1"/>
          </p:cNvPicPr>
          <p:nvPr/>
        </p:nvPicPr>
        <p:blipFill>
          <a:blip r:embed="rId5"/>
          <a:stretch>
            <a:fillRect/>
          </a:stretch>
        </p:blipFill>
        <p:spPr>
          <a:xfrm>
            <a:off x="8518040" y="4802169"/>
            <a:ext cx="1654802" cy="910142"/>
          </a:xfrm>
          <a:prstGeom prst="rect">
            <a:avLst/>
          </a:prstGeom>
          <a:ln w="12700">
            <a:miter lim="400000"/>
          </a:ln>
        </p:spPr>
      </p:pic>
    </p:spTree>
    <p:extLst>
      <p:ext uri="{BB962C8B-B14F-4D97-AF65-F5344CB8AC3E}">
        <p14:creationId xmlns:p14="http://schemas.microsoft.com/office/powerpoint/2010/main" val="3455487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011AC-B8BF-6ED5-A01A-031F4CA33A41}"/>
              </a:ext>
            </a:extLst>
          </p:cNvPr>
          <p:cNvSpPr>
            <a:spLocks noGrp="1"/>
          </p:cNvSpPr>
          <p:nvPr>
            <p:ph type="title"/>
          </p:nvPr>
        </p:nvSpPr>
        <p:spPr/>
        <p:txBody>
          <a:bodyPr/>
          <a:lstStyle/>
          <a:p>
            <a:endParaRPr lang="en-CA" dirty="0"/>
          </a:p>
        </p:txBody>
      </p:sp>
      <p:sp>
        <p:nvSpPr>
          <p:cNvPr id="3" name="Text Placeholder 2">
            <a:extLst>
              <a:ext uri="{FF2B5EF4-FFF2-40B4-BE49-F238E27FC236}">
                <a16:creationId xmlns:a16="http://schemas.microsoft.com/office/drawing/2014/main" id="{B2CCCBA0-5953-00F2-E1A0-BC46CBE2125E}"/>
              </a:ext>
            </a:extLst>
          </p:cNvPr>
          <p:cNvSpPr>
            <a:spLocks noGrp="1"/>
          </p:cNvSpPr>
          <p:nvPr>
            <p:ph type="body" sz="half" idx="1"/>
          </p:nvPr>
        </p:nvSpPr>
        <p:spPr/>
        <p:txBody>
          <a:bodyPr/>
          <a:lstStyle/>
          <a:p>
            <a:endParaRPr lang="en-CA" dirty="0"/>
          </a:p>
        </p:txBody>
      </p:sp>
      <p:pic>
        <p:nvPicPr>
          <p:cNvPr id="7" name="Content Placeholder 6" descr="A picture containing sky, outdoor, plant, flower&#10;&#10;Description automatically generated">
            <a:extLst>
              <a:ext uri="{FF2B5EF4-FFF2-40B4-BE49-F238E27FC236}">
                <a16:creationId xmlns:a16="http://schemas.microsoft.com/office/drawing/2014/main" id="{AF368096-22A8-CBED-AC73-63C1A3DA1EC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0"/>
            <a:ext cx="10287000" cy="6935756"/>
          </a:xfrm>
        </p:spPr>
      </p:pic>
      <p:sp>
        <p:nvSpPr>
          <p:cNvPr id="5" name="Slide Number Placeholder 4">
            <a:extLst>
              <a:ext uri="{FF2B5EF4-FFF2-40B4-BE49-F238E27FC236}">
                <a16:creationId xmlns:a16="http://schemas.microsoft.com/office/drawing/2014/main" id="{969B761F-790A-645B-395A-7CC63CDCD632}"/>
              </a:ext>
            </a:extLst>
          </p:cNvPr>
          <p:cNvSpPr>
            <a:spLocks noGrp="1"/>
          </p:cNvSpPr>
          <p:nvPr>
            <p:ph type="sldNum" sz="quarter" idx="10"/>
          </p:nvPr>
        </p:nvSpPr>
        <p:spPr/>
        <p:txBody>
          <a:bodyPr/>
          <a:lstStyle/>
          <a:p>
            <a:pPr>
              <a:defRPr/>
            </a:pPr>
            <a:fld id="{3CA95406-65F5-4E8F-B8A8-DF249D18EA00}" type="slidenum">
              <a:rPr lang="en-US" smtClean="0"/>
              <a:pPr>
                <a:defRPr/>
              </a:pPr>
              <a:t>25</a:t>
            </a:fld>
            <a:endParaRPr lang="en-US" dirty="0"/>
          </a:p>
        </p:txBody>
      </p:sp>
      <p:sp>
        <p:nvSpPr>
          <p:cNvPr id="8" name="TextBox 7">
            <a:extLst>
              <a:ext uri="{FF2B5EF4-FFF2-40B4-BE49-F238E27FC236}">
                <a16:creationId xmlns:a16="http://schemas.microsoft.com/office/drawing/2014/main" id="{A223D55E-7630-967B-0692-10C299DEC247}"/>
              </a:ext>
            </a:extLst>
          </p:cNvPr>
          <p:cNvSpPr txBox="1"/>
          <p:nvPr/>
        </p:nvSpPr>
        <p:spPr>
          <a:xfrm>
            <a:off x="4837579" y="642496"/>
            <a:ext cx="4736727" cy="3539430"/>
          </a:xfrm>
          <a:prstGeom prst="rect">
            <a:avLst/>
          </a:prstGeom>
          <a:noFill/>
        </p:spPr>
        <p:txBody>
          <a:bodyPr wrap="square" rtlCol="0">
            <a:spAutoFit/>
          </a:bodyPr>
          <a:lstStyle/>
          <a:p>
            <a:r>
              <a:rPr lang="en-CA" sz="2800" dirty="0">
                <a:solidFill>
                  <a:schemeClr val="bg1"/>
                </a:solidFill>
              </a:rPr>
              <a:t>Contact Information</a:t>
            </a:r>
          </a:p>
          <a:p>
            <a:endParaRPr lang="en-CA" sz="2800" dirty="0">
              <a:solidFill>
                <a:schemeClr val="bg1"/>
              </a:solidFill>
            </a:endParaRPr>
          </a:p>
          <a:p>
            <a:r>
              <a:rPr lang="en-CA" sz="2800" dirty="0">
                <a:solidFill>
                  <a:schemeClr val="bg1"/>
                </a:solidFill>
              </a:rPr>
              <a:t>John A. Cline, Ph.D.</a:t>
            </a:r>
          </a:p>
          <a:p>
            <a:r>
              <a:rPr lang="en-CA" sz="2800" dirty="0">
                <a:solidFill>
                  <a:schemeClr val="bg1"/>
                </a:solidFill>
              </a:rPr>
              <a:t>University of Guelph</a:t>
            </a:r>
          </a:p>
          <a:p>
            <a:r>
              <a:rPr lang="en-CA" sz="2800" dirty="0">
                <a:solidFill>
                  <a:schemeClr val="bg1"/>
                </a:solidFill>
              </a:rPr>
              <a:t>Horticultural Crops Research Simcoe – Simcoe</a:t>
            </a:r>
          </a:p>
          <a:p>
            <a:r>
              <a:rPr lang="en-CA" sz="2800" dirty="0">
                <a:solidFill>
                  <a:schemeClr val="bg1"/>
                </a:solidFill>
              </a:rPr>
              <a:t>Email: jcline@uoguelph.ca </a:t>
            </a:r>
          </a:p>
        </p:txBody>
      </p:sp>
    </p:spTree>
    <p:extLst>
      <p:ext uri="{BB962C8B-B14F-4D97-AF65-F5344CB8AC3E}">
        <p14:creationId xmlns:p14="http://schemas.microsoft.com/office/powerpoint/2010/main" val="3033705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D4620-5071-DCE1-55ED-1BB5162EC9D3}"/>
              </a:ext>
            </a:extLst>
          </p:cNvPr>
          <p:cNvSpPr>
            <a:spLocks noGrp="1"/>
          </p:cNvSpPr>
          <p:nvPr>
            <p:ph type="title"/>
          </p:nvPr>
        </p:nvSpPr>
        <p:spPr/>
        <p:txBody>
          <a:bodyPr/>
          <a:lstStyle/>
          <a:p>
            <a:endParaRPr lang="en-CA" dirty="0"/>
          </a:p>
        </p:txBody>
      </p:sp>
      <p:sp>
        <p:nvSpPr>
          <p:cNvPr id="6" name="Content Placeholder 5">
            <a:extLst>
              <a:ext uri="{FF2B5EF4-FFF2-40B4-BE49-F238E27FC236}">
                <a16:creationId xmlns:a16="http://schemas.microsoft.com/office/drawing/2014/main" id="{B8EEE059-1F83-6323-A930-0FEC325646CE}"/>
              </a:ext>
            </a:extLst>
          </p:cNvPr>
          <p:cNvSpPr>
            <a:spLocks noGrp="1"/>
          </p:cNvSpPr>
          <p:nvPr>
            <p:ph sz="half" idx="1"/>
          </p:nvPr>
        </p:nvSpPr>
        <p:spPr>
          <a:xfrm>
            <a:off x="578647" y="1600207"/>
            <a:ext cx="3735169" cy="3961498"/>
          </a:xfrm>
        </p:spPr>
        <p:txBody>
          <a:bodyPr>
            <a:normAutofit/>
          </a:bodyPr>
          <a:lstStyle/>
          <a:p>
            <a:pPr marL="0" indent="0">
              <a:buNone/>
            </a:pPr>
            <a:r>
              <a:rPr lang="en-US" dirty="0"/>
              <a:t>Climacteric Fruit</a:t>
            </a:r>
          </a:p>
          <a:p>
            <a:r>
              <a:rPr lang="en-US" dirty="0"/>
              <a:t>Associated with an increase in </a:t>
            </a:r>
            <a:r>
              <a:rPr lang="en-US" u="sng" dirty="0"/>
              <a:t>respiration</a:t>
            </a:r>
            <a:r>
              <a:rPr lang="en-US" dirty="0"/>
              <a:t> and </a:t>
            </a:r>
            <a:r>
              <a:rPr lang="en-US" u="sng" dirty="0"/>
              <a:t>ethylene</a:t>
            </a:r>
            <a:r>
              <a:rPr lang="en-US" dirty="0"/>
              <a:t> with fruit ripening  during fruit ripening</a:t>
            </a:r>
            <a:endParaRPr lang="en-CA" dirty="0"/>
          </a:p>
        </p:txBody>
      </p:sp>
      <p:sp>
        <p:nvSpPr>
          <p:cNvPr id="2" name="Slide Number Placeholder 1">
            <a:extLst>
              <a:ext uri="{FF2B5EF4-FFF2-40B4-BE49-F238E27FC236}">
                <a16:creationId xmlns:a16="http://schemas.microsoft.com/office/drawing/2014/main" id="{70A873D8-18EC-4505-15A0-9849FEAA6E36}"/>
              </a:ext>
            </a:extLst>
          </p:cNvPr>
          <p:cNvSpPr>
            <a:spLocks noGrp="1"/>
          </p:cNvSpPr>
          <p:nvPr>
            <p:ph type="sldNum" sz="quarter" idx="12"/>
          </p:nvPr>
        </p:nvSpPr>
        <p:spPr/>
        <p:txBody>
          <a:bodyPr/>
          <a:lstStyle/>
          <a:p>
            <a:pPr>
              <a:defRPr/>
            </a:pPr>
            <a:r>
              <a:rPr lang="en-US" dirty="0"/>
              <a:t>Slide </a:t>
            </a:r>
            <a:fld id="{EB15BC02-7406-4314-B49D-1F8B6325505A}" type="slidenum">
              <a:rPr lang="en-US" smtClean="0"/>
              <a:pPr>
                <a:defRPr/>
              </a:pPr>
              <a:t>3</a:t>
            </a:fld>
            <a:endParaRPr lang="en-US" dirty="0"/>
          </a:p>
        </p:txBody>
      </p:sp>
      <p:sp>
        <p:nvSpPr>
          <p:cNvPr id="3" name="Shape 320">
            <a:extLst>
              <a:ext uri="{FF2B5EF4-FFF2-40B4-BE49-F238E27FC236}">
                <a16:creationId xmlns:a16="http://schemas.microsoft.com/office/drawing/2014/main" id="{6394BA7B-B60C-89AC-93E1-5822A1AA383F}"/>
              </a:ext>
            </a:extLst>
          </p:cNvPr>
          <p:cNvSpPr/>
          <p:nvPr/>
        </p:nvSpPr>
        <p:spPr>
          <a:xfrm>
            <a:off x="0" y="0"/>
            <a:ext cx="10299700" cy="1177365"/>
          </a:xfrm>
          <a:prstGeom prst="rect">
            <a:avLst/>
          </a:prstGeom>
          <a:solidFill>
            <a:srgbClr val="B51A00"/>
          </a:solidFill>
          <a:ln w="12700">
            <a:miter lim="400000"/>
          </a:ln>
        </p:spPr>
        <p:txBody>
          <a:bodyPr lIns="50800" tIns="50800" rIns="50800" bIns="50800" anchor="ctr"/>
          <a:lstStyle/>
          <a:p>
            <a:pPr>
              <a:defRPr sz="3600"/>
            </a:pPr>
            <a:endParaRPr dirty="0"/>
          </a:p>
        </p:txBody>
      </p:sp>
      <p:sp>
        <p:nvSpPr>
          <p:cNvPr id="4" name="Shape 322">
            <a:extLst>
              <a:ext uri="{FF2B5EF4-FFF2-40B4-BE49-F238E27FC236}">
                <a16:creationId xmlns:a16="http://schemas.microsoft.com/office/drawing/2014/main" id="{5D4B5F9F-AB82-D361-9409-CAE2229AFB76}"/>
              </a:ext>
            </a:extLst>
          </p:cNvPr>
          <p:cNvSpPr/>
          <p:nvPr/>
        </p:nvSpPr>
        <p:spPr>
          <a:xfrm>
            <a:off x="742428" y="291164"/>
            <a:ext cx="9557272"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gn="l">
              <a:defRPr sz="4000" b="1">
                <a:solidFill>
                  <a:srgbClr val="FFFFFF"/>
                </a:solidFill>
                <a:latin typeface="+mj-lt"/>
                <a:ea typeface="+mj-ea"/>
                <a:cs typeface="+mj-cs"/>
                <a:sym typeface="Helvetica Neue"/>
              </a:defRPr>
            </a:lvl1pPr>
          </a:lstStyle>
          <a:p>
            <a:r>
              <a:rPr lang="en-CA" sz="3200" dirty="0"/>
              <a:t>Introduction – Fruit maturity and Ripening</a:t>
            </a:r>
            <a:endParaRPr sz="3200" dirty="0"/>
          </a:p>
        </p:txBody>
      </p:sp>
      <p:pic>
        <p:nvPicPr>
          <p:cNvPr id="11" name="Picture 10">
            <a:extLst>
              <a:ext uri="{FF2B5EF4-FFF2-40B4-BE49-F238E27FC236}">
                <a16:creationId xmlns:a16="http://schemas.microsoft.com/office/drawing/2014/main" id="{7225426F-81E4-6C3E-8F9E-7108B1CDFFA9}"/>
              </a:ext>
            </a:extLst>
          </p:cNvPr>
          <p:cNvPicPr>
            <a:picLocks noChangeAspect="1"/>
          </p:cNvPicPr>
          <p:nvPr/>
        </p:nvPicPr>
        <p:blipFill>
          <a:blip r:embed="rId2"/>
          <a:stretch>
            <a:fillRect/>
          </a:stretch>
        </p:blipFill>
        <p:spPr>
          <a:xfrm>
            <a:off x="5048698" y="1539875"/>
            <a:ext cx="4990551" cy="3899593"/>
          </a:xfrm>
          <a:prstGeom prst="rect">
            <a:avLst/>
          </a:prstGeom>
        </p:spPr>
      </p:pic>
      <p:sp>
        <p:nvSpPr>
          <p:cNvPr id="7" name="TextBox 6">
            <a:extLst>
              <a:ext uri="{FF2B5EF4-FFF2-40B4-BE49-F238E27FC236}">
                <a16:creationId xmlns:a16="http://schemas.microsoft.com/office/drawing/2014/main" id="{0BCAE809-7243-3937-CBAC-3AAD82E107BF}"/>
              </a:ext>
            </a:extLst>
          </p:cNvPr>
          <p:cNvSpPr txBox="1"/>
          <p:nvPr/>
        </p:nvSpPr>
        <p:spPr>
          <a:xfrm>
            <a:off x="5066852" y="5561705"/>
            <a:ext cx="2400300" cy="276999"/>
          </a:xfrm>
          <a:prstGeom prst="rect">
            <a:avLst/>
          </a:prstGeom>
          <a:noFill/>
        </p:spPr>
        <p:txBody>
          <a:bodyPr wrap="square" rtlCol="0">
            <a:spAutoFit/>
          </a:bodyPr>
          <a:lstStyle/>
          <a:p>
            <a:r>
              <a:rPr lang="en-CA" sz="1200" dirty="0"/>
              <a:t>Willis and Golding, 2016</a:t>
            </a:r>
          </a:p>
        </p:txBody>
      </p:sp>
    </p:spTree>
    <p:extLst>
      <p:ext uri="{BB962C8B-B14F-4D97-AF65-F5344CB8AC3E}">
        <p14:creationId xmlns:p14="http://schemas.microsoft.com/office/powerpoint/2010/main" val="27737801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D4620-5071-DCE1-55ED-1BB5162EC9D3}"/>
              </a:ext>
            </a:extLst>
          </p:cNvPr>
          <p:cNvSpPr>
            <a:spLocks noGrp="1"/>
          </p:cNvSpPr>
          <p:nvPr>
            <p:ph type="title"/>
          </p:nvPr>
        </p:nvSpPr>
        <p:spPr/>
        <p:txBody>
          <a:bodyPr/>
          <a:lstStyle/>
          <a:p>
            <a:endParaRPr lang="en-CA" dirty="0"/>
          </a:p>
        </p:txBody>
      </p:sp>
      <p:sp>
        <p:nvSpPr>
          <p:cNvPr id="6" name="Content Placeholder 5">
            <a:extLst>
              <a:ext uri="{FF2B5EF4-FFF2-40B4-BE49-F238E27FC236}">
                <a16:creationId xmlns:a16="http://schemas.microsoft.com/office/drawing/2014/main" id="{B8EEE059-1F83-6323-A930-0FEC325646CE}"/>
              </a:ext>
            </a:extLst>
          </p:cNvPr>
          <p:cNvSpPr>
            <a:spLocks noGrp="1"/>
          </p:cNvSpPr>
          <p:nvPr>
            <p:ph sz="half" idx="1"/>
          </p:nvPr>
        </p:nvSpPr>
        <p:spPr/>
        <p:txBody>
          <a:bodyPr/>
          <a:lstStyle/>
          <a:p>
            <a:r>
              <a:rPr lang="en-CA" dirty="0"/>
              <a:t>Pre-harvest fruit drop (PFD)</a:t>
            </a:r>
          </a:p>
          <a:p>
            <a:pPr lvl="1"/>
            <a:r>
              <a:rPr lang="en-CA" dirty="0"/>
              <a:t>Reduce losses in yield</a:t>
            </a:r>
          </a:p>
          <a:p>
            <a:r>
              <a:rPr lang="en-CA" dirty="0"/>
              <a:t>Delay fruit maturity and ripening</a:t>
            </a:r>
          </a:p>
          <a:p>
            <a:pPr lvl="1"/>
            <a:r>
              <a:rPr lang="en-CA" dirty="0"/>
              <a:t>Improve fruit quality </a:t>
            </a:r>
          </a:p>
          <a:p>
            <a:r>
              <a:rPr lang="en-CA" dirty="0"/>
              <a:t>Managing harvest</a:t>
            </a:r>
          </a:p>
          <a:p>
            <a:pPr lvl="1"/>
            <a:r>
              <a:rPr lang="en-CA" dirty="0"/>
              <a:t>labour	</a:t>
            </a:r>
          </a:p>
          <a:p>
            <a:pPr lvl="1"/>
            <a:r>
              <a:rPr lang="en-CA" dirty="0"/>
              <a:t>maintaining fruit quality over extended harvest</a:t>
            </a:r>
          </a:p>
        </p:txBody>
      </p:sp>
      <p:pic>
        <p:nvPicPr>
          <p:cNvPr id="9" name="Content Placeholder 8" descr="A picture containing tree&#10;&#10;Description automatically generated">
            <a:extLst>
              <a:ext uri="{FF2B5EF4-FFF2-40B4-BE49-F238E27FC236}">
                <a16:creationId xmlns:a16="http://schemas.microsoft.com/office/drawing/2014/main" id="{E042EDD9-911F-B9A1-69B2-4A09C8C5D7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5568185" y="1920346"/>
            <a:ext cx="4525962" cy="3017308"/>
          </a:xfrm>
        </p:spPr>
      </p:pic>
      <p:sp>
        <p:nvSpPr>
          <p:cNvPr id="2" name="Slide Number Placeholder 1">
            <a:extLst>
              <a:ext uri="{FF2B5EF4-FFF2-40B4-BE49-F238E27FC236}">
                <a16:creationId xmlns:a16="http://schemas.microsoft.com/office/drawing/2014/main" id="{70A873D8-18EC-4505-15A0-9849FEAA6E36}"/>
              </a:ext>
            </a:extLst>
          </p:cNvPr>
          <p:cNvSpPr>
            <a:spLocks noGrp="1"/>
          </p:cNvSpPr>
          <p:nvPr>
            <p:ph type="sldNum" sz="quarter" idx="12"/>
          </p:nvPr>
        </p:nvSpPr>
        <p:spPr/>
        <p:txBody>
          <a:bodyPr/>
          <a:lstStyle/>
          <a:p>
            <a:pPr>
              <a:defRPr/>
            </a:pPr>
            <a:r>
              <a:rPr lang="en-US" dirty="0"/>
              <a:t>Slide </a:t>
            </a:r>
            <a:fld id="{EB15BC02-7406-4314-B49D-1F8B6325505A}" type="slidenum">
              <a:rPr lang="en-US" smtClean="0"/>
              <a:pPr>
                <a:defRPr/>
              </a:pPr>
              <a:t>4</a:t>
            </a:fld>
            <a:endParaRPr lang="en-US" dirty="0"/>
          </a:p>
        </p:txBody>
      </p:sp>
      <p:sp>
        <p:nvSpPr>
          <p:cNvPr id="3" name="Shape 320">
            <a:extLst>
              <a:ext uri="{FF2B5EF4-FFF2-40B4-BE49-F238E27FC236}">
                <a16:creationId xmlns:a16="http://schemas.microsoft.com/office/drawing/2014/main" id="{6394BA7B-B60C-89AC-93E1-5822A1AA383F}"/>
              </a:ext>
            </a:extLst>
          </p:cNvPr>
          <p:cNvSpPr/>
          <p:nvPr/>
        </p:nvSpPr>
        <p:spPr>
          <a:xfrm>
            <a:off x="0" y="0"/>
            <a:ext cx="10299700" cy="1177365"/>
          </a:xfrm>
          <a:prstGeom prst="rect">
            <a:avLst/>
          </a:prstGeom>
          <a:solidFill>
            <a:srgbClr val="B51A00"/>
          </a:solidFill>
          <a:ln w="12700">
            <a:miter lim="400000"/>
          </a:ln>
        </p:spPr>
        <p:txBody>
          <a:bodyPr lIns="50800" tIns="50800" rIns="50800" bIns="50800" anchor="ctr"/>
          <a:lstStyle/>
          <a:p>
            <a:pPr>
              <a:defRPr sz="3600"/>
            </a:pPr>
            <a:endParaRPr dirty="0"/>
          </a:p>
        </p:txBody>
      </p:sp>
      <p:sp>
        <p:nvSpPr>
          <p:cNvPr id="4" name="Shape 322">
            <a:extLst>
              <a:ext uri="{FF2B5EF4-FFF2-40B4-BE49-F238E27FC236}">
                <a16:creationId xmlns:a16="http://schemas.microsoft.com/office/drawing/2014/main" id="{5D4B5F9F-AB82-D361-9409-CAE2229AFB76}"/>
              </a:ext>
            </a:extLst>
          </p:cNvPr>
          <p:cNvSpPr/>
          <p:nvPr/>
        </p:nvSpPr>
        <p:spPr>
          <a:xfrm>
            <a:off x="742428" y="291164"/>
            <a:ext cx="9557272"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gn="l">
              <a:defRPr sz="4000" b="1">
                <a:solidFill>
                  <a:srgbClr val="FFFFFF"/>
                </a:solidFill>
                <a:latin typeface="+mj-lt"/>
                <a:ea typeface="+mj-ea"/>
                <a:cs typeface="+mj-cs"/>
                <a:sym typeface="Helvetica Neue"/>
              </a:defRPr>
            </a:lvl1pPr>
          </a:lstStyle>
          <a:p>
            <a:r>
              <a:rPr lang="en-CA" sz="3200" dirty="0"/>
              <a:t>Apple Harvest Management </a:t>
            </a:r>
            <a:endParaRPr sz="3200" dirty="0"/>
          </a:p>
        </p:txBody>
      </p:sp>
    </p:spTree>
    <p:extLst>
      <p:ext uri="{BB962C8B-B14F-4D97-AF65-F5344CB8AC3E}">
        <p14:creationId xmlns:p14="http://schemas.microsoft.com/office/powerpoint/2010/main" val="15851518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8D4620-5071-DCE1-55ED-1BB5162EC9D3}"/>
              </a:ext>
            </a:extLst>
          </p:cNvPr>
          <p:cNvSpPr>
            <a:spLocks noGrp="1"/>
          </p:cNvSpPr>
          <p:nvPr>
            <p:ph type="title"/>
          </p:nvPr>
        </p:nvSpPr>
        <p:spPr/>
        <p:txBody>
          <a:bodyPr/>
          <a:lstStyle/>
          <a:p>
            <a:endParaRPr lang="en-CA" dirty="0"/>
          </a:p>
        </p:txBody>
      </p:sp>
      <p:sp>
        <p:nvSpPr>
          <p:cNvPr id="6" name="Content Placeholder 5">
            <a:extLst>
              <a:ext uri="{FF2B5EF4-FFF2-40B4-BE49-F238E27FC236}">
                <a16:creationId xmlns:a16="http://schemas.microsoft.com/office/drawing/2014/main" id="{B8EEE059-1F83-6323-A930-0FEC325646CE}"/>
              </a:ext>
            </a:extLst>
          </p:cNvPr>
          <p:cNvSpPr>
            <a:spLocks noGrp="1"/>
          </p:cNvSpPr>
          <p:nvPr>
            <p:ph sz="half" idx="1"/>
          </p:nvPr>
        </p:nvSpPr>
        <p:spPr/>
        <p:txBody>
          <a:bodyPr/>
          <a:lstStyle/>
          <a:p>
            <a:r>
              <a:rPr lang="en-CA" dirty="0"/>
              <a:t>ReTain (AVG)</a:t>
            </a:r>
          </a:p>
          <a:p>
            <a:r>
              <a:rPr lang="en-CA" dirty="0"/>
              <a:t>Harvista (1-MCP)</a:t>
            </a:r>
          </a:p>
          <a:p>
            <a:r>
              <a:rPr lang="en-CA" dirty="0"/>
              <a:t>NAA (Fruitone, Maintain)</a:t>
            </a:r>
          </a:p>
          <a:p>
            <a:r>
              <a:rPr lang="en-CA" dirty="0"/>
              <a:t>Foliar magnesium sprays (magnesium sulfate - Epsom)</a:t>
            </a:r>
          </a:p>
          <a:p>
            <a:endParaRPr lang="en-CA" dirty="0"/>
          </a:p>
          <a:p>
            <a:endParaRPr lang="en-CA" dirty="0"/>
          </a:p>
        </p:txBody>
      </p:sp>
      <p:pic>
        <p:nvPicPr>
          <p:cNvPr id="9" name="Content Placeholder 8" descr="A picture containing tree&#10;&#10;Description automatically generated">
            <a:extLst>
              <a:ext uri="{FF2B5EF4-FFF2-40B4-BE49-F238E27FC236}">
                <a16:creationId xmlns:a16="http://schemas.microsoft.com/office/drawing/2014/main" id="{E042EDD9-911F-B9A1-69B2-4A09C8C5D7FA}"/>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16200000">
            <a:off x="5568185" y="1920346"/>
            <a:ext cx="4525962" cy="3017308"/>
          </a:xfrm>
        </p:spPr>
      </p:pic>
      <p:sp>
        <p:nvSpPr>
          <p:cNvPr id="2" name="Slide Number Placeholder 1">
            <a:extLst>
              <a:ext uri="{FF2B5EF4-FFF2-40B4-BE49-F238E27FC236}">
                <a16:creationId xmlns:a16="http://schemas.microsoft.com/office/drawing/2014/main" id="{70A873D8-18EC-4505-15A0-9849FEAA6E36}"/>
              </a:ext>
            </a:extLst>
          </p:cNvPr>
          <p:cNvSpPr>
            <a:spLocks noGrp="1"/>
          </p:cNvSpPr>
          <p:nvPr>
            <p:ph type="sldNum" sz="quarter" idx="12"/>
          </p:nvPr>
        </p:nvSpPr>
        <p:spPr/>
        <p:txBody>
          <a:bodyPr/>
          <a:lstStyle/>
          <a:p>
            <a:pPr>
              <a:defRPr/>
            </a:pPr>
            <a:r>
              <a:rPr lang="en-US" dirty="0"/>
              <a:t>Slide </a:t>
            </a:r>
            <a:fld id="{EB15BC02-7406-4314-B49D-1F8B6325505A}" type="slidenum">
              <a:rPr lang="en-US" smtClean="0"/>
              <a:pPr>
                <a:defRPr/>
              </a:pPr>
              <a:t>5</a:t>
            </a:fld>
            <a:endParaRPr lang="en-US" dirty="0"/>
          </a:p>
        </p:txBody>
      </p:sp>
      <p:sp>
        <p:nvSpPr>
          <p:cNvPr id="3" name="Shape 320">
            <a:extLst>
              <a:ext uri="{FF2B5EF4-FFF2-40B4-BE49-F238E27FC236}">
                <a16:creationId xmlns:a16="http://schemas.microsoft.com/office/drawing/2014/main" id="{6394BA7B-B60C-89AC-93E1-5822A1AA383F}"/>
              </a:ext>
            </a:extLst>
          </p:cNvPr>
          <p:cNvSpPr/>
          <p:nvPr/>
        </p:nvSpPr>
        <p:spPr>
          <a:xfrm>
            <a:off x="0" y="0"/>
            <a:ext cx="10299700" cy="1177365"/>
          </a:xfrm>
          <a:prstGeom prst="rect">
            <a:avLst/>
          </a:prstGeom>
          <a:solidFill>
            <a:srgbClr val="B51A00"/>
          </a:solidFill>
          <a:ln w="12700">
            <a:miter lim="400000"/>
          </a:ln>
        </p:spPr>
        <p:txBody>
          <a:bodyPr lIns="50800" tIns="50800" rIns="50800" bIns="50800" anchor="ctr"/>
          <a:lstStyle/>
          <a:p>
            <a:pPr>
              <a:defRPr sz="3600"/>
            </a:pPr>
            <a:endParaRPr dirty="0"/>
          </a:p>
        </p:txBody>
      </p:sp>
      <p:sp>
        <p:nvSpPr>
          <p:cNvPr id="4" name="Shape 322">
            <a:extLst>
              <a:ext uri="{FF2B5EF4-FFF2-40B4-BE49-F238E27FC236}">
                <a16:creationId xmlns:a16="http://schemas.microsoft.com/office/drawing/2014/main" id="{5D4B5F9F-AB82-D361-9409-CAE2229AFB76}"/>
              </a:ext>
            </a:extLst>
          </p:cNvPr>
          <p:cNvSpPr/>
          <p:nvPr/>
        </p:nvSpPr>
        <p:spPr>
          <a:xfrm>
            <a:off x="742428" y="291164"/>
            <a:ext cx="9557272"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lgn="l">
              <a:defRPr sz="4000" b="1">
                <a:solidFill>
                  <a:srgbClr val="FFFFFF"/>
                </a:solidFill>
                <a:latin typeface="+mj-lt"/>
                <a:ea typeface="+mj-ea"/>
                <a:cs typeface="+mj-cs"/>
                <a:sym typeface="Helvetica Neue"/>
              </a:defRPr>
            </a:lvl1pPr>
          </a:lstStyle>
          <a:p>
            <a:r>
              <a:rPr lang="en-CA" sz="3200" dirty="0"/>
              <a:t>Available PGR products</a:t>
            </a:r>
            <a:endParaRPr sz="3200" dirty="0"/>
          </a:p>
        </p:txBody>
      </p:sp>
    </p:spTree>
    <p:extLst>
      <p:ext uri="{BB962C8B-B14F-4D97-AF65-F5344CB8AC3E}">
        <p14:creationId xmlns:p14="http://schemas.microsoft.com/office/powerpoint/2010/main" val="38122066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EEE059-1F83-6323-A930-0FEC325646CE}"/>
              </a:ext>
            </a:extLst>
          </p:cNvPr>
          <p:cNvSpPr>
            <a:spLocks noGrp="1"/>
          </p:cNvSpPr>
          <p:nvPr>
            <p:ph sz="half" idx="1"/>
          </p:nvPr>
        </p:nvSpPr>
        <p:spPr>
          <a:xfrm>
            <a:off x="352734" y="1364520"/>
            <a:ext cx="7575652" cy="4670520"/>
          </a:xfrm>
        </p:spPr>
        <p:txBody>
          <a:bodyPr>
            <a:normAutofit fontScale="85000" lnSpcReduction="10000"/>
          </a:bodyPr>
          <a:lstStyle/>
          <a:p>
            <a:pPr marL="0" indent="0">
              <a:buNone/>
            </a:pPr>
            <a:r>
              <a:rPr lang="en-CA" sz="2400" dirty="0"/>
              <a:t>What is ReTain?</a:t>
            </a:r>
          </a:p>
          <a:p>
            <a:r>
              <a:rPr lang="en-US" sz="2400" dirty="0"/>
              <a:t>Aminoethoxyglycine (AVG) </a:t>
            </a:r>
          </a:p>
          <a:p>
            <a:r>
              <a:rPr lang="en-US" sz="2400" dirty="0"/>
              <a:t>Temporarily inhibits the production of ethylene (inhibitor)</a:t>
            </a:r>
          </a:p>
          <a:p>
            <a:r>
              <a:rPr lang="en-US" sz="2400" dirty="0"/>
              <a:t>Slows the fruit maturation process</a:t>
            </a:r>
            <a:endParaRPr lang="en-CA" sz="2400" dirty="0"/>
          </a:p>
          <a:p>
            <a:pPr marL="0" indent="0">
              <a:buNone/>
            </a:pPr>
            <a:endParaRPr lang="en-CA" sz="2400" dirty="0"/>
          </a:p>
          <a:p>
            <a:pPr marL="0" indent="0">
              <a:buNone/>
            </a:pPr>
            <a:r>
              <a:rPr lang="en-CA" sz="2400" dirty="0"/>
              <a:t>Benefits</a:t>
            </a:r>
          </a:p>
          <a:p>
            <a:r>
              <a:rPr lang="en-US" sz="2400" dirty="0"/>
              <a:t>Delays fruit maturation</a:t>
            </a:r>
          </a:p>
          <a:p>
            <a:r>
              <a:rPr lang="en-US" sz="2400" dirty="0"/>
              <a:t>Aids in harvest management</a:t>
            </a:r>
          </a:p>
          <a:p>
            <a:r>
              <a:rPr lang="en-US" sz="2400" dirty="0"/>
              <a:t>Reduces preharvest fruit drop</a:t>
            </a:r>
          </a:p>
          <a:p>
            <a:r>
              <a:rPr lang="en-US" sz="2400" dirty="0"/>
              <a:t>Provides additional time for fruit to increase in size/wt on the tree</a:t>
            </a:r>
          </a:p>
          <a:p>
            <a:r>
              <a:rPr lang="en-US" sz="2400" dirty="0"/>
              <a:t>Optimizes fruit size and enhances fruit quality</a:t>
            </a:r>
          </a:p>
          <a:p>
            <a:r>
              <a:rPr lang="en-US" sz="2400" dirty="0"/>
              <a:t>Improves packout and storage potential by reducing physiological disorders at harvest and in storage (e.g., reduced incidence and/or severity of watercore and stem bowl cracking)</a:t>
            </a:r>
          </a:p>
        </p:txBody>
      </p:sp>
      <p:sp>
        <p:nvSpPr>
          <p:cNvPr id="2" name="Slide Number Placeholder 1">
            <a:extLst>
              <a:ext uri="{FF2B5EF4-FFF2-40B4-BE49-F238E27FC236}">
                <a16:creationId xmlns:a16="http://schemas.microsoft.com/office/drawing/2014/main" id="{70A873D8-18EC-4505-15A0-9849FEAA6E36}"/>
              </a:ext>
            </a:extLst>
          </p:cNvPr>
          <p:cNvSpPr>
            <a:spLocks noGrp="1"/>
          </p:cNvSpPr>
          <p:nvPr>
            <p:ph type="sldNum" sz="quarter" idx="12"/>
          </p:nvPr>
        </p:nvSpPr>
        <p:spPr/>
        <p:txBody>
          <a:bodyPr/>
          <a:lstStyle/>
          <a:p>
            <a:pPr>
              <a:defRPr/>
            </a:pPr>
            <a:r>
              <a:rPr lang="en-US" dirty="0"/>
              <a:t>Slide </a:t>
            </a:r>
            <a:fld id="{EB15BC02-7406-4314-B49D-1F8B6325505A}" type="slidenum">
              <a:rPr lang="en-US" smtClean="0"/>
              <a:pPr>
                <a:defRPr/>
              </a:pPr>
              <a:t>6</a:t>
            </a:fld>
            <a:endParaRPr lang="en-US" dirty="0"/>
          </a:p>
        </p:txBody>
      </p:sp>
      <p:sp>
        <p:nvSpPr>
          <p:cNvPr id="3" name="Shape 320">
            <a:extLst>
              <a:ext uri="{FF2B5EF4-FFF2-40B4-BE49-F238E27FC236}">
                <a16:creationId xmlns:a16="http://schemas.microsoft.com/office/drawing/2014/main" id="{6394BA7B-B60C-89AC-93E1-5822A1AA383F}"/>
              </a:ext>
            </a:extLst>
          </p:cNvPr>
          <p:cNvSpPr/>
          <p:nvPr/>
        </p:nvSpPr>
        <p:spPr>
          <a:xfrm>
            <a:off x="-41686" y="0"/>
            <a:ext cx="10299700" cy="1177365"/>
          </a:xfrm>
          <a:prstGeom prst="rect">
            <a:avLst/>
          </a:prstGeom>
          <a:solidFill>
            <a:srgbClr val="B51A00"/>
          </a:solidFill>
          <a:ln w="12700">
            <a:miter lim="400000"/>
          </a:ln>
        </p:spPr>
        <p:txBody>
          <a:bodyPr lIns="50800" tIns="50800" rIns="50800" bIns="50800" anchor="ctr"/>
          <a:lstStyle/>
          <a:p>
            <a:pPr>
              <a:defRPr sz="3600"/>
            </a:pPr>
            <a:endParaRPr dirty="0"/>
          </a:p>
        </p:txBody>
      </p:sp>
      <p:sp>
        <p:nvSpPr>
          <p:cNvPr id="4" name="Shape 322">
            <a:extLst>
              <a:ext uri="{FF2B5EF4-FFF2-40B4-BE49-F238E27FC236}">
                <a16:creationId xmlns:a16="http://schemas.microsoft.com/office/drawing/2014/main" id="{5D4B5F9F-AB82-D361-9409-CAE2229AFB76}"/>
              </a:ext>
            </a:extLst>
          </p:cNvPr>
          <p:cNvSpPr/>
          <p:nvPr/>
        </p:nvSpPr>
        <p:spPr>
          <a:xfrm>
            <a:off x="742428" y="291164"/>
            <a:ext cx="9557272" cy="59503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b">
            <a:spAutoFit/>
          </a:bodyPr>
          <a:lstStyle>
            <a:lvl1pPr algn="l">
              <a:defRPr sz="4000" b="1">
                <a:solidFill>
                  <a:srgbClr val="FFFFFF"/>
                </a:solidFill>
                <a:latin typeface="+mj-lt"/>
                <a:ea typeface="+mj-ea"/>
                <a:cs typeface="+mj-cs"/>
                <a:sym typeface="Helvetica Neue"/>
              </a:defRPr>
            </a:lvl1pPr>
          </a:lstStyle>
          <a:p>
            <a:r>
              <a:rPr lang="en-CA" sz="3200" dirty="0"/>
              <a:t>ReTain, Valent BioSciences</a:t>
            </a:r>
            <a:endParaRPr sz="3200" dirty="0"/>
          </a:p>
        </p:txBody>
      </p:sp>
      <p:pic>
        <p:nvPicPr>
          <p:cNvPr id="1028" name="Picture 4" descr="Sitofex 10 EC Plant Growth Regulator | Nutrien Horticulture">
            <a:extLst>
              <a:ext uri="{FF2B5EF4-FFF2-40B4-BE49-F238E27FC236}">
                <a16:creationId xmlns:a16="http://schemas.microsoft.com/office/drawing/2014/main" id="{E172842A-8066-3792-75DE-515B854B17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93712" y="1330705"/>
            <a:ext cx="2157575" cy="2157575"/>
          </a:xfrm>
          <a:prstGeom prst="rect">
            <a:avLst/>
          </a:prstGeom>
          <a:noFill/>
          <a:extLst>
            <a:ext uri="{909E8E84-426E-40DD-AFC4-6F175D3DCCD1}">
              <a14:hiddenFill xmlns:a14="http://schemas.microsoft.com/office/drawing/2010/main">
                <a:solidFill>
                  <a:srgbClr val="FFFFFF"/>
                </a:solidFill>
              </a14:hiddenFill>
            </a:ext>
          </a:extLst>
        </p:spPr>
      </p:pic>
      <p:pic>
        <p:nvPicPr>
          <p:cNvPr id="11" name="DSC_8976.jpg">
            <a:extLst>
              <a:ext uri="{FF2B5EF4-FFF2-40B4-BE49-F238E27FC236}">
                <a16:creationId xmlns:a16="http://schemas.microsoft.com/office/drawing/2014/main" id="{D2D56951-8D88-3EE2-FB6F-D3CD82E9F336}"/>
              </a:ext>
            </a:extLst>
          </p:cNvPr>
          <p:cNvPicPr>
            <a:picLocks noChangeAspect="1"/>
          </p:cNvPicPr>
          <p:nvPr/>
        </p:nvPicPr>
        <p:blipFill>
          <a:blip r:embed="rId3"/>
          <a:srcRect l="48497" r="10487"/>
          <a:stretch>
            <a:fillRect/>
          </a:stretch>
        </p:blipFill>
        <p:spPr>
          <a:xfrm>
            <a:off x="8023424" y="3488280"/>
            <a:ext cx="1263881" cy="2040996"/>
          </a:xfrm>
          <a:prstGeom prst="rect">
            <a:avLst/>
          </a:prstGeom>
          <a:ln w="12700">
            <a:miter lim="400000"/>
          </a:ln>
        </p:spPr>
      </p:pic>
    </p:spTree>
    <p:extLst>
      <p:ext uri="{BB962C8B-B14F-4D97-AF65-F5344CB8AC3E}">
        <p14:creationId xmlns:p14="http://schemas.microsoft.com/office/powerpoint/2010/main" val="5278974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B8EEE059-1F83-6323-A930-0FEC325646CE}"/>
              </a:ext>
            </a:extLst>
          </p:cNvPr>
          <p:cNvSpPr>
            <a:spLocks noGrp="1"/>
          </p:cNvSpPr>
          <p:nvPr>
            <p:ph sz="half" idx="1"/>
          </p:nvPr>
        </p:nvSpPr>
        <p:spPr>
          <a:xfrm>
            <a:off x="234400" y="1436536"/>
            <a:ext cx="8673016" cy="4157440"/>
          </a:xfrm>
        </p:spPr>
        <p:txBody>
          <a:bodyPr>
            <a:normAutofit fontScale="70000" lnSpcReduction="20000"/>
          </a:bodyPr>
          <a:lstStyle/>
          <a:p>
            <a:pPr marL="0" indent="0">
              <a:buNone/>
            </a:pPr>
            <a:r>
              <a:rPr lang="en-CA" dirty="0"/>
              <a:t>When is applied?</a:t>
            </a:r>
          </a:p>
          <a:p>
            <a:r>
              <a:rPr lang="en-CA" dirty="0"/>
              <a:t>Single pick cultivars: 3 to 4 weeks before harvest (to delay harvest 7-10 days)</a:t>
            </a:r>
          </a:p>
          <a:p>
            <a:r>
              <a:rPr lang="en-CA" dirty="0"/>
              <a:t>Multi-pick cultivars: 1 to 2 weeks before harvest (will not delay harvest, but will slow ripening of later picks)</a:t>
            </a:r>
          </a:p>
          <a:p>
            <a:r>
              <a:rPr lang="en-US" dirty="0"/>
              <a:t>ReTain has a 7-day preharvest interval (PHI) for apple.</a:t>
            </a:r>
            <a:endParaRPr lang="en-CA" dirty="0"/>
          </a:p>
          <a:p>
            <a:pPr marL="0" indent="0">
              <a:buNone/>
            </a:pPr>
            <a:r>
              <a:rPr lang="en-CA" dirty="0"/>
              <a:t>Rates</a:t>
            </a:r>
          </a:p>
          <a:p>
            <a:r>
              <a:rPr lang="en-US" dirty="0"/>
              <a:t>Use 1 pouch (50  grams AVG., which is 333 g product) of ReTain™  per 0.40 ha (1 acre) Cost $447 (Mar-6-23)</a:t>
            </a:r>
          </a:p>
          <a:p>
            <a:r>
              <a:rPr lang="en-US" dirty="0">
                <a:highlight>
                  <a:srgbClr val="FFFF00"/>
                </a:highlight>
              </a:rPr>
              <a:t>Caution:</a:t>
            </a:r>
            <a:r>
              <a:rPr lang="en-US" dirty="0"/>
              <a:t> use lower rates on colour sensitive cultivars (Gala, Honeycrisp, e.g.)</a:t>
            </a:r>
            <a:endParaRPr lang="en-CA" dirty="0"/>
          </a:p>
          <a:p>
            <a:r>
              <a:rPr lang="en-US" dirty="0"/>
              <a:t>Include 0.5-1.0 liters Xiameter OFX-0309  (organosilicone surfactant) per 1000 liters of water</a:t>
            </a:r>
          </a:p>
          <a:p>
            <a:r>
              <a:rPr lang="en-US"/>
              <a:t>Apply dilute (1000 L/ha)</a:t>
            </a:r>
            <a:endParaRPr lang="en-US" dirty="0"/>
          </a:p>
        </p:txBody>
      </p:sp>
      <p:sp>
        <p:nvSpPr>
          <p:cNvPr id="2" name="Slide Number Placeholder 1">
            <a:extLst>
              <a:ext uri="{FF2B5EF4-FFF2-40B4-BE49-F238E27FC236}">
                <a16:creationId xmlns:a16="http://schemas.microsoft.com/office/drawing/2014/main" id="{70A873D8-18EC-4505-15A0-9849FEAA6E36}"/>
              </a:ext>
            </a:extLst>
          </p:cNvPr>
          <p:cNvSpPr>
            <a:spLocks noGrp="1"/>
          </p:cNvSpPr>
          <p:nvPr>
            <p:ph type="sldNum" sz="quarter" idx="12"/>
          </p:nvPr>
        </p:nvSpPr>
        <p:spPr/>
        <p:txBody>
          <a:bodyPr/>
          <a:lstStyle/>
          <a:p>
            <a:pPr>
              <a:defRPr/>
            </a:pPr>
            <a:r>
              <a:rPr lang="en-US" dirty="0"/>
              <a:t>Slide </a:t>
            </a:r>
            <a:fld id="{EB15BC02-7406-4314-B49D-1F8B6325505A}" type="slidenum">
              <a:rPr lang="en-US" smtClean="0"/>
              <a:pPr>
                <a:defRPr/>
              </a:pPr>
              <a:t>7</a:t>
            </a:fld>
            <a:endParaRPr lang="en-US" dirty="0"/>
          </a:p>
        </p:txBody>
      </p:sp>
      <p:sp>
        <p:nvSpPr>
          <p:cNvPr id="3" name="Shape 320">
            <a:extLst>
              <a:ext uri="{FF2B5EF4-FFF2-40B4-BE49-F238E27FC236}">
                <a16:creationId xmlns:a16="http://schemas.microsoft.com/office/drawing/2014/main" id="{6394BA7B-B60C-89AC-93E1-5822A1AA383F}"/>
              </a:ext>
            </a:extLst>
          </p:cNvPr>
          <p:cNvSpPr/>
          <p:nvPr/>
        </p:nvSpPr>
        <p:spPr>
          <a:xfrm>
            <a:off x="0" y="0"/>
            <a:ext cx="10299700" cy="1177365"/>
          </a:xfrm>
          <a:prstGeom prst="rect">
            <a:avLst/>
          </a:prstGeom>
          <a:solidFill>
            <a:srgbClr val="B51A00"/>
          </a:solidFill>
          <a:ln w="12700">
            <a:miter lim="400000"/>
          </a:ln>
        </p:spPr>
        <p:txBody>
          <a:bodyPr lIns="50800" tIns="50800" rIns="50800" bIns="50800" anchor="ctr"/>
          <a:lstStyle/>
          <a:p>
            <a:pPr>
              <a:defRPr sz="3600"/>
            </a:pPr>
            <a:endParaRPr dirty="0"/>
          </a:p>
        </p:txBody>
      </p:sp>
      <p:sp>
        <p:nvSpPr>
          <p:cNvPr id="4" name="Shape 322">
            <a:extLst>
              <a:ext uri="{FF2B5EF4-FFF2-40B4-BE49-F238E27FC236}">
                <a16:creationId xmlns:a16="http://schemas.microsoft.com/office/drawing/2014/main" id="{5D4B5F9F-AB82-D361-9409-CAE2229AFB76}"/>
              </a:ext>
            </a:extLst>
          </p:cNvPr>
          <p:cNvSpPr/>
          <p:nvPr/>
        </p:nvSpPr>
        <p:spPr>
          <a:xfrm>
            <a:off x="742428" y="291164"/>
            <a:ext cx="9557272" cy="595035"/>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b">
            <a:spAutoFit/>
          </a:bodyPr>
          <a:lstStyle>
            <a:lvl1pPr algn="l">
              <a:defRPr sz="4000" b="1">
                <a:solidFill>
                  <a:srgbClr val="FFFFFF"/>
                </a:solidFill>
                <a:latin typeface="+mj-lt"/>
                <a:ea typeface="+mj-ea"/>
                <a:cs typeface="+mj-cs"/>
                <a:sym typeface="Helvetica Neue"/>
              </a:defRPr>
            </a:lvl1pPr>
          </a:lstStyle>
          <a:p>
            <a:r>
              <a:rPr lang="en-CA" sz="3200" dirty="0"/>
              <a:t>ReTain</a:t>
            </a:r>
            <a:endParaRPr sz="3200" dirty="0"/>
          </a:p>
        </p:txBody>
      </p:sp>
      <p:pic>
        <p:nvPicPr>
          <p:cNvPr id="5" name="DSC_8842 - Version 2.jpg">
            <a:extLst>
              <a:ext uri="{FF2B5EF4-FFF2-40B4-BE49-F238E27FC236}">
                <a16:creationId xmlns:a16="http://schemas.microsoft.com/office/drawing/2014/main" id="{73F24EBF-7F9A-0AD7-5DB3-CFECC0B72DBA}"/>
              </a:ext>
            </a:extLst>
          </p:cNvPr>
          <p:cNvPicPr>
            <a:picLocks noChangeAspect="1"/>
          </p:cNvPicPr>
          <p:nvPr/>
        </p:nvPicPr>
        <p:blipFill>
          <a:blip r:embed="rId2"/>
          <a:srcRect t="12435" r="193" b="30069"/>
          <a:stretch>
            <a:fillRect/>
          </a:stretch>
        </p:blipFill>
        <p:spPr>
          <a:xfrm>
            <a:off x="7201284" y="-21797"/>
            <a:ext cx="3085716" cy="1177365"/>
          </a:xfrm>
          <a:prstGeom prst="rect">
            <a:avLst/>
          </a:prstGeom>
          <a:ln w="12700">
            <a:miter lim="400000"/>
          </a:ln>
        </p:spPr>
      </p:pic>
      <p:pic>
        <p:nvPicPr>
          <p:cNvPr id="2050" name="Picture 2">
            <a:extLst>
              <a:ext uri="{FF2B5EF4-FFF2-40B4-BE49-F238E27FC236}">
                <a16:creationId xmlns:a16="http://schemas.microsoft.com/office/drawing/2014/main" id="{DCD369E5-7E54-CD22-242A-FCD0DF95F8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2212" y="4181462"/>
            <a:ext cx="1285539" cy="128553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Sitofex 10 EC Plant Growth Regulator | Nutrien Horticulture">
            <a:extLst>
              <a:ext uri="{FF2B5EF4-FFF2-40B4-BE49-F238E27FC236}">
                <a16:creationId xmlns:a16="http://schemas.microsoft.com/office/drawing/2014/main" id="{314860F4-F074-4629-57E9-5359772865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52212" y="2985513"/>
            <a:ext cx="1195949" cy="1195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34837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EDC0-AACA-7237-A703-90A75531EA0F}"/>
              </a:ext>
            </a:extLst>
          </p:cNvPr>
          <p:cNvSpPr>
            <a:spLocks noGrp="1"/>
          </p:cNvSpPr>
          <p:nvPr>
            <p:ph type="title"/>
          </p:nvPr>
        </p:nvSpPr>
        <p:spPr/>
        <p:txBody>
          <a:bodyPr/>
          <a:lstStyle/>
          <a:p>
            <a:r>
              <a:rPr lang="en-CA" dirty="0"/>
              <a:t>ReTain – Preharvest Fruit Drop</a:t>
            </a:r>
          </a:p>
        </p:txBody>
      </p:sp>
      <p:sp>
        <p:nvSpPr>
          <p:cNvPr id="3" name="Content Placeholder 2">
            <a:extLst>
              <a:ext uri="{FF2B5EF4-FFF2-40B4-BE49-F238E27FC236}">
                <a16:creationId xmlns:a16="http://schemas.microsoft.com/office/drawing/2014/main" id="{0D75AD0F-0422-B63C-2C96-DB54D01C1E25}"/>
              </a:ext>
            </a:extLst>
          </p:cNvPr>
          <p:cNvSpPr>
            <a:spLocks noGrp="1"/>
          </p:cNvSpPr>
          <p:nvPr>
            <p:ph sz="half" idx="1"/>
          </p:nvPr>
        </p:nvSpPr>
        <p:spPr>
          <a:xfrm>
            <a:off x="578647" y="1600206"/>
            <a:ext cx="4423659" cy="4649987"/>
          </a:xfrm>
        </p:spPr>
        <p:txBody>
          <a:bodyPr/>
          <a:lstStyle/>
          <a:p>
            <a:r>
              <a:rPr lang="en-CA" dirty="0"/>
              <a:t>Very effective for PFD for McIntosh, Honeycrisp, Cortland</a:t>
            </a:r>
          </a:p>
          <a:p>
            <a:r>
              <a:rPr lang="en-CA" dirty="0"/>
              <a:t>Can be combined with NAA</a:t>
            </a:r>
          </a:p>
          <a:p>
            <a:r>
              <a:rPr lang="en-CA" dirty="0"/>
              <a:t>Caution: NAA alone will advance maturity and can reduce storage potential</a:t>
            </a:r>
          </a:p>
          <a:p>
            <a:endParaRPr lang="en-CA" dirty="0"/>
          </a:p>
        </p:txBody>
      </p:sp>
      <p:pic>
        <p:nvPicPr>
          <p:cNvPr id="7" name="Content Placeholder 6" descr="A picture containing grass, tree, outdoor, plant&#10;&#10;Description automatically generated">
            <a:extLst>
              <a:ext uri="{FF2B5EF4-FFF2-40B4-BE49-F238E27FC236}">
                <a16:creationId xmlns:a16="http://schemas.microsoft.com/office/drawing/2014/main" id="{DFC8BEDF-141C-6F57-ED7F-D5DAD128B64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43500" y="1600205"/>
            <a:ext cx="4978043" cy="3724829"/>
          </a:xfrm>
        </p:spPr>
      </p:pic>
      <p:sp>
        <p:nvSpPr>
          <p:cNvPr id="5" name="Slide Number Placeholder 4">
            <a:extLst>
              <a:ext uri="{FF2B5EF4-FFF2-40B4-BE49-F238E27FC236}">
                <a16:creationId xmlns:a16="http://schemas.microsoft.com/office/drawing/2014/main" id="{62864738-60CA-10C3-A6DD-1650EDEFADB7}"/>
              </a:ext>
            </a:extLst>
          </p:cNvPr>
          <p:cNvSpPr>
            <a:spLocks noGrp="1"/>
          </p:cNvSpPr>
          <p:nvPr>
            <p:ph type="sldNum" sz="quarter" idx="12"/>
          </p:nvPr>
        </p:nvSpPr>
        <p:spPr/>
        <p:txBody>
          <a:bodyPr/>
          <a:lstStyle/>
          <a:p>
            <a:pPr>
              <a:defRPr/>
            </a:pPr>
            <a:fld id="{A1EC4411-6DBA-4C49-B078-0C5DCE0EB64A}" type="slidenum">
              <a:rPr lang="en-US" smtClean="0"/>
              <a:pPr>
                <a:defRPr/>
              </a:pPr>
              <a:t>8</a:t>
            </a:fld>
            <a:endParaRPr lang="en-US" dirty="0"/>
          </a:p>
        </p:txBody>
      </p:sp>
    </p:spTree>
    <p:extLst>
      <p:ext uri="{BB962C8B-B14F-4D97-AF65-F5344CB8AC3E}">
        <p14:creationId xmlns:p14="http://schemas.microsoft.com/office/powerpoint/2010/main" val="31640407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 name="Shape 833"/>
          <p:cNvSpPr/>
          <p:nvPr/>
        </p:nvSpPr>
        <p:spPr>
          <a:xfrm>
            <a:off x="0" y="0"/>
            <a:ext cx="10287000" cy="1143000"/>
          </a:xfrm>
          <a:prstGeom prst="rect">
            <a:avLst/>
          </a:prstGeom>
          <a:solidFill>
            <a:srgbClr val="B51A00"/>
          </a:solidFill>
          <a:ln w="12700">
            <a:miter lim="400000"/>
          </a:ln>
        </p:spPr>
        <p:txBody>
          <a:bodyPr lIns="35719" tIns="35719" rIns="35719" bIns="35719" anchor="ctr"/>
          <a:lstStyle/>
          <a:p>
            <a:pPr>
              <a:defRPr sz="3600"/>
            </a:pPr>
            <a:endParaRPr sz="2531" dirty="0"/>
          </a:p>
        </p:txBody>
      </p:sp>
      <p:sp>
        <p:nvSpPr>
          <p:cNvPr id="834" name="Shape 834"/>
          <p:cNvSpPr/>
          <p:nvPr/>
        </p:nvSpPr>
        <p:spPr>
          <a:xfrm>
            <a:off x="946547" y="80356"/>
            <a:ext cx="8393906" cy="937629"/>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b">
            <a:spAutoFit/>
          </a:bodyPr>
          <a:lstStyle>
            <a:lvl1pPr algn="l">
              <a:defRPr sz="4000" b="1">
                <a:solidFill>
                  <a:srgbClr val="FFFFFF"/>
                </a:solidFill>
                <a:latin typeface="+mj-lt"/>
                <a:ea typeface="+mj-ea"/>
                <a:cs typeface="+mj-cs"/>
                <a:sym typeface="Helvetica Neue"/>
              </a:defRPr>
            </a:lvl1pPr>
          </a:lstStyle>
          <a:p>
            <a:r>
              <a:rPr sz="2812" dirty="0"/>
              <a:t>Low fruit drop using </a:t>
            </a:r>
            <a:r>
              <a:rPr lang="en-CA" sz="2812" dirty="0"/>
              <a:t>ReTain and NAA (Michelle Corten’s Research on Honeycrisp, Univ. of Guelph)</a:t>
            </a:r>
            <a:endParaRPr sz="2812" dirty="0"/>
          </a:p>
        </p:txBody>
      </p:sp>
      <p:sp>
        <p:nvSpPr>
          <p:cNvPr id="3" name="Content Placeholder 2">
            <a:extLst>
              <a:ext uri="{FF2B5EF4-FFF2-40B4-BE49-F238E27FC236}">
                <a16:creationId xmlns:a16="http://schemas.microsoft.com/office/drawing/2014/main" id="{39CB1AF6-4091-8DFD-0E3B-0F4AB386DE75}"/>
              </a:ext>
            </a:extLst>
          </p:cNvPr>
          <p:cNvSpPr>
            <a:spLocks noGrp="1"/>
          </p:cNvSpPr>
          <p:nvPr>
            <p:ph idx="1"/>
          </p:nvPr>
        </p:nvSpPr>
        <p:spPr/>
        <p:txBody>
          <a:bodyPr>
            <a:normAutofit fontScale="85000" lnSpcReduction="20000"/>
          </a:bodyPr>
          <a:lstStyle/>
          <a:p>
            <a:pPr marL="0" indent="0">
              <a:buNone/>
            </a:pPr>
            <a:r>
              <a:rPr lang="en-CA" dirty="0"/>
              <a:t>Treatments </a:t>
            </a:r>
          </a:p>
          <a:p>
            <a:pPr marL="514350" indent="-514350">
              <a:buFont typeface="+mj-lt"/>
              <a:buAutoNum type="arabicPeriod"/>
            </a:pPr>
            <a:r>
              <a:rPr lang="en-CA" dirty="0"/>
              <a:t>untreated control</a:t>
            </a:r>
          </a:p>
          <a:p>
            <a:pPr marL="514350" indent="-514350">
              <a:buFont typeface="+mj-lt"/>
              <a:buAutoNum type="arabicPeriod"/>
            </a:pPr>
            <a:r>
              <a:rPr lang="en-CA" dirty="0"/>
              <a:t>125 mg/L AVG applied four weeks before the anticipated harvest (BAH)</a:t>
            </a:r>
          </a:p>
          <a:p>
            <a:pPr marL="514350" indent="-514350">
              <a:buFont typeface="+mj-lt"/>
              <a:buAutoNum type="arabicPeriod"/>
            </a:pPr>
            <a:r>
              <a:rPr lang="en-CA" dirty="0"/>
              <a:t>20 mg/L NAA applied two weeks BAH</a:t>
            </a:r>
          </a:p>
          <a:p>
            <a:pPr marL="514350" indent="-514350">
              <a:buFont typeface="+mj-lt"/>
              <a:buAutoNum type="arabicPeriod"/>
            </a:pPr>
            <a:r>
              <a:rPr lang="en-CA" dirty="0"/>
              <a:t>125 mg/L AVG tank mixed with 20 mg∙L-1 NAA applied two weeks BAH</a:t>
            </a:r>
          </a:p>
          <a:p>
            <a:pPr marL="514350" indent="-514350">
              <a:buFont typeface="+mj-lt"/>
              <a:buAutoNum type="arabicPeriod"/>
            </a:pPr>
            <a:r>
              <a:rPr lang="en-CA" dirty="0"/>
              <a:t>200 mg/L Boron (Solubor 20.5%) 4 applications applied at two week intervals starting early July</a:t>
            </a:r>
          </a:p>
          <a:p>
            <a:pPr marL="514350" indent="-514350">
              <a:buFont typeface="+mj-lt"/>
              <a:buAutoNum type="arabicPeriod"/>
            </a:pPr>
            <a:r>
              <a:rPr lang="en-CA" dirty="0"/>
              <a:t>2000 mg/L Mg (Epsom salt 10%) 4 applications applied at two week intervals starting early July</a:t>
            </a:r>
          </a:p>
        </p:txBody>
      </p:sp>
      <p:sp>
        <p:nvSpPr>
          <p:cNvPr id="835" name="Shape 835"/>
          <p:cNvSpPr>
            <a:spLocks noGrp="1"/>
          </p:cNvSpPr>
          <p:nvPr>
            <p:ph type="sldNum" sz="quarter" idx="12"/>
          </p:nvPr>
        </p:nvSpPr>
        <p:spPr>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r" defTabSz="5842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000000"/>
                </a:solidFill>
                <a:effectLst/>
                <a:uFillTx/>
                <a:latin typeface="+mj-lt"/>
                <a:ea typeface="+mj-ea"/>
                <a:cs typeface="+mj-cs"/>
                <a:sym typeface="Helvetica Neue"/>
              </a:defRPr>
            </a:lvl1pPr>
            <a:lvl2pPr marL="0" marR="0" indent="3429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2pPr>
            <a:lvl3pPr marL="0" marR="0" indent="6858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3pPr>
            <a:lvl4pPr marL="0" marR="0" indent="10287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4pPr>
            <a:lvl5pPr marL="0" marR="0" indent="13716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5pPr>
            <a:lvl6pPr marL="0" marR="0" indent="17145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6pPr>
            <a:lvl7pPr marL="0" marR="0" indent="20574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7pPr>
            <a:lvl8pPr marL="0" marR="0" indent="24003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8pPr>
            <a:lvl9pPr marL="0" marR="0" indent="2743200" algn="ctr" defTabSz="584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000000"/>
                </a:solidFill>
                <a:effectLst/>
                <a:uFillTx/>
                <a:latin typeface="+mn-lt"/>
                <a:ea typeface="+mn-ea"/>
                <a:cs typeface="+mn-cs"/>
                <a:sym typeface="Helvetica Neue Light"/>
              </a:defRPr>
            </a:lvl9pPr>
          </a:lstStyle>
          <a:p>
            <a:fld id="{86CB4B4D-7CA3-9044-876B-883B54F8677D}" type="slidenum">
              <a:rPr lang="en-CA" smtClean="0"/>
              <a:pPr/>
              <a:t>9</a:t>
            </a:fld>
            <a:endParaRPr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WMTOOLS" val="&lt;WMTools ver=&quot;1.0&quot;&gt;&lt;Timings time=&quot;11/22/05 5:50:45 PM&quot;&gt;&lt;Slide id=&quot;422&quot; dur=&quot;1.963&quot;/&gt;&lt;Slide id=&quot;423&quot; dur=&quot;.221&quot;/&gt;&lt;/Timings&gt;&lt;/WMTools&gt;"/>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Ion</Template>
  <TotalTime>14023</TotalTime>
  <Words>1961</Words>
  <Application>Microsoft Macintosh PowerPoint</Application>
  <PresentationFormat>35mm Slides</PresentationFormat>
  <Paragraphs>247</Paragraphs>
  <Slides>25</Slides>
  <Notes>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Helvetica</vt:lpstr>
      <vt:lpstr>Monotype Sorts</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ReTain – Preharvest Fruit Drop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Function of Pre-harvest PGRS</vt:lpstr>
      <vt:lpstr>PowerPoint Presentation</vt:lpstr>
      <vt:lpstr>PowerPoint Presentation</vt:lpstr>
      <vt:lpstr>Anecdotal evidence</vt:lpstr>
      <vt:lpstr>Anecdotal evidence</vt:lpstr>
      <vt:lpstr>Anecdotal evidence</vt:lpstr>
      <vt:lpstr>Where to obtain more information</vt:lpstr>
      <vt:lpstr>Select references for further reading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Cline</dc:creator>
  <cp:lastModifiedBy>Carolina Correa</cp:lastModifiedBy>
  <cp:revision>89</cp:revision>
  <dcterms:created xsi:type="dcterms:W3CDTF">2019-04-26T13:42:48Z</dcterms:created>
  <dcterms:modified xsi:type="dcterms:W3CDTF">2023-03-07T02:57:13Z</dcterms:modified>
</cp:coreProperties>
</file>