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99" r:id="rId4"/>
    <p:sldId id="683" r:id="rId5"/>
    <p:sldId id="685" r:id="rId6"/>
    <p:sldId id="686" r:id="rId7"/>
    <p:sldId id="687" r:id="rId8"/>
    <p:sldId id="317" r:id="rId9"/>
    <p:sldId id="681" r:id="rId10"/>
    <p:sldId id="684" r:id="rId11"/>
    <p:sldId id="688" r:id="rId12"/>
    <p:sldId id="283" r:id="rId13"/>
    <p:sldId id="689" r:id="rId14"/>
    <p:sldId id="286" r:id="rId15"/>
    <p:sldId id="682" r:id="rId16"/>
    <p:sldId id="294" r:id="rId17"/>
    <p:sldId id="388" r:id="rId18"/>
    <p:sldId id="324" r:id="rId19"/>
    <p:sldId id="691" r:id="rId20"/>
    <p:sldId id="690" r:id="rId21"/>
    <p:sldId id="694" r:id="rId22"/>
    <p:sldId id="693" r:id="rId23"/>
    <p:sldId id="695" r:id="rId24"/>
    <p:sldId id="692" r:id="rId25"/>
    <p:sldId id="697" r:id="rId26"/>
    <p:sldId id="696" r:id="rId27"/>
    <p:sldId id="698" r:id="rId28"/>
    <p:sldId id="699" r:id="rId29"/>
    <p:sldId id="440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7D2623-229F-3E75-5F86-64C1CB7EA6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B11AF4F-53F1-8E14-EC21-F111DC8003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391EFE-0090-D6DA-5598-A01A10F58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4B399-16D3-4E92-8818-A83071923CEB}" type="datetimeFigureOut">
              <a:rPr lang="fr-CA" smtClean="0"/>
              <a:t>2023-03-10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907D9D-82E7-E9BF-D647-FBA53EE45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6481AA-EBC6-D43F-E9F6-932D0C741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34001-B1EA-4B23-BBB3-B1E309CCAA2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9353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38877C-CE5F-026F-B182-8821CF829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F6C6E56-CFFD-849B-0CEA-F2498BEFB9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B26A13-FC76-3BCA-AB8E-F3178766A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4B399-16D3-4E92-8818-A83071923CEB}" type="datetimeFigureOut">
              <a:rPr lang="fr-CA" smtClean="0"/>
              <a:t>2023-03-10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E094E9-228C-E184-5C35-EDCF0B041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BE5243-94B3-C4FC-208C-42F9DA895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34001-B1EA-4B23-BBB3-B1E309CCAA2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39738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C8DF90E-59CA-DE64-5C5C-30B621BC5F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5035981-CA6E-1E53-AA14-210D55E4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D78970-10F6-3A47-9258-EEBCC6D34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4B399-16D3-4E92-8818-A83071923CEB}" type="datetimeFigureOut">
              <a:rPr lang="fr-CA" smtClean="0"/>
              <a:t>2023-03-10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8A567E2-FEC3-E0FC-BC1C-AF1C9CA43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605846-C5C2-6CF2-4736-5CD0D3DB7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34001-B1EA-4B23-BBB3-B1E309CCAA2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34323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C55E8D-EFE7-95BD-84D4-CA13449D3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5CC0A9-B773-2EF6-4C8E-33D9A9B31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58CDF5-869C-8824-9190-433FA620A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4B399-16D3-4E92-8818-A83071923CEB}" type="datetimeFigureOut">
              <a:rPr lang="fr-CA" smtClean="0"/>
              <a:t>2023-03-10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427F1B-A8AB-EA07-C36E-83297437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60E571B-D515-3B40-AA4A-D857E2288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34001-B1EA-4B23-BBB3-B1E309CCAA2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38913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3B8809-73BC-3C70-D95C-36B2F74C7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CA03AB4-5ECB-4510-9EBE-E271FD74C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66798F-B4EC-8499-1487-C7BA59B75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4B399-16D3-4E92-8818-A83071923CEB}" type="datetimeFigureOut">
              <a:rPr lang="fr-CA" smtClean="0"/>
              <a:t>2023-03-10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0C9E15-80BF-EEF7-532E-41795B8D7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E3125A-C159-CAF0-C47E-512545439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34001-B1EA-4B23-BBB3-B1E309CCAA2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51820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C00FB5-8C88-F72A-4964-AAD8EF8BF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79E473-BBD4-1B02-534A-D4B016C6E3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B1A73AE-91A2-7CAB-343C-AB685760D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EB9D2BE-C0AB-7EE0-C4C0-663411EE1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4B399-16D3-4E92-8818-A83071923CEB}" type="datetimeFigureOut">
              <a:rPr lang="fr-CA" smtClean="0"/>
              <a:t>2023-03-10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1635942-D51B-AFAE-F29E-8B73E9225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54BFDB1-526E-9C97-D11E-23A345C60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34001-B1EA-4B23-BBB3-B1E309CCAA2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23114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252BCE-D76A-5561-027E-7BF4C0147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9E69A74-1523-C670-CEEC-F630B570B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03717F1-F8E6-AEE6-70AA-BF09FF5369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DB9D508-6A9D-C1B7-C20A-91E3DA5663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6056135-D7A6-2ECD-E852-B9B70A8A6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5A863B8-CB28-6000-BCDF-15F3F9839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4B399-16D3-4E92-8818-A83071923CEB}" type="datetimeFigureOut">
              <a:rPr lang="fr-CA" smtClean="0"/>
              <a:t>2023-03-10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BCD6F77-2DA9-B339-84F1-D2C77C61C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8A5B2E5-A244-AE87-6406-F4365268E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34001-B1EA-4B23-BBB3-B1E309CCAA2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31161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0DB887-A67D-756C-C2B0-F8860E4A7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1BA6D7C-EDE2-341E-7DBC-7295A557E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4B399-16D3-4E92-8818-A83071923CEB}" type="datetimeFigureOut">
              <a:rPr lang="fr-CA" smtClean="0"/>
              <a:t>2023-03-10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D15B4DA-E20B-41DB-E2C7-E1C982ECE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A125139-B372-1B0E-24F2-3EBCD36F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34001-B1EA-4B23-BBB3-B1E309CCAA2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83869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9AC1CDC-446C-502F-6C5C-D48106F92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4B399-16D3-4E92-8818-A83071923CEB}" type="datetimeFigureOut">
              <a:rPr lang="fr-CA" smtClean="0"/>
              <a:t>2023-03-10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6555F5B-CC87-D206-E0F4-EC0C5939B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3B95387-4EEB-B37F-4CC9-F3EE228FB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34001-B1EA-4B23-BBB3-B1E309CCAA2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26677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E3F523-CD54-6F8E-A9A3-5BA0611E4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702605-4018-1291-BCCF-7643042B9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FFA7EE1-D8CD-E8D8-93E5-A566C9F4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D831CC-548D-5F44-7FA0-770E5D9F3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4B399-16D3-4E92-8818-A83071923CEB}" type="datetimeFigureOut">
              <a:rPr lang="fr-CA" smtClean="0"/>
              <a:t>2023-03-10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AC5D134-109C-64AB-8DB3-CD646B1D0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F41B8BD-FA36-B229-06EC-B46998D55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34001-B1EA-4B23-BBB3-B1E309CCAA2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80894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9A4460-825B-C411-88BF-63075484E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5BBCFED-D384-8887-6783-2645960825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9C5C2AD-40BE-85DD-56F1-232C6F422B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35F2EAD-4E4F-19F5-660F-48586325A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4B399-16D3-4E92-8818-A83071923CEB}" type="datetimeFigureOut">
              <a:rPr lang="fr-CA" smtClean="0"/>
              <a:t>2023-03-10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314A1E6-839D-5EF9-D8CE-73136649F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067DDD0-BA6F-2CF3-02E5-68C16608B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34001-B1EA-4B23-BBB3-B1E309CCAA2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03785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42FC482-AD59-704D-6B6E-FE0EDFA1F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0BF9E2E-0E47-3CF1-3E72-F67D136E5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116EA0-8809-78A6-CB87-5BD505C647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4B399-16D3-4E92-8818-A83071923CEB}" type="datetimeFigureOut">
              <a:rPr lang="fr-CA" smtClean="0"/>
              <a:t>2023-03-10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721358-18D6-A430-3C74-8BC83DDA43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3222A7-9E54-C334-3EEC-7A0505772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34001-B1EA-4B23-BBB3-B1E309CCAA2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5480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t&amp;rct=j&amp;q=&amp;esrc=s&amp;source=web&amp;cd=&amp;ved=2ahUKEwjxr8rT69H9AhUej4kEHY1aBNQQFnoECAcQAQ&amp;url=https%3A%2F%2Fwww.vinelandresearch.com%2Fwp-content%2Fuploads%2F2020%2F02%2FGrower-Guide.pdf&amp;usg=AOvVaw38ddz_46kkTifXFMQDMYJE" TargetMode="External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am-mirabel.com/wp-content/uploads/2023/03/affiches-ravageurs-ANGL-2022_final_web.pdf" TargetMode="External"/><Relationship Id="rId2" Type="http://schemas.openxmlformats.org/officeDocument/2006/relationships/hyperlink" Target="https://www.cram-mirabel.com/wp-content/uploads/2023/03/affiches-ravageurs-FR-2022_final_web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Une image contenant vert, extérieur, plante, arbre&#10;&#10;Description générée automatiquement">
            <a:extLst>
              <a:ext uri="{FF2B5EF4-FFF2-40B4-BE49-F238E27FC236}">
                <a16:creationId xmlns:a16="http://schemas.microsoft.com/office/drawing/2014/main" id="{6BA54B43-C43E-49E3-9A3A-572E828555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7B6006B-E417-14A5-0D33-79545E6215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fr-CA" sz="4800"/>
              <a:t>How to manage your biological control agents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85AFF71-4AB6-FF93-6ECA-D8FBDCC48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fr-CA" dirty="0"/>
              <a:t>By Geneviève Labrie, Ph. D. </a:t>
            </a:r>
          </a:p>
          <a:p>
            <a:pPr algn="l"/>
            <a:endParaRPr lang="fr-CA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64971C4-AF8C-0BB2-0223-C5B025C7261A}"/>
              </a:ext>
            </a:extLst>
          </p:cNvPr>
          <p:cNvSpPr txBox="1"/>
          <p:nvPr/>
        </p:nvSpPr>
        <p:spPr>
          <a:xfrm>
            <a:off x="8986982" y="6172201"/>
            <a:ext cx="3205018" cy="68579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1300" dirty="0">
                <a:solidFill>
                  <a:srgbClr val="FFFFFF"/>
                </a:solidFill>
              </a:rPr>
              <a:t>New Brunswick </a:t>
            </a:r>
            <a:r>
              <a:rPr lang="fr-FR" sz="1300" dirty="0" err="1">
                <a:solidFill>
                  <a:srgbClr val="FFFFFF"/>
                </a:solidFill>
              </a:rPr>
              <a:t>Hort</a:t>
            </a:r>
            <a:r>
              <a:rPr lang="fr-FR" sz="1300" dirty="0">
                <a:solidFill>
                  <a:srgbClr val="FFFFFF"/>
                </a:solidFill>
              </a:rPr>
              <a:t> </a:t>
            </a:r>
            <a:r>
              <a:rPr lang="fr-FR" sz="1300" dirty="0" err="1">
                <a:solidFill>
                  <a:srgbClr val="FFFFFF"/>
                </a:solidFill>
              </a:rPr>
              <a:t>Congress</a:t>
            </a:r>
            <a:r>
              <a:rPr lang="fr-FR" sz="1300" dirty="0">
                <a:solidFill>
                  <a:srgbClr val="FFFFFF"/>
                </a:solidFill>
              </a:rPr>
              <a:t> March 15</a:t>
            </a:r>
            <a:r>
              <a:rPr lang="fr-FR" sz="1300" baseline="30000" dirty="0">
                <a:solidFill>
                  <a:srgbClr val="FFFFFF"/>
                </a:solidFill>
              </a:rPr>
              <a:t>th</a:t>
            </a:r>
            <a:r>
              <a:rPr lang="fr-FR" sz="1300" dirty="0">
                <a:solidFill>
                  <a:srgbClr val="FFFFFF"/>
                </a:solidFill>
              </a:rPr>
              <a:t> 2023</a:t>
            </a:r>
            <a:endParaRPr lang="fr-CA" sz="1300" dirty="0">
              <a:solidFill>
                <a:srgbClr val="FFFFFF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69DB051-E85E-6F97-C5C3-B9CF841833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9" y="6081063"/>
            <a:ext cx="2445020" cy="77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8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6293361-111E-427D-8E5B-256944AC8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27535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59A9698-3AF0-464E-30E1-F5727D626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87479"/>
            <a:ext cx="3444240" cy="1574874"/>
          </a:xfrm>
        </p:spPr>
        <p:txBody>
          <a:bodyPr anchor="b">
            <a:normAutofit/>
          </a:bodyPr>
          <a:lstStyle/>
          <a:p>
            <a:r>
              <a:rPr lang="fr-CA" sz="3600" dirty="0" err="1"/>
              <a:t>Banker</a:t>
            </a:r>
            <a:r>
              <a:rPr lang="fr-CA" sz="3600" dirty="0"/>
              <a:t> plants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41D73DD-160B-4885-A9CF-94EADD70D4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94360" y="73152"/>
            <a:ext cx="1178966" cy="232963"/>
            <a:chOff x="7763256" y="73152"/>
            <a:chExt cx="1178966" cy="232963"/>
          </a:xfrm>
        </p:grpSpPr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163DBB78-4E4E-4B2A-B257-CD3C2408A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DD0F509B-05E7-42D0-9A4A-9BBA9ABA4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FF4A0A03-6FCB-47AB-A889-ABEAF35DE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8A6A27D1-12E0-4FAD-8C16-8A32A4EF2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90BF3193-B4B0-4FDB-9734-8C9FABA532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AB0CFE0F-0383-4629-9009-F66B040A1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5C7EB065-8792-4BDB-9863-6F1BAA3C4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45ACE59D-97B6-4DD1-BB37-12C292F183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5F2AAD78-5862-44FE-AB92-AF713D5F1F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C9BF96B3-92E5-4693-B918-69EDD8FD7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5B9B69C3-A82A-4F4F-A3C4-9D2B5AFAD1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ED3C38D4-9B11-4F5F-A279-1A30E0CFB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3100DDA4-8F42-4CB2-8921-3894F7BA05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A5936488-9C8D-40DA-BB04-6850F2235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1B9028EA-A394-4A9A-865A-E02D2D9AF2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3E802313-55B4-481A-BFD3-000851BC82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708829DB-C817-49E6-9A68-CA180E94F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F6D48ED4-3DDF-47BF-87FA-07B83FD955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4796464F-801F-4ACF-8CA7-B166D8E42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EFBA0710-DB96-4132-8292-1ECBDADD7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D9A1A3D-630C-BD6C-F58F-688AACCFC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2738593"/>
            <a:ext cx="3444240" cy="1888875"/>
          </a:xfrm>
        </p:spPr>
        <p:txBody>
          <a:bodyPr anchor="ctr">
            <a:normAutofit/>
          </a:bodyPr>
          <a:lstStyle/>
          <a:p>
            <a:r>
              <a:rPr lang="en-US" sz="2400" dirty="0"/>
              <a:t>One of the best mix of biocontrol agents for aphids: </a:t>
            </a:r>
            <a:r>
              <a:rPr lang="en-US" sz="2400" i="1" dirty="0" err="1"/>
              <a:t>Aphidius</a:t>
            </a:r>
            <a:r>
              <a:rPr lang="en-US" sz="2400" i="1" dirty="0"/>
              <a:t> </a:t>
            </a:r>
            <a:r>
              <a:rPr lang="en-US" sz="2400" i="1" dirty="0" err="1"/>
              <a:t>colemani</a:t>
            </a:r>
            <a:r>
              <a:rPr lang="en-US" sz="2400" i="1" dirty="0"/>
              <a:t> </a:t>
            </a:r>
            <a:r>
              <a:rPr lang="en-US" sz="2400" dirty="0"/>
              <a:t>and </a:t>
            </a:r>
            <a:r>
              <a:rPr lang="en-US" sz="2400" i="1" dirty="0" err="1"/>
              <a:t>Aphidoletes</a:t>
            </a:r>
            <a:r>
              <a:rPr lang="en-US" sz="2400" i="1" dirty="0"/>
              <a:t> </a:t>
            </a:r>
            <a:r>
              <a:rPr lang="en-US" sz="2400" i="1" dirty="0" err="1"/>
              <a:t>aphidimyza</a:t>
            </a:r>
            <a:endParaRPr lang="en-US" sz="2400" dirty="0"/>
          </a:p>
        </p:txBody>
      </p:sp>
      <p:pic>
        <p:nvPicPr>
          <p:cNvPr id="5" name="Espace réservé du contenu 4" descr="Une image contenant vert, plante, grenouille, fermer&#10;&#10;Description générée automatiquement">
            <a:extLst>
              <a:ext uri="{FF2B5EF4-FFF2-40B4-BE49-F238E27FC236}">
                <a16:creationId xmlns:a16="http://schemas.microsoft.com/office/drawing/2014/main" id="{17000C75-4E9B-3A6B-EB4B-A6EE231BA0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6900" y="531074"/>
            <a:ext cx="3566160" cy="5577118"/>
          </a:xfrm>
          <a:prstGeom prst="rect">
            <a:avLst/>
          </a:prstGeom>
        </p:spPr>
      </p:pic>
      <p:pic>
        <p:nvPicPr>
          <p:cNvPr id="7" name="Image 6" descr="Une image contenant plante, extérieur, feuille, vert&#10;&#10;Description générée automatiquement">
            <a:extLst>
              <a:ext uri="{FF2B5EF4-FFF2-40B4-BE49-F238E27FC236}">
                <a16:creationId xmlns:a16="http://schemas.microsoft.com/office/drawing/2014/main" id="{6BA5F4FD-01CA-3A96-F239-9DA890C22A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1044" y="531074"/>
            <a:ext cx="3566160" cy="557711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862AF15-B57E-D018-FB89-A3D4F0A6F189}"/>
              </a:ext>
            </a:extLst>
          </p:cNvPr>
          <p:cNvSpPr txBox="1"/>
          <p:nvPr/>
        </p:nvSpPr>
        <p:spPr>
          <a:xfrm>
            <a:off x="8620982" y="161741"/>
            <a:ext cx="2101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 err="1"/>
              <a:t>Aphidius</a:t>
            </a:r>
            <a:r>
              <a:rPr lang="en-US" sz="1800" i="1" dirty="0"/>
              <a:t> </a:t>
            </a:r>
            <a:r>
              <a:rPr lang="en-US" sz="1800" i="1" dirty="0" err="1"/>
              <a:t>colemani</a:t>
            </a:r>
            <a:r>
              <a:rPr lang="en-US" sz="1800" i="1" dirty="0"/>
              <a:t> </a:t>
            </a:r>
            <a:endParaRPr lang="fr-CA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0D3341C-B881-B27C-4751-2723A62F647C}"/>
              </a:ext>
            </a:extLst>
          </p:cNvPr>
          <p:cNvSpPr txBox="1"/>
          <p:nvPr/>
        </p:nvSpPr>
        <p:spPr>
          <a:xfrm>
            <a:off x="4543335" y="175259"/>
            <a:ext cx="2611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 err="1"/>
              <a:t>Aphidoletes</a:t>
            </a:r>
            <a:r>
              <a:rPr lang="en-US" sz="1800" i="1" dirty="0"/>
              <a:t> </a:t>
            </a:r>
            <a:r>
              <a:rPr lang="en-US" sz="1800" i="1" dirty="0" err="1"/>
              <a:t>aphidimyza</a:t>
            </a:r>
            <a:endParaRPr lang="fr-CA" dirty="0"/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36A06EF2-9102-44C2-2C5B-DF878BCEE489}"/>
              </a:ext>
            </a:extLst>
          </p:cNvPr>
          <p:cNvSpPr txBox="1">
            <a:spLocks/>
          </p:cNvSpPr>
          <p:nvPr/>
        </p:nvSpPr>
        <p:spPr>
          <a:xfrm>
            <a:off x="591312" y="4281646"/>
            <a:ext cx="3444240" cy="1888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Banker plants could be used in prevention </a:t>
            </a:r>
          </a:p>
        </p:txBody>
      </p:sp>
    </p:spTree>
    <p:extLst>
      <p:ext uri="{BB962C8B-B14F-4D97-AF65-F5344CB8AC3E}">
        <p14:creationId xmlns:p14="http://schemas.microsoft.com/office/powerpoint/2010/main" val="1361641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7845254-3A69-909C-4857-BBAB5E991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Banker plants for aphid control with </a:t>
            </a:r>
            <a:r>
              <a:rPr lang="en-US" sz="4200" i="1"/>
              <a:t>A. colemani</a:t>
            </a:r>
            <a:endParaRPr lang="en-US" sz="4200"/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04E9030-1C37-2608-EC26-AA0ED5A41CFD}"/>
              </a:ext>
            </a:extLst>
          </p:cNvPr>
          <p:cNvSpPr txBox="1"/>
          <p:nvPr/>
        </p:nvSpPr>
        <p:spPr>
          <a:xfrm>
            <a:off x="640080" y="2872899"/>
            <a:ext cx="4243589" cy="1560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</a:rPr>
              <a:t>grain plant,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</a:rPr>
              <a:t>wheat aphids, </a:t>
            </a:r>
            <a:endParaRPr lang="en-US" sz="22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</a:rPr>
              <a:t>pot with hanger and perlite substrate</a:t>
            </a:r>
            <a:endParaRPr lang="en-US" sz="2200" dirty="0"/>
          </a:p>
        </p:txBody>
      </p:sp>
      <p:pic>
        <p:nvPicPr>
          <p:cNvPr id="5" name="Espace réservé du contenu 4" descr="Une image contenant terrain, extérieur, plante, vert&#10;&#10;Description générée automatiquement">
            <a:extLst>
              <a:ext uri="{FF2B5EF4-FFF2-40B4-BE49-F238E27FC236}">
                <a16:creationId xmlns:a16="http://schemas.microsoft.com/office/drawing/2014/main" id="{8082294C-C1A8-029C-4A5A-41BF4827D8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4981082-077D-411C-EEEA-5CE4AB479924}"/>
              </a:ext>
            </a:extLst>
          </p:cNvPr>
          <p:cNvSpPr txBox="1"/>
          <p:nvPr/>
        </p:nvSpPr>
        <p:spPr>
          <a:xfrm>
            <a:off x="9963310" y="6488658"/>
            <a:ext cx="22256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Photo: Plant Products</a:t>
            </a:r>
            <a:endParaRPr lang="fr-CA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2834BCA-E312-4827-9DB0-8386A1363CAB}"/>
              </a:ext>
            </a:extLst>
          </p:cNvPr>
          <p:cNvSpPr txBox="1"/>
          <p:nvPr/>
        </p:nvSpPr>
        <p:spPr>
          <a:xfrm>
            <a:off x="135865" y="6165492"/>
            <a:ext cx="5100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dirty="0"/>
              <a:t>https://www.canr.msu.edu/news/common_banker_plants_in_insect_biological_control_systems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6030B4-F4DE-437E-D4F2-A96686F481E4}"/>
              </a:ext>
            </a:extLst>
          </p:cNvPr>
          <p:cNvSpPr txBox="1">
            <a:spLocks/>
          </p:cNvSpPr>
          <p:nvPr/>
        </p:nvSpPr>
        <p:spPr>
          <a:xfrm>
            <a:off x="415106" y="4687066"/>
            <a:ext cx="3803211" cy="8884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fr-FR" sz="2000" dirty="0"/>
              <a:t> To </a:t>
            </a:r>
            <a:r>
              <a:rPr lang="fr-FR" sz="2000" dirty="0" err="1"/>
              <a:t>be</a:t>
            </a:r>
            <a:r>
              <a:rPr lang="fr-FR" sz="2000" dirty="0"/>
              <a:t> </a:t>
            </a:r>
            <a:r>
              <a:rPr lang="fr-FR" sz="2000" dirty="0" err="1"/>
              <a:t>replaced</a:t>
            </a:r>
            <a:r>
              <a:rPr lang="fr-FR" sz="2000" dirty="0"/>
              <a:t> </a:t>
            </a:r>
            <a:r>
              <a:rPr lang="fr-FR" sz="2000" dirty="0" err="1"/>
              <a:t>regularly</a:t>
            </a:r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3280858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AFF3AC25-30BA-4343-98FE-85F3D5877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6222" y="428981"/>
            <a:ext cx="4095778" cy="1908777"/>
          </a:xfrm>
        </p:spPr>
        <p:txBody>
          <a:bodyPr>
            <a:normAutofit lnSpcReduction="10000"/>
          </a:bodyPr>
          <a:lstStyle/>
          <a:p>
            <a:pPr lvl="1"/>
            <a:r>
              <a:rPr lang="fr-CA" dirty="0"/>
              <a:t>Thrips </a:t>
            </a:r>
            <a:r>
              <a:rPr lang="fr-CA" dirty="0" err="1"/>
              <a:t>pupae</a:t>
            </a:r>
            <a:r>
              <a:rPr lang="fr-CA" dirty="0"/>
              <a:t> </a:t>
            </a:r>
            <a:r>
              <a:rPr lang="fr-CA" u="sng" dirty="0"/>
              <a:t>in </a:t>
            </a:r>
            <a:r>
              <a:rPr lang="fr-CA" u="sng" dirty="0" err="1"/>
              <a:t>soil</a:t>
            </a:r>
            <a:r>
              <a:rPr lang="fr-CA" dirty="0"/>
              <a:t>: </a:t>
            </a:r>
            <a:r>
              <a:rPr lang="fr-CA" dirty="0" err="1"/>
              <a:t>Add</a:t>
            </a:r>
            <a:r>
              <a:rPr lang="fr-CA" dirty="0"/>
              <a:t> </a:t>
            </a:r>
            <a:r>
              <a:rPr lang="fr-CA" dirty="0" err="1"/>
              <a:t>predatory</a:t>
            </a:r>
            <a:r>
              <a:rPr lang="fr-CA" dirty="0"/>
              <a:t> mites on the </a:t>
            </a:r>
            <a:r>
              <a:rPr lang="fr-CA" dirty="0" err="1"/>
              <a:t>soil</a:t>
            </a:r>
            <a:r>
              <a:rPr lang="fr-CA" dirty="0"/>
              <a:t> =  </a:t>
            </a:r>
            <a:r>
              <a:rPr lang="fr-CA" i="1" dirty="0" err="1"/>
              <a:t>Stratiolaelaps</a:t>
            </a:r>
            <a:r>
              <a:rPr lang="fr-CA" i="1" dirty="0"/>
              <a:t> </a:t>
            </a:r>
            <a:r>
              <a:rPr lang="fr-CA" i="1" dirty="0" err="1"/>
              <a:t>scimitus</a:t>
            </a:r>
            <a:r>
              <a:rPr lang="fr-CA" i="1" dirty="0"/>
              <a:t> </a:t>
            </a:r>
            <a:r>
              <a:rPr lang="fr-CA" dirty="0"/>
              <a:t>(active in </a:t>
            </a:r>
            <a:r>
              <a:rPr lang="fr-CA" dirty="0" err="1"/>
              <a:t>depth</a:t>
            </a:r>
            <a:r>
              <a:rPr lang="fr-CA" dirty="0"/>
              <a:t>) and </a:t>
            </a:r>
            <a:r>
              <a:rPr lang="fr-CA" i="1" dirty="0" err="1"/>
              <a:t>Geolaelaps</a:t>
            </a:r>
            <a:r>
              <a:rPr lang="fr-CA" i="1" dirty="0"/>
              <a:t> </a:t>
            </a:r>
            <a:r>
              <a:rPr lang="fr-CA" i="1" dirty="0" err="1"/>
              <a:t>gillespiei</a:t>
            </a:r>
            <a:r>
              <a:rPr lang="fr-CA" i="1" dirty="0"/>
              <a:t>  </a:t>
            </a:r>
            <a:r>
              <a:rPr lang="fr-CA" dirty="0"/>
              <a:t>(active at surface)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31E04A4-844C-2C32-9D83-AE61012B44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39" y="95672"/>
            <a:ext cx="8084682" cy="582252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0D25EC2-4B94-E4B4-FDA9-1376A8514EF7}"/>
              </a:ext>
            </a:extLst>
          </p:cNvPr>
          <p:cNvSpPr txBox="1"/>
          <p:nvPr/>
        </p:nvSpPr>
        <p:spPr>
          <a:xfrm>
            <a:off x="-5275" y="6392996"/>
            <a:ext cx="103816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dirty="0"/>
              <a:t>https://www.cram-mirabel.com/wp-content/uploads/2023/03/affiches-ravageurs-ANGL-2022_final_web.pdf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B814DB-A743-527B-34A8-DFF90E0A670D}"/>
              </a:ext>
            </a:extLst>
          </p:cNvPr>
          <p:cNvSpPr/>
          <p:nvPr/>
        </p:nvSpPr>
        <p:spPr>
          <a:xfrm>
            <a:off x="5193101" y="923026"/>
            <a:ext cx="1028709" cy="5072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308753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AFF3AC25-30BA-4343-98FE-85F3D5877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3642" y="213321"/>
            <a:ext cx="4384971" cy="1201412"/>
          </a:xfrm>
        </p:spPr>
        <p:txBody>
          <a:bodyPr>
            <a:normAutofit/>
          </a:bodyPr>
          <a:lstStyle/>
          <a:p>
            <a:pPr lvl="1"/>
            <a:r>
              <a:rPr lang="fr-CA" dirty="0"/>
              <a:t>Young </a:t>
            </a:r>
            <a:r>
              <a:rPr lang="fr-CA" dirty="0" err="1"/>
              <a:t>larvae</a:t>
            </a:r>
            <a:r>
              <a:rPr lang="fr-CA" dirty="0"/>
              <a:t> on plants: </a:t>
            </a:r>
            <a:r>
              <a:rPr lang="fr-CA" i="1" dirty="0" err="1"/>
              <a:t>Neoseiulus</a:t>
            </a:r>
            <a:r>
              <a:rPr lang="fr-CA" i="1" dirty="0"/>
              <a:t> </a:t>
            </a:r>
            <a:r>
              <a:rPr lang="fr-CA" i="1" dirty="0" err="1"/>
              <a:t>cucumeris</a:t>
            </a:r>
            <a:r>
              <a:rPr lang="fr-CA" dirty="0"/>
              <a:t>, </a:t>
            </a:r>
            <a:r>
              <a:rPr lang="fr-CA" i="1" dirty="0" err="1"/>
              <a:t>Amblyseius</a:t>
            </a:r>
            <a:r>
              <a:rPr lang="fr-CA" i="1" dirty="0"/>
              <a:t> </a:t>
            </a:r>
            <a:r>
              <a:rPr lang="fr-CA" i="1" dirty="0" err="1"/>
              <a:t>swirskii</a:t>
            </a:r>
            <a:r>
              <a:rPr lang="fr-CA" i="1" dirty="0"/>
              <a:t> </a:t>
            </a:r>
            <a:r>
              <a:rPr lang="fr-CA" dirty="0"/>
              <a:t>(&gt;15°C)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31E04A4-844C-2C32-9D83-AE61012B44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39" y="95672"/>
            <a:ext cx="8084682" cy="582252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A8F6734E-3C32-9BAB-C5EF-C163AFA57E47}"/>
              </a:ext>
            </a:extLst>
          </p:cNvPr>
          <p:cNvGrpSpPr/>
          <p:nvPr/>
        </p:nvGrpSpPr>
        <p:grpSpPr>
          <a:xfrm>
            <a:off x="2429931" y="5213533"/>
            <a:ext cx="4303377" cy="546921"/>
            <a:chOff x="2429932" y="5213533"/>
            <a:chExt cx="3776890" cy="546921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3812EC79-74EE-42E5-8B7A-EF58D9B362D0}"/>
                </a:ext>
              </a:extLst>
            </p:cNvPr>
            <p:cNvGrpSpPr/>
            <p:nvPr/>
          </p:nvGrpSpPr>
          <p:grpSpPr>
            <a:xfrm>
              <a:off x="2429932" y="5213533"/>
              <a:ext cx="3776890" cy="530684"/>
              <a:chOff x="2226733" y="3874259"/>
              <a:chExt cx="3776890" cy="530684"/>
            </a:xfrm>
          </p:grpSpPr>
          <p:sp>
            <p:nvSpPr>
              <p:cNvPr id="6" name="Ellipse 5">
                <a:extLst>
                  <a:ext uri="{FF2B5EF4-FFF2-40B4-BE49-F238E27FC236}">
                    <a16:creationId xmlns:a16="http://schemas.microsoft.com/office/drawing/2014/main" id="{8CBC2875-140F-4CC5-A5EF-B0BCCFB087D8}"/>
                  </a:ext>
                </a:extLst>
              </p:cNvPr>
              <p:cNvSpPr/>
              <p:nvPr/>
            </p:nvSpPr>
            <p:spPr>
              <a:xfrm>
                <a:off x="2226733" y="3874259"/>
                <a:ext cx="491067" cy="530684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841F8A05-C4F6-4A3E-B984-1B97889FBD41}"/>
                  </a:ext>
                </a:extLst>
              </p:cNvPr>
              <p:cNvSpPr/>
              <p:nvPr/>
            </p:nvSpPr>
            <p:spPr>
              <a:xfrm>
                <a:off x="2650067" y="3874259"/>
                <a:ext cx="491067" cy="530684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142DD276-C22C-4864-96E7-4C96D76747AE}"/>
                  </a:ext>
                </a:extLst>
              </p:cNvPr>
              <p:cNvSpPr/>
              <p:nvPr/>
            </p:nvSpPr>
            <p:spPr>
              <a:xfrm>
                <a:off x="3129587" y="3874259"/>
                <a:ext cx="491067" cy="530684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10" name="Ellipse 9">
                <a:extLst>
                  <a:ext uri="{FF2B5EF4-FFF2-40B4-BE49-F238E27FC236}">
                    <a16:creationId xmlns:a16="http://schemas.microsoft.com/office/drawing/2014/main" id="{633AC716-CEB4-44F5-8B2D-F03741C7DA9C}"/>
                  </a:ext>
                </a:extLst>
              </p:cNvPr>
              <p:cNvSpPr/>
              <p:nvPr/>
            </p:nvSpPr>
            <p:spPr>
              <a:xfrm>
                <a:off x="3575242" y="3874259"/>
                <a:ext cx="491067" cy="530684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4DB7DC08-6CD4-4F2D-954F-C82DB6530683}"/>
                  </a:ext>
                </a:extLst>
              </p:cNvPr>
              <p:cNvSpPr/>
              <p:nvPr/>
            </p:nvSpPr>
            <p:spPr>
              <a:xfrm>
                <a:off x="5512556" y="3951672"/>
                <a:ext cx="491067" cy="369332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</p:grp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D9C0F661-EB13-AAB7-8754-4FD408C34755}"/>
                </a:ext>
              </a:extLst>
            </p:cNvPr>
            <p:cNvSpPr/>
            <p:nvPr/>
          </p:nvSpPr>
          <p:spPr>
            <a:xfrm>
              <a:off x="4262576" y="5229770"/>
              <a:ext cx="491067" cy="53068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00D25EC2-4B94-E4B4-FDA9-1376A8514EF7}"/>
              </a:ext>
            </a:extLst>
          </p:cNvPr>
          <p:cNvSpPr txBox="1"/>
          <p:nvPr/>
        </p:nvSpPr>
        <p:spPr>
          <a:xfrm>
            <a:off x="-5275" y="6392996"/>
            <a:ext cx="103816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dirty="0"/>
              <a:t>https://www.cram-mirabel.com/wp-content/uploads/2023/03/affiches-ravageurs-ANGL-2022_final_web.pdf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31641977-2178-694E-AB31-9527B59F2052}"/>
              </a:ext>
            </a:extLst>
          </p:cNvPr>
          <p:cNvGrpSpPr/>
          <p:nvPr/>
        </p:nvGrpSpPr>
        <p:grpSpPr>
          <a:xfrm>
            <a:off x="8397714" y="1330273"/>
            <a:ext cx="3957368" cy="1789098"/>
            <a:chOff x="8397714" y="1330273"/>
            <a:chExt cx="3957368" cy="1789098"/>
          </a:xfrm>
        </p:grpSpPr>
        <p:pic>
          <p:nvPicPr>
            <p:cNvPr id="7" name="Image 6" descr="Une image contenant insecte, extérieur, neige, pente&#10;&#10;Description générée automatiquement">
              <a:extLst>
                <a:ext uri="{FF2B5EF4-FFF2-40B4-BE49-F238E27FC236}">
                  <a16:creationId xmlns:a16="http://schemas.microsoft.com/office/drawing/2014/main" id="{BCFEF3EB-1D22-FF74-A2C2-8148D98488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39121" y="2185384"/>
              <a:ext cx="1362187" cy="933987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EDB5741-AAB1-27A2-0A28-A305D90DB349}"/>
                </a:ext>
              </a:extLst>
            </p:cNvPr>
            <p:cNvSpPr txBox="1"/>
            <p:nvPr/>
          </p:nvSpPr>
          <p:spPr>
            <a:xfrm>
              <a:off x="8397714" y="1330273"/>
              <a:ext cx="395736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CA" sz="2400" dirty="0"/>
                <a:t> </a:t>
              </a:r>
              <a:r>
                <a:rPr lang="fr-CA" sz="2400" dirty="0" err="1"/>
                <a:t>Larvae</a:t>
              </a:r>
              <a:r>
                <a:rPr lang="fr-CA" sz="2400" dirty="0"/>
                <a:t> and </a:t>
              </a:r>
              <a:r>
                <a:rPr lang="fr-CA" sz="2400" dirty="0" err="1"/>
                <a:t>adults</a:t>
              </a:r>
              <a:r>
                <a:rPr lang="fr-CA" sz="2400" dirty="0"/>
                <a:t> on plants: bug </a:t>
              </a:r>
              <a:r>
                <a:rPr lang="fr-CA" sz="2400" i="1" dirty="0" err="1"/>
                <a:t>Orius</a:t>
              </a:r>
              <a:r>
                <a:rPr lang="fr-CA" sz="2400" i="1" dirty="0"/>
                <a:t> </a:t>
              </a:r>
              <a:r>
                <a:rPr lang="fr-CA" sz="2400" i="1" dirty="0" err="1"/>
                <a:t>insidiosus</a:t>
              </a:r>
              <a:endParaRPr lang="fr-CA" sz="2400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3191392-88C2-5B83-898F-D4574BF0680B}"/>
              </a:ext>
            </a:extLst>
          </p:cNvPr>
          <p:cNvGrpSpPr/>
          <p:nvPr/>
        </p:nvGrpSpPr>
        <p:grpSpPr>
          <a:xfrm>
            <a:off x="2429931" y="3643873"/>
            <a:ext cx="9736636" cy="1569660"/>
            <a:chOff x="2429931" y="3643873"/>
            <a:chExt cx="9736636" cy="1569660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8487D74E-BBE7-0FD1-ADDF-074719970E69}"/>
                </a:ext>
              </a:extLst>
            </p:cNvPr>
            <p:cNvSpPr txBox="1"/>
            <p:nvPr/>
          </p:nvSpPr>
          <p:spPr>
            <a:xfrm>
              <a:off x="8565410" y="3643873"/>
              <a:ext cx="3601157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CA" sz="2400" dirty="0"/>
                <a:t>* Will replace </a:t>
              </a:r>
              <a:r>
                <a:rPr lang="fr-CA" sz="2400" i="1" dirty="0" err="1"/>
                <a:t>cucumeris</a:t>
              </a:r>
              <a:r>
                <a:rPr lang="fr-CA" sz="2400" dirty="0"/>
                <a:t> </a:t>
              </a:r>
              <a:r>
                <a:rPr lang="fr-CA" sz="2400" dirty="0" err="1"/>
                <a:t>with</a:t>
              </a:r>
              <a:r>
                <a:rPr lang="fr-CA" sz="2400" dirty="0"/>
                <a:t> </a:t>
              </a:r>
              <a:r>
                <a:rPr lang="fr-CA" sz="2400" i="1" dirty="0" err="1"/>
                <a:t>swirskii</a:t>
              </a:r>
              <a:r>
                <a:rPr lang="fr-CA" sz="2400" i="1" dirty="0"/>
                <a:t> </a:t>
              </a:r>
              <a:r>
                <a:rPr lang="fr-CA" sz="2400" dirty="0"/>
                <a:t>or </a:t>
              </a:r>
              <a:r>
                <a:rPr lang="fr-CA" sz="2400" i="1" dirty="0" err="1"/>
                <a:t>californicus</a:t>
              </a:r>
              <a:r>
                <a:rPr lang="fr-CA" sz="2400" dirty="0"/>
                <a:t> </a:t>
              </a:r>
              <a:r>
                <a:rPr lang="fr-CA" sz="2400" dirty="0" err="1"/>
                <a:t>when</a:t>
              </a:r>
              <a:r>
                <a:rPr lang="fr-CA" sz="2400" dirty="0"/>
                <a:t> </a:t>
              </a:r>
              <a:r>
                <a:rPr lang="fr-CA" sz="2400" dirty="0" err="1"/>
                <a:t>temperature</a:t>
              </a:r>
              <a:r>
                <a:rPr lang="fr-CA" sz="2400" dirty="0"/>
                <a:t> </a:t>
              </a:r>
              <a:r>
                <a:rPr lang="fr-CA" sz="2400" dirty="0" err="1"/>
                <a:t>is</a:t>
              </a:r>
              <a:r>
                <a:rPr lang="fr-CA" sz="2400" dirty="0"/>
                <a:t> </a:t>
              </a:r>
              <a:r>
                <a:rPr lang="fr-CA" sz="2400" dirty="0" err="1"/>
                <a:t>rising</a:t>
              </a:r>
              <a:r>
                <a:rPr lang="fr-CA" sz="2400" dirty="0"/>
                <a:t> in the </a:t>
              </a:r>
              <a:r>
                <a:rPr lang="fr-CA" sz="2400" dirty="0" err="1"/>
                <a:t>greenhouse</a:t>
              </a:r>
              <a:endParaRPr lang="fr-CA" sz="2400" dirty="0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6E83CC58-6416-9100-96AA-54E23BC44F75}"/>
                </a:ext>
              </a:extLst>
            </p:cNvPr>
            <p:cNvSpPr/>
            <p:nvPr/>
          </p:nvSpPr>
          <p:spPr>
            <a:xfrm>
              <a:off x="2429931" y="4528867"/>
              <a:ext cx="559520" cy="32780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4858C39-E91E-882C-41B0-EDD0F309882B}"/>
              </a:ext>
            </a:extLst>
          </p:cNvPr>
          <p:cNvSpPr/>
          <p:nvPr/>
        </p:nvSpPr>
        <p:spPr>
          <a:xfrm>
            <a:off x="2429932" y="892834"/>
            <a:ext cx="1105980" cy="5072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B7AC345-4822-CF20-A4F8-F05E3334E1CE}"/>
              </a:ext>
            </a:extLst>
          </p:cNvPr>
          <p:cNvSpPr/>
          <p:nvPr/>
        </p:nvSpPr>
        <p:spPr>
          <a:xfrm>
            <a:off x="6173788" y="939799"/>
            <a:ext cx="559520" cy="5072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3611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0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F0E497B-4186-49F3-BB7D-2E03DC333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9014" y="1661586"/>
            <a:ext cx="3594283" cy="1067418"/>
          </a:xfrm>
        </p:spPr>
        <p:txBody>
          <a:bodyPr anchor="t">
            <a:normAutofit/>
          </a:bodyPr>
          <a:lstStyle/>
          <a:p>
            <a:r>
              <a:rPr lang="fr-CA" sz="2400" dirty="0" err="1"/>
              <a:t>With</a:t>
            </a:r>
            <a:r>
              <a:rPr lang="fr-CA" sz="2400" dirty="0"/>
              <a:t> </a:t>
            </a:r>
            <a:r>
              <a:rPr lang="fr-CA" sz="2400" dirty="0" err="1"/>
              <a:t>prey</a:t>
            </a:r>
            <a:r>
              <a:rPr lang="fr-CA" sz="2400" dirty="0"/>
              <a:t> = </a:t>
            </a:r>
            <a:r>
              <a:rPr lang="fr-CA" sz="2400" b="1" i="1" dirty="0"/>
              <a:t>P. </a:t>
            </a:r>
            <a:r>
              <a:rPr lang="fr-CA" sz="2400" b="1" i="1" dirty="0" err="1"/>
              <a:t>persimilis</a:t>
            </a:r>
            <a:r>
              <a:rPr lang="fr-CA" sz="2400" b="1" i="1" dirty="0"/>
              <a:t> </a:t>
            </a:r>
            <a:r>
              <a:rPr lang="fr-CA" sz="2400" dirty="0"/>
              <a:t>(</a:t>
            </a:r>
            <a:r>
              <a:rPr lang="fr-CA" sz="2400" dirty="0" err="1"/>
              <a:t>with</a:t>
            </a:r>
            <a:r>
              <a:rPr lang="fr-CA" sz="2400" dirty="0"/>
              <a:t> </a:t>
            </a:r>
            <a:r>
              <a:rPr lang="fr-CA" sz="2400" dirty="0" err="1">
                <a:solidFill>
                  <a:srgbClr val="FF0000"/>
                </a:solidFill>
              </a:rPr>
              <a:t>misting</a:t>
            </a:r>
            <a:r>
              <a:rPr lang="fr-CA" sz="2400" dirty="0"/>
              <a:t> and &gt; 15°C) </a:t>
            </a:r>
            <a:endParaRPr lang="fr-CA" sz="2400" b="1" i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CEEEC5B-9508-7F2E-C5A5-90687FFEC2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546" y="101599"/>
            <a:ext cx="7830506" cy="58558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A5F0090-7EA5-14AF-618A-1F45FA08C7A7}"/>
              </a:ext>
            </a:extLst>
          </p:cNvPr>
          <p:cNvSpPr/>
          <p:nvPr/>
        </p:nvSpPr>
        <p:spPr>
          <a:xfrm>
            <a:off x="2915728" y="1380227"/>
            <a:ext cx="724619" cy="45772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9" name="Image 8" descr="Une image contenant plante&#10;&#10;Description générée automatiquement">
            <a:extLst>
              <a:ext uri="{FF2B5EF4-FFF2-40B4-BE49-F238E27FC236}">
                <a16:creationId xmlns:a16="http://schemas.microsoft.com/office/drawing/2014/main" id="{DE52412D-735B-4558-3E76-977E56397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741" y="5840083"/>
            <a:ext cx="1508025" cy="1017917"/>
          </a:xfrm>
          <a:prstGeom prst="rect">
            <a:avLst/>
          </a:prstGeom>
        </p:spPr>
      </p:pic>
      <p:pic>
        <p:nvPicPr>
          <p:cNvPr id="12" name="Image 11" descr="Une image contenant acarien, arthropode, invertébré&#10;&#10;Description générée automatiquement">
            <a:extLst>
              <a:ext uri="{FF2B5EF4-FFF2-40B4-BE49-F238E27FC236}">
                <a16:creationId xmlns:a16="http://schemas.microsoft.com/office/drawing/2014/main" id="{71BBEEDF-841C-7408-61C7-27ACB6658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147" y="5840083"/>
            <a:ext cx="1359595" cy="1017917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3CD42526-0667-AEDA-F78A-B0D4F303DB90}"/>
              </a:ext>
            </a:extLst>
          </p:cNvPr>
          <p:cNvGrpSpPr/>
          <p:nvPr/>
        </p:nvGrpSpPr>
        <p:grpSpPr>
          <a:xfrm>
            <a:off x="3640347" y="1380226"/>
            <a:ext cx="7920716" cy="2549107"/>
            <a:chOff x="3640347" y="1380226"/>
            <a:chExt cx="7920716" cy="254910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B9EAB03-3A9B-10D3-4CFA-642F1F9A8092}"/>
                </a:ext>
              </a:extLst>
            </p:cNvPr>
            <p:cNvSpPr/>
            <p:nvPr/>
          </p:nvSpPr>
          <p:spPr>
            <a:xfrm>
              <a:off x="3640347" y="1380226"/>
              <a:ext cx="724619" cy="23291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6933B01D-6352-D2CC-860F-16827AB04B73}"/>
                </a:ext>
              </a:extLst>
            </p:cNvPr>
            <p:cNvSpPr txBox="1"/>
            <p:nvPr/>
          </p:nvSpPr>
          <p:spPr>
            <a:xfrm>
              <a:off x="8129015" y="2729004"/>
              <a:ext cx="343204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CA" sz="2400" b="1" dirty="0"/>
                <a:t>Combination of </a:t>
              </a:r>
              <a:r>
                <a:rPr lang="fr-CA" sz="2400" b="1" i="1" dirty="0"/>
                <a:t>P. </a:t>
              </a:r>
              <a:r>
                <a:rPr lang="fr-CA" sz="2400" b="1" i="1" dirty="0" err="1"/>
                <a:t>persimilis</a:t>
              </a:r>
              <a:r>
                <a:rPr lang="fr-CA" sz="2400" b="1" i="1" dirty="0"/>
                <a:t> </a:t>
              </a:r>
              <a:r>
                <a:rPr lang="fr-CA" sz="2400" b="1" dirty="0"/>
                <a:t>and </a:t>
              </a:r>
              <a:r>
                <a:rPr lang="fr-CA" sz="2400" b="1" i="1" dirty="0"/>
                <a:t>N. </a:t>
              </a:r>
              <a:r>
                <a:rPr lang="fr-CA" sz="2400" b="1" i="1" dirty="0" err="1"/>
                <a:t>californicus</a:t>
              </a:r>
              <a:r>
                <a:rPr lang="fr-CA" sz="2400" b="1" i="1" dirty="0"/>
                <a:t> </a:t>
              </a:r>
              <a:r>
                <a:rPr lang="fr-CA" sz="2400" b="1" dirty="0" err="1"/>
                <a:t>most</a:t>
              </a:r>
              <a:r>
                <a:rPr lang="fr-CA" sz="2400" b="1" dirty="0"/>
                <a:t> </a:t>
              </a:r>
              <a:r>
                <a:rPr lang="fr-CA" sz="2400" b="1" dirty="0" err="1"/>
                <a:t>used</a:t>
              </a:r>
              <a:endParaRPr lang="fr-CA" sz="2400" i="1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ABD49AE1-A3CD-0223-4DDE-E05FE5EFC90B}"/>
              </a:ext>
            </a:extLst>
          </p:cNvPr>
          <p:cNvGrpSpPr/>
          <p:nvPr/>
        </p:nvGrpSpPr>
        <p:grpSpPr>
          <a:xfrm>
            <a:off x="5733690" y="1380226"/>
            <a:ext cx="5295042" cy="3870205"/>
            <a:chOff x="5733690" y="1380226"/>
            <a:chExt cx="5295042" cy="387020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B758725-B9AF-B8AC-ABD0-4A4C81F406AA}"/>
                </a:ext>
              </a:extLst>
            </p:cNvPr>
            <p:cNvSpPr/>
            <p:nvPr/>
          </p:nvSpPr>
          <p:spPr>
            <a:xfrm>
              <a:off x="5733690" y="1380226"/>
              <a:ext cx="724619" cy="23291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9B02CF5D-82DB-A7C0-AB09-E1B441466617}"/>
                </a:ext>
              </a:extLst>
            </p:cNvPr>
            <p:cNvSpPr txBox="1"/>
            <p:nvPr/>
          </p:nvSpPr>
          <p:spPr>
            <a:xfrm>
              <a:off x="8342323" y="4050102"/>
              <a:ext cx="268640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CA" sz="2400" i="1" dirty="0" err="1"/>
                <a:t>Anystis</a:t>
              </a:r>
              <a:r>
                <a:rPr lang="fr-CA" sz="2400" i="1" dirty="0"/>
                <a:t> </a:t>
              </a:r>
              <a:r>
                <a:rPr lang="fr-CA" sz="2400" i="1" dirty="0" err="1"/>
                <a:t>baccarum</a:t>
              </a:r>
              <a:r>
                <a:rPr lang="fr-CA" sz="2400" i="1" dirty="0"/>
                <a:t> </a:t>
              </a:r>
              <a:r>
                <a:rPr lang="fr-CA" sz="2400" dirty="0" err="1"/>
                <a:t>very</a:t>
              </a:r>
              <a:r>
                <a:rPr lang="fr-CA" sz="2400" dirty="0"/>
                <a:t> efficient (but </a:t>
              </a:r>
              <a:r>
                <a:rPr lang="fr-CA" sz="2400" dirty="0" err="1"/>
                <a:t>is</a:t>
              </a:r>
              <a:r>
                <a:rPr lang="fr-CA" sz="2400" dirty="0"/>
                <a:t> new)</a:t>
              </a:r>
              <a:endParaRPr lang="fr-CA" sz="2400" i="1" dirty="0"/>
            </a:p>
          </p:txBody>
        </p:sp>
      </p:grpSp>
      <p:sp>
        <p:nvSpPr>
          <p:cNvPr id="19" name="Espace réservé du contenu 4">
            <a:extLst>
              <a:ext uri="{FF2B5EF4-FFF2-40B4-BE49-F238E27FC236}">
                <a16:creationId xmlns:a16="http://schemas.microsoft.com/office/drawing/2014/main" id="{EBC039B3-DE9D-B966-D4B5-069F15929150}"/>
              </a:ext>
            </a:extLst>
          </p:cNvPr>
          <p:cNvSpPr txBox="1">
            <a:spLocks/>
          </p:cNvSpPr>
          <p:nvPr/>
        </p:nvSpPr>
        <p:spPr>
          <a:xfrm>
            <a:off x="8129015" y="594168"/>
            <a:ext cx="3432048" cy="8832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400" dirty="0"/>
              <a:t>In </a:t>
            </a:r>
            <a:r>
              <a:rPr lang="fr-CA" sz="2400" dirty="0" err="1"/>
              <a:t>prevention</a:t>
            </a:r>
            <a:r>
              <a:rPr lang="fr-CA" sz="2400" dirty="0"/>
              <a:t> = </a:t>
            </a:r>
            <a:r>
              <a:rPr lang="fr-CA" sz="2400" b="1" i="1" dirty="0"/>
              <a:t>N. </a:t>
            </a:r>
            <a:r>
              <a:rPr lang="fr-CA" sz="2400" b="1" i="1" dirty="0" err="1"/>
              <a:t>californicus</a:t>
            </a:r>
            <a:endParaRPr lang="fr-CA" sz="2400" b="1" i="1" dirty="0"/>
          </a:p>
        </p:txBody>
      </p:sp>
    </p:spTree>
    <p:extLst>
      <p:ext uri="{BB962C8B-B14F-4D97-AF65-F5344CB8AC3E}">
        <p14:creationId xmlns:p14="http://schemas.microsoft.com/office/powerpoint/2010/main" val="241109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 animBg="1"/>
      <p:bldP spid="1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4306ED0-4528-62C7-A2AA-961B1755F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550" y="315077"/>
            <a:ext cx="4368602" cy="1956841"/>
          </a:xfrm>
        </p:spPr>
        <p:txBody>
          <a:bodyPr anchor="b">
            <a:normAutofit/>
          </a:bodyPr>
          <a:lstStyle/>
          <a:p>
            <a:r>
              <a:rPr lang="fr-CA" sz="3400" i="1" dirty="0" err="1"/>
              <a:t>Anystis</a:t>
            </a:r>
            <a:r>
              <a:rPr lang="fr-CA" sz="3400" i="1" dirty="0"/>
              <a:t> </a:t>
            </a:r>
            <a:r>
              <a:rPr lang="fr-CA" sz="3400" i="1" dirty="0" err="1"/>
              <a:t>baccarum</a:t>
            </a:r>
            <a:r>
              <a:rPr lang="fr-CA" sz="3400" i="1" dirty="0"/>
              <a:t> </a:t>
            </a:r>
            <a:r>
              <a:rPr lang="fr-CA" sz="3400" dirty="0"/>
              <a:t>– </a:t>
            </a:r>
            <a:r>
              <a:rPr lang="fr-CA" sz="3400" dirty="0" err="1"/>
              <a:t>indigenous</a:t>
            </a:r>
            <a:r>
              <a:rPr lang="fr-CA" sz="3400" dirty="0"/>
              <a:t> </a:t>
            </a:r>
            <a:r>
              <a:rPr lang="fr-CA" sz="3400" dirty="0" err="1"/>
              <a:t>species</a:t>
            </a:r>
            <a:r>
              <a:rPr lang="fr-CA" sz="3400" dirty="0"/>
              <a:t> – new </a:t>
            </a:r>
            <a:r>
              <a:rPr lang="fr-CA" sz="3400" dirty="0" err="1"/>
              <a:t>biocontrol</a:t>
            </a:r>
            <a:r>
              <a:rPr lang="fr-CA" sz="3400" dirty="0"/>
              <a:t> agents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7EEA17D-363E-0903-6F56-48EEE33BF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670024"/>
          </a:xfrm>
        </p:spPr>
        <p:txBody>
          <a:bodyPr>
            <a:normAutofit/>
          </a:bodyPr>
          <a:lstStyle/>
          <a:p>
            <a:r>
              <a:rPr lang="en-US" sz="2200" dirty="0"/>
              <a:t>Developed by Vineland Research Center and Applied Bionomics</a:t>
            </a:r>
          </a:p>
          <a:p>
            <a:r>
              <a:rPr lang="en-US" sz="2200" dirty="0"/>
              <a:t>Efficacy = </a:t>
            </a:r>
            <a:r>
              <a:rPr lang="en-US" sz="2200" i="1" dirty="0"/>
              <a:t>P. </a:t>
            </a:r>
            <a:r>
              <a:rPr lang="en-US" sz="2200" i="1" dirty="0" err="1"/>
              <a:t>persimilis</a:t>
            </a:r>
            <a:r>
              <a:rPr lang="en-US" sz="2200" dirty="0"/>
              <a:t> and </a:t>
            </a:r>
            <a:r>
              <a:rPr lang="en-US" sz="2200" i="1" dirty="0"/>
              <a:t>N. </a:t>
            </a:r>
            <a:r>
              <a:rPr lang="en-US" sz="2200" i="1" dirty="0" err="1"/>
              <a:t>cucumeris</a:t>
            </a:r>
            <a:r>
              <a:rPr lang="en-US" sz="2200" dirty="0"/>
              <a:t> (trials in CRAM)</a:t>
            </a:r>
          </a:p>
          <a:p>
            <a:r>
              <a:rPr lang="en-US" sz="2200" dirty="0"/>
              <a:t>Consume also aphids and thrips</a:t>
            </a:r>
          </a:p>
          <a:p>
            <a:r>
              <a:rPr lang="en-US" sz="2200" dirty="0"/>
              <a:t>Could be predator of other biocontrol agents</a:t>
            </a:r>
          </a:p>
          <a:p>
            <a:r>
              <a:rPr lang="en-US" sz="2200" dirty="0"/>
              <a:t>In trials in laboratory: compatible with </a:t>
            </a:r>
            <a:r>
              <a:rPr lang="en-US" sz="2200" i="1" dirty="0"/>
              <a:t>A. </a:t>
            </a:r>
            <a:r>
              <a:rPr lang="en-US" sz="2200" i="1" dirty="0" err="1"/>
              <a:t>aphidimyza</a:t>
            </a:r>
            <a:r>
              <a:rPr lang="en-US" sz="2200" i="1" dirty="0"/>
              <a:t>, N. </a:t>
            </a:r>
            <a:r>
              <a:rPr lang="en-US" sz="2200" i="1" dirty="0" err="1"/>
              <a:t>cucumeris</a:t>
            </a:r>
            <a:r>
              <a:rPr lang="en-US" sz="2200" i="1" dirty="0"/>
              <a:t>. A. </a:t>
            </a:r>
            <a:r>
              <a:rPr lang="en-US" sz="2200" i="1" dirty="0" err="1"/>
              <a:t>swirskii</a:t>
            </a:r>
            <a:endParaRPr lang="en-US" sz="2200" dirty="0"/>
          </a:p>
        </p:txBody>
      </p:sp>
      <p:pic>
        <p:nvPicPr>
          <p:cNvPr id="5" name="Espace réservé du contenu 4" descr="Une image contenant arthropode, invertébré, acarien&#10;&#10;Description générée automatiquement">
            <a:extLst>
              <a:ext uri="{FF2B5EF4-FFF2-40B4-BE49-F238E27FC236}">
                <a16:creationId xmlns:a16="http://schemas.microsoft.com/office/drawing/2014/main" id="{E0D36A54-A88C-66E3-72A1-FBA84403C5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81C2845-1DED-B2DE-09B7-11D532E3D119}"/>
              </a:ext>
            </a:extLst>
          </p:cNvPr>
          <p:cNvSpPr txBox="1"/>
          <p:nvPr/>
        </p:nvSpPr>
        <p:spPr>
          <a:xfrm>
            <a:off x="9421091" y="6488658"/>
            <a:ext cx="27678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Photo: Applied Bionomics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270957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CBB94C2A-F866-436D-87E3-62BB57062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1045" y="697519"/>
            <a:ext cx="3525671" cy="1243424"/>
          </a:xfrm>
        </p:spPr>
        <p:txBody>
          <a:bodyPr>
            <a:normAutofit/>
          </a:bodyPr>
          <a:lstStyle/>
          <a:p>
            <a:r>
              <a:rPr lang="fr-CA" sz="2400" dirty="0"/>
              <a:t>Best agents: </a:t>
            </a:r>
            <a:r>
              <a:rPr lang="fr-CA" sz="2400" i="1" dirty="0" err="1"/>
              <a:t>Encarsia</a:t>
            </a:r>
            <a:r>
              <a:rPr lang="fr-CA" sz="2400" i="1" dirty="0"/>
              <a:t> </a:t>
            </a:r>
            <a:r>
              <a:rPr lang="fr-CA" sz="2400" i="1" dirty="0" err="1"/>
              <a:t>formosa</a:t>
            </a:r>
            <a:r>
              <a:rPr lang="fr-CA" sz="2400" i="1" dirty="0"/>
              <a:t> </a:t>
            </a:r>
            <a:r>
              <a:rPr lang="fr-CA" sz="2400" dirty="0"/>
              <a:t> and </a:t>
            </a:r>
            <a:r>
              <a:rPr lang="fr-CA" sz="2400" i="1" dirty="0" err="1"/>
              <a:t>Eretmocerus</a:t>
            </a:r>
            <a:r>
              <a:rPr lang="fr-CA" sz="2400" i="1" dirty="0"/>
              <a:t> </a:t>
            </a:r>
            <a:r>
              <a:rPr lang="fr-CA" sz="2400" i="1" dirty="0" err="1"/>
              <a:t>eremicus</a:t>
            </a:r>
            <a:endParaRPr lang="fr-CA" sz="2400" i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2CCE4EE-4640-40D2-9A10-FDF6ED0F3337}"/>
              </a:ext>
            </a:extLst>
          </p:cNvPr>
          <p:cNvSpPr txBox="1"/>
          <p:nvPr/>
        </p:nvSpPr>
        <p:spPr>
          <a:xfrm>
            <a:off x="1189703" y="6490772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400" dirty="0">
                <a:solidFill>
                  <a:schemeClr val="bg1"/>
                </a:solidFill>
              </a:rPr>
              <a:t>F. Dumont, CRAM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4507874-23D4-A401-5E2F-43EDBEC791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07" y="59451"/>
            <a:ext cx="8011312" cy="57029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07E4D73-29F9-1041-EED3-649CDF6B47F2}"/>
              </a:ext>
            </a:extLst>
          </p:cNvPr>
          <p:cNvSpPr/>
          <p:nvPr/>
        </p:nvSpPr>
        <p:spPr>
          <a:xfrm>
            <a:off x="2665562" y="1030855"/>
            <a:ext cx="1578633" cy="28941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8832D20-D5E7-2893-BC26-E2227B212547}"/>
              </a:ext>
            </a:extLst>
          </p:cNvPr>
          <p:cNvSpPr txBox="1"/>
          <p:nvPr/>
        </p:nvSpPr>
        <p:spPr>
          <a:xfrm>
            <a:off x="8304820" y="3762896"/>
            <a:ext cx="32859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fr-CA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i="1" dirty="0" err="1"/>
              <a:t>Dicyphus</a:t>
            </a:r>
            <a:r>
              <a:rPr lang="fr-CA" sz="2400" i="1" dirty="0"/>
              <a:t> </a:t>
            </a:r>
            <a:r>
              <a:rPr lang="fr-CA" sz="2400" i="1" dirty="0" err="1"/>
              <a:t>hesperus</a:t>
            </a:r>
            <a:r>
              <a:rPr lang="fr-CA" sz="2400" i="1" dirty="0"/>
              <a:t> </a:t>
            </a:r>
            <a:r>
              <a:rPr lang="fr-CA" sz="2400" dirty="0"/>
              <a:t>on </a:t>
            </a:r>
            <a:r>
              <a:rPr lang="fr-CA" sz="2400" dirty="0" err="1"/>
              <a:t>banker</a:t>
            </a:r>
            <a:r>
              <a:rPr lang="fr-CA" sz="2400" dirty="0"/>
              <a:t> plant of </a:t>
            </a:r>
            <a:r>
              <a:rPr lang="fr-CA" sz="2400" dirty="0" err="1"/>
              <a:t>mullein</a:t>
            </a:r>
            <a:endParaRPr lang="fr-CA" sz="2400" i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A942D70-1530-9279-CC18-415604EAEC97}"/>
              </a:ext>
            </a:extLst>
          </p:cNvPr>
          <p:cNvSpPr txBox="1"/>
          <p:nvPr/>
        </p:nvSpPr>
        <p:spPr>
          <a:xfrm>
            <a:off x="8304820" y="2011850"/>
            <a:ext cx="33181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/>
              <a:t>Selective leaf thinning as to not remove parasitized whiteflies. 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400" b="0" i="0" u="none" strike="noStrike" baseline="0" dirty="0"/>
              <a:t>Leave </a:t>
            </a:r>
            <a:r>
              <a:rPr lang="en-US" sz="2400" b="0" i="0" u="none" strike="noStrike" baseline="0" dirty="0" err="1"/>
              <a:t>leafs</a:t>
            </a:r>
            <a:r>
              <a:rPr lang="en-US" sz="2400" b="0" i="0" u="none" strike="noStrike" baseline="0" dirty="0"/>
              <a:t> on </a:t>
            </a:r>
            <a:r>
              <a:rPr lang="fr-CA" sz="2400" b="0" i="0" u="none" strike="noStrike" baseline="0" dirty="0" err="1"/>
              <a:t>ground</a:t>
            </a:r>
            <a:r>
              <a:rPr lang="fr-CA" sz="2400" b="0" i="0" u="none" strike="noStrike" baseline="0" dirty="0"/>
              <a:t>.</a:t>
            </a:r>
            <a:endParaRPr lang="fr-CA" sz="2400" dirty="0"/>
          </a:p>
        </p:txBody>
      </p:sp>
      <p:pic>
        <p:nvPicPr>
          <p:cNvPr id="6" name="Image 5" descr="Une image contenant herbe, insecte&#10;&#10;Description générée automatiquement">
            <a:extLst>
              <a:ext uri="{FF2B5EF4-FFF2-40B4-BE49-F238E27FC236}">
                <a16:creationId xmlns:a16="http://schemas.microsoft.com/office/drawing/2014/main" id="{F1561C52-D3E1-71B9-6060-376E8EBA2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445" y="5819854"/>
            <a:ext cx="942797" cy="94279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99DAB85-2041-E3EB-AB6E-F070D226BD8B}"/>
              </a:ext>
            </a:extLst>
          </p:cNvPr>
          <p:cNvSpPr txBox="1"/>
          <p:nvPr/>
        </p:nvSpPr>
        <p:spPr>
          <a:xfrm>
            <a:off x="3528292" y="5783956"/>
            <a:ext cx="11809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200" i="1" dirty="0" err="1"/>
              <a:t>Eretmocerus</a:t>
            </a:r>
            <a:r>
              <a:rPr lang="fr-CA" sz="1200" i="1" dirty="0"/>
              <a:t> </a:t>
            </a:r>
            <a:r>
              <a:rPr lang="fr-CA" sz="1200" i="1" dirty="0" err="1"/>
              <a:t>eremicus</a:t>
            </a:r>
            <a:endParaRPr lang="fr-CA" sz="1200" i="1" dirty="0"/>
          </a:p>
        </p:txBody>
      </p:sp>
      <p:pic>
        <p:nvPicPr>
          <p:cNvPr id="11" name="Image 10" descr="Une image contenant insecte&#10;&#10;Description générée automatiquement">
            <a:extLst>
              <a:ext uri="{FF2B5EF4-FFF2-40B4-BE49-F238E27FC236}">
                <a16:creationId xmlns:a16="http://schemas.microsoft.com/office/drawing/2014/main" id="{DB7B1C78-39D3-ADA3-1749-8E9BF900D6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030" y="5854391"/>
            <a:ext cx="862848" cy="90826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851A047-3258-7FEB-58E2-634C6C8E850C}"/>
              </a:ext>
            </a:extLst>
          </p:cNvPr>
          <p:cNvSpPr txBox="1"/>
          <p:nvPr/>
        </p:nvSpPr>
        <p:spPr>
          <a:xfrm>
            <a:off x="2592030" y="6380124"/>
            <a:ext cx="11809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200" i="1" dirty="0" err="1"/>
              <a:t>Encarsia</a:t>
            </a:r>
            <a:r>
              <a:rPr lang="fr-CA" sz="1200" i="1" dirty="0"/>
              <a:t> </a:t>
            </a:r>
            <a:r>
              <a:rPr lang="fr-CA" sz="1200" i="1" dirty="0" err="1"/>
              <a:t>formosa</a:t>
            </a:r>
            <a:endParaRPr lang="fr-CA" sz="1200" i="1" dirty="0"/>
          </a:p>
        </p:txBody>
      </p:sp>
    </p:spTree>
    <p:extLst>
      <p:ext uri="{BB962C8B-B14F-4D97-AF65-F5344CB8AC3E}">
        <p14:creationId xmlns:p14="http://schemas.microsoft.com/office/powerpoint/2010/main" val="55691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0FDB7D6-5734-487F-9538-6B77B18E9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2381250" cy="2101850"/>
          </a:xfrm>
        </p:spPr>
        <p:txBody>
          <a:bodyPr>
            <a:normAutofit/>
          </a:bodyPr>
          <a:lstStyle/>
          <a:p>
            <a:r>
              <a:rPr lang="fr-CA" sz="3200" dirty="0" err="1"/>
              <a:t>Whiteflies</a:t>
            </a:r>
            <a:r>
              <a:rPr lang="fr-CA" sz="3200" dirty="0"/>
              <a:t> - </a:t>
            </a:r>
            <a:r>
              <a:rPr lang="fr-CA" sz="3200" i="1" dirty="0" err="1"/>
              <a:t>Dicyphus</a:t>
            </a:r>
            <a:r>
              <a:rPr lang="fr-CA" sz="3200" i="1" dirty="0"/>
              <a:t> </a:t>
            </a:r>
            <a:r>
              <a:rPr lang="fr-CA" sz="3200" i="1" dirty="0" err="1"/>
              <a:t>hesperus</a:t>
            </a:r>
            <a:endParaRPr lang="fr-CA" sz="32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7C2E4A-896A-454E-A0FC-957097A53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5902" y="412454"/>
            <a:ext cx="3414898" cy="2834128"/>
          </a:xfrm>
        </p:spPr>
        <p:txBody>
          <a:bodyPr anchor="ctr">
            <a:normAutofit/>
          </a:bodyPr>
          <a:lstStyle/>
          <a:p>
            <a:r>
              <a:rPr lang="fr-CA" sz="2400" dirty="0" err="1"/>
              <a:t>Banker</a:t>
            </a:r>
            <a:r>
              <a:rPr lang="fr-CA" sz="2400" dirty="0"/>
              <a:t> plant of </a:t>
            </a:r>
            <a:r>
              <a:rPr lang="fr-CA" sz="2400" dirty="0" err="1"/>
              <a:t>mullein</a:t>
            </a:r>
            <a:r>
              <a:rPr lang="fr-CA" sz="2400" dirty="0"/>
              <a:t> (</a:t>
            </a:r>
            <a:r>
              <a:rPr lang="fr-CA" sz="2400" i="1" dirty="0" err="1"/>
              <a:t>Verbascum</a:t>
            </a:r>
            <a:r>
              <a:rPr lang="fr-CA" sz="2400" i="1" dirty="0"/>
              <a:t> </a:t>
            </a:r>
            <a:r>
              <a:rPr lang="fr-CA" sz="2400" i="1" dirty="0" err="1"/>
              <a:t>thapsus</a:t>
            </a:r>
            <a:r>
              <a:rPr lang="fr-CA" sz="2400" dirty="0"/>
              <a:t>)</a:t>
            </a:r>
          </a:p>
          <a:p>
            <a:r>
              <a:rPr lang="fr-CA" sz="2400" dirty="0" err="1"/>
              <a:t>Research</a:t>
            </a:r>
            <a:r>
              <a:rPr lang="fr-CA" sz="2400" dirty="0"/>
              <a:t> </a:t>
            </a:r>
            <a:r>
              <a:rPr lang="fr-CA" sz="2400" dirty="0" err="1"/>
              <a:t>projects</a:t>
            </a:r>
            <a:r>
              <a:rPr lang="fr-CA" sz="2400" dirty="0"/>
              <a:t> to </a:t>
            </a:r>
            <a:r>
              <a:rPr lang="fr-CA" sz="2400" dirty="0" err="1"/>
              <a:t>develop</a:t>
            </a:r>
            <a:r>
              <a:rPr lang="fr-CA" sz="2400" dirty="0"/>
              <a:t> </a:t>
            </a:r>
            <a:r>
              <a:rPr lang="fr-CA" sz="2400" dirty="0" err="1"/>
              <a:t>zoophagous</a:t>
            </a:r>
            <a:r>
              <a:rPr lang="fr-CA" sz="2400" dirty="0"/>
              <a:t> </a:t>
            </a:r>
            <a:r>
              <a:rPr lang="fr-CA" sz="2400" dirty="0" err="1"/>
              <a:t>lines</a:t>
            </a:r>
            <a:r>
              <a:rPr lang="fr-CA" sz="2400" dirty="0"/>
              <a:t> of the </a:t>
            </a:r>
            <a:r>
              <a:rPr lang="fr-CA" sz="2400" dirty="0" err="1"/>
              <a:t>predators</a:t>
            </a:r>
            <a:endParaRPr lang="fr-CA" sz="2400" dirty="0"/>
          </a:p>
          <a:p>
            <a:endParaRPr lang="fr-CA" sz="24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9BFAFAB-3C03-8C6B-6E86-5C64ADCB06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948" y="3740158"/>
            <a:ext cx="5159616" cy="301105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AFAD802-56CC-44E7-B706-E7A50381B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91299" y="1"/>
            <a:ext cx="56007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Une image contenant roche&#10;&#10;Description générée automatiquement">
            <a:extLst>
              <a:ext uri="{FF2B5EF4-FFF2-40B4-BE49-F238E27FC236}">
                <a16:creationId xmlns:a16="http://schemas.microsoft.com/office/drawing/2014/main" id="{B8E34E03-38B4-9909-3085-2192447DE3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564" y="3052377"/>
            <a:ext cx="3079872" cy="380562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D1B576A-B12F-C240-6896-0532F7FBD159}"/>
              </a:ext>
            </a:extLst>
          </p:cNvPr>
          <p:cNvSpPr txBox="1"/>
          <p:nvPr/>
        </p:nvSpPr>
        <p:spPr>
          <a:xfrm>
            <a:off x="5345763" y="6457222"/>
            <a:ext cx="23471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800" dirty="0"/>
              <a:t>Photo: </a:t>
            </a:r>
            <a:r>
              <a:rPr lang="fr-CA" sz="1800" dirty="0" err="1"/>
              <a:t>Wikipedia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56082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414C22-931C-4341-8F81-866CE8725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5448"/>
            <a:ext cx="12081163" cy="1065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571500" indent="-571500" algn="ctr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Damages by </a:t>
            </a:r>
            <a:r>
              <a:rPr lang="en-US" sz="3200" i="1" dirty="0" err="1"/>
              <a:t>Dicyphus</a:t>
            </a:r>
            <a:r>
              <a:rPr lang="en-US" sz="3200" i="1" dirty="0"/>
              <a:t> </a:t>
            </a:r>
            <a:r>
              <a:rPr lang="en-US" sz="3200" i="1" dirty="0" err="1"/>
              <a:t>hesperus</a:t>
            </a:r>
            <a:r>
              <a:rPr lang="en-US" sz="3200" i="1" dirty="0"/>
              <a:t> </a:t>
            </a:r>
            <a:r>
              <a:rPr lang="en-US" sz="3200" dirty="0"/>
              <a:t>if predator population is too high </a:t>
            </a:r>
          </a:p>
        </p:txBody>
      </p:sp>
      <p:pic>
        <p:nvPicPr>
          <p:cNvPr id="5" name="Espace réservé du contenu 4" descr="Une image contenant extérieur, fruit, herbe, vert&#10;&#10;Description générée automatiquement">
            <a:extLst>
              <a:ext uri="{FF2B5EF4-FFF2-40B4-BE49-F238E27FC236}">
                <a16:creationId xmlns:a16="http://schemas.microsoft.com/office/drawing/2014/main" id="{6324DA93-E524-47D5-8097-14C157C672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61" y="2142471"/>
            <a:ext cx="3420061" cy="4560081"/>
          </a:xfrm>
          <a:prstGeom prst="rect">
            <a:avLst/>
          </a:prstGeom>
        </p:spPr>
      </p:pic>
      <p:pic>
        <p:nvPicPr>
          <p:cNvPr id="7" name="Image 6" descr="Une image contenant extérieur, fruit, courge, oiseau&#10;&#10;Description générée automatiquement">
            <a:extLst>
              <a:ext uri="{FF2B5EF4-FFF2-40B4-BE49-F238E27FC236}">
                <a16:creationId xmlns:a16="http://schemas.microsoft.com/office/drawing/2014/main" id="{1BEA9360-9646-4F59-8772-5F0129BD91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977" y="2142471"/>
            <a:ext cx="3420061" cy="4560081"/>
          </a:xfrm>
          <a:prstGeom prst="rect">
            <a:avLst/>
          </a:prstGeom>
        </p:spPr>
      </p:pic>
      <p:pic>
        <p:nvPicPr>
          <p:cNvPr id="9" name="Image 8" descr="Une image contenant tomate, table, alimentation, assis&#10;&#10;Description générée automatiquement">
            <a:extLst>
              <a:ext uri="{FF2B5EF4-FFF2-40B4-BE49-F238E27FC236}">
                <a16:creationId xmlns:a16="http://schemas.microsoft.com/office/drawing/2014/main" id="{A5C7A9B0-5F91-4244-BD4A-07062D07A69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277" y="2142471"/>
            <a:ext cx="3420061" cy="4560081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24D516ED-C449-5456-3259-1A5889AB6DB3}"/>
              </a:ext>
            </a:extLst>
          </p:cNvPr>
          <p:cNvSpPr txBox="1">
            <a:spLocks/>
          </p:cNvSpPr>
          <p:nvPr/>
        </p:nvSpPr>
        <p:spPr>
          <a:xfrm>
            <a:off x="0" y="1203145"/>
            <a:ext cx="12081163" cy="10658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2800" dirty="0"/>
              <a:t>Reduce population with </a:t>
            </a:r>
            <a:r>
              <a:rPr lang="en-US" sz="2800" dirty="0" err="1"/>
              <a:t>Safer’s</a:t>
            </a:r>
            <a:r>
              <a:rPr lang="en-US" sz="2800" dirty="0"/>
              <a:t> soap (on crops or mullein)</a:t>
            </a:r>
          </a:p>
        </p:txBody>
      </p:sp>
    </p:spTree>
    <p:extLst>
      <p:ext uri="{BB962C8B-B14F-4D97-AF65-F5344CB8AC3E}">
        <p14:creationId xmlns:p14="http://schemas.microsoft.com/office/powerpoint/2010/main" val="207150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D0A8808-BD61-3455-A36A-3DF078106C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469"/>
            <a:ext cx="8410440" cy="6082900"/>
          </a:xfrm>
          <a:prstGeom prst="rect">
            <a:avLst/>
          </a:prstGeom>
        </p:spPr>
      </p:pic>
      <p:sp>
        <p:nvSpPr>
          <p:cNvPr id="8" name="Espace réservé du contenu 4">
            <a:extLst>
              <a:ext uri="{FF2B5EF4-FFF2-40B4-BE49-F238E27FC236}">
                <a16:creationId xmlns:a16="http://schemas.microsoft.com/office/drawing/2014/main" id="{A60DA602-AC95-7447-00D7-05643C013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0440" y="354474"/>
            <a:ext cx="3592945" cy="2918068"/>
          </a:xfrm>
        </p:spPr>
        <p:txBody>
          <a:bodyPr>
            <a:normAutofit lnSpcReduction="10000"/>
          </a:bodyPr>
          <a:lstStyle/>
          <a:p>
            <a:pPr lvl="1"/>
            <a:r>
              <a:rPr lang="fr-CA" dirty="0" err="1"/>
              <a:t>Add</a:t>
            </a:r>
            <a:r>
              <a:rPr lang="fr-CA" dirty="0"/>
              <a:t> </a:t>
            </a:r>
            <a:r>
              <a:rPr lang="fr-CA" dirty="0" err="1"/>
              <a:t>predatory</a:t>
            </a:r>
            <a:r>
              <a:rPr lang="fr-CA" dirty="0"/>
              <a:t> mites on the </a:t>
            </a:r>
            <a:r>
              <a:rPr lang="fr-CA" dirty="0" err="1"/>
              <a:t>soil</a:t>
            </a:r>
            <a:r>
              <a:rPr lang="fr-CA" dirty="0"/>
              <a:t> =  </a:t>
            </a:r>
            <a:r>
              <a:rPr lang="fr-CA" i="1" dirty="0" err="1"/>
              <a:t>Stratiolaelaps</a:t>
            </a:r>
            <a:r>
              <a:rPr lang="fr-CA" i="1" dirty="0"/>
              <a:t> </a:t>
            </a:r>
            <a:r>
              <a:rPr lang="fr-CA" i="1" dirty="0" err="1"/>
              <a:t>scimitus</a:t>
            </a:r>
            <a:r>
              <a:rPr lang="fr-CA" i="1" dirty="0"/>
              <a:t> </a:t>
            </a:r>
            <a:r>
              <a:rPr lang="fr-CA" dirty="0"/>
              <a:t>(active in </a:t>
            </a:r>
            <a:r>
              <a:rPr lang="fr-CA" dirty="0" err="1"/>
              <a:t>depth</a:t>
            </a:r>
            <a:r>
              <a:rPr lang="fr-CA" dirty="0"/>
              <a:t>) and </a:t>
            </a:r>
            <a:r>
              <a:rPr lang="fr-CA" i="1" dirty="0" err="1"/>
              <a:t>Geolaelaps</a:t>
            </a:r>
            <a:r>
              <a:rPr lang="fr-CA" i="1" dirty="0"/>
              <a:t> </a:t>
            </a:r>
            <a:r>
              <a:rPr lang="fr-CA" i="1" dirty="0" err="1"/>
              <a:t>gillespiei</a:t>
            </a:r>
            <a:r>
              <a:rPr lang="fr-CA" i="1" dirty="0"/>
              <a:t>  </a:t>
            </a:r>
            <a:r>
              <a:rPr lang="fr-CA" dirty="0"/>
              <a:t>(active at surface)</a:t>
            </a:r>
          </a:p>
          <a:p>
            <a:pPr lvl="1"/>
            <a:r>
              <a:rPr lang="fr-CA" dirty="0" err="1"/>
              <a:t>Preventive</a:t>
            </a:r>
            <a:r>
              <a:rPr lang="fr-CA" dirty="0"/>
              <a:t> introduction</a:t>
            </a:r>
          </a:p>
          <a:p>
            <a:pPr lvl="1"/>
            <a:endParaRPr lang="fr-CA" dirty="0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A4892B3-BBA0-E746-62DF-3CF68EB9E59B}"/>
              </a:ext>
            </a:extLst>
          </p:cNvPr>
          <p:cNvGrpSpPr/>
          <p:nvPr/>
        </p:nvGrpSpPr>
        <p:grpSpPr>
          <a:xfrm>
            <a:off x="8825343" y="4054005"/>
            <a:ext cx="2918690" cy="2258810"/>
            <a:chOff x="8825343" y="4054005"/>
            <a:chExt cx="2918690" cy="2258810"/>
          </a:xfrm>
        </p:grpSpPr>
        <p:pic>
          <p:nvPicPr>
            <p:cNvPr id="10" name="Image 9" descr="Une image contenant texte, insecte&#10;&#10;Description générée automatiquement">
              <a:extLst>
                <a:ext uri="{FF2B5EF4-FFF2-40B4-BE49-F238E27FC236}">
                  <a16:creationId xmlns:a16="http://schemas.microsoft.com/office/drawing/2014/main" id="{855D4B92-4CC8-4D55-DEAB-98E459C82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25343" y="4650783"/>
              <a:ext cx="2918690" cy="1662032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5C754411-3640-BECF-B113-CF1338A5CDD4}"/>
                </a:ext>
              </a:extLst>
            </p:cNvPr>
            <p:cNvSpPr txBox="1"/>
            <p:nvPr/>
          </p:nvSpPr>
          <p:spPr>
            <a:xfrm>
              <a:off x="8825344" y="4054005"/>
              <a:ext cx="291868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CA" i="1" dirty="0" err="1"/>
                <a:t>Coenosia</a:t>
              </a:r>
              <a:r>
                <a:rPr lang="fr-CA" i="1" dirty="0"/>
                <a:t> </a:t>
              </a:r>
              <a:r>
                <a:rPr lang="fr-CA" i="1" dirty="0" err="1"/>
                <a:t>attenuata</a:t>
              </a:r>
              <a:r>
                <a:rPr lang="fr-CA" i="1" dirty="0"/>
                <a:t> </a:t>
              </a:r>
              <a:r>
                <a:rPr lang="fr-CA" dirty="0"/>
                <a:t>= </a:t>
              </a:r>
              <a:r>
                <a:rPr lang="fr-CA" dirty="0" err="1"/>
                <a:t>natural</a:t>
              </a:r>
              <a:r>
                <a:rPr lang="fr-CA" dirty="0"/>
                <a:t> </a:t>
              </a:r>
              <a:r>
                <a:rPr lang="fr-CA" dirty="0" err="1"/>
                <a:t>predator</a:t>
              </a:r>
              <a:r>
                <a:rPr lang="fr-CA" dirty="0"/>
                <a:t> of </a:t>
              </a:r>
              <a:r>
                <a:rPr lang="fr-CA" dirty="0" err="1"/>
                <a:t>flies</a:t>
              </a:r>
              <a:endParaRPr lang="fr-CA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3798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710CEDC-18D2-0204-6058-411FF481B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fr-CA">
                <a:solidFill>
                  <a:srgbClr val="FFFFFF"/>
                </a:solidFill>
              </a:rPr>
              <a:t>Outline of the presentation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2B85E9-DC12-0E33-72D9-61700BAE8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3954" y="1871090"/>
            <a:ext cx="6027520" cy="3935281"/>
          </a:xfrm>
        </p:spPr>
        <p:txBody>
          <a:bodyPr>
            <a:normAutofit/>
          </a:bodyPr>
          <a:lstStyle/>
          <a:p>
            <a:r>
              <a:rPr lang="fr-CA" dirty="0" err="1"/>
              <a:t>Biological</a:t>
            </a:r>
            <a:r>
              <a:rPr lang="fr-CA" dirty="0"/>
              <a:t> control agents information </a:t>
            </a:r>
            <a:r>
              <a:rPr lang="fr-CA" dirty="0" err="1"/>
              <a:t>sheets</a:t>
            </a:r>
            <a:endParaRPr lang="fr-CA" dirty="0"/>
          </a:p>
          <a:p>
            <a:r>
              <a:rPr lang="fr-CA" dirty="0"/>
              <a:t>Type of introduction (vrac, </a:t>
            </a:r>
            <a:r>
              <a:rPr lang="fr-CA" dirty="0" err="1"/>
              <a:t>cards</a:t>
            </a:r>
            <a:r>
              <a:rPr lang="fr-CA" dirty="0"/>
              <a:t>, </a:t>
            </a:r>
            <a:r>
              <a:rPr lang="fr-CA" dirty="0" err="1"/>
              <a:t>strips</a:t>
            </a:r>
            <a:r>
              <a:rPr lang="fr-CA" dirty="0"/>
              <a:t>, </a:t>
            </a:r>
            <a:r>
              <a:rPr lang="fr-CA" dirty="0" err="1"/>
              <a:t>eggs</a:t>
            </a:r>
            <a:r>
              <a:rPr lang="fr-CA" dirty="0"/>
              <a:t>, </a:t>
            </a:r>
            <a:r>
              <a:rPr lang="fr-CA" dirty="0" err="1"/>
              <a:t>larvae</a:t>
            </a:r>
            <a:r>
              <a:rPr lang="fr-CA" dirty="0"/>
              <a:t>, </a:t>
            </a:r>
            <a:r>
              <a:rPr lang="fr-CA" dirty="0" err="1"/>
              <a:t>pupae</a:t>
            </a:r>
            <a:r>
              <a:rPr lang="fr-CA" dirty="0"/>
              <a:t>, </a:t>
            </a:r>
            <a:r>
              <a:rPr lang="fr-CA" dirty="0" err="1"/>
              <a:t>adults</a:t>
            </a:r>
            <a:r>
              <a:rPr lang="fr-CA" dirty="0"/>
              <a:t>…)</a:t>
            </a:r>
          </a:p>
          <a:p>
            <a:r>
              <a:rPr lang="fr-CA" dirty="0" err="1"/>
              <a:t>Number</a:t>
            </a:r>
            <a:r>
              <a:rPr lang="fr-CA" dirty="0"/>
              <a:t> of introductions and dose</a:t>
            </a:r>
          </a:p>
          <a:p>
            <a:r>
              <a:rPr lang="fr-CA" dirty="0"/>
              <a:t>Plan of introduction (planning for </a:t>
            </a:r>
            <a:r>
              <a:rPr lang="fr-CA" dirty="0" err="1"/>
              <a:t>preventive</a:t>
            </a:r>
            <a:r>
              <a:rPr lang="fr-CA" dirty="0"/>
              <a:t> or curative control)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702453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004B6A1-7956-481B-0AF2-F405F5042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r-CA" sz="5400"/>
              <a:t>Type of introduction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6ACA34-8A01-AEB8-0BB6-6A759AE78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863" y="2756837"/>
            <a:ext cx="5253922" cy="2922318"/>
          </a:xfrm>
        </p:spPr>
        <p:txBody>
          <a:bodyPr>
            <a:normAutofit/>
          </a:bodyPr>
          <a:lstStyle/>
          <a:p>
            <a:r>
              <a:rPr lang="fr-CA" sz="2400" dirty="0" err="1"/>
              <a:t>Different</a:t>
            </a:r>
            <a:r>
              <a:rPr lang="fr-CA" sz="2400" dirty="0"/>
              <a:t> </a:t>
            </a:r>
            <a:r>
              <a:rPr lang="fr-CA" sz="2400" dirty="0" err="1"/>
              <a:t>ways</a:t>
            </a:r>
            <a:r>
              <a:rPr lang="fr-CA" sz="2400" dirty="0"/>
              <a:t> to </a:t>
            </a:r>
            <a:r>
              <a:rPr lang="fr-CA" sz="2400" dirty="0" err="1"/>
              <a:t>introduce</a:t>
            </a:r>
            <a:r>
              <a:rPr lang="fr-CA" sz="2400" dirty="0"/>
              <a:t> </a:t>
            </a:r>
            <a:r>
              <a:rPr lang="fr-CA" sz="2400" dirty="0" err="1"/>
              <a:t>biological</a:t>
            </a:r>
            <a:r>
              <a:rPr lang="fr-CA" sz="2400" dirty="0"/>
              <a:t> control agents: </a:t>
            </a:r>
          </a:p>
          <a:p>
            <a:pPr lvl="1"/>
            <a:r>
              <a:rPr lang="fr-CA" dirty="0" err="1"/>
              <a:t>Eggs</a:t>
            </a:r>
            <a:r>
              <a:rPr lang="fr-CA" dirty="0"/>
              <a:t>, </a:t>
            </a:r>
            <a:r>
              <a:rPr lang="fr-CA" dirty="0" err="1"/>
              <a:t>larvae</a:t>
            </a:r>
            <a:r>
              <a:rPr lang="fr-CA" dirty="0"/>
              <a:t>, </a:t>
            </a:r>
            <a:r>
              <a:rPr lang="fr-CA" dirty="0" err="1"/>
              <a:t>pupae</a:t>
            </a:r>
            <a:r>
              <a:rPr lang="fr-CA" dirty="0"/>
              <a:t> or </a:t>
            </a:r>
            <a:r>
              <a:rPr lang="fr-CA" dirty="0" err="1"/>
              <a:t>adults</a:t>
            </a:r>
            <a:endParaRPr lang="fr-CA" dirty="0"/>
          </a:p>
          <a:p>
            <a:pPr lvl="1"/>
            <a:r>
              <a:rPr lang="fr-CA" dirty="0"/>
              <a:t>Vermiculite (curative)</a:t>
            </a:r>
          </a:p>
          <a:p>
            <a:pPr lvl="1"/>
            <a:r>
              <a:rPr lang="fr-CA" dirty="0" err="1"/>
              <a:t>Vials</a:t>
            </a:r>
            <a:r>
              <a:rPr lang="fr-CA" dirty="0"/>
              <a:t> (curative)</a:t>
            </a:r>
          </a:p>
          <a:p>
            <a:pPr lvl="1"/>
            <a:r>
              <a:rPr lang="fr-CA" dirty="0"/>
              <a:t>Sachets (</a:t>
            </a:r>
            <a:r>
              <a:rPr lang="fr-CA" dirty="0" err="1"/>
              <a:t>preventive</a:t>
            </a:r>
            <a:r>
              <a:rPr lang="fr-CA" dirty="0"/>
              <a:t>)</a:t>
            </a:r>
          </a:p>
          <a:p>
            <a:pPr lvl="1"/>
            <a:r>
              <a:rPr lang="fr-CA" dirty="0" err="1"/>
              <a:t>Cards</a:t>
            </a:r>
            <a:r>
              <a:rPr lang="fr-CA" dirty="0"/>
              <a:t> (</a:t>
            </a:r>
            <a:r>
              <a:rPr lang="fr-CA" dirty="0" err="1"/>
              <a:t>with</a:t>
            </a:r>
            <a:r>
              <a:rPr lang="fr-CA" dirty="0"/>
              <a:t> </a:t>
            </a:r>
            <a:r>
              <a:rPr lang="fr-CA" dirty="0" err="1"/>
              <a:t>eggs</a:t>
            </a:r>
            <a:r>
              <a:rPr lang="fr-CA" dirty="0"/>
              <a:t> or </a:t>
            </a:r>
            <a:r>
              <a:rPr lang="fr-CA" dirty="0" err="1"/>
              <a:t>pupae</a:t>
            </a:r>
            <a:r>
              <a:rPr lang="fr-CA" dirty="0"/>
              <a:t>)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B78FC9E9-B36C-5E7E-CFC4-F01ED81B93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-1"/>
          <a:stretch/>
        </p:blipFill>
        <p:spPr>
          <a:xfrm>
            <a:off x="5376642" y="180499"/>
            <a:ext cx="2700560" cy="269240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61D35AD-A348-8B19-5CD5-6C7EE9F1730C}"/>
              </a:ext>
            </a:extLst>
          </p:cNvPr>
          <p:cNvSpPr txBox="1"/>
          <p:nvPr/>
        </p:nvSpPr>
        <p:spPr>
          <a:xfrm>
            <a:off x="5744785" y="2503567"/>
            <a:ext cx="23895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dirty="0"/>
              <a:t>Ex. sachets</a:t>
            </a:r>
          </a:p>
          <a:p>
            <a:r>
              <a:rPr lang="fr-CA" dirty="0"/>
              <a:t>(</a:t>
            </a:r>
            <a:r>
              <a:rPr lang="fr-CA" dirty="0" err="1"/>
              <a:t>Anatis</a:t>
            </a:r>
            <a:r>
              <a:rPr lang="fr-CA" dirty="0"/>
              <a:t> Bioprotection)</a:t>
            </a:r>
          </a:p>
        </p:txBody>
      </p:sp>
      <p:pic>
        <p:nvPicPr>
          <p:cNvPr id="9" name="Image 8" descr="Une image contenant bouteille, intérieur, vert&#10;&#10;Description générée automatiquement">
            <a:extLst>
              <a:ext uri="{FF2B5EF4-FFF2-40B4-BE49-F238E27FC236}">
                <a16:creationId xmlns:a16="http://schemas.microsoft.com/office/drawing/2014/main" id="{29759F8E-2C69-611E-ECBC-95309B9FF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162" y="569447"/>
            <a:ext cx="2867425" cy="237205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AD1F6F4-CB8B-D26B-C471-C18DF7669B33}"/>
              </a:ext>
            </a:extLst>
          </p:cNvPr>
          <p:cNvSpPr txBox="1"/>
          <p:nvPr/>
        </p:nvSpPr>
        <p:spPr>
          <a:xfrm>
            <a:off x="8760107" y="2756837"/>
            <a:ext cx="2389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800" dirty="0"/>
              <a:t>Ex. </a:t>
            </a:r>
            <a:r>
              <a:rPr lang="fr-CA" sz="1800" dirty="0" err="1"/>
              <a:t>Vials</a:t>
            </a:r>
            <a:r>
              <a:rPr lang="fr-CA" sz="1800" dirty="0"/>
              <a:t> (Plant Product)</a:t>
            </a:r>
            <a:endParaRPr lang="fr-CA" dirty="0"/>
          </a:p>
        </p:txBody>
      </p:sp>
      <p:pic>
        <p:nvPicPr>
          <p:cNvPr id="14" name="Image 13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57D871B8-B9D2-6888-536E-EEA41090E5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358" y="3510950"/>
            <a:ext cx="3399500" cy="271259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52D53DA-FEB3-8F76-D50D-76E9BC3AD0F1}"/>
              </a:ext>
            </a:extLst>
          </p:cNvPr>
          <p:cNvSpPr txBox="1"/>
          <p:nvPr/>
        </p:nvSpPr>
        <p:spPr>
          <a:xfrm>
            <a:off x="5482811" y="5900374"/>
            <a:ext cx="25943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dirty="0"/>
              <a:t>Ex. </a:t>
            </a:r>
            <a:r>
              <a:rPr lang="fr-CA" dirty="0" err="1"/>
              <a:t>Strips</a:t>
            </a:r>
            <a:r>
              <a:rPr lang="fr-CA" dirty="0"/>
              <a:t> </a:t>
            </a:r>
            <a:r>
              <a:rPr lang="fr-CA" dirty="0" err="1"/>
              <a:t>with</a:t>
            </a:r>
            <a:r>
              <a:rPr lang="fr-CA" dirty="0"/>
              <a:t> </a:t>
            </a:r>
            <a:r>
              <a:rPr lang="fr-CA" dirty="0" err="1"/>
              <a:t>whiteflies</a:t>
            </a:r>
            <a:r>
              <a:rPr lang="fr-CA" dirty="0"/>
              <a:t> </a:t>
            </a:r>
            <a:r>
              <a:rPr lang="fr-CA" dirty="0" err="1"/>
              <a:t>pupae</a:t>
            </a:r>
            <a:r>
              <a:rPr lang="fr-CA" dirty="0"/>
              <a:t> </a:t>
            </a:r>
            <a:r>
              <a:rPr lang="fr-CA" dirty="0" err="1"/>
              <a:t>with</a:t>
            </a:r>
            <a:r>
              <a:rPr lang="fr-CA" dirty="0"/>
              <a:t> </a:t>
            </a:r>
            <a:r>
              <a:rPr lang="fr-CA" dirty="0" err="1"/>
              <a:t>Encarsia</a:t>
            </a:r>
            <a:endParaRPr lang="fr-CA" dirty="0"/>
          </a:p>
          <a:p>
            <a:r>
              <a:rPr lang="fr-CA" dirty="0"/>
              <a:t>(</a:t>
            </a:r>
            <a:r>
              <a:rPr lang="fr-CA" dirty="0" err="1"/>
              <a:t>Koppert</a:t>
            </a:r>
            <a:r>
              <a:rPr lang="fr-CA" dirty="0"/>
              <a:t>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45B2F71-53E9-BE7A-718E-014C9C99EB26}"/>
              </a:ext>
            </a:extLst>
          </p:cNvPr>
          <p:cNvSpPr txBox="1"/>
          <p:nvPr/>
        </p:nvSpPr>
        <p:spPr>
          <a:xfrm>
            <a:off x="8525520" y="6080894"/>
            <a:ext cx="3399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dirty="0"/>
              <a:t>Ex. </a:t>
            </a:r>
            <a:r>
              <a:rPr lang="fr-CA" dirty="0" err="1"/>
              <a:t>Breeding</a:t>
            </a:r>
            <a:r>
              <a:rPr lang="fr-CA" dirty="0"/>
              <a:t> boxes or </a:t>
            </a:r>
            <a:r>
              <a:rPr lang="fr-CA" dirty="0" err="1"/>
              <a:t>vials</a:t>
            </a:r>
            <a:endParaRPr lang="fr-CA" dirty="0"/>
          </a:p>
          <a:p>
            <a:r>
              <a:rPr lang="fr-CA" dirty="0"/>
              <a:t>(Plant </a:t>
            </a:r>
            <a:r>
              <a:rPr lang="fr-CA" dirty="0" err="1"/>
              <a:t>Products</a:t>
            </a:r>
            <a:r>
              <a:rPr lang="fr-CA" dirty="0"/>
              <a:t>)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16F1D9E6-5FB5-F7C1-CE62-7DAC933DC4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976" y="3244799"/>
            <a:ext cx="2773149" cy="2773149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B142E7E7-FC58-6799-2088-3CCEB13CCC31}"/>
              </a:ext>
            </a:extLst>
          </p:cNvPr>
          <p:cNvSpPr txBox="1"/>
          <p:nvPr/>
        </p:nvSpPr>
        <p:spPr>
          <a:xfrm>
            <a:off x="161975" y="5460385"/>
            <a:ext cx="51588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fr-CA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CA" sz="2400" dirty="0" err="1"/>
              <a:t>Ask</a:t>
            </a:r>
            <a:r>
              <a:rPr lang="fr-CA" sz="2400" dirty="0"/>
              <a:t> </a:t>
            </a:r>
            <a:r>
              <a:rPr lang="fr-CA" sz="2400" dirty="0" err="1"/>
              <a:t>your</a:t>
            </a:r>
            <a:r>
              <a:rPr lang="fr-CA" sz="2400" dirty="0"/>
              <a:t> supplier</a:t>
            </a:r>
          </a:p>
        </p:txBody>
      </p:sp>
    </p:spTree>
    <p:extLst>
      <p:ext uri="{BB962C8B-B14F-4D97-AF65-F5344CB8AC3E}">
        <p14:creationId xmlns:p14="http://schemas.microsoft.com/office/powerpoint/2010/main" val="1407117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050FF1B-4D7F-93A8-07D2-B5AE2D65F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CA" dirty="0" err="1"/>
              <a:t>Why</a:t>
            </a:r>
            <a:r>
              <a:rPr lang="fr-CA" dirty="0"/>
              <a:t> </a:t>
            </a:r>
            <a:r>
              <a:rPr lang="fr-CA" dirty="0" err="1"/>
              <a:t>biological</a:t>
            </a:r>
            <a:r>
              <a:rPr lang="fr-CA" dirty="0"/>
              <a:t> control </a:t>
            </a:r>
            <a:r>
              <a:rPr lang="fr-CA" dirty="0" err="1"/>
              <a:t>failed</a:t>
            </a:r>
            <a:r>
              <a:rPr lang="fr-CA" dirty="0"/>
              <a:t> </a:t>
            </a:r>
            <a:r>
              <a:rPr lang="fr-CA" dirty="0" err="1"/>
              <a:t>sometimes</a:t>
            </a:r>
            <a:r>
              <a:rPr lang="fr-CA" dirty="0"/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6F5C57-6D2C-2795-5BD1-3E489A647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fr-CA" sz="2400"/>
              <a:t>Not the right identification of the pest and introduction of the wrong agent</a:t>
            </a:r>
          </a:p>
          <a:p>
            <a:r>
              <a:rPr lang="fr-CA" sz="2400"/>
              <a:t>Delay in the introduction of the agents (infestation too heavy for the dose)</a:t>
            </a:r>
          </a:p>
          <a:p>
            <a:r>
              <a:rPr lang="fr-CA" sz="2400"/>
              <a:t>Viability of the biological control agents (problem during transport)</a:t>
            </a:r>
          </a:p>
          <a:p>
            <a:r>
              <a:rPr lang="fr-CA" sz="2400"/>
              <a:t>Not the right dose (preventive vs curative)</a:t>
            </a:r>
          </a:p>
          <a:p>
            <a:r>
              <a:rPr lang="fr-CA" sz="2400"/>
              <a:t>Worst conditions of introduction for the biological control agent (temperature too high or low, humidity, ants…)</a:t>
            </a:r>
          </a:p>
          <a:p>
            <a:endParaRPr lang="fr-CA" sz="2400"/>
          </a:p>
        </p:txBody>
      </p:sp>
    </p:spTree>
    <p:extLst>
      <p:ext uri="{BB962C8B-B14F-4D97-AF65-F5344CB8AC3E}">
        <p14:creationId xmlns:p14="http://schemas.microsoft.com/office/powerpoint/2010/main" val="336403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F99D753-10F5-1404-6B02-44ECBF83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Viability of biological control agents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C51F9E1-3636-622E-E5A6-182B17ACC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81" y="1809541"/>
            <a:ext cx="10909643" cy="6874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buFont typeface="Wingdings" panose="05000000000000000000" pitchFamily="2" charset="2"/>
              <a:buChar char="Ø"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Very important to check the viability of biological control agents when you receive it</a:t>
            </a:r>
          </a:p>
        </p:txBody>
      </p:sp>
      <p:sp>
        <p:nvSpPr>
          <p:cNvPr id="1033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210604F6-0022-3345-BFF9-5839687959C5}"/>
              </a:ext>
            </a:extLst>
          </p:cNvPr>
          <p:cNvGrpSpPr/>
          <p:nvPr/>
        </p:nvGrpSpPr>
        <p:grpSpPr>
          <a:xfrm>
            <a:off x="320039" y="2619109"/>
            <a:ext cx="11548873" cy="3255903"/>
            <a:chOff x="320039" y="2619109"/>
            <a:chExt cx="11548873" cy="3255903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9F5236C4-C56E-FE3C-D40B-659429BF9B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0040" y="2978284"/>
              <a:ext cx="11548872" cy="2896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0EC2388-A94C-B766-FECF-4FAC9B5B9E3E}"/>
                </a:ext>
              </a:extLst>
            </p:cNvPr>
            <p:cNvSpPr/>
            <p:nvPr/>
          </p:nvSpPr>
          <p:spPr>
            <a:xfrm>
              <a:off x="1200727" y="3665690"/>
              <a:ext cx="572655" cy="49991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82827B1-AFF0-6269-188D-394276EB1372}"/>
                </a:ext>
              </a:extLst>
            </p:cNvPr>
            <p:cNvSpPr/>
            <p:nvPr/>
          </p:nvSpPr>
          <p:spPr>
            <a:xfrm>
              <a:off x="1200726" y="4441109"/>
              <a:ext cx="572655" cy="49991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635165E-EA89-11CD-8AA0-532044AF182D}"/>
                </a:ext>
              </a:extLst>
            </p:cNvPr>
            <p:cNvSpPr/>
            <p:nvPr/>
          </p:nvSpPr>
          <p:spPr>
            <a:xfrm>
              <a:off x="1200726" y="5188182"/>
              <a:ext cx="572655" cy="49991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955845D0-9020-D649-E62F-E0E7FB23784C}"/>
                </a:ext>
              </a:extLst>
            </p:cNvPr>
            <p:cNvSpPr txBox="1"/>
            <p:nvPr/>
          </p:nvSpPr>
          <p:spPr>
            <a:xfrm>
              <a:off x="320039" y="2619109"/>
              <a:ext cx="1090963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Research project (CRAM) to evaluate the viability of biological control agents at different period of th</a:t>
              </a:r>
              <a:r>
                <a:rPr lang="en-US" dirty="0"/>
                <a:t>e year</a:t>
              </a:r>
              <a:r>
                <a:rPr lang="en-US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</a:t>
              </a:r>
              <a:endParaRPr lang="fr-CA" dirty="0"/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EC42D597-45DA-400D-17A6-CD68BA08A839}"/>
              </a:ext>
            </a:extLst>
          </p:cNvPr>
          <p:cNvSpPr txBox="1"/>
          <p:nvPr/>
        </p:nvSpPr>
        <p:spPr>
          <a:xfrm>
            <a:off x="235070" y="6080520"/>
            <a:ext cx="102028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Protocols to evaluate the viability available at</a:t>
            </a:r>
            <a:r>
              <a:rPr lang="en-CA" sz="1800" b="1" dirty="0">
                <a:effectLst/>
                <a:latin typeface="Times New Roman" panose="02020603050405020304" pitchFamily="18" charset="0"/>
                <a:ea typeface="Times" panose="02020603050405020304" pitchFamily="18" charset="0"/>
              </a:rPr>
              <a:t> </a:t>
            </a:r>
            <a:r>
              <a:rPr lang="en-CA" sz="1800" dirty="0" err="1">
                <a:effectLst/>
                <a:latin typeface="Times New Roman" panose="02020603050405020304" pitchFamily="18" charset="0"/>
                <a:ea typeface="Times" panose="02020603050405020304" pitchFamily="18" charset="0"/>
              </a:rPr>
              <a:t>Buithenhuis</a:t>
            </a:r>
            <a:r>
              <a:rPr lang="en-CA" sz="1800" dirty="0">
                <a:effectLst/>
                <a:latin typeface="Times New Roman" panose="02020603050405020304" pitchFamily="18" charset="0"/>
                <a:ea typeface="Times" panose="02020603050405020304" pitchFamily="18" charset="0"/>
              </a:rPr>
              <a:t>, R. 2014. </a:t>
            </a:r>
            <a:r>
              <a:rPr lang="en-CA" sz="1800" dirty="0">
                <a:effectLst/>
                <a:latin typeface="Times New Roman" panose="02020603050405020304" pitchFamily="18" charset="0"/>
                <a:ea typeface="Times" panose="02020603050405020304" pitchFamily="18" charset="0"/>
                <a:hlinkClick r:id="rId3"/>
              </a:rPr>
              <a:t>Grower Guide: Quality assurance of biocontrol products. Vineland Research and Innovation Centre</a:t>
            </a:r>
            <a:r>
              <a:rPr lang="en-CA" sz="1800" dirty="0">
                <a:effectLst/>
                <a:latin typeface="Times New Roman" panose="02020603050405020304" pitchFamily="18" charset="0"/>
                <a:ea typeface="Times" panose="02020603050405020304" pitchFamily="18" charset="0"/>
              </a:rPr>
              <a:t>.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3429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D5778D-5E9A-0FDE-B460-427C9C49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1433"/>
            <a:ext cx="10515600" cy="1013509"/>
          </a:xfrm>
        </p:spPr>
        <p:txBody>
          <a:bodyPr>
            <a:normAutofit fontScale="90000"/>
          </a:bodyPr>
          <a:lstStyle/>
          <a:p>
            <a:pPr algn="ctr"/>
            <a:r>
              <a:rPr lang="fr-CA" sz="4400" dirty="0" err="1"/>
              <a:t>Number</a:t>
            </a:r>
            <a:r>
              <a:rPr lang="fr-CA" sz="4400" dirty="0"/>
              <a:t> of introductions and dose</a:t>
            </a:r>
            <a:br>
              <a:rPr lang="fr-CA" sz="4400" dirty="0"/>
            </a:b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8AC684C-64E1-FF73-5A24-E748BB139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7164"/>
            <a:ext cx="2924137" cy="736420"/>
          </a:xfrm>
        </p:spPr>
        <p:txBody>
          <a:bodyPr/>
          <a:lstStyle/>
          <a:p>
            <a:r>
              <a:rPr lang="fr-CA" dirty="0"/>
              <a:t>Ex. </a:t>
            </a:r>
            <a:r>
              <a:rPr lang="fr-CA" dirty="0" err="1"/>
              <a:t>Whiteflies</a:t>
            </a:r>
            <a:endParaRPr lang="fr-CA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375DAB6-6371-37CB-6BBD-7C9F745565B6}"/>
              </a:ext>
            </a:extLst>
          </p:cNvPr>
          <p:cNvGrpSpPr/>
          <p:nvPr/>
        </p:nvGrpSpPr>
        <p:grpSpPr>
          <a:xfrm>
            <a:off x="732810" y="1334787"/>
            <a:ext cx="10022260" cy="3416815"/>
            <a:chOff x="646546" y="1093248"/>
            <a:chExt cx="10022260" cy="3416815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CF7EC87-66E5-B18B-ED4C-B84A6E712F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6546" y="2701890"/>
              <a:ext cx="10022260" cy="1808173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BB023DE-26E4-E1FC-2054-B3F3184988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76073" y="1093248"/>
              <a:ext cx="6992733" cy="1608642"/>
            </a:xfrm>
            <a:prstGeom prst="rect">
              <a:avLst/>
            </a:prstGeom>
          </p:spPr>
        </p:pic>
      </p:grp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DFE86AC0-C3DD-3B1A-BDDD-D839AE5D33F3}"/>
              </a:ext>
            </a:extLst>
          </p:cNvPr>
          <p:cNvSpPr txBox="1">
            <a:spLocks/>
          </p:cNvSpPr>
          <p:nvPr/>
        </p:nvSpPr>
        <p:spPr>
          <a:xfrm>
            <a:off x="566928" y="4830792"/>
            <a:ext cx="10515600" cy="1529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400" dirty="0"/>
              <a:t>Introduction rates and </a:t>
            </a:r>
            <a:r>
              <a:rPr lang="fr-CA" sz="2400" dirty="0" err="1"/>
              <a:t>frequency</a:t>
            </a:r>
            <a:r>
              <a:rPr lang="fr-CA" sz="2400" dirty="0"/>
              <a:t> </a:t>
            </a:r>
            <a:r>
              <a:rPr lang="fr-CA" sz="2400" dirty="0" err="1"/>
              <a:t>could</a:t>
            </a:r>
            <a:r>
              <a:rPr lang="fr-CA" sz="2400" dirty="0"/>
              <a:t> </a:t>
            </a:r>
            <a:r>
              <a:rPr lang="fr-CA" sz="2400" dirty="0" err="1"/>
              <a:t>differ</a:t>
            </a:r>
            <a:r>
              <a:rPr lang="fr-CA" sz="2400" dirty="0"/>
              <a:t> by </a:t>
            </a:r>
            <a:r>
              <a:rPr lang="fr-CA" sz="2400" dirty="0" err="1"/>
              <a:t>suppliers</a:t>
            </a:r>
            <a:endParaRPr lang="fr-CA" sz="2400" dirty="0"/>
          </a:p>
          <a:p>
            <a:r>
              <a:rPr lang="fr-CA" sz="2400" dirty="0"/>
              <a:t>Introduction </a:t>
            </a:r>
            <a:r>
              <a:rPr lang="fr-CA" sz="2400" dirty="0" err="1"/>
              <a:t>frequency</a:t>
            </a:r>
            <a:r>
              <a:rPr lang="fr-CA" sz="2400" dirty="0"/>
              <a:t> </a:t>
            </a:r>
            <a:r>
              <a:rPr lang="fr-CA" sz="2400" dirty="0" err="1"/>
              <a:t>is</a:t>
            </a:r>
            <a:r>
              <a:rPr lang="fr-CA" sz="2400" dirty="0"/>
              <a:t> </a:t>
            </a:r>
            <a:r>
              <a:rPr lang="fr-CA" sz="2400" dirty="0" err="1"/>
              <a:t>also</a:t>
            </a:r>
            <a:r>
              <a:rPr lang="fr-CA" sz="2400" dirty="0"/>
              <a:t> variable </a:t>
            </a:r>
            <a:r>
              <a:rPr lang="fr-CA" sz="2400" dirty="0" err="1"/>
              <a:t>with</a:t>
            </a:r>
            <a:r>
              <a:rPr lang="fr-CA" sz="2400" dirty="0"/>
              <a:t> </a:t>
            </a:r>
            <a:r>
              <a:rPr lang="fr-CA" sz="2400" dirty="0" err="1"/>
              <a:t>pest</a:t>
            </a:r>
            <a:r>
              <a:rPr lang="fr-CA" sz="2400" dirty="0"/>
              <a:t>, </a:t>
            </a:r>
            <a:r>
              <a:rPr lang="fr-CA" sz="2400" dirty="0" err="1"/>
              <a:t>biological</a:t>
            </a:r>
            <a:r>
              <a:rPr lang="fr-CA" sz="2400" dirty="0"/>
              <a:t> control agents and </a:t>
            </a:r>
            <a:r>
              <a:rPr lang="fr-CA" sz="2400" dirty="0" err="1"/>
              <a:t>level</a:t>
            </a:r>
            <a:r>
              <a:rPr lang="fr-CA" sz="2400" dirty="0"/>
              <a:t> of infestation</a:t>
            </a:r>
          </a:p>
        </p:txBody>
      </p:sp>
    </p:spTree>
    <p:extLst>
      <p:ext uri="{BB962C8B-B14F-4D97-AF65-F5344CB8AC3E}">
        <p14:creationId xmlns:p14="http://schemas.microsoft.com/office/powerpoint/2010/main" val="112590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B3C73D1-CA84-6515-0FB0-E52331656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CA" sz="4000"/>
              <a:t>Plan of introduction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7DFC38-C2AD-565B-DE8E-87F4477AB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7" y="2075526"/>
            <a:ext cx="10932345" cy="2416358"/>
          </a:xfrm>
        </p:spPr>
        <p:txBody>
          <a:bodyPr>
            <a:normAutofit/>
          </a:bodyPr>
          <a:lstStyle/>
          <a:p>
            <a:r>
              <a:rPr lang="fr-CA" sz="2400" dirty="0"/>
              <a:t>Planification of the introduction of </a:t>
            </a:r>
            <a:r>
              <a:rPr lang="fr-CA" sz="2400" dirty="0" err="1"/>
              <a:t>biological</a:t>
            </a:r>
            <a:r>
              <a:rPr lang="fr-CA" sz="2400" dirty="0"/>
              <a:t> control agents </a:t>
            </a:r>
            <a:r>
              <a:rPr lang="fr-CA" sz="2400" dirty="0" err="1"/>
              <a:t>before</a:t>
            </a:r>
            <a:r>
              <a:rPr lang="fr-CA" sz="2400" dirty="0"/>
              <a:t> the </a:t>
            </a:r>
            <a:r>
              <a:rPr lang="fr-CA" sz="2400" dirty="0" err="1"/>
              <a:t>beginning</a:t>
            </a:r>
            <a:r>
              <a:rPr lang="fr-CA" sz="2400" dirty="0"/>
              <a:t> of the </a:t>
            </a:r>
            <a:r>
              <a:rPr lang="fr-CA" sz="2400" dirty="0" err="1"/>
              <a:t>season</a:t>
            </a:r>
            <a:r>
              <a:rPr lang="fr-CA" sz="2400" dirty="0"/>
              <a:t>: </a:t>
            </a:r>
          </a:p>
          <a:p>
            <a:pPr lvl="1"/>
            <a:r>
              <a:rPr lang="fr-CA" dirty="0"/>
              <a:t>Have to </a:t>
            </a:r>
            <a:r>
              <a:rPr lang="fr-CA" dirty="0" err="1"/>
              <a:t>request</a:t>
            </a:r>
            <a:r>
              <a:rPr lang="fr-CA" dirty="0"/>
              <a:t> to the </a:t>
            </a:r>
            <a:r>
              <a:rPr lang="fr-CA" dirty="0" err="1"/>
              <a:t>suppliers</a:t>
            </a:r>
            <a:r>
              <a:rPr lang="fr-CA" dirty="0"/>
              <a:t> one </a:t>
            </a:r>
            <a:r>
              <a:rPr lang="fr-CA" dirty="0" err="1"/>
              <a:t>week</a:t>
            </a:r>
            <a:r>
              <a:rPr lang="fr-CA" dirty="0"/>
              <a:t> in </a:t>
            </a:r>
            <a:r>
              <a:rPr lang="fr-CA" dirty="0" err="1"/>
              <a:t>advance</a:t>
            </a:r>
            <a:endParaRPr lang="fr-CA" dirty="0"/>
          </a:p>
          <a:p>
            <a:pPr lvl="1"/>
            <a:r>
              <a:rPr lang="fr-CA" dirty="0" err="1"/>
              <a:t>When</a:t>
            </a:r>
            <a:r>
              <a:rPr lang="fr-CA" dirty="0"/>
              <a:t> infestation </a:t>
            </a:r>
            <a:r>
              <a:rPr lang="fr-CA" dirty="0" err="1"/>
              <a:t>began</a:t>
            </a:r>
            <a:r>
              <a:rPr lang="fr-CA" dirty="0"/>
              <a:t> → can </a:t>
            </a:r>
            <a:r>
              <a:rPr lang="fr-CA" dirty="0" err="1"/>
              <a:t>increase</a:t>
            </a:r>
            <a:r>
              <a:rPr lang="fr-CA" dirty="0"/>
              <a:t> </a:t>
            </a:r>
            <a:r>
              <a:rPr lang="fr-CA" dirty="0" err="1"/>
              <a:t>very</a:t>
            </a:r>
            <a:r>
              <a:rPr lang="fr-CA" dirty="0"/>
              <a:t> fast</a:t>
            </a:r>
          </a:p>
          <a:p>
            <a:pPr lvl="1"/>
            <a:r>
              <a:rPr lang="fr-CA" dirty="0" err="1"/>
              <a:t>Preventive</a:t>
            </a:r>
            <a:r>
              <a:rPr lang="fr-CA" dirty="0"/>
              <a:t> introductions (</a:t>
            </a:r>
            <a:r>
              <a:rPr lang="fr-CA" dirty="0" err="1"/>
              <a:t>with</a:t>
            </a:r>
            <a:r>
              <a:rPr lang="fr-CA" dirty="0"/>
              <a:t> </a:t>
            </a:r>
            <a:r>
              <a:rPr lang="fr-CA" dirty="0" err="1"/>
              <a:t>banker</a:t>
            </a:r>
            <a:r>
              <a:rPr lang="fr-CA" dirty="0"/>
              <a:t> plants) and </a:t>
            </a:r>
            <a:r>
              <a:rPr lang="fr-CA" dirty="0" err="1"/>
              <a:t>regularly</a:t>
            </a:r>
            <a:r>
              <a:rPr lang="fr-CA" dirty="0"/>
              <a:t> </a:t>
            </a:r>
            <a:r>
              <a:rPr lang="fr-CA" dirty="0" err="1"/>
              <a:t>is</a:t>
            </a:r>
            <a:r>
              <a:rPr lang="fr-CA" dirty="0"/>
              <a:t> the key of </a:t>
            </a:r>
            <a:r>
              <a:rPr lang="fr-CA" dirty="0" err="1"/>
              <a:t>success</a:t>
            </a:r>
            <a:r>
              <a:rPr lang="fr-CA" dirty="0"/>
              <a:t>, </a:t>
            </a:r>
            <a:r>
              <a:rPr lang="fr-CA" dirty="0" err="1"/>
              <a:t>mainly</a:t>
            </a:r>
            <a:r>
              <a:rPr lang="fr-CA" dirty="0"/>
              <a:t> for </a:t>
            </a:r>
            <a:r>
              <a:rPr lang="fr-CA" dirty="0" err="1"/>
              <a:t>aphids</a:t>
            </a:r>
            <a:r>
              <a:rPr lang="fr-CA" dirty="0"/>
              <a:t>.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49243D9A-735A-519C-2348-2DD1C5F4C1C2}"/>
              </a:ext>
            </a:extLst>
          </p:cNvPr>
          <p:cNvSpPr txBox="1">
            <a:spLocks/>
          </p:cNvSpPr>
          <p:nvPr/>
        </p:nvSpPr>
        <p:spPr>
          <a:xfrm>
            <a:off x="566928" y="4491884"/>
            <a:ext cx="10515600" cy="2217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400" dirty="0" err="1"/>
              <a:t>Establish</a:t>
            </a:r>
            <a:r>
              <a:rPr lang="fr-CA" sz="2400" dirty="0"/>
              <a:t> a timeline of introduction </a:t>
            </a:r>
            <a:r>
              <a:rPr lang="fr-CA" sz="2400" dirty="0" err="1"/>
              <a:t>with</a:t>
            </a:r>
            <a:r>
              <a:rPr lang="fr-CA" sz="2400" dirty="0"/>
              <a:t> </a:t>
            </a:r>
            <a:r>
              <a:rPr lang="fr-CA" sz="2400" dirty="0" err="1"/>
              <a:t>your</a:t>
            </a:r>
            <a:r>
              <a:rPr lang="fr-CA" sz="2400" dirty="0"/>
              <a:t> supplier</a:t>
            </a:r>
          </a:p>
          <a:p>
            <a:pPr lvl="1"/>
            <a:r>
              <a:rPr lang="fr-CA" dirty="0"/>
              <a:t>Will </a:t>
            </a:r>
            <a:r>
              <a:rPr lang="fr-CA" dirty="0" err="1"/>
              <a:t>receive</a:t>
            </a:r>
            <a:r>
              <a:rPr lang="fr-CA" dirty="0"/>
              <a:t> </a:t>
            </a:r>
            <a:r>
              <a:rPr lang="fr-CA" dirty="0" err="1"/>
              <a:t>different</a:t>
            </a:r>
            <a:r>
              <a:rPr lang="fr-CA" dirty="0"/>
              <a:t> </a:t>
            </a:r>
            <a:r>
              <a:rPr lang="fr-CA" dirty="0" err="1"/>
              <a:t>biological</a:t>
            </a:r>
            <a:r>
              <a:rPr lang="fr-CA" dirty="0"/>
              <a:t> control agents at </a:t>
            </a:r>
            <a:r>
              <a:rPr lang="fr-CA" dirty="0" err="1"/>
              <a:t>different</a:t>
            </a:r>
            <a:r>
              <a:rPr lang="fr-CA" dirty="0"/>
              <a:t> time </a:t>
            </a:r>
            <a:r>
              <a:rPr lang="fr-CA" dirty="0" err="1"/>
              <a:t>during</a:t>
            </a:r>
            <a:r>
              <a:rPr lang="fr-CA" dirty="0"/>
              <a:t> </a:t>
            </a:r>
            <a:r>
              <a:rPr lang="fr-CA" dirty="0" err="1"/>
              <a:t>season</a:t>
            </a:r>
            <a:endParaRPr lang="fr-CA" dirty="0"/>
          </a:p>
          <a:p>
            <a:pPr lvl="1"/>
            <a:r>
              <a:rPr lang="fr-CA" dirty="0" err="1"/>
              <a:t>Should</a:t>
            </a:r>
            <a:r>
              <a:rPr lang="fr-CA" dirty="0"/>
              <a:t> </a:t>
            </a:r>
            <a:r>
              <a:rPr lang="fr-CA" dirty="0" err="1"/>
              <a:t>be</a:t>
            </a:r>
            <a:r>
              <a:rPr lang="fr-CA" dirty="0"/>
              <a:t> </a:t>
            </a:r>
            <a:r>
              <a:rPr lang="fr-CA" dirty="0" err="1"/>
              <a:t>adjusted</a:t>
            </a:r>
            <a:r>
              <a:rPr lang="fr-CA" dirty="0"/>
              <a:t> if infestation </a:t>
            </a:r>
            <a:r>
              <a:rPr lang="fr-CA" dirty="0" err="1"/>
              <a:t>become</a:t>
            </a:r>
            <a:r>
              <a:rPr lang="fr-CA" dirty="0"/>
              <a:t> </a:t>
            </a:r>
            <a:r>
              <a:rPr lang="fr-CA" dirty="0" err="1"/>
              <a:t>heavy</a:t>
            </a:r>
            <a:endParaRPr lang="fr-CA" dirty="0"/>
          </a:p>
          <a:p>
            <a:pPr lvl="1"/>
            <a:r>
              <a:rPr lang="fr-CA" dirty="0"/>
              <a:t>Have to </a:t>
            </a:r>
            <a:r>
              <a:rPr lang="fr-CA" dirty="0" err="1"/>
              <a:t>take</a:t>
            </a:r>
            <a:r>
              <a:rPr lang="fr-CA" dirty="0"/>
              <a:t> </a:t>
            </a:r>
            <a:r>
              <a:rPr lang="fr-CA" dirty="0" err="1"/>
              <a:t>into</a:t>
            </a:r>
            <a:r>
              <a:rPr lang="fr-CA" dirty="0"/>
              <a:t> </a:t>
            </a:r>
            <a:r>
              <a:rPr lang="fr-CA" dirty="0" err="1"/>
              <a:t>account</a:t>
            </a:r>
            <a:r>
              <a:rPr lang="fr-CA" dirty="0"/>
              <a:t> : </a:t>
            </a:r>
            <a:r>
              <a:rPr lang="fr-CA" dirty="0" err="1"/>
              <a:t>crops</a:t>
            </a:r>
            <a:r>
              <a:rPr lang="fr-CA" dirty="0"/>
              <a:t>, </a:t>
            </a:r>
            <a:r>
              <a:rPr lang="fr-CA" dirty="0" err="1"/>
              <a:t>presence</a:t>
            </a:r>
            <a:r>
              <a:rPr lang="fr-CA" dirty="0"/>
              <a:t> or not of screen, </a:t>
            </a:r>
            <a:r>
              <a:rPr lang="fr-CA" dirty="0" err="1"/>
              <a:t>misting</a:t>
            </a:r>
            <a:r>
              <a:rPr lang="fr-CA" dirty="0"/>
              <a:t>; </a:t>
            </a:r>
            <a:r>
              <a:rPr lang="fr-CA" dirty="0" err="1"/>
              <a:t>historic</a:t>
            </a:r>
            <a:r>
              <a:rPr lang="fr-CA" dirty="0"/>
              <a:t> of infestation, </a:t>
            </a:r>
            <a:r>
              <a:rPr lang="fr-CA" dirty="0" err="1"/>
              <a:t>costs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82761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F21B37-D1D0-7501-9986-9253DD929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3" y="119636"/>
            <a:ext cx="10515600" cy="656220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Example of a plan of introduction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F9AF64-DC4B-CA09-A022-D9C48774F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6242" y="6011381"/>
            <a:ext cx="3493655" cy="54391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CA" sz="1800" dirty="0" err="1"/>
              <a:t>From</a:t>
            </a:r>
            <a:r>
              <a:rPr lang="fr-CA" sz="1800" dirty="0"/>
              <a:t> Martin, 2022. Colloque maraîcher en serres 2022.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B62F025-793A-8173-03A9-07A510249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29" y="888568"/>
            <a:ext cx="6512707" cy="566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394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F2007CF-4007-4618-47CB-F6A9E2538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fr-CA" sz="6000" dirty="0"/>
              <a:t>In conclusion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4C2A3DC3-F495-4B99-9FF3-3FB30D632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159403-0E5B-BEB7-E92F-A6E231B4A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665476"/>
            <a:ext cx="6894576" cy="3483864"/>
          </a:xfrm>
        </p:spPr>
        <p:txBody>
          <a:bodyPr>
            <a:normAutofit/>
          </a:bodyPr>
          <a:lstStyle/>
          <a:p>
            <a:r>
              <a:rPr lang="fr-CA" sz="2400" dirty="0" err="1"/>
              <a:t>Efficacy</a:t>
            </a:r>
            <a:r>
              <a:rPr lang="fr-CA" sz="2400" dirty="0"/>
              <a:t> of control program = </a:t>
            </a:r>
            <a:r>
              <a:rPr lang="fr-CA" sz="2400" dirty="0" err="1"/>
              <a:t>prevention</a:t>
            </a:r>
            <a:endParaRPr lang="fr-CA" sz="2400" dirty="0"/>
          </a:p>
          <a:p>
            <a:pPr lvl="1"/>
            <a:r>
              <a:rPr lang="fr-CA" dirty="0" err="1"/>
              <a:t>Banker</a:t>
            </a:r>
            <a:r>
              <a:rPr lang="fr-CA" dirty="0"/>
              <a:t> plants</a:t>
            </a:r>
          </a:p>
          <a:p>
            <a:pPr lvl="1"/>
            <a:r>
              <a:rPr lang="fr-CA" dirty="0"/>
              <a:t>Attractive </a:t>
            </a:r>
            <a:r>
              <a:rPr lang="fr-CA" dirty="0" err="1"/>
              <a:t>flowers</a:t>
            </a:r>
            <a:endParaRPr lang="fr-CA" dirty="0"/>
          </a:p>
          <a:p>
            <a:pPr lvl="1"/>
            <a:r>
              <a:rPr lang="fr-CA" dirty="0" err="1"/>
              <a:t>Preventive</a:t>
            </a:r>
            <a:r>
              <a:rPr lang="fr-CA" dirty="0"/>
              <a:t> introduction</a:t>
            </a:r>
          </a:p>
          <a:p>
            <a:r>
              <a:rPr lang="fr-CA" sz="2400" dirty="0"/>
              <a:t> Be responsive</a:t>
            </a:r>
          </a:p>
          <a:p>
            <a:pPr lvl="1"/>
            <a:r>
              <a:rPr lang="fr-CA" dirty="0"/>
              <a:t>Change to curative rates </a:t>
            </a:r>
            <a:r>
              <a:rPr lang="fr-CA" dirty="0" err="1"/>
              <a:t>when</a:t>
            </a:r>
            <a:r>
              <a:rPr lang="fr-CA" dirty="0"/>
              <a:t> </a:t>
            </a:r>
            <a:r>
              <a:rPr lang="fr-CA" dirty="0" err="1"/>
              <a:t>pest</a:t>
            </a:r>
            <a:r>
              <a:rPr lang="fr-CA" dirty="0"/>
              <a:t> </a:t>
            </a:r>
            <a:r>
              <a:rPr lang="fr-CA" dirty="0" err="1"/>
              <a:t>is</a:t>
            </a:r>
            <a:r>
              <a:rPr lang="fr-CA" dirty="0"/>
              <a:t> </a:t>
            </a:r>
            <a:r>
              <a:rPr lang="fr-CA" dirty="0" err="1"/>
              <a:t>increasing</a:t>
            </a:r>
            <a:endParaRPr lang="fr-CA" dirty="0"/>
          </a:p>
          <a:p>
            <a:r>
              <a:rPr lang="fr-CA" sz="2400" dirty="0"/>
              <a:t>If </a:t>
            </a:r>
            <a:r>
              <a:rPr lang="fr-CA" sz="2400" dirty="0" err="1"/>
              <a:t>loosing</a:t>
            </a:r>
            <a:r>
              <a:rPr lang="fr-CA" sz="2400" dirty="0"/>
              <a:t> control: use pesticides </a:t>
            </a:r>
            <a:r>
              <a:rPr lang="fr-CA" sz="2400" dirty="0" err="1"/>
              <a:t>which</a:t>
            </a:r>
            <a:r>
              <a:rPr lang="fr-CA" sz="2400" dirty="0"/>
              <a:t> are compatible </a:t>
            </a:r>
            <a:r>
              <a:rPr lang="fr-CA" sz="2400" dirty="0" err="1"/>
              <a:t>with</a:t>
            </a:r>
            <a:r>
              <a:rPr lang="fr-CA" sz="2400" dirty="0"/>
              <a:t> </a:t>
            </a:r>
            <a:r>
              <a:rPr lang="fr-CA" sz="2400" dirty="0" err="1"/>
              <a:t>biological</a:t>
            </a:r>
            <a:r>
              <a:rPr lang="fr-CA" sz="2400" dirty="0"/>
              <a:t> control agents </a:t>
            </a:r>
          </a:p>
        </p:txBody>
      </p:sp>
      <p:pic>
        <p:nvPicPr>
          <p:cNvPr id="5" name="Image 4" descr="Une image contenant extérieur, plat, plante, légume&#10;&#10;Description générée automatiquement">
            <a:extLst>
              <a:ext uri="{FF2B5EF4-FFF2-40B4-BE49-F238E27FC236}">
                <a16:creationId xmlns:a16="http://schemas.microsoft.com/office/drawing/2014/main" id="{93F8944B-9DBC-5F80-F09D-B0ADD111D2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6454" y="-7"/>
            <a:ext cx="4035547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  <p:pic>
        <p:nvPicPr>
          <p:cNvPr id="4" name="Espace réservé du contenu 4" descr="Une image contenant terrain, extérieur, plante, vert&#10;&#10;Description générée automatiquement">
            <a:extLst>
              <a:ext uri="{FF2B5EF4-FFF2-40B4-BE49-F238E27FC236}">
                <a16:creationId xmlns:a16="http://schemas.microsoft.com/office/drawing/2014/main" id="{3B71D198-B7A4-4595-549D-B71EB95660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8144356" y="4267201"/>
            <a:ext cx="4047645" cy="25908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871372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DA0844C8-63EF-24C2-6940-D1B416FC6883}"/>
              </a:ext>
            </a:extLst>
          </p:cNvPr>
          <p:cNvSpPr txBox="1"/>
          <p:nvPr/>
        </p:nvSpPr>
        <p:spPr>
          <a:xfrm>
            <a:off x="152399" y="6492121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600" dirty="0"/>
              <a:t>https://www.agrireseau.net/documents/Document_108942.pdf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34B2D9-62AE-941C-A6F0-7EFEC45AA46F}"/>
              </a:ext>
            </a:extLst>
          </p:cNvPr>
          <p:cNvGrpSpPr/>
          <p:nvPr/>
        </p:nvGrpSpPr>
        <p:grpSpPr>
          <a:xfrm>
            <a:off x="1225215" y="490531"/>
            <a:ext cx="8574569" cy="5521109"/>
            <a:chOff x="4705089" y="2471141"/>
            <a:chExt cx="5046886" cy="3291072"/>
          </a:xfrm>
        </p:grpSpPr>
        <p:pic>
          <p:nvPicPr>
            <p:cNvPr id="12" name="Image 11" descr="Une image contenant texte, ordinateur, intérieur, capture d’écran&#10;&#10;Description générée automatiquement">
              <a:extLst>
                <a:ext uri="{FF2B5EF4-FFF2-40B4-BE49-F238E27FC236}">
                  <a16:creationId xmlns:a16="http://schemas.microsoft.com/office/drawing/2014/main" id="{2A119565-A704-04F0-6A7B-5D09BD2D4E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05089" y="2939521"/>
              <a:ext cx="5046886" cy="2822692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633A6EEC-111C-9E80-F889-0604421EF9F1}"/>
                </a:ext>
              </a:extLst>
            </p:cNvPr>
            <p:cNvSpPr txBox="1"/>
            <p:nvPr/>
          </p:nvSpPr>
          <p:spPr>
            <a:xfrm>
              <a:off x="4830606" y="2471141"/>
              <a:ext cx="4921369" cy="311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CA" sz="2800" dirty="0"/>
                <a:t>Compatibility of insecticides </a:t>
              </a:r>
              <a:r>
                <a:rPr lang="fr-CA" sz="2800" dirty="0" err="1"/>
                <a:t>with</a:t>
              </a:r>
              <a:r>
                <a:rPr lang="fr-CA" sz="2800" dirty="0"/>
                <a:t> </a:t>
              </a:r>
              <a:r>
                <a:rPr lang="fr-CA" sz="2800" dirty="0" err="1"/>
                <a:t>biocontrol</a:t>
              </a:r>
              <a:r>
                <a:rPr lang="fr-CA" sz="2800" dirty="0"/>
                <a:t> agents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264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F2007CF-4007-4618-47CB-F6A9E2538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fr-CA" sz="6600"/>
              <a:t>In conclusion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4C2A3DC3-F495-4B99-9FF3-3FB30D632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159403-0E5B-BEB7-E92F-A6E231B4A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822192"/>
          </a:xfrm>
        </p:spPr>
        <p:txBody>
          <a:bodyPr>
            <a:normAutofit lnSpcReduction="10000"/>
          </a:bodyPr>
          <a:lstStyle/>
          <a:p>
            <a:r>
              <a:rPr lang="fr-CA" sz="2400" dirty="0" err="1"/>
              <a:t>Efficacy</a:t>
            </a:r>
            <a:r>
              <a:rPr lang="fr-CA" sz="2400" dirty="0"/>
              <a:t> of control program = </a:t>
            </a:r>
            <a:r>
              <a:rPr lang="fr-CA" sz="2400" dirty="0" err="1"/>
              <a:t>prevention</a:t>
            </a:r>
            <a:endParaRPr lang="fr-CA" sz="2400" dirty="0"/>
          </a:p>
          <a:p>
            <a:pPr lvl="1"/>
            <a:r>
              <a:rPr lang="fr-CA" dirty="0" err="1"/>
              <a:t>Banker</a:t>
            </a:r>
            <a:r>
              <a:rPr lang="fr-CA" dirty="0"/>
              <a:t> plants</a:t>
            </a:r>
          </a:p>
          <a:p>
            <a:pPr lvl="1"/>
            <a:r>
              <a:rPr lang="fr-CA" dirty="0"/>
              <a:t>Attractive </a:t>
            </a:r>
            <a:r>
              <a:rPr lang="fr-CA" dirty="0" err="1"/>
              <a:t>flowers</a:t>
            </a:r>
            <a:endParaRPr lang="fr-CA" dirty="0"/>
          </a:p>
          <a:p>
            <a:pPr lvl="1"/>
            <a:r>
              <a:rPr lang="fr-CA" dirty="0" err="1"/>
              <a:t>Preventive</a:t>
            </a:r>
            <a:r>
              <a:rPr lang="fr-CA" dirty="0"/>
              <a:t> introduction</a:t>
            </a:r>
          </a:p>
          <a:p>
            <a:r>
              <a:rPr lang="fr-CA" sz="2400" dirty="0"/>
              <a:t> Be responsive</a:t>
            </a:r>
          </a:p>
          <a:p>
            <a:pPr lvl="1"/>
            <a:r>
              <a:rPr lang="fr-CA" dirty="0"/>
              <a:t>Change to curative rates </a:t>
            </a:r>
            <a:r>
              <a:rPr lang="fr-CA" dirty="0" err="1"/>
              <a:t>when</a:t>
            </a:r>
            <a:r>
              <a:rPr lang="fr-CA" dirty="0"/>
              <a:t> </a:t>
            </a:r>
            <a:r>
              <a:rPr lang="fr-CA" dirty="0" err="1"/>
              <a:t>pest</a:t>
            </a:r>
            <a:r>
              <a:rPr lang="fr-CA" dirty="0"/>
              <a:t> </a:t>
            </a:r>
            <a:r>
              <a:rPr lang="fr-CA" dirty="0" err="1"/>
              <a:t>is</a:t>
            </a:r>
            <a:r>
              <a:rPr lang="fr-CA" dirty="0"/>
              <a:t> </a:t>
            </a:r>
            <a:r>
              <a:rPr lang="fr-CA" dirty="0" err="1"/>
              <a:t>increasing</a:t>
            </a:r>
            <a:endParaRPr lang="fr-CA" dirty="0"/>
          </a:p>
          <a:p>
            <a:r>
              <a:rPr lang="fr-CA" sz="2400" dirty="0"/>
              <a:t>If </a:t>
            </a:r>
            <a:r>
              <a:rPr lang="fr-CA" sz="2400" dirty="0" err="1"/>
              <a:t>loosing</a:t>
            </a:r>
            <a:r>
              <a:rPr lang="fr-CA" sz="2400" dirty="0"/>
              <a:t> control: use pesticides </a:t>
            </a:r>
            <a:r>
              <a:rPr lang="fr-CA" sz="2400" dirty="0" err="1"/>
              <a:t>which</a:t>
            </a:r>
            <a:r>
              <a:rPr lang="fr-CA" sz="2400" dirty="0"/>
              <a:t> are compatible </a:t>
            </a:r>
            <a:r>
              <a:rPr lang="fr-CA" sz="2400" dirty="0" err="1"/>
              <a:t>with</a:t>
            </a:r>
            <a:r>
              <a:rPr lang="fr-CA" sz="2400" dirty="0"/>
              <a:t> </a:t>
            </a:r>
            <a:r>
              <a:rPr lang="fr-CA" sz="2400" dirty="0" err="1"/>
              <a:t>biological</a:t>
            </a:r>
            <a:r>
              <a:rPr lang="fr-CA" sz="2400" dirty="0"/>
              <a:t> control agents </a:t>
            </a:r>
          </a:p>
          <a:p>
            <a:r>
              <a:rPr lang="fr-CA" sz="2400" dirty="0" err="1">
                <a:solidFill>
                  <a:srgbClr val="FF0000"/>
                </a:solidFill>
              </a:rPr>
              <a:t>Preventive</a:t>
            </a:r>
            <a:r>
              <a:rPr lang="fr-CA" sz="2400" dirty="0">
                <a:solidFill>
                  <a:srgbClr val="FF0000"/>
                </a:solidFill>
              </a:rPr>
              <a:t> program of introduction $ &lt; </a:t>
            </a:r>
            <a:r>
              <a:rPr lang="fr-CA" sz="2400" dirty="0" err="1">
                <a:solidFill>
                  <a:srgbClr val="FF0000"/>
                </a:solidFill>
              </a:rPr>
              <a:t>loosing</a:t>
            </a:r>
            <a:r>
              <a:rPr lang="fr-CA" sz="2400" dirty="0">
                <a:solidFill>
                  <a:srgbClr val="FF0000"/>
                </a:solidFill>
              </a:rPr>
              <a:t> control of the </a:t>
            </a:r>
            <a:r>
              <a:rPr lang="fr-CA" sz="2400" dirty="0" err="1">
                <a:solidFill>
                  <a:srgbClr val="FF0000"/>
                </a:solidFill>
              </a:rPr>
              <a:t>pests</a:t>
            </a:r>
            <a:endParaRPr lang="fr-CA" sz="2400" dirty="0">
              <a:solidFill>
                <a:srgbClr val="FF0000"/>
              </a:solidFill>
            </a:endParaRPr>
          </a:p>
        </p:txBody>
      </p:sp>
      <p:pic>
        <p:nvPicPr>
          <p:cNvPr id="5" name="Image 4" descr="Une image contenant extérieur, plat, plante, légume&#10;&#10;Description générée automatiquement">
            <a:extLst>
              <a:ext uri="{FF2B5EF4-FFF2-40B4-BE49-F238E27FC236}">
                <a16:creationId xmlns:a16="http://schemas.microsoft.com/office/drawing/2014/main" id="{93F8944B-9DBC-5F80-F09D-B0ADD111D2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6454" y="-7"/>
            <a:ext cx="4035547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  <p:pic>
        <p:nvPicPr>
          <p:cNvPr id="4" name="Espace réservé du contenu 4" descr="Une image contenant terrain, extérieur, plante, vert&#10;&#10;Description générée automatiquement">
            <a:extLst>
              <a:ext uri="{FF2B5EF4-FFF2-40B4-BE49-F238E27FC236}">
                <a16:creationId xmlns:a16="http://schemas.microsoft.com/office/drawing/2014/main" id="{3B71D198-B7A4-4595-549D-B71EB95660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8144356" y="4267201"/>
            <a:ext cx="4047645" cy="25908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15310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 9" descr="Une image contenant légume, plante, laitue, vert&#10;&#10;Description générée automatiquement">
            <a:extLst>
              <a:ext uri="{FF2B5EF4-FFF2-40B4-BE49-F238E27FC236}">
                <a16:creationId xmlns:a16="http://schemas.microsoft.com/office/drawing/2014/main" id="{AC765498-4D9E-DCFB-8B03-C489EC4AE7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AEC4EF3-5BA2-1C04-48F7-4A3AB8BF1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fr-CA" sz="3200" b="1" dirty="0" err="1"/>
              <a:t>Acknowledgements</a:t>
            </a:r>
            <a:endParaRPr lang="fr-CA" sz="32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36A625-A2A3-24A3-A23E-E68FB2B95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4828979" cy="3207258"/>
          </a:xfrm>
        </p:spPr>
        <p:txBody>
          <a:bodyPr anchor="t">
            <a:normAutofit/>
          </a:bodyPr>
          <a:lstStyle/>
          <a:p>
            <a:r>
              <a:rPr lang="fr-CA" sz="2400" dirty="0" err="1"/>
              <a:t>Anatis</a:t>
            </a:r>
            <a:r>
              <a:rPr lang="fr-CA" sz="2400" dirty="0"/>
              <a:t> Phytoprotection</a:t>
            </a:r>
          </a:p>
          <a:p>
            <a:r>
              <a:rPr lang="fr-CA" sz="2400" dirty="0"/>
              <a:t>Plant </a:t>
            </a:r>
            <a:r>
              <a:rPr lang="fr-CA" sz="2400" dirty="0" err="1"/>
              <a:t>Products</a:t>
            </a:r>
            <a:endParaRPr lang="fr-CA" sz="2400" dirty="0"/>
          </a:p>
          <a:p>
            <a:r>
              <a:rPr lang="fr-CA" sz="2400" dirty="0" err="1"/>
              <a:t>Koppert</a:t>
            </a:r>
            <a:endParaRPr lang="fr-CA" sz="2400" dirty="0"/>
          </a:p>
          <a:p>
            <a:r>
              <a:rPr lang="fr-CA" sz="2400" dirty="0"/>
              <a:t>Louise Voynaud (CRAM)</a:t>
            </a:r>
          </a:p>
          <a:p>
            <a:r>
              <a:rPr lang="fr-CA" sz="2400" dirty="0" err="1"/>
              <a:t>Research</a:t>
            </a:r>
            <a:r>
              <a:rPr lang="fr-CA" sz="2400" dirty="0"/>
              <a:t> team (CRAM)</a:t>
            </a:r>
          </a:p>
          <a:p>
            <a:r>
              <a:rPr lang="fr-CA" sz="2400" dirty="0" err="1"/>
              <a:t>Collaborators</a:t>
            </a:r>
            <a:r>
              <a:rPr lang="fr-CA" sz="2400" dirty="0"/>
              <a:t> of  Serres sentinelles</a:t>
            </a:r>
          </a:p>
          <a:p>
            <a:r>
              <a:rPr lang="fr-CA" sz="2400" dirty="0"/>
              <a:t>$ Québec</a:t>
            </a:r>
          </a:p>
        </p:txBody>
      </p:sp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5524D81E-EA37-E692-4741-756A623F6F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5"/>
          <a:stretch/>
        </p:blipFill>
        <p:spPr>
          <a:xfrm>
            <a:off x="134346" y="5967404"/>
            <a:ext cx="2347157" cy="74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89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3B9C02-2255-48E6-8F7C-4B23A8DD0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0085" y="315231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dirty="0"/>
              <a:t>Biological control agents information sheets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BB931A-0B9A-4637-8987-3DAAD2584A27}"/>
              </a:ext>
            </a:extLst>
          </p:cNvPr>
          <p:cNvSpPr txBox="1"/>
          <p:nvPr/>
        </p:nvSpPr>
        <p:spPr>
          <a:xfrm>
            <a:off x="4849093" y="5091024"/>
            <a:ext cx="7388195" cy="19327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French version: </a:t>
            </a:r>
            <a:r>
              <a:rPr lang="en-US" sz="2000" dirty="0">
                <a:hlinkClick r:id="rId2"/>
              </a:rPr>
              <a:t>https://www.cram-mirabel.com/wp-content/uploads/2023/03/affiches-ravageurs-FR-2022_final_web.pdf</a:t>
            </a: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English version: </a:t>
            </a:r>
            <a:r>
              <a:rPr lang="en-US" sz="2000" dirty="0">
                <a:hlinkClick r:id="rId3"/>
              </a:rPr>
              <a:t>https://www.cram-mirabel.com/wp-content/uploads/2023/03/affiches-ravageurs-ANGL-2022_final_web.pdf</a:t>
            </a:r>
            <a:r>
              <a:rPr lang="en-US" sz="2000" dirty="0"/>
              <a:t>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EA4EA5E-F6C2-415E-85B7-CCCC5C6E52C2}"/>
              </a:ext>
            </a:extLst>
          </p:cNvPr>
          <p:cNvSpPr txBox="1"/>
          <p:nvPr/>
        </p:nvSpPr>
        <p:spPr>
          <a:xfrm>
            <a:off x="5030085" y="1766976"/>
            <a:ext cx="6586489" cy="1811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Aphids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Whiteflies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Spider mites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Thrips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Gnats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C7D1E50-C7AB-81F2-24B3-F1F2308C03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803805" cy="694388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BCA46B5-3FD7-8F13-1476-006E5732A775}"/>
              </a:ext>
            </a:extLst>
          </p:cNvPr>
          <p:cNvSpPr txBox="1"/>
          <p:nvPr/>
        </p:nvSpPr>
        <p:spPr>
          <a:xfrm>
            <a:off x="5030084" y="4008581"/>
            <a:ext cx="6586489" cy="794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Informations</a:t>
            </a:r>
            <a:r>
              <a:rPr lang="en-US" sz="2000" dirty="0"/>
              <a:t> collected on technical sheets, scientific papers and revised by Suppliers companies</a:t>
            </a:r>
          </a:p>
        </p:txBody>
      </p:sp>
    </p:spTree>
    <p:extLst>
      <p:ext uri="{BB962C8B-B14F-4D97-AF65-F5344CB8AC3E}">
        <p14:creationId xmlns:p14="http://schemas.microsoft.com/office/powerpoint/2010/main" val="4275861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21442D-775A-3D3C-9672-BA81A01CE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89891"/>
          </a:xfrm>
        </p:spPr>
        <p:txBody>
          <a:bodyPr/>
          <a:lstStyle/>
          <a:p>
            <a:r>
              <a:rPr lang="fr-CA" dirty="0"/>
              <a:t>How to </a:t>
            </a:r>
            <a:r>
              <a:rPr lang="fr-CA" dirty="0" err="1"/>
              <a:t>extract</a:t>
            </a:r>
            <a:r>
              <a:rPr lang="fr-CA" dirty="0"/>
              <a:t> information on the </a:t>
            </a:r>
            <a:r>
              <a:rPr lang="fr-CA" dirty="0" err="1"/>
              <a:t>factsheets</a:t>
            </a:r>
            <a:r>
              <a:rPr lang="fr-CA" dirty="0"/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0D6AE29-F7DC-E6DA-EA9A-9D9712F6D810}"/>
              </a:ext>
            </a:extLst>
          </p:cNvPr>
          <p:cNvSpPr txBox="1"/>
          <p:nvPr/>
        </p:nvSpPr>
        <p:spPr>
          <a:xfrm>
            <a:off x="9153237" y="1343803"/>
            <a:ext cx="2872507" cy="22860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Crops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Pest species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Biological control agents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Best control agent in each crop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Developmental stages targeted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59E44F-3E48-CF20-876A-E4AA472224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12273"/>
            <a:ext cx="8934079" cy="443345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56F0FE9-38D9-F94C-70EC-B422151612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7636" y="5227693"/>
            <a:ext cx="4265237" cy="134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42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83137E-5BA1-05A3-A21C-9C4472B3B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617" y="4042422"/>
            <a:ext cx="6908801" cy="2815578"/>
          </a:xfrm>
        </p:spPr>
        <p:txBody>
          <a:bodyPr>
            <a:normAutofit fontScale="92500" lnSpcReduction="10000"/>
          </a:bodyPr>
          <a:lstStyle/>
          <a:p>
            <a:r>
              <a:rPr lang="fr-CA" sz="2400" dirty="0" err="1"/>
              <a:t>Characteristics</a:t>
            </a:r>
            <a:r>
              <a:rPr lang="fr-CA" sz="2400" dirty="0"/>
              <a:t> of the </a:t>
            </a:r>
            <a:r>
              <a:rPr lang="fr-CA" sz="2400" dirty="0" err="1"/>
              <a:t>biological</a:t>
            </a:r>
            <a:r>
              <a:rPr lang="fr-CA" sz="2400" dirty="0"/>
              <a:t> control agents:</a:t>
            </a:r>
          </a:p>
          <a:p>
            <a:pPr lvl="1"/>
            <a:r>
              <a:rPr lang="fr-CA" sz="2000" dirty="0" err="1"/>
              <a:t>Predator</a:t>
            </a:r>
            <a:r>
              <a:rPr lang="fr-CA" sz="2000" dirty="0"/>
              <a:t> or </a:t>
            </a:r>
            <a:r>
              <a:rPr lang="fr-CA" sz="2000" dirty="0" err="1"/>
              <a:t>parasitoid</a:t>
            </a:r>
            <a:endParaRPr lang="fr-CA" sz="2000" dirty="0"/>
          </a:p>
          <a:p>
            <a:pPr lvl="1"/>
            <a:r>
              <a:rPr lang="fr-CA" sz="2000" dirty="0"/>
              <a:t>Time to </a:t>
            </a:r>
            <a:r>
              <a:rPr lang="fr-CA" sz="2000" dirty="0" err="1"/>
              <a:t>develop</a:t>
            </a:r>
            <a:r>
              <a:rPr lang="fr-CA" sz="2000" dirty="0"/>
              <a:t> </a:t>
            </a:r>
            <a:r>
              <a:rPr lang="fr-CA" sz="2000" dirty="0" err="1"/>
              <a:t>from</a:t>
            </a:r>
            <a:r>
              <a:rPr lang="fr-CA" sz="2000" dirty="0"/>
              <a:t> </a:t>
            </a:r>
            <a:r>
              <a:rPr lang="fr-CA" sz="2000" dirty="0" err="1"/>
              <a:t>eggs</a:t>
            </a:r>
            <a:r>
              <a:rPr lang="fr-CA" sz="2000" dirty="0"/>
              <a:t> to </a:t>
            </a:r>
            <a:r>
              <a:rPr lang="fr-CA" sz="2000" dirty="0" err="1"/>
              <a:t>adult</a:t>
            </a:r>
            <a:endParaRPr lang="fr-CA" sz="2000" dirty="0"/>
          </a:p>
          <a:p>
            <a:pPr lvl="1"/>
            <a:r>
              <a:rPr lang="fr-CA" sz="2000" dirty="0" err="1"/>
              <a:t>Mobility</a:t>
            </a:r>
            <a:r>
              <a:rPr lang="fr-CA" sz="2000" dirty="0"/>
              <a:t> on the plant and in the </a:t>
            </a:r>
            <a:r>
              <a:rPr lang="fr-CA" sz="2000" dirty="0" err="1"/>
              <a:t>greenhouse</a:t>
            </a:r>
            <a:endParaRPr lang="fr-CA" sz="2000" dirty="0"/>
          </a:p>
          <a:p>
            <a:pPr lvl="1"/>
            <a:r>
              <a:rPr lang="fr-CA" sz="2000" dirty="0"/>
              <a:t>Type of application (</a:t>
            </a:r>
            <a:r>
              <a:rPr lang="fr-CA" sz="2000" dirty="0" err="1"/>
              <a:t>foliar</a:t>
            </a:r>
            <a:r>
              <a:rPr lang="fr-CA" sz="2000" dirty="0"/>
              <a:t> or on the </a:t>
            </a:r>
            <a:r>
              <a:rPr lang="fr-CA" sz="2000" dirty="0" err="1"/>
              <a:t>ground</a:t>
            </a:r>
            <a:r>
              <a:rPr lang="fr-CA" sz="2000" dirty="0"/>
              <a:t>)</a:t>
            </a:r>
          </a:p>
          <a:p>
            <a:pPr lvl="1"/>
            <a:r>
              <a:rPr lang="fr-CA" sz="2000" dirty="0" err="1"/>
              <a:t>Preferred</a:t>
            </a:r>
            <a:r>
              <a:rPr lang="fr-CA" sz="2000" dirty="0"/>
              <a:t> </a:t>
            </a:r>
            <a:r>
              <a:rPr lang="fr-CA" sz="2000" dirty="0" err="1"/>
              <a:t>temperatures</a:t>
            </a:r>
            <a:endParaRPr lang="fr-CA" sz="2000" dirty="0"/>
          </a:p>
          <a:p>
            <a:pPr lvl="1"/>
            <a:r>
              <a:rPr lang="fr-CA" sz="2000" dirty="0"/>
              <a:t>Minimal </a:t>
            </a:r>
            <a:r>
              <a:rPr lang="fr-CA" sz="2000" dirty="0" err="1"/>
              <a:t>temperatures</a:t>
            </a:r>
            <a:r>
              <a:rPr lang="fr-CA" sz="2000" dirty="0"/>
              <a:t> </a:t>
            </a:r>
            <a:r>
              <a:rPr lang="fr-CA" sz="2000" dirty="0" err="1"/>
              <a:t>tolerated</a:t>
            </a:r>
            <a:endParaRPr lang="fr-CA" sz="2000" dirty="0"/>
          </a:p>
          <a:p>
            <a:pPr lvl="1"/>
            <a:r>
              <a:rPr lang="fr-CA" sz="2000" dirty="0"/>
              <a:t>Possible </a:t>
            </a:r>
            <a:r>
              <a:rPr lang="fr-CA" sz="2000" dirty="0" err="1"/>
              <a:t>winter</a:t>
            </a:r>
            <a:r>
              <a:rPr lang="fr-CA" sz="2000" dirty="0"/>
              <a:t> use</a:t>
            </a:r>
          </a:p>
          <a:p>
            <a:pPr lvl="1"/>
            <a:r>
              <a:rPr lang="fr-CA" sz="2000" dirty="0" err="1"/>
              <a:t>Requirements</a:t>
            </a:r>
            <a:endParaRPr lang="fr-CA" sz="20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E8F2124-2F04-3240-B6CF-CC38E93A57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617" y="1343781"/>
            <a:ext cx="10864255" cy="2621684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EF1D3A9B-1903-32C6-E8BC-47A2C6985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1113126"/>
          </a:xfrm>
        </p:spPr>
        <p:txBody>
          <a:bodyPr/>
          <a:lstStyle/>
          <a:p>
            <a:r>
              <a:rPr lang="fr-CA" dirty="0"/>
              <a:t>How to </a:t>
            </a:r>
            <a:r>
              <a:rPr lang="fr-CA" dirty="0" err="1"/>
              <a:t>extract</a:t>
            </a:r>
            <a:r>
              <a:rPr lang="fr-CA" dirty="0"/>
              <a:t> information on the </a:t>
            </a:r>
            <a:r>
              <a:rPr lang="fr-CA" dirty="0" err="1"/>
              <a:t>factsheets</a:t>
            </a:r>
            <a:r>
              <a:rPr lang="fr-CA" dirty="0"/>
              <a:t>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0AE1C17-BCBF-09AF-9031-050CDD2B3F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3527" y="1001999"/>
            <a:ext cx="6982691" cy="42487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BE7F4B6-7A7B-CFDD-C7C8-0CC59F7A05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8255" y="4424217"/>
            <a:ext cx="4265237" cy="205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56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3B03441E-9F87-9982-7B1C-CF01DC3B9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1113126"/>
          </a:xfrm>
        </p:spPr>
        <p:txBody>
          <a:bodyPr/>
          <a:lstStyle/>
          <a:p>
            <a:r>
              <a:rPr lang="fr-CA" dirty="0"/>
              <a:t>How to </a:t>
            </a:r>
            <a:r>
              <a:rPr lang="fr-CA" dirty="0" err="1"/>
              <a:t>extract</a:t>
            </a:r>
            <a:r>
              <a:rPr lang="fr-CA" dirty="0"/>
              <a:t> information on the </a:t>
            </a:r>
            <a:r>
              <a:rPr lang="fr-CA" dirty="0" err="1"/>
              <a:t>factsheets</a:t>
            </a:r>
            <a:r>
              <a:rPr lang="fr-CA" dirty="0"/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7887BA1-EBCE-BFF1-D626-D70ED84005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817" y="900473"/>
            <a:ext cx="10595184" cy="3154291"/>
          </a:xfrm>
          <a:prstGeom prst="rect">
            <a:avLst/>
          </a:prstGeo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D481729B-AB5A-E9A8-8314-ED368AA76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0" y="4202545"/>
            <a:ext cx="6908801" cy="2572327"/>
          </a:xfrm>
        </p:spPr>
        <p:txBody>
          <a:bodyPr>
            <a:normAutofit fontScale="92500" lnSpcReduction="20000"/>
          </a:bodyPr>
          <a:lstStyle/>
          <a:p>
            <a:r>
              <a:rPr lang="fr-CA" sz="2400" dirty="0"/>
              <a:t>How to use the agent: </a:t>
            </a:r>
            <a:endParaRPr lang="fr-CA" sz="3000" dirty="0"/>
          </a:p>
          <a:p>
            <a:pPr lvl="1"/>
            <a:r>
              <a:rPr lang="fr-CA" sz="1900" dirty="0"/>
              <a:t>Introduction rates </a:t>
            </a:r>
          </a:p>
          <a:p>
            <a:pPr lvl="1"/>
            <a:r>
              <a:rPr lang="fr-CA" sz="1900" dirty="0"/>
              <a:t>Introduction </a:t>
            </a:r>
            <a:r>
              <a:rPr lang="fr-CA" sz="1900" dirty="0" err="1"/>
              <a:t>frequency</a:t>
            </a:r>
            <a:endParaRPr lang="fr-CA" sz="1900" dirty="0"/>
          </a:p>
          <a:p>
            <a:pPr lvl="1"/>
            <a:r>
              <a:rPr lang="fr-CA" sz="1900" dirty="0" err="1"/>
              <a:t>Number</a:t>
            </a:r>
            <a:r>
              <a:rPr lang="fr-CA" sz="1900" dirty="0"/>
              <a:t> of introductions</a:t>
            </a:r>
          </a:p>
          <a:p>
            <a:pPr lvl="1"/>
            <a:r>
              <a:rPr lang="fr-CA" sz="1900" dirty="0"/>
              <a:t>Range of introduction </a:t>
            </a:r>
            <a:r>
              <a:rPr lang="fr-CA" sz="1900" dirty="0" err="1"/>
              <a:t>costs</a:t>
            </a:r>
            <a:endParaRPr lang="fr-CA" sz="1900" dirty="0"/>
          </a:p>
          <a:p>
            <a:pPr lvl="1"/>
            <a:r>
              <a:rPr lang="fr-CA" sz="1900" dirty="0"/>
              <a:t>Compatibility </a:t>
            </a:r>
            <a:r>
              <a:rPr lang="fr-CA" sz="1900" dirty="0" err="1"/>
              <a:t>with</a:t>
            </a:r>
            <a:r>
              <a:rPr lang="fr-CA" sz="1900" dirty="0"/>
              <a:t> </a:t>
            </a:r>
            <a:r>
              <a:rPr lang="fr-CA" sz="1900" dirty="0" err="1"/>
              <a:t>other</a:t>
            </a:r>
            <a:r>
              <a:rPr lang="fr-CA" sz="1900" dirty="0"/>
              <a:t> </a:t>
            </a:r>
            <a:r>
              <a:rPr lang="fr-CA" sz="1900" dirty="0" err="1"/>
              <a:t>biocontrol</a:t>
            </a:r>
            <a:r>
              <a:rPr lang="fr-CA" sz="1900" dirty="0"/>
              <a:t> agents</a:t>
            </a:r>
          </a:p>
          <a:p>
            <a:pPr lvl="1"/>
            <a:r>
              <a:rPr lang="fr-CA" sz="1900" dirty="0" err="1"/>
              <a:t>Incompatibility</a:t>
            </a:r>
            <a:r>
              <a:rPr lang="fr-CA" sz="1900" dirty="0"/>
              <a:t> </a:t>
            </a:r>
            <a:r>
              <a:rPr lang="fr-CA" sz="1900" dirty="0" err="1"/>
              <a:t>with</a:t>
            </a:r>
            <a:r>
              <a:rPr lang="fr-CA" sz="1900" dirty="0"/>
              <a:t> </a:t>
            </a:r>
            <a:r>
              <a:rPr lang="fr-CA" sz="1900" dirty="0" err="1"/>
              <a:t>other</a:t>
            </a:r>
            <a:r>
              <a:rPr lang="fr-CA" sz="1900" dirty="0"/>
              <a:t> </a:t>
            </a:r>
            <a:r>
              <a:rPr lang="fr-CA" sz="1900" dirty="0" err="1"/>
              <a:t>biocontrol</a:t>
            </a:r>
            <a:r>
              <a:rPr lang="fr-CA" sz="1900" dirty="0"/>
              <a:t> agents</a:t>
            </a:r>
          </a:p>
          <a:p>
            <a:pPr lvl="1"/>
            <a:r>
              <a:rPr lang="fr-CA" sz="1900" dirty="0" err="1"/>
              <a:t>Other</a:t>
            </a:r>
            <a:r>
              <a:rPr lang="fr-CA" sz="1900" dirty="0"/>
              <a:t> informations</a:t>
            </a:r>
          </a:p>
          <a:p>
            <a:pPr lvl="1"/>
            <a:r>
              <a:rPr lang="fr-CA" sz="1900" dirty="0" err="1"/>
              <a:t>Suppliers</a:t>
            </a:r>
            <a:r>
              <a:rPr lang="fr-CA" sz="1900" dirty="0"/>
              <a:t> (in Québec)</a:t>
            </a:r>
            <a:endParaRPr lang="fr-CA" sz="16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B29CA13-0A96-82EF-4AC4-72EE44266C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2036" y="4184073"/>
            <a:ext cx="5903914" cy="219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87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DEE95-8E80-791F-248D-506B9B8DF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16000"/>
          </a:xfrm>
        </p:spPr>
        <p:txBody>
          <a:bodyPr/>
          <a:lstStyle/>
          <a:p>
            <a:r>
              <a:rPr lang="fr-CA" dirty="0" err="1"/>
              <a:t>Biological</a:t>
            </a:r>
            <a:r>
              <a:rPr lang="fr-CA" dirty="0"/>
              <a:t> control agents for </a:t>
            </a:r>
            <a:r>
              <a:rPr lang="fr-CA" dirty="0" err="1"/>
              <a:t>aphids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F0B107-78AF-4399-29AE-064F263B7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0913" y="1016001"/>
            <a:ext cx="3013364" cy="4569648"/>
          </a:xfrm>
        </p:spPr>
        <p:txBody>
          <a:bodyPr>
            <a:normAutofit/>
          </a:bodyPr>
          <a:lstStyle/>
          <a:p>
            <a:r>
              <a:rPr lang="fr-CA" sz="2400" dirty="0" err="1"/>
              <a:t>Parasitoid</a:t>
            </a:r>
            <a:r>
              <a:rPr lang="fr-CA" sz="2400" dirty="0"/>
              <a:t> </a:t>
            </a:r>
            <a:r>
              <a:rPr lang="fr-CA" sz="2400" i="1" dirty="0">
                <a:solidFill>
                  <a:srgbClr val="FF0000"/>
                </a:solidFill>
              </a:rPr>
              <a:t>A. </a:t>
            </a:r>
            <a:r>
              <a:rPr lang="fr-CA" sz="2400" i="1" dirty="0" err="1">
                <a:solidFill>
                  <a:srgbClr val="FF0000"/>
                </a:solidFill>
              </a:rPr>
              <a:t>colemani</a:t>
            </a:r>
            <a:r>
              <a:rPr lang="fr-CA" sz="2400" i="1" dirty="0">
                <a:solidFill>
                  <a:srgbClr val="FF0000"/>
                </a:solidFill>
              </a:rPr>
              <a:t> </a:t>
            </a:r>
            <a:r>
              <a:rPr lang="fr-CA" sz="2400" dirty="0">
                <a:solidFill>
                  <a:srgbClr val="FF0000"/>
                </a:solidFill>
              </a:rPr>
              <a:t>(+</a:t>
            </a:r>
            <a:r>
              <a:rPr lang="fr-CA" sz="2400" i="1" dirty="0">
                <a:solidFill>
                  <a:srgbClr val="FF0000"/>
                </a:solidFill>
              </a:rPr>
              <a:t> A. </a:t>
            </a:r>
            <a:r>
              <a:rPr lang="fr-CA" sz="2400" i="1" dirty="0" err="1">
                <a:solidFill>
                  <a:srgbClr val="FF0000"/>
                </a:solidFill>
              </a:rPr>
              <a:t>aphidimyza</a:t>
            </a:r>
            <a:r>
              <a:rPr lang="fr-CA" sz="2400" dirty="0">
                <a:solidFill>
                  <a:srgbClr val="FF0000"/>
                </a:solidFill>
              </a:rPr>
              <a:t>)</a:t>
            </a:r>
          </a:p>
          <a:p>
            <a:r>
              <a:rPr lang="fr-CA" sz="2400" dirty="0" err="1"/>
              <a:t>Biggest</a:t>
            </a:r>
            <a:r>
              <a:rPr lang="fr-CA" sz="2400" dirty="0"/>
              <a:t> </a:t>
            </a:r>
            <a:r>
              <a:rPr lang="fr-CA" sz="2400" dirty="0" err="1"/>
              <a:t>aphids</a:t>
            </a:r>
            <a:r>
              <a:rPr lang="fr-CA" sz="2400" dirty="0"/>
              <a:t> = </a:t>
            </a:r>
            <a:r>
              <a:rPr lang="fr-CA" sz="2400" i="1" dirty="0">
                <a:solidFill>
                  <a:srgbClr val="0070C0"/>
                </a:solidFill>
              </a:rPr>
              <a:t>A. </a:t>
            </a:r>
            <a:r>
              <a:rPr lang="fr-CA" sz="2400" i="1" dirty="0" err="1">
                <a:solidFill>
                  <a:srgbClr val="0070C0"/>
                </a:solidFill>
              </a:rPr>
              <a:t>ervi</a:t>
            </a:r>
            <a:endParaRPr lang="fr-CA" sz="2400" dirty="0">
              <a:solidFill>
                <a:srgbClr val="0070C0"/>
              </a:solidFill>
            </a:endParaRPr>
          </a:p>
          <a:p>
            <a:r>
              <a:rPr lang="fr-CA" sz="2400" dirty="0" err="1"/>
              <a:t>Hyperparasitism</a:t>
            </a:r>
            <a:r>
              <a:rPr lang="fr-CA" sz="2400" dirty="0"/>
              <a:t> at the end of </a:t>
            </a:r>
            <a:r>
              <a:rPr lang="fr-CA" sz="2400" dirty="0" err="1"/>
              <a:t>summer</a:t>
            </a:r>
            <a:r>
              <a:rPr lang="fr-CA" sz="2400" dirty="0"/>
              <a:t> – </a:t>
            </a:r>
            <a:r>
              <a:rPr lang="fr-CA" sz="2400" dirty="0" err="1"/>
              <a:t>Add</a:t>
            </a:r>
            <a:r>
              <a:rPr lang="fr-CA" sz="2400" dirty="0"/>
              <a:t> </a:t>
            </a:r>
            <a:r>
              <a:rPr lang="fr-CA" sz="2400" dirty="0" err="1"/>
              <a:t>predators</a:t>
            </a:r>
            <a:r>
              <a:rPr lang="fr-CA" sz="2400" dirty="0"/>
              <a:t> (</a:t>
            </a:r>
            <a:r>
              <a:rPr lang="fr-CA" sz="2400" dirty="0" err="1"/>
              <a:t>lacewings</a:t>
            </a:r>
            <a:r>
              <a:rPr lang="fr-CA" sz="2400" dirty="0"/>
              <a:t>, </a:t>
            </a:r>
            <a:r>
              <a:rPr lang="fr-CA" sz="2400" dirty="0" err="1"/>
              <a:t>hoverflies</a:t>
            </a:r>
            <a:r>
              <a:rPr lang="fr-CA" sz="2400" dirty="0"/>
              <a:t>, </a:t>
            </a:r>
            <a:r>
              <a:rPr lang="fr-CA" sz="2400" dirty="0" err="1"/>
              <a:t>midge</a:t>
            </a:r>
            <a:r>
              <a:rPr lang="fr-CA" sz="2400" dirty="0"/>
              <a:t>) and/or </a:t>
            </a:r>
            <a:r>
              <a:rPr lang="fr-CA" sz="2400" dirty="0" err="1"/>
              <a:t>Aphid</a:t>
            </a:r>
            <a:r>
              <a:rPr lang="fr-CA" sz="2400" dirty="0"/>
              <a:t> mix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1124D2D-7481-BDA9-1022-4480348095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12273"/>
            <a:ext cx="8700655" cy="4317620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221EFEE7-6AC8-C1FD-1D1D-6FBCA4EE8466}"/>
              </a:ext>
            </a:extLst>
          </p:cNvPr>
          <p:cNvGrpSpPr/>
          <p:nvPr/>
        </p:nvGrpSpPr>
        <p:grpSpPr>
          <a:xfrm>
            <a:off x="1243641" y="1893455"/>
            <a:ext cx="1844615" cy="4908530"/>
            <a:chOff x="1243641" y="1893455"/>
            <a:chExt cx="1844615" cy="490853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8AEB2FC-4046-F9CF-507F-C9BFF006EEE8}"/>
                </a:ext>
              </a:extLst>
            </p:cNvPr>
            <p:cNvSpPr/>
            <p:nvPr/>
          </p:nvSpPr>
          <p:spPr>
            <a:xfrm>
              <a:off x="2281382" y="1893455"/>
              <a:ext cx="513576" cy="352829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pic>
          <p:nvPicPr>
            <p:cNvPr id="9" name="Image 8" descr="Une image contenant insecte&#10;&#10;Description générée automatiquement">
              <a:extLst>
                <a:ext uri="{FF2B5EF4-FFF2-40B4-BE49-F238E27FC236}">
                  <a16:creationId xmlns:a16="http://schemas.microsoft.com/office/drawing/2014/main" id="{7FD6EFAE-422A-61CF-E99C-3B754F50D8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44536" y="5485717"/>
              <a:ext cx="1273691" cy="1047126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852EC4B-6BA9-F211-3E64-6408F270B0F4}"/>
                </a:ext>
              </a:extLst>
            </p:cNvPr>
            <p:cNvSpPr txBox="1"/>
            <p:nvPr/>
          </p:nvSpPr>
          <p:spPr>
            <a:xfrm>
              <a:off x="1243641" y="6494208"/>
              <a:ext cx="184461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CA" sz="1400" dirty="0"/>
                <a:t>Photo: Plant </a:t>
              </a:r>
              <a:r>
                <a:rPr lang="fr-CA" sz="1400" dirty="0" err="1"/>
                <a:t>products</a:t>
              </a:r>
              <a:endParaRPr lang="fr-CA" sz="1400" dirty="0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2489A41A-75AB-B240-D4FA-C6B1096C7D52}"/>
              </a:ext>
            </a:extLst>
          </p:cNvPr>
          <p:cNvGrpSpPr/>
          <p:nvPr/>
        </p:nvGrpSpPr>
        <p:grpSpPr>
          <a:xfrm>
            <a:off x="3131784" y="1893455"/>
            <a:ext cx="1345199" cy="4931096"/>
            <a:chOff x="3131784" y="1893455"/>
            <a:chExt cx="1345199" cy="493109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787848A-F728-3E7D-454E-B768FFE12A5A}"/>
                </a:ext>
              </a:extLst>
            </p:cNvPr>
            <p:cNvSpPr/>
            <p:nvPr/>
          </p:nvSpPr>
          <p:spPr>
            <a:xfrm>
              <a:off x="3365435" y="1893455"/>
              <a:ext cx="513576" cy="3528290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>
                <a:solidFill>
                  <a:srgbClr val="0070C0"/>
                </a:solidFill>
              </a:endParaRPr>
            </a:p>
          </p:txBody>
        </p:sp>
        <p:pic>
          <p:nvPicPr>
            <p:cNvPr id="14" name="Image 13" descr="Une image contenant insecte&#10;&#10;Description générée automatiquement">
              <a:extLst>
                <a:ext uri="{FF2B5EF4-FFF2-40B4-BE49-F238E27FC236}">
                  <a16:creationId xmlns:a16="http://schemas.microsoft.com/office/drawing/2014/main" id="{5F065D6D-243A-1B9A-44D3-01BA78366E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17564" y="5485717"/>
              <a:ext cx="1173641" cy="1274862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4AF6E722-A7D1-B57A-5769-17711A2B7D57}"/>
                </a:ext>
              </a:extLst>
            </p:cNvPr>
            <p:cNvSpPr txBox="1"/>
            <p:nvPr/>
          </p:nvSpPr>
          <p:spPr>
            <a:xfrm>
              <a:off x="3131784" y="6516774"/>
              <a:ext cx="134519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CA" sz="1400" dirty="0"/>
                <a:t>Photo: </a:t>
              </a:r>
              <a:r>
                <a:rPr lang="fr-CA" sz="1400" dirty="0" err="1"/>
                <a:t>Koppert</a:t>
              </a:r>
              <a:endParaRPr lang="fr-CA" sz="1400" dirty="0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0D9887EB-DF83-7F48-62C7-6733F8A40996}"/>
              </a:ext>
            </a:extLst>
          </p:cNvPr>
          <p:cNvGrpSpPr/>
          <p:nvPr/>
        </p:nvGrpSpPr>
        <p:grpSpPr>
          <a:xfrm>
            <a:off x="9052371" y="4882038"/>
            <a:ext cx="2197912" cy="1821634"/>
            <a:chOff x="9052371" y="4882038"/>
            <a:chExt cx="2197912" cy="1821634"/>
          </a:xfrm>
        </p:grpSpPr>
        <p:pic>
          <p:nvPicPr>
            <p:cNvPr id="6" name="Image 5" descr="Une image contenant herbe, vert, champ, debout&#10;&#10;Description générée automatiquement">
              <a:extLst>
                <a:ext uri="{FF2B5EF4-FFF2-40B4-BE49-F238E27FC236}">
                  <a16:creationId xmlns:a16="http://schemas.microsoft.com/office/drawing/2014/main" id="{9F821F5E-B48F-B571-6FB4-F285932EC0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56333" y="4934520"/>
              <a:ext cx="1892026" cy="1769152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2E49EDC0-76E8-C725-6937-B19459F2EE8B}"/>
                </a:ext>
              </a:extLst>
            </p:cNvPr>
            <p:cNvSpPr txBox="1"/>
            <p:nvPr/>
          </p:nvSpPr>
          <p:spPr>
            <a:xfrm>
              <a:off x="9052371" y="6057341"/>
              <a:ext cx="21979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CA" dirty="0"/>
                <a:t>Hole of </a:t>
              </a:r>
              <a:r>
                <a:rPr lang="fr-CA" dirty="0" err="1"/>
                <a:t>emergence</a:t>
              </a:r>
              <a:r>
                <a:rPr lang="fr-CA" dirty="0"/>
                <a:t> not </a:t>
              </a:r>
              <a:r>
                <a:rPr lang="fr-CA" dirty="0" err="1"/>
                <a:t>perfectly</a:t>
              </a:r>
              <a:r>
                <a:rPr lang="fr-CA" dirty="0"/>
                <a:t> round</a:t>
              </a: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5D03C49E-4ABA-24F3-678A-E1087578D82A}"/>
                </a:ext>
              </a:extLst>
            </p:cNvPr>
            <p:cNvSpPr/>
            <p:nvPr/>
          </p:nvSpPr>
          <p:spPr>
            <a:xfrm>
              <a:off x="9799608" y="5645727"/>
              <a:ext cx="526211" cy="43877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A5363EC5-94D7-5610-333D-1C06B69C3439}"/>
                </a:ext>
              </a:extLst>
            </p:cNvPr>
            <p:cNvSpPr txBox="1"/>
            <p:nvPr/>
          </p:nvSpPr>
          <p:spPr>
            <a:xfrm>
              <a:off x="9052371" y="4882038"/>
              <a:ext cx="189598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CA" dirty="0" err="1"/>
                <a:t>Hyperparasitism</a:t>
              </a:r>
              <a:endParaRPr lang="fr-CA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68055F25-08CD-BF6F-4994-CE65C072C145}"/>
              </a:ext>
            </a:extLst>
          </p:cNvPr>
          <p:cNvGrpSpPr/>
          <p:nvPr/>
        </p:nvGrpSpPr>
        <p:grpSpPr>
          <a:xfrm>
            <a:off x="5447885" y="1984075"/>
            <a:ext cx="1128944" cy="4776504"/>
            <a:chOff x="5447885" y="1984075"/>
            <a:chExt cx="1128944" cy="477650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C1CBF38-77C3-65A0-3C95-ED9BD34EE09C}"/>
                </a:ext>
              </a:extLst>
            </p:cNvPr>
            <p:cNvSpPr/>
            <p:nvPr/>
          </p:nvSpPr>
          <p:spPr>
            <a:xfrm>
              <a:off x="5573731" y="1984075"/>
              <a:ext cx="671793" cy="336430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pic>
          <p:nvPicPr>
            <p:cNvPr id="18" name="Espace réservé du contenu 4" descr="Une image contenant vert, plante, grenouille, fermer&#10;&#10;Description générée automatiquement">
              <a:extLst>
                <a:ext uri="{FF2B5EF4-FFF2-40B4-BE49-F238E27FC236}">
                  <a16:creationId xmlns:a16="http://schemas.microsoft.com/office/drawing/2014/main" id="{38B346E6-7C2E-218D-0881-B5C3E56CC5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47885" y="5643272"/>
              <a:ext cx="1128944" cy="1117307"/>
            </a:xfrm>
            <a:prstGeom prst="rect">
              <a:avLst/>
            </a:prstGeom>
          </p:spPr>
        </p:pic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B10B2C65-7466-C673-9249-DE3B6B0DC932}"/>
              </a:ext>
            </a:extLst>
          </p:cNvPr>
          <p:cNvGrpSpPr/>
          <p:nvPr/>
        </p:nvGrpSpPr>
        <p:grpSpPr>
          <a:xfrm>
            <a:off x="6689044" y="1975449"/>
            <a:ext cx="1877304" cy="4826780"/>
            <a:chOff x="6689044" y="1975449"/>
            <a:chExt cx="1877304" cy="4826780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473180D6-9FEF-3607-5EC9-86AFB4D85BFB}"/>
                </a:ext>
              </a:extLst>
            </p:cNvPr>
            <p:cNvGrpSpPr/>
            <p:nvPr/>
          </p:nvGrpSpPr>
          <p:grpSpPr>
            <a:xfrm>
              <a:off x="6689044" y="1975449"/>
              <a:ext cx="1345199" cy="4826780"/>
              <a:chOff x="6689044" y="1975449"/>
              <a:chExt cx="1345199" cy="4826780"/>
            </a:xfrm>
          </p:grpSpPr>
          <p:grpSp>
            <p:nvGrpSpPr>
              <p:cNvPr id="25" name="Groupe 24">
                <a:extLst>
                  <a:ext uri="{FF2B5EF4-FFF2-40B4-BE49-F238E27FC236}">
                    <a16:creationId xmlns:a16="http://schemas.microsoft.com/office/drawing/2014/main" id="{15CDBFE6-EE44-2009-A399-203F29AA482C}"/>
                  </a:ext>
                </a:extLst>
              </p:cNvPr>
              <p:cNvGrpSpPr/>
              <p:nvPr/>
            </p:nvGrpSpPr>
            <p:grpSpPr>
              <a:xfrm>
                <a:off x="6689044" y="5585649"/>
                <a:ext cx="1345199" cy="1216580"/>
                <a:chOff x="6689044" y="5585649"/>
                <a:chExt cx="1345199" cy="1216580"/>
              </a:xfrm>
            </p:grpSpPr>
            <p:pic>
              <p:nvPicPr>
                <p:cNvPr id="23" name="Image 22" descr="Une image contenant plante, vert, insecte&#10;&#10;Description générée automatiquement">
                  <a:extLst>
                    <a:ext uri="{FF2B5EF4-FFF2-40B4-BE49-F238E27FC236}">
                      <a16:creationId xmlns:a16="http://schemas.microsoft.com/office/drawing/2014/main" id="{279906B9-483E-A659-8E43-DB27F908A0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22249" y="5585649"/>
                  <a:ext cx="977506" cy="977506"/>
                </a:xfrm>
                <a:prstGeom prst="rect">
                  <a:avLst/>
                </a:prstGeom>
              </p:spPr>
            </p:pic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C3BA6FF3-4E05-5AB3-4230-B36DDBBC40C5}"/>
                    </a:ext>
                  </a:extLst>
                </p:cNvPr>
                <p:cNvSpPr txBox="1"/>
                <p:nvPr/>
              </p:nvSpPr>
              <p:spPr>
                <a:xfrm>
                  <a:off x="6689044" y="6494452"/>
                  <a:ext cx="1345199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fr-CA" sz="1400" dirty="0"/>
                    <a:t>Photo: </a:t>
                  </a:r>
                  <a:r>
                    <a:rPr lang="fr-CA" sz="1400" dirty="0" err="1"/>
                    <a:t>Anatis</a:t>
                  </a:r>
                  <a:endParaRPr lang="fr-CA" sz="1400" dirty="0"/>
                </a:p>
              </p:txBody>
            </p:sp>
          </p:grp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754BB0E-CA64-A858-B183-0E8F979E3E58}"/>
                  </a:ext>
                </a:extLst>
              </p:cNvPr>
              <p:cNvSpPr/>
              <p:nvPr/>
            </p:nvSpPr>
            <p:spPr>
              <a:xfrm>
                <a:off x="6788293" y="1975449"/>
                <a:ext cx="1146702" cy="336430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dirty="0"/>
              </a:p>
            </p:txBody>
          </p:sp>
        </p:grpSp>
        <p:pic>
          <p:nvPicPr>
            <p:cNvPr id="28" name="Image 27" descr="Une image contenant vert, extérieur, plante, arbre&#10;&#10;Description générée automatiquement">
              <a:extLst>
                <a:ext uri="{FF2B5EF4-FFF2-40B4-BE49-F238E27FC236}">
                  <a16:creationId xmlns:a16="http://schemas.microsoft.com/office/drawing/2014/main" id="{0DFCB0C5-2F26-4148-18B6-5BD1EE57B5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39758" y="5585649"/>
              <a:ext cx="826590" cy="9775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598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DB9DC2-0604-4C1E-A5DD-811164099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028" y="507231"/>
            <a:ext cx="6956572" cy="1338822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fr-CA" sz="4000" dirty="0"/>
              <a:t>New </a:t>
            </a:r>
            <a:r>
              <a:rPr lang="fr-CA" sz="4000" dirty="0" err="1"/>
              <a:t>biocontrol</a:t>
            </a:r>
            <a:r>
              <a:rPr lang="fr-CA" sz="4000" dirty="0"/>
              <a:t> agents for </a:t>
            </a:r>
            <a:r>
              <a:rPr lang="fr-CA" sz="4000" dirty="0" err="1"/>
              <a:t>aphids</a:t>
            </a:r>
            <a:r>
              <a:rPr lang="fr-CA" sz="4000" dirty="0"/>
              <a:t>: American </a:t>
            </a:r>
            <a:r>
              <a:rPr lang="fr-CA" sz="4000" dirty="0" err="1"/>
              <a:t>hoverfly</a:t>
            </a:r>
            <a:r>
              <a:rPr lang="fr-CA" sz="4000" dirty="0"/>
              <a:t> </a:t>
            </a:r>
            <a:r>
              <a:rPr lang="fr-CA" sz="4000" i="1" dirty="0" err="1"/>
              <a:t>Eupeodes</a:t>
            </a:r>
            <a:r>
              <a:rPr lang="fr-CA" sz="4000" i="1" dirty="0"/>
              <a:t> </a:t>
            </a:r>
            <a:r>
              <a:rPr lang="fr-CA" sz="4000" i="1" dirty="0" err="1"/>
              <a:t>americanus</a:t>
            </a:r>
            <a:endParaRPr lang="fr-CA" sz="4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7EC670-177D-4922-B66A-ABE6F275A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027" y="2124761"/>
            <a:ext cx="6766369" cy="3672189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fr-CA" sz="2400" dirty="0" err="1"/>
              <a:t>From</a:t>
            </a:r>
            <a:r>
              <a:rPr lang="fr-CA" sz="2400" dirty="0"/>
              <a:t> </a:t>
            </a:r>
            <a:r>
              <a:rPr lang="fr-CA" sz="2400" dirty="0" err="1"/>
              <a:t>research</a:t>
            </a:r>
            <a:r>
              <a:rPr lang="fr-CA" sz="2400" dirty="0"/>
              <a:t> at UQAM (</a:t>
            </a:r>
            <a:r>
              <a:rPr lang="fr-CA" sz="2400" dirty="0" err="1"/>
              <a:t>Quebec</a:t>
            </a:r>
            <a:r>
              <a:rPr lang="fr-CA" sz="2400" dirty="0"/>
              <a:t>) and Vineland </a:t>
            </a:r>
            <a:r>
              <a:rPr lang="fr-CA" sz="2400" dirty="0" err="1"/>
              <a:t>Research</a:t>
            </a:r>
            <a:r>
              <a:rPr lang="fr-CA" sz="2400" dirty="0"/>
              <a:t> Center (Ontario): </a:t>
            </a:r>
          </a:p>
          <a:p>
            <a:pPr lvl="1">
              <a:lnSpc>
                <a:spcPct val="150000"/>
              </a:lnSpc>
            </a:pPr>
            <a:r>
              <a:rPr lang="fr-CA" dirty="0" err="1"/>
              <a:t>Could</a:t>
            </a:r>
            <a:r>
              <a:rPr lang="fr-CA" dirty="0"/>
              <a:t> </a:t>
            </a:r>
            <a:r>
              <a:rPr lang="fr-CA" dirty="0" err="1"/>
              <a:t>be</a:t>
            </a:r>
            <a:r>
              <a:rPr lang="fr-CA" dirty="0"/>
              <a:t> </a:t>
            </a:r>
            <a:r>
              <a:rPr lang="fr-CA" dirty="0" err="1"/>
              <a:t>used</a:t>
            </a:r>
            <a:r>
              <a:rPr lang="fr-CA" dirty="0"/>
              <a:t> as </a:t>
            </a:r>
            <a:r>
              <a:rPr lang="fr-CA" dirty="0" err="1"/>
              <a:t>lower</a:t>
            </a:r>
            <a:r>
              <a:rPr lang="fr-CA" dirty="0"/>
              <a:t> as 12°C</a:t>
            </a:r>
          </a:p>
          <a:p>
            <a:pPr lvl="1">
              <a:lnSpc>
                <a:spcPct val="150000"/>
              </a:lnSpc>
            </a:pPr>
            <a:r>
              <a:rPr lang="fr-CA" dirty="0" err="1"/>
              <a:t>Eat</a:t>
            </a:r>
            <a:r>
              <a:rPr lang="fr-CA" dirty="0"/>
              <a:t> ~ 400 melon </a:t>
            </a:r>
            <a:r>
              <a:rPr lang="fr-CA" dirty="0" err="1"/>
              <a:t>aphid</a:t>
            </a:r>
            <a:r>
              <a:rPr lang="fr-CA" dirty="0"/>
              <a:t>/</a:t>
            </a:r>
            <a:r>
              <a:rPr lang="fr-CA" dirty="0" err="1"/>
              <a:t>day</a:t>
            </a:r>
            <a:endParaRPr lang="fr-CA" dirty="0"/>
          </a:p>
          <a:p>
            <a:pPr lvl="1">
              <a:lnSpc>
                <a:spcPct val="150000"/>
              </a:lnSpc>
            </a:pPr>
            <a:r>
              <a:rPr lang="fr-CA" dirty="0"/>
              <a:t>Compatibles </a:t>
            </a:r>
            <a:r>
              <a:rPr lang="fr-CA" dirty="0" err="1"/>
              <a:t>with</a:t>
            </a:r>
            <a:r>
              <a:rPr lang="fr-CA" dirty="0"/>
              <a:t> </a:t>
            </a:r>
            <a:r>
              <a:rPr lang="fr-CA" i="1" dirty="0" err="1"/>
              <a:t>Aphidoletes</a:t>
            </a:r>
            <a:r>
              <a:rPr lang="fr-CA" dirty="0"/>
              <a:t> and </a:t>
            </a:r>
            <a:r>
              <a:rPr lang="fr-CA" dirty="0" err="1"/>
              <a:t>parasitoids</a:t>
            </a:r>
            <a:r>
              <a:rPr lang="fr-CA" dirty="0"/>
              <a:t> </a:t>
            </a:r>
          </a:p>
          <a:p>
            <a:pPr lvl="1">
              <a:lnSpc>
                <a:spcPct val="150000"/>
              </a:lnSpc>
            </a:pPr>
            <a:r>
              <a:rPr lang="fr-CA" dirty="0" err="1"/>
              <a:t>Highly</a:t>
            </a:r>
            <a:r>
              <a:rPr lang="fr-CA" dirty="0"/>
              <a:t> </a:t>
            </a:r>
            <a:r>
              <a:rPr lang="fr-CA" dirty="0" err="1"/>
              <a:t>attracted</a:t>
            </a:r>
            <a:r>
              <a:rPr lang="fr-CA" dirty="0"/>
              <a:t> by </a:t>
            </a:r>
            <a:r>
              <a:rPr lang="fr-CA" dirty="0" err="1"/>
              <a:t>flowers</a:t>
            </a:r>
            <a:r>
              <a:rPr lang="fr-CA" dirty="0"/>
              <a:t> (Alyssum, </a:t>
            </a:r>
            <a:r>
              <a:rPr lang="fr-CA" dirty="0" err="1"/>
              <a:t>Coriander</a:t>
            </a:r>
            <a:r>
              <a:rPr lang="fr-CA" dirty="0"/>
              <a:t>…)</a:t>
            </a:r>
          </a:p>
        </p:txBody>
      </p:sp>
      <p:pic>
        <p:nvPicPr>
          <p:cNvPr id="4" name="Image 12">
            <a:extLst>
              <a:ext uri="{FF2B5EF4-FFF2-40B4-BE49-F238E27FC236}">
                <a16:creationId xmlns:a16="http://schemas.microsoft.com/office/drawing/2014/main" id="{C382F2F9-93EF-4305-8D73-7F36F99647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9370" y="10"/>
            <a:ext cx="4432625" cy="4627852"/>
          </a:xfrm>
          <a:custGeom>
            <a:avLst/>
            <a:gdLst/>
            <a:ahLst/>
            <a:cxnLst/>
            <a:rect l="l" t="t" r="r" b="b"/>
            <a:pathLst>
              <a:path w="3928092" h="4143506">
                <a:moveTo>
                  <a:pt x="23605" y="0"/>
                </a:moveTo>
                <a:lnTo>
                  <a:pt x="3928092" y="0"/>
                </a:lnTo>
                <a:lnTo>
                  <a:pt x="3928092" y="4125656"/>
                </a:lnTo>
                <a:lnTo>
                  <a:pt x="3780617" y="4131078"/>
                </a:lnTo>
                <a:cubicBezTo>
                  <a:pt x="3614346" y="4131561"/>
                  <a:pt x="3448073" y="4118803"/>
                  <a:pt x="3281801" y="4125634"/>
                </a:cubicBezTo>
                <a:cubicBezTo>
                  <a:pt x="3062120" y="4134609"/>
                  <a:pt x="2842441" y="4144923"/>
                  <a:pt x="2622887" y="4130456"/>
                </a:cubicBezTo>
                <a:cubicBezTo>
                  <a:pt x="2472401" y="4120545"/>
                  <a:pt x="2321159" y="4107551"/>
                  <a:pt x="2169916" y="4111570"/>
                </a:cubicBezTo>
                <a:cubicBezTo>
                  <a:pt x="2014640" y="4115856"/>
                  <a:pt x="1859994" y="4129920"/>
                  <a:pt x="1705097" y="4140234"/>
                </a:cubicBezTo>
                <a:cubicBezTo>
                  <a:pt x="1591463" y="4147694"/>
                  <a:pt x="1477389" y="4142391"/>
                  <a:pt x="1364801" y="4124429"/>
                </a:cubicBezTo>
                <a:cubicBezTo>
                  <a:pt x="1284516" y="4111703"/>
                  <a:pt x="1203727" y="4117195"/>
                  <a:pt x="1123316" y="4121750"/>
                </a:cubicBezTo>
                <a:cubicBezTo>
                  <a:pt x="978124" y="4130323"/>
                  <a:pt x="833434" y="4143717"/>
                  <a:pt x="688243" y="4130323"/>
                </a:cubicBezTo>
                <a:cubicBezTo>
                  <a:pt x="558551" y="4118266"/>
                  <a:pt x="427601" y="4108489"/>
                  <a:pt x="298918" y="4118266"/>
                </a:cubicBezTo>
                <a:cubicBezTo>
                  <a:pt x="234577" y="4123155"/>
                  <a:pt x="170204" y="4128045"/>
                  <a:pt x="105785" y="4130037"/>
                </a:cubicBezTo>
                <a:lnTo>
                  <a:pt x="15503" y="4130462"/>
                </a:lnTo>
                <a:lnTo>
                  <a:pt x="14458" y="4122289"/>
                </a:lnTo>
                <a:cubicBezTo>
                  <a:pt x="3338" y="4042653"/>
                  <a:pt x="-1375" y="3962394"/>
                  <a:pt x="346" y="3882149"/>
                </a:cubicBezTo>
                <a:cubicBezTo>
                  <a:pt x="205" y="3686075"/>
                  <a:pt x="9942" y="3490383"/>
                  <a:pt x="27583" y="3294816"/>
                </a:cubicBezTo>
                <a:cubicBezTo>
                  <a:pt x="31859" y="3222826"/>
                  <a:pt x="29926" y="3150656"/>
                  <a:pt x="21797" y="3078932"/>
                </a:cubicBezTo>
                <a:cubicBezTo>
                  <a:pt x="13668" y="2997950"/>
                  <a:pt x="16505" y="2916372"/>
                  <a:pt x="30264" y="2835999"/>
                </a:cubicBezTo>
                <a:cubicBezTo>
                  <a:pt x="47622" y="2740756"/>
                  <a:pt x="39860" y="2645513"/>
                  <a:pt x="33510" y="2550270"/>
                </a:cubicBezTo>
                <a:cubicBezTo>
                  <a:pt x="16152" y="2288796"/>
                  <a:pt x="-5017" y="2027322"/>
                  <a:pt x="9096" y="1764959"/>
                </a:cubicBezTo>
                <a:cubicBezTo>
                  <a:pt x="12060" y="1708956"/>
                  <a:pt x="25042" y="1654350"/>
                  <a:pt x="30406" y="1598729"/>
                </a:cubicBezTo>
                <a:cubicBezTo>
                  <a:pt x="46071" y="1437069"/>
                  <a:pt x="27723" y="1276045"/>
                  <a:pt x="20244" y="1114767"/>
                </a:cubicBezTo>
                <a:cubicBezTo>
                  <a:pt x="9491" y="936281"/>
                  <a:pt x="11664" y="757351"/>
                  <a:pt x="26736" y="579120"/>
                </a:cubicBezTo>
                <a:cubicBezTo>
                  <a:pt x="36191" y="482353"/>
                  <a:pt x="39402" y="385459"/>
                  <a:pt x="38237" y="288533"/>
                </a:cubicBezTo>
                <a:close/>
              </a:path>
            </a:pathLst>
          </a:cu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46D48622-7EE6-4127-B6B6-3C1992571A45}"/>
              </a:ext>
            </a:extLst>
          </p:cNvPr>
          <p:cNvSpPr txBox="1"/>
          <p:nvPr/>
        </p:nvSpPr>
        <p:spPr>
          <a:xfrm>
            <a:off x="8513159" y="3660603"/>
            <a:ext cx="18752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b="1" dirty="0"/>
              <a:t>Larve de syrphe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692850E-1ED8-409C-8074-81D95416FB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9370" y="4335730"/>
            <a:ext cx="4370016" cy="211125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645F9C1-2923-4CCA-96F8-5C7A9E067AB3}"/>
              </a:ext>
            </a:extLst>
          </p:cNvPr>
          <p:cNvSpPr txBox="1"/>
          <p:nvPr/>
        </p:nvSpPr>
        <p:spPr>
          <a:xfrm>
            <a:off x="10399380" y="5976896"/>
            <a:ext cx="18752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400" b="1" dirty="0" err="1">
                <a:solidFill>
                  <a:schemeClr val="bg1"/>
                </a:solidFill>
              </a:rPr>
              <a:t>Anatis</a:t>
            </a:r>
            <a:r>
              <a:rPr lang="fr-CA" sz="1400" b="1" dirty="0">
                <a:solidFill>
                  <a:schemeClr val="bg1"/>
                </a:solidFill>
              </a:rPr>
              <a:t> Bioprotection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EB6483F-CFA9-6C10-F65D-C1F221E30A51}"/>
              </a:ext>
            </a:extLst>
          </p:cNvPr>
          <p:cNvSpPr txBox="1"/>
          <p:nvPr/>
        </p:nvSpPr>
        <p:spPr>
          <a:xfrm>
            <a:off x="-316898" y="6350769"/>
            <a:ext cx="8612423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fr-CA" dirty="0" err="1"/>
              <a:t>Produced</a:t>
            </a:r>
            <a:r>
              <a:rPr lang="fr-CA" dirty="0"/>
              <a:t> by </a:t>
            </a:r>
            <a:r>
              <a:rPr lang="fr-CA" dirty="0" err="1"/>
              <a:t>Applied</a:t>
            </a:r>
            <a:r>
              <a:rPr lang="fr-CA" dirty="0"/>
              <a:t> </a:t>
            </a:r>
            <a:r>
              <a:rPr lang="fr-CA" dirty="0" err="1"/>
              <a:t>Bionomics</a:t>
            </a:r>
            <a:r>
              <a:rPr lang="fr-CA" dirty="0"/>
              <a:t> (BC, </a:t>
            </a:r>
            <a:r>
              <a:rPr lang="fr-CA" dirty="0" err="1"/>
              <a:t>distributed</a:t>
            </a:r>
            <a:r>
              <a:rPr lang="fr-CA" dirty="0"/>
              <a:t> by </a:t>
            </a:r>
            <a:r>
              <a:rPr lang="fr-CA" dirty="0" err="1"/>
              <a:t>Anatis</a:t>
            </a:r>
            <a:r>
              <a:rPr lang="fr-CA" dirty="0"/>
              <a:t> Bioprotection in </a:t>
            </a:r>
            <a:r>
              <a:rPr lang="fr-CA" dirty="0" err="1"/>
              <a:t>Quebec</a:t>
            </a:r>
            <a:r>
              <a:rPr lang="fr-CA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23848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88F4C27B-A71B-2012-252F-9E6A25415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 fontScale="90000"/>
          </a:bodyPr>
          <a:lstStyle/>
          <a:p>
            <a:r>
              <a:rPr lang="fr-CA" sz="4600" b="1" dirty="0" err="1">
                <a:cs typeface="Calibri Light"/>
              </a:rPr>
              <a:t>Research</a:t>
            </a:r>
            <a:r>
              <a:rPr lang="fr-CA" sz="4600" b="1" dirty="0">
                <a:cs typeface="Calibri Light"/>
              </a:rPr>
              <a:t> </a:t>
            </a:r>
            <a:r>
              <a:rPr lang="fr-CA" sz="4600" b="1" dirty="0" err="1">
                <a:cs typeface="Calibri Light"/>
              </a:rPr>
              <a:t>projects</a:t>
            </a:r>
            <a:r>
              <a:rPr lang="fr-CA" sz="4600" b="1" dirty="0">
                <a:cs typeface="Calibri Light"/>
              </a:rPr>
              <a:t> for the use of </a:t>
            </a:r>
            <a:r>
              <a:rPr lang="fr-CA" sz="4600" b="1" dirty="0" err="1">
                <a:cs typeface="Calibri Light"/>
              </a:rPr>
              <a:t>flowers</a:t>
            </a:r>
            <a:r>
              <a:rPr lang="fr-CA" sz="4600" b="1" dirty="0">
                <a:cs typeface="Calibri Light"/>
              </a:rPr>
              <a:t> for </a:t>
            </a:r>
            <a:r>
              <a:rPr lang="fr-CA" sz="4600" b="1" dirty="0" err="1">
                <a:cs typeface="Calibri Light"/>
              </a:rPr>
              <a:t>biocontrol</a:t>
            </a:r>
            <a:r>
              <a:rPr lang="fr-CA" sz="4600" b="1" dirty="0">
                <a:cs typeface="Calibri Light"/>
              </a:rPr>
              <a:t> agents</a:t>
            </a:r>
            <a:endParaRPr lang="fr-CA" sz="4600" b="1" dirty="0"/>
          </a:p>
        </p:txBody>
      </p:sp>
      <p:pic>
        <p:nvPicPr>
          <p:cNvPr id="5" name="Image 4" descr="Une image contenant extérieur, plat, plante, légume&#10;&#10;Description générée automatiquement">
            <a:extLst>
              <a:ext uri="{FF2B5EF4-FFF2-40B4-BE49-F238E27FC236}">
                <a16:creationId xmlns:a16="http://schemas.microsoft.com/office/drawing/2014/main" id="{1322FE1D-CB7C-D3CE-41D1-E64602324A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611062" y="258105"/>
            <a:ext cx="2727613" cy="376222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CF1F1C8-1375-8782-E3A8-3B747D6565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6697" y="4079193"/>
            <a:ext cx="3537447" cy="2561342"/>
          </a:xfrm>
          <a:prstGeom prst="rect">
            <a:avLst/>
          </a:prstGeom>
        </p:spPr>
      </p:pic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03192D7C-FA82-8930-6974-CE87FA00D7C0}"/>
              </a:ext>
            </a:extLst>
          </p:cNvPr>
          <p:cNvSpPr txBox="1">
            <a:spLocks/>
          </p:cNvSpPr>
          <p:nvPr/>
        </p:nvSpPr>
        <p:spPr>
          <a:xfrm>
            <a:off x="640080" y="2786123"/>
            <a:ext cx="7330902" cy="5022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Alyssum: </a:t>
            </a:r>
            <a:r>
              <a:rPr lang="fr-FR" sz="2400" dirty="0" err="1"/>
              <a:t>very</a:t>
            </a:r>
            <a:r>
              <a:rPr lang="fr-FR" sz="2400" dirty="0"/>
              <a:t> good for </a:t>
            </a:r>
            <a:r>
              <a:rPr lang="fr-FR" sz="2400" i="1" dirty="0" err="1"/>
              <a:t>Orius</a:t>
            </a:r>
            <a:r>
              <a:rPr lang="fr-FR" sz="2400" dirty="0"/>
              <a:t>, </a:t>
            </a:r>
            <a:r>
              <a:rPr lang="fr-FR" sz="2400" dirty="0" err="1"/>
              <a:t>hoverflies</a:t>
            </a:r>
            <a:r>
              <a:rPr lang="fr-FR" sz="2400" dirty="0"/>
              <a:t>, </a:t>
            </a:r>
            <a:r>
              <a:rPr lang="fr-FR" sz="2400" dirty="0" err="1"/>
              <a:t>ladybeetles</a:t>
            </a:r>
            <a:endParaRPr lang="fr-CA" dirty="0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6D83E9FB-CCBD-C43D-45F5-1DF0A6622379}"/>
              </a:ext>
            </a:extLst>
          </p:cNvPr>
          <p:cNvSpPr txBox="1">
            <a:spLocks/>
          </p:cNvSpPr>
          <p:nvPr/>
        </p:nvSpPr>
        <p:spPr>
          <a:xfrm>
            <a:off x="640080" y="3634181"/>
            <a:ext cx="7330902" cy="6492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 err="1"/>
              <a:t>Dwarf</a:t>
            </a:r>
            <a:r>
              <a:rPr lang="fr-FR" sz="2400" dirty="0"/>
              <a:t> </a:t>
            </a:r>
            <a:r>
              <a:rPr lang="fr-FR" sz="2400" dirty="0" err="1"/>
              <a:t>sunflower</a:t>
            </a:r>
            <a:r>
              <a:rPr lang="fr-FR" sz="2400" dirty="0"/>
              <a:t>: </a:t>
            </a:r>
            <a:r>
              <a:rPr lang="fr-FR" sz="2400" dirty="0" err="1"/>
              <a:t>very</a:t>
            </a:r>
            <a:r>
              <a:rPr lang="fr-FR" sz="2400" dirty="0"/>
              <a:t> good for </a:t>
            </a:r>
            <a:r>
              <a:rPr lang="fr-FR" sz="2400" i="1" dirty="0" err="1"/>
              <a:t>Dicyphus</a:t>
            </a:r>
            <a:r>
              <a:rPr lang="fr-FR" sz="2400" i="1" dirty="0"/>
              <a:t> </a:t>
            </a:r>
            <a:r>
              <a:rPr lang="fr-FR" sz="2400" i="1" dirty="0" err="1"/>
              <a:t>hesperus</a:t>
            </a:r>
            <a:r>
              <a:rPr lang="fr-FR" sz="2400" i="1" dirty="0"/>
              <a:t> </a:t>
            </a:r>
            <a:r>
              <a:rPr lang="fr-FR" sz="2200" dirty="0"/>
              <a:t>(Tissier et al. 2022)</a:t>
            </a:r>
            <a:endParaRPr lang="fr-CA" dirty="0"/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DE108A41-6B8F-1F9C-B8FC-9EA5D51B4E3F}"/>
              </a:ext>
            </a:extLst>
          </p:cNvPr>
          <p:cNvSpPr txBox="1">
            <a:spLocks/>
          </p:cNvSpPr>
          <p:nvPr/>
        </p:nvSpPr>
        <p:spPr>
          <a:xfrm>
            <a:off x="630766" y="4745737"/>
            <a:ext cx="7330902" cy="8884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Trials of </a:t>
            </a:r>
            <a:r>
              <a:rPr lang="fr-FR" sz="2400" dirty="0" err="1"/>
              <a:t>coriander</a:t>
            </a:r>
            <a:r>
              <a:rPr lang="fr-FR" sz="2400" dirty="0"/>
              <a:t> for </a:t>
            </a:r>
            <a:r>
              <a:rPr lang="fr-FR" sz="2400" dirty="0" err="1"/>
              <a:t>ladybeetles</a:t>
            </a:r>
            <a:r>
              <a:rPr lang="fr-FR" sz="2400" dirty="0"/>
              <a:t>, </a:t>
            </a:r>
            <a:r>
              <a:rPr lang="fr-FR" sz="2400" dirty="0" err="1"/>
              <a:t>hoverflies</a:t>
            </a:r>
            <a:r>
              <a:rPr lang="fr-FR" sz="2400" dirty="0"/>
              <a:t> and </a:t>
            </a:r>
            <a:r>
              <a:rPr lang="fr-FR" sz="2400" dirty="0" err="1"/>
              <a:t>lacewings</a:t>
            </a:r>
            <a:r>
              <a:rPr lang="fr-FR" sz="2400" dirty="0"/>
              <a:t> </a:t>
            </a:r>
            <a:r>
              <a:rPr lang="fr-FR" sz="1800" dirty="0"/>
              <a:t>(Quesnel et al. 2023)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76623133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2617</TotalTime>
  <Words>1349</Words>
  <Application>Microsoft Office PowerPoint</Application>
  <PresentationFormat>Grand écran</PresentationFormat>
  <Paragraphs>182</Paragraphs>
  <Slides>29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Wingdings</vt:lpstr>
      <vt:lpstr>Thème Office</vt:lpstr>
      <vt:lpstr>How to manage your biological control agents</vt:lpstr>
      <vt:lpstr>Outline of the presentation</vt:lpstr>
      <vt:lpstr>Biological control agents information sheets</vt:lpstr>
      <vt:lpstr>How to extract information on the factsheets </vt:lpstr>
      <vt:lpstr>How to extract information on the factsheets </vt:lpstr>
      <vt:lpstr>How to extract information on the factsheets </vt:lpstr>
      <vt:lpstr>Biological control agents for aphids</vt:lpstr>
      <vt:lpstr>New biocontrol agents for aphids: American hoverfly Eupeodes americanus</vt:lpstr>
      <vt:lpstr>Research projects for the use of flowers for biocontrol agents</vt:lpstr>
      <vt:lpstr>Banker plants</vt:lpstr>
      <vt:lpstr>Banker plants for aphid control with A. colemani</vt:lpstr>
      <vt:lpstr>Présentation PowerPoint</vt:lpstr>
      <vt:lpstr>Présentation PowerPoint</vt:lpstr>
      <vt:lpstr>Présentation PowerPoint</vt:lpstr>
      <vt:lpstr>Anystis baccarum – indigenous species – new biocontrol agents</vt:lpstr>
      <vt:lpstr>Présentation PowerPoint</vt:lpstr>
      <vt:lpstr>Whiteflies - Dicyphus hesperus</vt:lpstr>
      <vt:lpstr>Damages by Dicyphus hesperus if predator population is too high </vt:lpstr>
      <vt:lpstr>Présentation PowerPoint</vt:lpstr>
      <vt:lpstr>Type of introduction</vt:lpstr>
      <vt:lpstr>Why biological control failed sometimes?</vt:lpstr>
      <vt:lpstr>Viability of biological control agents</vt:lpstr>
      <vt:lpstr>Number of introductions and dose </vt:lpstr>
      <vt:lpstr>Plan of introduction</vt:lpstr>
      <vt:lpstr>Example of a plan of introduction</vt:lpstr>
      <vt:lpstr>In conclusion</vt:lpstr>
      <vt:lpstr>Présentation PowerPoint</vt:lpstr>
      <vt:lpstr>In conclusion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Common greenhouse pests and control options</dc:title>
  <dc:creator>Geneviève Labrie</dc:creator>
  <cp:lastModifiedBy>Geneviève Labrie</cp:lastModifiedBy>
  <cp:revision>42</cp:revision>
  <dcterms:created xsi:type="dcterms:W3CDTF">2023-01-13T20:51:20Z</dcterms:created>
  <dcterms:modified xsi:type="dcterms:W3CDTF">2023-03-10T20:28:40Z</dcterms:modified>
</cp:coreProperties>
</file>