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1"/>
  </p:notesMasterIdLst>
  <p:sldIdLst>
    <p:sldId id="257" r:id="rId3"/>
    <p:sldId id="258" r:id="rId4"/>
    <p:sldId id="647" r:id="rId5"/>
    <p:sldId id="304" r:id="rId6"/>
    <p:sldId id="529" r:id="rId7"/>
    <p:sldId id="650" r:id="rId8"/>
    <p:sldId id="533" r:id="rId9"/>
    <p:sldId id="527" r:id="rId10"/>
    <p:sldId id="532" r:id="rId11"/>
    <p:sldId id="286" r:id="rId12"/>
    <p:sldId id="641" r:id="rId13"/>
    <p:sldId id="644" r:id="rId14"/>
    <p:sldId id="528" r:id="rId15"/>
    <p:sldId id="530" r:id="rId16"/>
    <p:sldId id="424" r:id="rId17"/>
    <p:sldId id="531" r:id="rId18"/>
    <p:sldId id="652" r:id="rId19"/>
    <p:sldId id="65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62983" autoAdjust="0"/>
  </p:normalViewPr>
  <p:slideViewPr>
    <p:cSldViewPr snapToGrid="0">
      <p:cViewPr varScale="1">
        <p:scale>
          <a:sx n="42" d="100"/>
          <a:sy n="42" d="100"/>
        </p:scale>
        <p:origin x="154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CE5F5C-3985-4FA1-BD70-F331C1F57846}" type="datetimeFigureOut">
              <a:rPr lang="en-CA" smtClean="0"/>
              <a:pPr/>
              <a:t>2023-03-14</a:t>
            </a:fld>
            <a:endParaRPr lang="en-CA"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E3C847-294D-4A40-B232-29A0B2C26AF8}"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1</a:t>
            </a:fld>
            <a:endParaRPr lang="en-CA" dirty="0"/>
          </a:p>
        </p:txBody>
      </p:sp>
    </p:spTree>
    <p:extLst>
      <p:ext uri="{BB962C8B-B14F-4D97-AF65-F5344CB8AC3E}">
        <p14:creationId xmlns:p14="http://schemas.microsoft.com/office/powerpoint/2010/main" val="1325538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Each bubble is a preventive control for different aspects of the facility</a:t>
            </a:r>
          </a:p>
        </p:txBody>
      </p:sp>
      <p:sp>
        <p:nvSpPr>
          <p:cNvPr id="4" name="Slide Number Placeholder 3"/>
          <p:cNvSpPr>
            <a:spLocks noGrp="1"/>
          </p:cNvSpPr>
          <p:nvPr>
            <p:ph type="sldNum" sz="quarter" idx="5"/>
          </p:nvPr>
        </p:nvSpPr>
        <p:spPr/>
        <p:txBody>
          <a:bodyPr/>
          <a:lstStyle/>
          <a:p>
            <a:fld id="{72E3C847-294D-4A40-B232-29A0B2C26AF8}" type="slidenum">
              <a:rPr lang="en-CA" smtClean="0"/>
              <a:pPr/>
              <a:t>10</a:t>
            </a:fld>
            <a:endParaRPr lang="en-CA" dirty="0"/>
          </a:p>
        </p:txBody>
      </p:sp>
    </p:spTree>
    <p:extLst>
      <p:ext uri="{BB962C8B-B14F-4D97-AF65-F5344CB8AC3E}">
        <p14:creationId xmlns:p14="http://schemas.microsoft.com/office/powerpoint/2010/main" val="1718897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3800" dirty="0">
                <a:solidFill>
                  <a:schemeClr val="tx1"/>
                </a:solidFill>
                <a:latin typeface="Arial" charset="0"/>
              </a:rPr>
              <a:t>Benefits of Traceability:</a:t>
            </a:r>
          </a:p>
          <a:p>
            <a:pPr lvl="1"/>
            <a:r>
              <a:rPr lang="en-US" sz="3600" dirty="0">
                <a:solidFill>
                  <a:schemeClr val="tx1"/>
                </a:solidFill>
                <a:latin typeface="Arial" charset="0"/>
              </a:rPr>
              <a:t>Reduce scope of a recall ($)</a:t>
            </a:r>
          </a:p>
          <a:p>
            <a:pPr lvl="1"/>
            <a:r>
              <a:rPr lang="en-US" sz="3600" dirty="0">
                <a:solidFill>
                  <a:schemeClr val="tx1"/>
                </a:solidFill>
                <a:latin typeface="Arial" charset="0"/>
              </a:rPr>
              <a:t>Protect consumers by removing affected product</a:t>
            </a:r>
          </a:p>
          <a:p>
            <a:pPr lvl="1"/>
            <a:r>
              <a:rPr lang="en-US" sz="3600" dirty="0">
                <a:solidFill>
                  <a:schemeClr val="tx1"/>
                </a:solidFill>
                <a:latin typeface="Arial" charset="0"/>
              </a:rPr>
              <a:t>Increase trust in the food you sell</a:t>
            </a:r>
          </a:p>
          <a:p>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11</a:t>
            </a:fld>
            <a:endParaRPr lang="en-CA" dirty="0"/>
          </a:p>
        </p:txBody>
      </p:sp>
    </p:spTree>
    <p:extLst>
      <p:ext uri="{BB962C8B-B14F-4D97-AF65-F5344CB8AC3E}">
        <p14:creationId xmlns:p14="http://schemas.microsoft.com/office/powerpoint/2010/main" val="1381759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0622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marL="457200" lvl="1" indent="0">
              <a:buNone/>
            </a:pPr>
            <a:r>
              <a:rPr lang="en-US" dirty="0"/>
              <a:t>GFSI = Global Food Safety Initiative</a:t>
            </a:r>
          </a:p>
          <a:p>
            <a:pPr marL="457200" lvl="1" indent="0">
              <a:buNone/>
            </a:pPr>
            <a:r>
              <a:rPr lang="en-US" dirty="0"/>
              <a:t>Non governmental organization</a:t>
            </a:r>
          </a:p>
          <a:p>
            <a:pPr marL="457200" lvl="1" indent="0">
              <a:buNone/>
            </a:pPr>
            <a:r>
              <a:rPr lang="en-US" dirty="0"/>
              <a:t>Made up of the biggest retailers and manufacturers globally</a:t>
            </a:r>
          </a:p>
          <a:p>
            <a:pPr marL="457200" lvl="1" indent="0">
              <a:buNone/>
            </a:pPr>
            <a:r>
              <a:rPr lang="en-US" dirty="0"/>
              <a:t>Benchmarking is a GFSI role. They assure the food safety standards developed are effective and address emerging hazards</a:t>
            </a:r>
          </a:p>
          <a:p>
            <a:pPr marL="457200" lvl="1" indent="0">
              <a:buNone/>
            </a:pPr>
            <a:r>
              <a:rPr lang="en-US" dirty="0"/>
              <a:t>Privately owned and not part of government</a:t>
            </a:r>
          </a:p>
          <a:p>
            <a:pPr marL="457200" lvl="1" indent="0">
              <a:buNone/>
            </a:pPr>
            <a:r>
              <a:rPr lang="en-US" dirty="0"/>
              <a:t>Voluntary but when you want to get into retail they demand GFSI</a:t>
            </a:r>
          </a:p>
        </p:txBody>
      </p:sp>
    </p:spTree>
    <p:extLst>
      <p:ext uri="{BB962C8B-B14F-4D97-AF65-F5344CB8AC3E}">
        <p14:creationId xmlns:p14="http://schemas.microsoft.com/office/powerpoint/2010/main" val="2521527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JFSM = Japan Food Safety Management System – Perishable (animal, plant) products </a:t>
            </a:r>
          </a:p>
          <a:p>
            <a:r>
              <a:rPr lang="en-CA" dirty="0"/>
              <a:t>AsiaGAP = FFV, Tea, Grains</a:t>
            </a:r>
          </a:p>
          <a:p>
            <a:r>
              <a:rPr lang="en-CA" dirty="0"/>
              <a:t>EFI = Equitable Food Initiative – farming of plants and post harvest handling </a:t>
            </a:r>
          </a:p>
        </p:txBody>
      </p:sp>
      <p:sp>
        <p:nvSpPr>
          <p:cNvPr id="4" name="Slide Number Placeholder 3"/>
          <p:cNvSpPr>
            <a:spLocks noGrp="1"/>
          </p:cNvSpPr>
          <p:nvPr>
            <p:ph type="sldNum" sz="quarter" idx="5"/>
          </p:nvPr>
        </p:nvSpPr>
        <p:spPr/>
        <p:txBody>
          <a:bodyPr/>
          <a:lstStyle/>
          <a:p>
            <a:fld id="{72E3C847-294D-4A40-B232-29A0B2C26AF8}" type="slidenum">
              <a:rPr lang="en-CA" smtClean="0"/>
              <a:pPr/>
              <a:t>14</a:t>
            </a:fld>
            <a:endParaRPr lang="en-CA" dirty="0"/>
          </a:p>
        </p:txBody>
      </p:sp>
    </p:spTree>
    <p:extLst>
      <p:ext uri="{BB962C8B-B14F-4D97-AF65-F5344CB8AC3E}">
        <p14:creationId xmlns:p14="http://schemas.microsoft.com/office/powerpoint/2010/main" val="1716789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CA" dirty="0"/>
              <a:t>Retailers globally have been promoting the adoption of GFSI standards. To do business they have made it a condition that you are certified with one of the GFSI standards.</a:t>
            </a:r>
          </a:p>
          <a:p>
            <a:r>
              <a:rPr lang="en-CA" dirty="0"/>
              <a:t>They also require you to be licensed and legally able to produce food in Canada.</a:t>
            </a:r>
          </a:p>
          <a:p>
            <a:r>
              <a:rPr lang="en-CA" dirty="0"/>
              <a:t>Retailers have programs for new entrants or to support locally made products. But the goal is to transition those processors to GFSI.</a:t>
            </a:r>
          </a:p>
          <a:p>
            <a:r>
              <a:rPr lang="en-CA" dirty="0"/>
              <a:t>Generally the retailers want to buy your products for national distribution. This means that you need to licensed by CFIA.</a:t>
            </a:r>
          </a:p>
          <a:p>
            <a:endParaRPr lang="en-CA" dirty="0"/>
          </a:p>
          <a:p>
            <a:r>
              <a:rPr lang="en-CA" dirty="0"/>
              <a:t>Because certification bodies nor GFSI has any regulatory authority you must notify the certification body if you have had any recalls, regulatory infractions that affects food safety you must notify the certification body. </a:t>
            </a:r>
          </a:p>
          <a:p>
            <a:endParaRPr lang="en-CA" dirty="0"/>
          </a:p>
          <a:p>
            <a:r>
              <a:rPr lang="en-CA" dirty="0"/>
              <a:t>Loss of certification means you will lose business and even suffer penalties from the retailers.</a:t>
            </a:r>
          </a:p>
          <a:p>
            <a:endParaRPr lang="en-CA" dirty="0"/>
          </a:p>
          <a:p>
            <a:r>
              <a:rPr lang="en-US" sz="2400" dirty="0">
                <a:latin typeface="Arial" panose="020B0604020202020204" pitchFamily="34" charset="0"/>
                <a:cs typeface="Arial" panose="020B0604020202020204" pitchFamily="34" charset="0"/>
              </a:rPr>
              <a:t>Entering the retail market has costs associated with realizing your product on to those store shelves.</a:t>
            </a:r>
          </a:p>
          <a:p>
            <a:r>
              <a:rPr lang="en-US" sz="2400" dirty="0">
                <a:latin typeface="Arial" panose="020B0604020202020204" pitchFamily="34" charset="0"/>
                <a:cs typeface="Arial" panose="020B0604020202020204" pitchFamily="34" charset="0"/>
              </a:rPr>
              <a:t>Can you supply the volumes, is your facility capable.</a:t>
            </a:r>
          </a:p>
          <a:p>
            <a:r>
              <a:rPr lang="en-US" sz="2400" dirty="0">
                <a:latin typeface="Arial" panose="020B0604020202020204" pitchFamily="34" charset="0"/>
                <a:cs typeface="Arial" panose="020B0604020202020204" pitchFamily="34" charset="0"/>
              </a:rPr>
              <a:t>Automation of your production may be necessary.</a:t>
            </a:r>
          </a:p>
          <a:p>
            <a:r>
              <a:rPr lang="en-US" sz="2400" dirty="0">
                <a:latin typeface="Arial" panose="020B0604020202020204" pitchFamily="34" charset="0"/>
                <a:cs typeface="Arial" panose="020B0604020202020204" pitchFamily="34" charset="0"/>
              </a:rPr>
              <a:t>Audit costs are variable (sq ft of facility, # of employees, number of lines / products and may be:</a:t>
            </a:r>
          </a:p>
          <a:p>
            <a:pPr lvl="1"/>
            <a:r>
              <a:rPr lang="en-US" sz="2200" dirty="0">
                <a:latin typeface="Arial" panose="020B0604020202020204" pitchFamily="34" charset="0"/>
                <a:cs typeface="Arial" panose="020B0604020202020204" pitchFamily="34" charset="0"/>
              </a:rPr>
              <a:t>1</a:t>
            </a:r>
            <a:r>
              <a:rPr lang="en-US" sz="2200" baseline="30000" dirty="0">
                <a:latin typeface="Arial" panose="020B0604020202020204" pitchFamily="34" charset="0"/>
                <a:cs typeface="Arial" panose="020B0604020202020204" pitchFamily="34" charset="0"/>
              </a:rPr>
              <a:t>st</a:t>
            </a:r>
            <a:r>
              <a:rPr lang="en-US" sz="2200" dirty="0">
                <a:latin typeface="Arial" panose="020B0604020202020204" pitchFamily="34" charset="0"/>
                <a:cs typeface="Arial" panose="020B0604020202020204" pitchFamily="34" charset="0"/>
              </a:rPr>
              <a:t> audit (full audit)- $(10-15K), </a:t>
            </a:r>
          </a:p>
          <a:p>
            <a:pPr lvl="1"/>
            <a:r>
              <a:rPr lang="en-US" sz="2200" dirty="0">
                <a:latin typeface="Arial" panose="020B0604020202020204" pitchFamily="34" charset="0"/>
                <a:cs typeface="Arial" panose="020B0604020202020204" pitchFamily="34" charset="0"/>
              </a:rPr>
              <a:t>2</a:t>
            </a:r>
            <a:r>
              <a:rPr lang="en-US" sz="2200" baseline="30000" dirty="0">
                <a:latin typeface="Arial" panose="020B0604020202020204" pitchFamily="34" charset="0"/>
                <a:cs typeface="Arial" panose="020B0604020202020204" pitchFamily="34" charset="0"/>
              </a:rPr>
              <a:t>nd</a:t>
            </a:r>
            <a:r>
              <a:rPr lang="en-US" sz="2200" dirty="0">
                <a:latin typeface="Arial" panose="020B0604020202020204" pitchFamily="34" charset="0"/>
                <a:cs typeface="Arial" panose="020B0604020202020204" pitchFamily="34" charset="0"/>
              </a:rPr>
              <a:t> audit - $(8-12K), </a:t>
            </a:r>
          </a:p>
          <a:p>
            <a:pPr lvl="1"/>
            <a:r>
              <a:rPr lang="en-US" sz="2200" dirty="0">
                <a:latin typeface="Arial" panose="020B0604020202020204" pitchFamily="34" charset="0"/>
                <a:cs typeface="Arial" panose="020B0604020202020204" pitchFamily="34" charset="0"/>
              </a:rPr>
              <a:t>3</a:t>
            </a:r>
            <a:r>
              <a:rPr lang="en-US" sz="2200" baseline="30000" dirty="0">
                <a:latin typeface="Arial" panose="020B0604020202020204" pitchFamily="34" charset="0"/>
                <a:cs typeface="Arial" panose="020B0604020202020204" pitchFamily="34" charset="0"/>
              </a:rPr>
              <a:t>rd</a:t>
            </a:r>
            <a:r>
              <a:rPr lang="en-US" sz="2200" dirty="0">
                <a:latin typeface="Arial" panose="020B0604020202020204" pitchFamily="34" charset="0"/>
                <a:cs typeface="Arial" panose="020B0604020202020204" pitchFamily="34" charset="0"/>
              </a:rPr>
              <a:t> audit - $(8-12 K), </a:t>
            </a:r>
          </a:p>
          <a:p>
            <a:pPr lvl="1"/>
            <a:r>
              <a:rPr lang="en-US" sz="2200" dirty="0">
                <a:latin typeface="Arial" panose="020B0604020202020204" pitchFamily="34" charset="0"/>
                <a:cs typeface="Arial" panose="020B0604020202020204" pitchFamily="34" charset="0"/>
              </a:rPr>
              <a:t>4</a:t>
            </a:r>
            <a:r>
              <a:rPr lang="en-US" sz="2200" baseline="30000" dirty="0">
                <a:latin typeface="Arial" panose="020B0604020202020204" pitchFamily="34" charset="0"/>
                <a:cs typeface="Arial" panose="020B0604020202020204" pitchFamily="34" charset="0"/>
              </a:rPr>
              <a:t>th</a:t>
            </a:r>
            <a:r>
              <a:rPr lang="en-US" sz="2200" dirty="0">
                <a:latin typeface="Arial" panose="020B0604020202020204" pitchFamily="34" charset="0"/>
                <a:cs typeface="Arial" panose="020B0604020202020204" pitchFamily="34" charset="0"/>
              </a:rPr>
              <a:t> audit is a full audit again.</a:t>
            </a:r>
          </a:p>
          <a:p>
            <a:pPr lvl="1"/>
            <a:endParaRPr lang="en-US" sz="2400" dirty="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15</a:t>
            </a:fld>
            <a:endParaRPr lang="en-CA" dirty="0"/>
          </a:p>
        </p:txBody>
      </p:sp>
    </p:spTree>
    <p:extLst>
      <p:ext uri="{BB962C8B-B14F-4D97-AF65-F5344CB8AC3E}">
        <p14:creationId xmlns:p14="http://schemas.microsoft.com/office/powerpoint/2010/main" val="2379796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771588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7127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2</a:t>
            </a:fld>
            <a:endParaRPr lang="en-CA" dirty="0"/>
          </a:p>
        </p:txBody>
      </p:sp>
    </p:spTree>
    <p:extLst>
      <p:ext uri="{BB962C8B-B14F-4D97-AF65-F5344CB8AC3E}">
        <p14:creationId xmlns:p14="http://schemas.microsoft.com/office/powerpoint/2010/main" val="2978074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0" i="0" dirty="0">
                <a:solidFill>
                  <a:srgbClr val="5B5B5B"/>
                </a:solidFill>
                <a:effectLst/>
                <a:latin typeface="Arial" panose="020B0604020202020204" pitchFamily="34" charset="0"/>
              </a:rPr>
              <a:t>The CanadaGAP manuals are designed for use by operations involved in the production, handling and brokerage of fruits and vegetables in Canada. The manuals cover production, packing, repacking, storage, wholesaling and brokerage activities.</a:t>
            </a:r>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3</a:t>
            </a:fld>
            <a:endParaRPr lang="en-CA" dirty="0"/>
          </a:p>
        </p:txBody>
      </p:sp>
    </p:spTree>
    <p:extLst>
      <p:ext uri="{BB962C8B-B14F-4D97-AF65-F5344CB8AC3E}">
        <p14:creationId xmlns:p14="http://schemas.microsoft.com/office/powerpoint/2010/main" val="404994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normAutofit/>
          </a:bodyPr>
          <a:lstStyle/>
          <a:p>
            <a:pPr marL="457200" lvl="1" indent="0">
              <a:buNone/>
            </a:pPr>
            <a:r>
              <a:rPr lang="en-US" sz="1100" dirty="0"/>
              <a:t>According to a study published in the Int Journal of Food Microbiology “</a:t>
            </a:r>
            <a:r>
              <a:rPr lang="en-CA" sz="1100" b="0" i="0" dirty="0">
                <a:solidFill>
                  <a:srgbClr val="212121"/>
                </a:solidFill>
                <a:effectLst/>
                <a:latin typeface="BlinkMacSystemFont"/>
              </a:rPr>
              <a:t>an estimated 1 million cases of acute bacterial foodborne illness in Canada cost nearly $1.1 billion yearly”</a:t>
            </a:r>
          </a:p>
          <a:p>
            <a:pPr marL="457200" lvl="1" indent="0">
              <a:buNone/>
            </a:pPr>
            <a:r>
              <a:rPr lang="en-CA" sz="1100" b="0" i="0" dirty="0">
                <a:solidFill>
                  <a:srgbClr val="212121"/>
                </a:solidFill>
                <a:effectLst/>
                <a:latin typeface="BlinkMacSystemFont"/>
              </a:rPr>
              <a:t>Health care during illness and long term health problems for some causes of illness</a:t>
            </a:r>
          </a:p>
          <a:p>
            <a:pPr marL="457200" lvl="1" indent="0">
              <a:buNone/>
            </a:pPr>
            <a:r>
              <a:rPr lang="en-CA" sz="1100" b="0" i="0" dirty="0">
                <a:solidFill>
                  <a:srgbClr val="212121"/>
                </a:solidFill>
                <a:effectLst/>
                <a:latin typeface="BlinkMacSystemFont"/>
              </a:rPr>
              <a:t>Reputation is hurt and the cost of a recall can close a facility</a:t>
            </a:r>
          </a:p>
          <a:p>
            <a:pPr marL="457200" lvl="1" indent="0">
              <a:buNone/>
            </a:pPr>
            <a:r>
              <a:rPr lang="en-CA" sz="1100" b="0" i="0" dirty="0">
                <a:solidFill>
                  <a:srgbClr val="212121"/>
                </a:solidFill>
                <a:effectLst/>
                <a:latin typeface="BlinkMacSystemFont"/>
              </a:rPr>
              <a:t>Lost productivity during illness</a:t>
            </a:r>
          </a:p>
          <a:p>
            <a:pPr marL="457200" lvl="1" indent="0">
              <a:buNone/>
            </a:pPr>
            <a:r>
              <a:rPr lang="en-CA" sz="1100" b="0" i="0" dirty="0">
                <a:solidFill>
                  <a:srgbClr val="212121"/>
                </a:solidFill>
                <a:effectLst/>
                <a:latin typeface="BlinkMacSystemFont"/>
              </a:rPr>
              <a:t>Biological hazards are viruses, pathogenic bacteria, parasites</a:t>
            </a:r>
          </a:p>
          <a:p>
            <a:pPr marL="457200" lvl="1" indent="0">
              <a:buNone/>
            </a:pPr>
            <a:r>
              <a:rPr lang="en-CA" sz="1100" b="0" i="0" dirty="0">
                <a:solidFill>
                  <a:srgbClr val="212121"/>
                </a:solidFill>
                <a:effectLst/>
                <a:latin typeface="BlinkMacSystemFont"/>
              </a:rPr>
              <a:t>Chemical hazards are drug residues, herbicides/pesticides, fuels, non food chemicals and allergens (allergens are a major cause of food recalls</a:t>
            </a:r>
          </a:p>
          <a:p>
            <a:pPr marL="457200" lvl="1" indent="0">
              <a:buNone/>
            </a:pPr>
            <a:r>
              <a:rPr lang="en-CA" sz="1100" b="0" i="0" dirty="0">
                <a:solidFill>
                  <a:srgbClr val="212121"/>
                </a:solidFill>
                <a:effectLst/>
                <a:latin typeface="BlinkMacSystemFont"/>
              </a:rPr>
              <a:t>Physical includes glass, metal, stones</a:t>
            </a:r>
          </a:p>
          <a:p>
            <a:pPr marL="457200" lvl="1" indent="0">
              <a:buNone/>
            </a:pPr>
            <a:r>
              <a:rPr lang="en-CA" sz="1100" b="0" i="0" dirty="0">
                <a:solidFill>
                  <a:srgbClr val="212121"/>
                </a:solidFill>
                <a:effectLst/>
                <a:latin typeface="BlinkMacSystemFont"/>
              </a:rPr>
              <a:t>Other includes food with non allowed additives or potential tampering concerns</a:t>
            </a:r>
          </a:p>
          <a:p>
            <a:pPr marL="457200" lvl="1" indent="0">
              <a:buNone/>
            </a:pPr>
            <a:endParaRPr lang="en-CA" sz="1100" dirty="0">
              <a:latin typeface="Arial" panose="020B0604020202020204" pitchFamily="34" charset="0"/>
              <a:cs typeface="Arial" panose="020B0604020202020204" pitchFamily="34" charset="0"/>
            </a:endParaRPr>
          </a:p>
          <a:p>
            <a:pPr marL="457200" lvl="1" indent="0">
              <a:buNone/>
            </a:pPr>
            <a:r>
              <a:rPr lang="en-CA" sz="1100" dirty="0">
                <a:latin typeface="Arial" panose="020B0604020202020204" pitchFamily="34" charset="0"/>
                <a:cs typeface="Arial" panose="020B0604020202020204" pitchFamily="34" charset="0"/>
              </a:rPr>
              <a:t>Jack in the Box – 1992</a:t>
            </a:r>
          </a:p>
          <a:p>
            <a:pPr lvl="1"/>
            <a:r>
              <a:rPr lang="en-CA" sz="1200" dirty="0">
                <a:latin typeface="Arial" panose="020B0604020202020204" pitchFamily="34" charset="0"/>
                <a:cs typeface="Arial" panose="020B0604020202020204" pitchFamily="34" charset="0"/>
              </a:rPr>
              <a:t>Odwalla Apple Juice – 1996 – Solution: tighter regulations</a:t>
            </a:r>
          </a:p>
          <a:p>
            <a:pPr lvl="1"/>
            <a:r>
              <a:rPr lang="en-CA" sz="1200" dirty="0">
                <a:latin typeface="Arial" panose="020B0604020202020204" pitchFamily="34" charset="0"/>
                <a:cs typeface="Arial" panose="020B0604020202020204" pitchFamily="34" charset="0"/>
              </a:rPr>
              <a:t>Hudson beef – 1997 – 25 million lbs of gr beef</a:t>
            </a:r>
          </a:p>
          <a:p>
            <a:pPr lvl="1"/>
            <a:r>
              <a:rPr lang="en-CA" sz="1200" dirty="0">
                <a:latin typeface="Arial" panose="020B0604020202020204" pitchFamily="34" charset="0"/>
                <a:cs typeface="Arial" panose="020B0604020202020204" pitchFamily="34" charset="0"/>
              </a:rPr>
              <a:t>Spinach – 2006 </a:t>
            </a:r>
          </a:p>
          <a:p>
            <a:pPr lvl="1"/>
            <a:r>
              <a:rPr lang="en-CA" sz="1200" dirty="0">
                <a:latin typeface="Arial" panose="020B0604020202020204" pitchFamily="34" charset="0"/>
                <a:cs typeface="Arial" panose="020B0604020202020204" pitchFamily="34" charset="0"/>
              </a:rPr>
              <a:t>Sandwich meat – Canada – 2008</a:t>
            </a:r>
          </a:p>
          <a:p>
            <a:pPr lvl="1"/>
            <a:r>
              <a:rPr lang="en-CA" sz="1200" dirty="0">
                <a:latin typeface="Arial" panose="020B0604020202020204" pitchFamily="34" charset="0"/>
                <a:cs typeface="Arial" panose="020B0604020202020204" pitchFamily="34" charset="0"/>
              </a:rPr>
              <a:t>Numerous produce recalls in the past decade </a:t>
            </a:r>
          </a:p>
          <a:p>
            <a:pPr marL="457200" lvl="1" indent="0">
              <a:buNone/>
            </a:pPr>
            <a:endParaRPr lang="en-CA" b="0" i="0" dirty="0">
              <a:solidFill>
                <a:srgbClr val="212121"/>
              </a:solidFill>
              <a:effectLst/>
              <a:latin typeface="BlinkMacSystemFont"/>
            </a:endParaRPr>
          </a:p>
          <a:p>
            <a:pPr marL="457200" lvl="1" indent="0">
              <a:buNone/>
            </a:pPr>
            <a:r>
              <a:rPr lang="en-CA" b="0" i="0" dirty="0">
                <a:solidFill>
                  <a:srgbClr val="212121"/>
                </a:solidFill>
                <a:effectLst/>
                <a:latin typeface="BlinkMacSystemFont"/>
              </a:rPr>
              <a:t>Jack in the box – paid out hundreds of millions in lawsuits – preventable by cooking to 71C</a:t>
            </a:r>
          </a:p>
          <a:p>
            <a:pPr marL="457200" lvl="1" indent="0">
              <a:buNone/>
            </a:pPr>
            <a:r>
              <a:rPr lang="en-CA" b="0" i="0" dirty="0">
                <a:solidFill>
                  <a:srgbClr val="212121"/>
                </a:solidFill>
                <a:effectLst/>
                <a:latin typeface="BlinkMacSystemFont"/>
              </a:rPr>
              <a:t>Odwalla apple juice – they were not pasteurizing the juice – they thought E. coli could not survive the acidic conditions</a:t>
            </a:r>
          </a:p>
          <a:p>
            <a:pPr marL="457200" lvl="1" indent="0">
              <a:buNone/>
            </a:pPr>
            <a:r>
              <a:rPr lang="en-CA" b="0" i="0" dirty="0">
                <a:solidFill>
                  <a:srgbClr val="212121"/>
                </a:solidFill>
                <a:effectLst/>
                <a:latin typeface="BlinkMacSystemFont"/>
              </a:rPr>
              <a:t>Hudson – E. coli affecting ground beef – the biggest recall involved </a:t>
            </a:r>
            <a:r>
              <a:rPr lang="en-CA" b="0" i="0" dirty="0">
                <a:solidFill>
                  <a:srgbClr val="000000"/>
                </a:solidFill>
                <a:effectLst/>
                <a:latin typeface="TiemposText"/>
              </a:rPr>
              <a:t>Hallmark/Westland Meat Packing = 143,000,000 pounds</a:t>
            </a:r>
            <a:endParaRPr lang="en-CA" b="0" i="0" dirty="0">
              <a:solidFill>
                <a:srgbClr val="212121"/>
              </a:solidFill>
              <a:effectLst/>
              <a:latin typeface="BlinkMacSystemFont"/>
            </a:endParaRPr>
          </a:p>
          <a:p>
            <a:pPr marL="457200" lvl="1" indent="0">
              <a:buNone/>
            </a:pPr>
            <a:r>
              <a:rPr lang="en-CA" b="0" i="0" dirty="0">
                <a:solidFill>
                  <a:srgbClr val="212121"/>
                </a:solidFill>
                <a:effectLst/>
                <a:latin typeface="BlinkMacSystemFont"/>
              </a:rPr>
              <a:t>Maple Leaf Foods – Listeria in sandwich meat 57 cases of Listeriosis and 23 deaths</a:t>
            </a:r>
          </a:p>
          <a:p>
            <a:pPr marL="457200" lvl="1" indent="0">
              <a:buNone/>
            </a:pPr>
            <a:r>
              <a:rPr lang="en-CA" b="0" i="0" dirty="0">
                <a:solidFill>
                  <a:srgbClr val="212121"/>
                </a:solidFill>
                <a:effectLst/>
                <a:latin typeface="BlinkMacSystemFont"/>
              </a:rPr>
              <a:t>AND Numerous produce recalls (romaine, green onions, onions, spinach)</a:t>
            </a:r>
          </a:p>
          <a:p>
            <a:pPr marL="457200" lvl="1" indent="0">
              <a:buNone/>
            </a:pPr>
            <a:r>
              <a:rPr lang="en-CA" b="0" i="0" dirty="0">
                <a:solidFill>
                  <a:srgbClr val="212121"/>
                </a:solidFill>
                <a:effectLst/>
                <a:latin typeface="BlinkMacSystemFont"/>
              </a:rPr>
              <a:t>Pet food due to contaminated flour with melamine</a:t>
            </a:r>
          </a:p>
          <a:p>
            <a:pPr marL="457200" lvl="1" indent="0">
              <a:buNone/>
            </a:pPr>
            <a:endParaRPr lang="en-CA" b="0" i="0" dirty="0">
              <a:solidFill>
                <a:srgbClr val="212121"/>
              </a:solidFill>
              <a:effectLst/>
              <a:latin typeface="BlinkMacSystemFon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marL="457200" lvl="1" indent="0">
              <a:buNone/>
            </a:pPr>
            <a:r>
              <a:rPr lang="en-US" dirty="0"/>
              <a:t>Developed in the 1950’s-60’s by NASA and Pillsbury Foods</a:t>
            </a:r>
          </a:p>
          <a:p>
            <a:pPr marL="457200" lvl="1" indent="0">
              <a:buNone/>
            </a:pPr>
            <a:r>
              <a:rPr lang="en-US" dirty="0"/>
              <a:t>Now adopted by 180 United Nations member countries</a:t>
            </a:r>
          </a:p>
          <a:p>
            <a:pPr marL="457200" lvl="1" indent="0">
              <a:buNone/>
            </a:pPr>
            <a:r>
              <a:rPr lang="en-US" dirty="0"/>
              <a:t>You ID hazards and prevent them as opposed to relying on end product testing</a:t>
            </a:r>
          </a:p>
          <a:p>
            <a:pPr marL="457200" lvl="1" indent="0">
              <a:buNone/>
            </a:pPr>
            <a:r>
              <a:rPr lang="en-US" dirty="0"/>
              <a:t>Hazards vary by sector of the food continuum</a:t>
            </a:r>
          </a:p>
          <a:p>
            <a:pPr marL="457200" lvl="1" indent="0">
              <a:buNone/>
            </a:pPr>
            <a:r>
              <a:rPr lang="en-US" dirty="0"/>
              <a:t>To assure food safety the HACCP system is applied from farm to fork</a:t>
            </a:r>
          </a:p>
          <a:p>
            <a:pPr marL="457200" lvl="1" indent="0">
              <a:buNone/>
            </a:pPr>
            <a:r>
              <a:rPr lang="en-US" dirty="0"/>
              <a:t>	OFFS = On Farm Food Safety</a:t>
            </a:r>
          </a:p>
        </p:txBody>
      </p:sp>
    </p:spTree>
    <p:extLst>
      <p:ext uri="{BB962C8B-B14F-4D97-AF65-F5344CB8AC3E}">
        <p14:creationId xmlns:p14="http://schemas.microsoft.com/office/powerpoint/2010/main" val="3419941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2E3C847-294D-4A40-B232-29A0B2C26AF8}" type="slidenum">
              <a:rPr lang="en-CA" smtClean="0"/>
              <a:pPr/>
              <a:t>6</a:t>
            </a:fld>
            <a:endParaRPr lang="en-CA" dirty="0"/>
          </a:p>
        </p:txBody>
      </p:sp>
    </p:spTree>
    <p:extLst>
      <p:ext uri="{BB962C8B-B14F-4D97-AF65-F5344CB8AC3E}">
        <p14:creationId xmlns:p14="http://schemas.microsoft.com/office/powerpoint/2010/main" val="2844971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normAutofit fontScale="70000" lnSpcReduction="20000"/>
          </a:bodyPr>
          <a:lstStyle/>
          <a:p>
            <a:r>
              <a:rPr lang="en-US" sz="1400" dirty="0">
                <a:solidFill>
                  <a:schemeClr val="tx1"/>
                </a:solidFill>
                <a:latin typeface="Arial" charset="0"/>
                <a:sym typeface="Wingdings" panose="05000000000000000000" pitchFamily="2" charset="2"/>
              </a:rPr>
              <a:t>Class 3 – Lowest risk – no food prep on site (public markets, convenience stores) </a:t>
            </a:r>
          </a:p>
          <a:p>
            <a:r>
              <a:rPr lang="en-US" sz="1200" dirty="0">
                <a:solidFill>
                  <a:schemeClr val="tx1"/>
                </a:solidFill>
                <a:latin typeface="Arial" charset="0"/>
                <a:sym typeface="Wingdings" panose="05000000000000000000" pitchFamily="2" charset="2"/>
              </a:rPr>
              <a:t>Class 4 – Medium risk – Restaurants and grocery stores with food prep</a:t>
            </a:r>
          </a:p>
          <a:p>
            <a:r>
              <a:rPr lang="en-US" sz="1200" dirty="0">
                <a:solidFill>
                  <a:schemeClr val="tx1"/>
                </a:solidFill>
                <a:latin typeface="Arial" charset="0"/>
                <a:sym typeface="Wingdings" panose="05000000000000000000" pitchFamily="2" charset="2"/>
              </a:rPr>
              <a:t>Class 5 – High risk – abattoirs, dairies, fish salting and canneries</a:t>
            </a:r>
            <a:endParaRPr lang="en-US" sz="1200" dirty="0">
              <a:solidFill>
                <a:schemeClr val="tx1"/>
              </a:solidFill>
              <a:latin typeface="Arial" charset="0"/>
            </a:endParaRPr>
          </a:p>
          <a:p>
            <a:endParaRPr lang="en-US" dirty="0"/>
          </a:p>
          <a:p>
            <a:r>
              <a:rPr lang="en-US" sz="3800" dirty="0">
                <a:solidFill>
                  <a:schemeClr val="tx1"/>
                </a:solidFill>
                <a:latin typeface="Arial" charset="0"/>
                <a:sym typeface="Wingdings" panose="05000000000000000000" pitchFamily="2" charset="2"/>
              </a:rPr>
              <a:t>There are requirements detailed in the NB Public Health Act</a:t>
            </a:r>
          </a:p>
          <a:p>
            <a:pPr lvl="1"/>
            <a:r>
              <a:rPr lang="en-US" sz="3600" dirty="0">
                <a:solidFill>
                  <a:schemeClr val="tx1"/>
                </a:solidFill>
                <a:latin typeface="Arial" charset="0"/>
              </a:rPr>
              <a:t>Proof of food safety training and how you will train staff on food safety controls</a:t>
            </a:r>
          </a:p>
          <a:p>
            <a:pPr lvl="1"/>
            <a:r>
              <a:rPr lang="en-US" sz="3600" dirty="0">
                <a:solidFill>
                  <a:schemeClr val="tx1"/>
                </a:solidFill>
                <a:latin typeface="Arial" charset="0"/>
              </a:rPr>
              <a:t>Water testing</a:t>
            </a:r>
          </a:p>
          <a:p>
            <a:pPr lvl="1"/>
            <a:r>
              <a:rPr lang="en-US" sz="3600" dirty="0">
                <a:solidFill>
                  <a:schemeClr val="tx1"/>
                </a:solidFill>
                <a:latin typeface="Arial" charset="0"/>
              </a:rPr>
              <a:t>Written cleaning program</a:t>
            </a:r>
          </a:p>
          <a:p>
            <a:pPr lvl="1"/>
            <a:r>
              <a:rPr lang="en-US" sz="3600" dirty="0">
                <a:solidFill>
                  <a:schemeClr val="tx1"/>
                </a:solidFill>
                <a:latin typeface="Arial" charset="0"/>
              </a:rPr>
              <a:t>For class 4 &amp; 5 written programs on critical steps (cooking, pasteurizing required to kill pathogens)</a:t>
            </a:r>
          </a:p>
          <a:p>
            <a:endParaRPr lang="en-US" dirty="0"/>
          </a:p>
        </p:txBody>
      </p:sp>
    </p:spTree>
    <p:extLst>
      <p:ext uri="{BB962C8B-B14F-4D97-AF65-F5344CB8AC3E}">
        <p14:creationId xmlns:p14="http://schemas.microsoft.com/office/powerpoint/2010/main" val="399224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marL="457200" lvl="1" indent="0">
              <a:buNone/>
            </a:pPr>
            <a:r>
              <a:rPr lang="en-US" dirty="0"/>
              <a:t>CFIA is the Canadian regulator of food products to assure food safety (has the job of assuring CDN processors can export their products plus makes food safe for Canadians)</a:t>
            </a:r>
          </a:p>
          <a:p>
            <a:pPr marL="457200" lvl="1" indent="0">
              <a:buNone/>
            </a:pPr>
            <a:r>
              <a:rPr lang="en-US" dirty="0"/>
              <a:t>The SFCR is the Safe Food for Canadians Regulations</a:t>
            </a:r>
          </a:p>
          <a:p>
            <a:pPr marL="457200" lvl="1" indent="0">
              <a:buNone/>
            </a:pPr>
            <a:r>
              <a:rPr lang="en-US" dirty="0"/>
              <a:t>	Prior to this there was a lot of holes in controlling food safety</a:t>
            </a:r>
          </a:p>
          <a:p>
            <a:pPr marL="457200" lvl="1" indent="0">
              <a:buNone/>
            </a:pPr>
            <a:r>
              <a:rPr lang="en-US" dirty="0"/>
              <a:t>	Now the regulatory authority covers interprovincial trade, export and imports</a:t>
            </a:r>
          </a:p>
          <a:p>
            <a:pPr marL="457200" lvl="1" indent="0">
              <a:buNone/>
            </a:pPr>
            <a:r>
              <a:rPr lang="en-US" dirty="0"/>
              <a:t>CFIA regulates all food commodities from meat, fish, fresh fruits and vegetables</a:t>
            </a:r>
          </a:p>
          <a:p>
            <a:pPr marL="457200" lvl="1" indent="0">
              <a:buNone/>
            </a:pPr>
            <a:endParaRPr lang="en-US" dirty="0"/>
          </a:p>
          <a:p>
            <a:pPr marL="457200" lvl="1" indent="0">
              <a:buNone/>
            </a:pPr>
            <a:r>
              <a:rPr lang="en-US" dirty="0"/>
              <a:t>THIS LICENSES IS REQUIRED IF YOU DO CERTAIN ACTIVITIES AS IT RELATES TO FOOD</a:t>
            </a:r>
          </a:p>
        </p:txBody>
      </p:sp>
    </p:spTree>
    <p:extLst>
      <p:ext uri="{BB962C8B-B14F-4D97-AF65-F5344CB8AC3E}">
        <p14:creationId xmlns:p14="http://schemas.microsoft.com/office/powerpoint/2010/main" val="1795200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en-US" dirty="0"/>
              <a:t>PCP</a:t>
            </a:r>
          </a:p>
          <a:p>
            <a:r>
              <a:rPr lang="en-US" sz="3000" dirty="0">
                <a:solidFill>
                  <a:schemeClr val="tx1"/>
                </a:solidFill>
                <a:latin typeface="Arial" charset="0"/>
              </a:rPr>
              <a:t>Control Measures must be proven</a:t>
            </a:r>
          </a:p>
          <a:p>
            <a:pPr lvl="1"/>
            <a:r>
              <a:rPr lang="en-US" sz="3000" dirty="0">
                <a:solidFill>
                  <a:schemeClr val="tx1"/>
                </a:solidFill>
                <a:latin typeface="Arial" charset="0"/>
              </a:rPr>
              <a:t>Cooking vegetable lasagna to a given internal temperature</a:t>
            </a:r>
          </a:p>
          <a:p>
            <a:pPr lvl="1"/>
            <a:r>
              <a:rPr lang="en-US" sz="3000" dirty="0">
                <a:solidFill>
                  <a:schemeClr val="tx1"/>
                </a:solidFill>
                <a:latin typeface="Arial" charset="0"/>
              </a:rPr>
              <a:t>Does this time and temp result in death of all pathogens</a:t>
            </a:r>
          </a:p>
          <a:p>
            <a:endParaRPr lang="en-US" dirty="0"/>
          </a:p>
        </p:txBody>
      </p:sp>
    </p:spTree>
    <p:extLst>
      <p:ext uri="{BB962C8B-B14F-4D97-AF65-F5344CB8AC3E}">
        <p14:creationId xmlns:p14="http://schemas.microsoft.com/office/powerpoint/2010/main" val="345743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7" name="Straight Connector 6"/>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0" name="Freeform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Freeform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Freeform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Freeform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Freeform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Freeform 14"/>
          <p:cNvSpPr/>
          <p:nvPr/>
        </p:nvSpPr>
        <p:spPr>
          <a:xfrm>
            <a:off x="-8468" y="-8468"/>
            <a:ext cx="863825" cy="5698067"/>
          </a:xfrm>
          <a:custGeom>
            <a:avLst/>
            <a:gdLst>
              <a:gd name="connsiteX0" fmla="*/ 0 w 863600"/>
              <a:gd name="connsiteY0" fmla="*/ 8467 h 5698067"/>
              <a:gd name="connsiteX1" fmla="*/ 863600 w 863600"/>
              <a:gd name="connsiteY1" fmla="*/ 0 h 5698067"/>
              <a:gd name="connsiteX2" fmla="*/ 863600 w 863600"/>
              <a:gd name="connsiteY2" fmla="*/ 16934 h 5698067"/>
              <a:gd name="connsiteX3" fmla="*/ 0 w 863600"/>
              <a:gd name="connsiteY3" fmla="*/ 5698067 h 5698067"/>
              <a:gd name="connsiteX4" fmla="*/ 0 w 863600"/>
              <a:gd name="connsiteY4" fmla="*/ 8467 h 5698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6" name="Freeform 15"/>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1507460"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0" y="4050834"/>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375772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512" y="609600"/>
            <a:ext cx="8598907"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5658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577" y="609600"/>
            <a:ext cx="8096242"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
        <p:nvSpPr>
          <p:cNvPr id="23" name="Text Placeholder 9"/>
          <p:cNvSpPr>
            <a:spLocks noGrp="1"/>
          </p:cNvSpPr>
          <p:nvPr>
            <p:ph type="body" sz="quarter" idx="13"/>
          </p:nvPr>
        </p:nvSpPr>
        <p:spPr>
          <a:xfrm>
            <a:off x="1366495" y="3632200"/>
            <a:ext cx="722640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20" name="TextBox 19"/>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lumMod val="60000"/>
                    <a:lumOff val="40000"/>
                  </a:schemeClr>
                </a:solidFill>
              </a:rPr>
              <a:t>”</a:t>
            </a:r>
          </a:p>
        </p:txBody>
      </p:sp>
    </p:spTree>
    <p:extLst>
      <p:ext uri="{BB962C8B-B14F-4D97-AF65-F5344CB8AC3E}">
        <p14:creationId xmlns:p14="http://schemas.microsoft.com/office/powerpoint/2010/main" val="3599817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512" y="1931988"/>
            <a:ext cx="8598907"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396703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577" y="609600"/>
            <a:ext cx="8096242"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
        <p:nvSpPr>
          <p:cNvPr id="23" name="Text Placeholder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24" name="TextBox 23"/>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lumMod val="60000"/>
                    <a:lumOff val="40000"/>
                  </a:schemeClr>
                </a:solidFill>
              </a:rPr>
              <a:t>”</a:t>
            </a:r>
          </a:p>
        </p:txBody>
      </p:sp>
    </p:spTree>
    <p:extLst>
      <p:ext uri="{BB962C8B-B14F-4D97-AF65-F5344CB8AC3E}">
        <p14:creationId xmlns:p14="http://schemas.microsoft.com/office/powerpoint/2010/main" val="3697398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978" y="609600"/>
            <a:ext cx="8590440"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
        <p:nvSpPr>
          <p:cNvPr id="23" name="Text Placeholder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704312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150809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0"/>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511" y="609600"/>
            <a:ext cx="7061989"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402916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5562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512" y="2700868"/>
            <a:ext cx="8598907"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512" y="4527448"/>
            <a:ext cx="8598907"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4779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511" y="2160589"/>
            <a:ext cx="418512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1296" y="2160590"/>
            <a:ext cx="418512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6876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922" y="2160983"/>
            <a:ext cx="418671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922" y="2737246"/>
            <a:ext cx="418671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9709" y="2160983"/>
            <a:ext cx="418670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9710" y="2737246"/>
            <a:ext cx="418670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235033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511" y="609600"/>
            <a:ext cx="8598907"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119516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89786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510" y="1498604"/>
            <a:ext cx="385553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1701" y="514925"/>
            <a:ext cx="451471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510" y="2777069"/>
            <a:ext cx="3855532"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172162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511" y="4800600"/>
            <a:ext cx="8598906"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511" y="609600"/>
            <a:ext cx="8598907" cy="3845718"/>
          </a:xfrm>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77511" y="5367338"/>
            <a:ext cx="8598906"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11F0EC-4F60-4544-9956-271209A740FE}" type="datetimeFigureOut">
              <a:rPr lang="en-US" smtClean="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42907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0" name="Freeform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Freeform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Freeform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Freeform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Freeform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Freeform 14"/>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6" name="Freeform 15"/>
          <p:cNvSpPr/>
          <p:nvPr/>
        </p:nvSpPr>
        <p:spPr>
          <a:xfrm>
            <a:off x="-8469" y="4013201"/>
            <a:ext cx="457319" cy="2853267"/>
          </a:xfrm>
          <a:custGeom>
            <a:avLst/>
            <a:gdLst>
              <a:gd name="connsiteX0" fmla="*/ 0 w 457200"/>
              <a:gd name="connsiteY0" fmla="*/ 0 h 2853267"/>
              <a:gd name="connsiteX1" fmla="*/ 457200 w 457200"/>
              <a:gd name="connsiteY1" fmla="*/ 2853267 h 2853267"/>
              <a:gd name="connsiteX2" fmla="*/ 0 w 457200"/>
              <a:gd name="connsiteY2" fmla="*/ 2844800 h 2853267"/>
              <a:gd name="connsiteX3" fmla="*/ 0 w 457200"/>
              <a:gd name="connsiteY3" fmla="*/ 0 h 2853267"/>
            </a:gdLst>
            <a:ahLst/>
            <a:cxnLst>
              <a:cxn ang="0">
                <a:pos x="connsiteX0" y="connsiteY0"/>
              </a:cxn>
              <a:cxn ang="0">
                <a:pos x="connsiteX1" y="connsiteY1"/>
              </a:cxn>
              <a:cxn ang="0">
                <a:pos x="connsiteX2" y="connsiteY2"/>
              </a:cxn>
              <a:cxn ang="0">
                <a:pos x="connsiteX3" y="connsiteY3"/>
              </a:cxn>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1800" dirty="0"/>
          </a:p>
        </p:txBody>
      </p:sp>
      <p:sp>
        <p:nvSpPr>
          <p:cNvPr id="2" name="Title Placeholder 1"/>
          <p:cNvSpPr>
            <a:spLocks noGrp="1"/>
          </p:cNvSpPr>
          <p:nvPr>
            <p:ph type="title"/>
          </p:nvPr>
        </p:nvSpPr>
        <p:spPr>
          <a:xfrm>
            <a:off x="677511" y="609600"/>
            <a:ext cx="8598907"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511" y="2160590"/>
            <a:ext cx="8598907"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7010" y="6041363"/>
            <a:ext cx="912177"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F0EC-4F60-4544-9956-271209A740FE}" type="datetimeFigureOut">
              <a:rPr lang="en-US" smtClean="0"/>
              <a:pPr/>
              <a:t>3/14/2023</a:t>
            </a:fld>
            <a:endParaRPr lang="en-US" dirty="0"/>
          </a:p>
        </p:txBody>
      </p:sp>
      <p:sp>
        <p:nvSpPr>
          <p:cNvPr id="5" name="Footer Placeholder 4"/>
          <p:cNvSpPr>
            <a:spLocks noGrp="1"/>
          </p:cNvSpPr>
          <p:nvPr>
            <p:ph type="ftr" sz="quarter" idx="3"/>
          </p:nvPr>
        </p:nvSpPr>
        <p:spPr>
          <a:xfrm>
            <a:off x="677511" y="6041363"/>
            <a:ext cx="629925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2901" y="6041363"/>
            <a:ext cx="683517" cy="365125"/>
          </a:xfrm>
          <a:prstGeom prst="rect">
            <a:avLst/>
          </a:prstGeom>
        </p:spPr>
        <p:txBody>
          <a:bodyPr vert="horz" lIns="91440" tIns="45720" rIns="91440" bIns="45720" rtlCol="0" anchor="ctr"/>
          <a:lstStyle>
            <a:lvl1pPr algn="r">
              <a:defRPr sz="900">
                <a:solidFill>
                  <a:schemeClr val="accent1"/>
                </a:solidFill>
              </a:defRPr>
            </a:lvl1pPr>
          </a:lstStyle>
          <a:p>
            <a:fld id="{DEC7A5AD-5AEC-42D0-A3BE-F46B40576360}" type="slidenum">
              <a:rPr lang="en-US" smtClean="0"/>
              <a:pPr/>
              <a:t>‹#›</a:t>
            </a:fld>
            <a:endParaRPr lang="en-US" dirty="0"/>
          </a:p>
        </p:txBody>
      </p:sp>
    </p:spTree>
    <p:extLst>
      <p:ext uri="{BB962C8B-B14F-4D97-AF65-F5344CB8AC3E}">
        <p14:creationId xmlns:p14="http://schemas.microsoft.com/office/powerpoint/2010/main" val="165419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13" Type="http://schemas.openxmlformats.org/officeDocument/2006/relationships/image" Target="../media/image23.jpe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notesSlide" Target="../notesSlides/notesSlide14.xml"/><Relationship Id="rId16"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image" Target="../media/image21.png"/><Relationship Id="rId5" Type="http://schemas.openxmlformats.org/officeDocument/2006/relationships/image" Target="../media/image15.jpeg"/><Relationship Id="rId15" Type="http://schemas.openxmlformats.org/officeDocument/2006/relationships/image" Target="../media/image1.jpeg"/><Relationship Id="rId10" Type="http://schemas.openxmlformats.org/officeDocument/2006/relationships/image" Target="../media/image20.jpeg"/><Relationship Id="rId4" Type="http://schemas.openxmlformats.org/officeDocument/2006/relationships/image" Target="../media/image14.jpeg"/><Relationship Id="rId9" Type="http://schemas.openxmlformats.org/officeDocument/2006/relationships/image" Target="../media/image19.png"/><Relationship Id="rId14" Type="http://schemas.openxmlformats.org/officeDocument/2006/relationships/image" Target="../media/image24.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daryl@foodsafetyculture.c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Rectangle 8"/>
          <p:cNvSpPr>
            <a:spLocks noGrp="1" noChangeArrowheads="1"/>
          </p:cNvSpPr>
          <p:nvPr>
            <p:ph type="ctrTitle"/>
          </p:nvPr>
        </p:nvSpPr>
        <p:spPr>
          <a:xfrm>
            <a:off x="567020" y="1731523"/>
            <a:ext cx="8709400" cy="1900784"/>
          </a:xfrm>
        </p:spPr>
        <p:txBody>
          <a:bodyPr/>
          <a:lstStyle/>
          <a:p>
            <a:r>
              <a:rPr lang="en-US" sz="4800" b="1" dirty="0">
                <a:solidFill>
                  <a:srgbClr val="0066FF"/>
                </a:solidFill>
                <a:latin typeface="Arial" panose="020B0604020202020204" pitchFamily="34" charset="0"/>
                <a:cs typeface="Arial" panose="020B0604020202020204" pitchFamily="34" charset="0"/>
              </a:rPr>
              <a:t>Food Safety in a Processing Environment </a:t>
            </a:r>
          </a:p>
        </p:txBody>
      </p:sp>
      <p:sp>
        <p:nvSpPr>
          <p:cNvPr id="89097" name="Rectangle 9"/>
          <p:cNvSpPr>
            <a:spLocks noGrp="1" noChangeArrowheads="1"/>
          </p:cNvSpPr>
          <p:nvPr>
            <p:ph type="subTitle" idx="1"/>
          </p:nvPr>
        </p:nvSpPr>
        <p:spPr>
          <a:xfrm>
            <a:off x="1507460" y="3832698"/>
            <a:ext cx="7768959" cy="1264596"/>
          </a:xfrm>
        </p:spPr>
        <p:txBody>
          <a:bodyPr>
            <a:noAutofit/>
          </a:bodyPr>
          <a:lstStyle/>
          <a:p>
            <a:r>
              <a:rPr lang="en-US" sz="2800" b="1" dirty="0">
                <a:solidFill>
                  <a:schemeClr val="tx1"/>
                </a:solidFill>
                <a:latin typeface="Arial" panose="020B0604020202020204" pitchFamily="34" charset="0"/>
                <a:cs typeface="Arial" panose="020B0604020202020204" pitchFamily="34" charset="0"/>
              </a:rPr>
              <a:t>New Brunswick Hort Congress</a:t>
            </a:r>
          </a:p>
          <a:p>
            <a:r>
              <a:rPr lang="en-US" sz="2800" b="1" dirty="0">
                <a:solidFill>
                  <a:schemeClr val="tx1"/>
                </a:solidFill>
                <a:latin typeface="Arial" panose="020B0604020202020204" pitchFamily="34" charset="0"/>
                <a:cs typeface="Arial" panose="020B0604020202020204" pitchFamily="34" charset="0"/>
              </a:rPr>
              <a:t>March 15, 2023</a:t>
            </a:r>
          </a:p>
        </p:txBody>
      </p:sp>
      <p:pic>
        <p:nvPicPr>
          <p:cNvPr id="5" name="Picture 4" descr="Food-Safety_sm.jpg"/>
          <p:cNvPicPr>
            <a:picLocks noChangeAspect="1"/>
          </p:cNvPicPr>
          <p:nvPr/>
        </p:nvPicPr>
        <p:blipFill>
          <a:blip r:embed="rId3" cstate="print"/>
          <a:stretch>
            <a:fillRect/>
          </a:stretch>
        </p:blipFill>
        <p:spPr>
          <a:xfrm>
            <a:off x="91441" y="5241881"/>
            <a:ext cx="5081451" cy="1616119"/>
          </a:xfrm>
          <a:prstGeom prst="rect">
            <a:avLst/>
          </a:prstGeom>
        </p:spPr>
      </p:pic>
    </p:spTree>
    <p:extLst>
      <p:ext uri="{BB962C8B-B14F-4D97-AF65-F5344CB8AC3E}">
        <p14:creationId xmlns:p14="http://schemas.microsoft.com/office/powerpoint/2010/main" val="2387950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73231" y="239487"/>
            <a:ext cx="5954067" cy="1071153"/>
          </a:xfrm>
        </p:spPr>
        <p:txBody>
          <a:bodyPr>
            <a:normAutofit/>
          </a:bodyPr>
          <a:lstStyle/>
          <a:p>
            <a:r>
              <a:rPr lang="en-US" b="1" dirty="0">
                <a:solidFill>
                  <a:srgbClr val="0066FF"/>
                </a:solidFill>
                <a:latin typeface="Arial" panose="020B0604020202020204" pitchFamily="34" charset="0"/>
                <a:cs typeface="Arial" panose="020B0604020202020204" pitchFamily="34" charset="0"/>
              </a:rPr>
              <a:t>Preventive Controls</a:t>
            </a:r>
          </a:p>
        </p:txBody>
      </p:sp>
      <p:pic>
        <p:nvPicPr>
          <p:cNvPr id="4" name="Picture 3" descr="Food-Safety_sm.jpg"/>
          <p:cNvPicPr>
            <a:picLocks noChangeAspect="1"/>
          </p:cNvPicPr>
          <p:nvPr/>
        </p:nvPicPr>
        <p:blipFill>
          <a:blip r:embed="rId3" cstate="print"/>
          <a:stretch>
            <a:fillRect/>
          </a:stretch>
        </p:blipFill>
        <p:spPr>
          <a:xfrm>
            <a:off x="8534400" y="1"/>
            <a:ext cx="3657600" cy="1071154"/>
          </a:xfrm>
          <a:prstGeom prst="rect">
            <a:avLst/>
          </a:prstGeom>
        </p:spPr>
      </p:pic>
      <p:sp>
        <p:nvSpPr>
          <p:cNvPr id="5" name="Oval 4"/>
          <p:cNvSpPr/>
          <p:nvPr/>
        </p:nvSpPr>
        <p:spPr>
          <a:xfrm>
            <a:off x="3304903" y="3317967"/>
            <a:ext cx="4650377" cy="1410787"/>
          </a:xfrm>
          <a:prstGeom prst="ellipse">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a:solidFill>
                  <a:srgbClr val="FF0000"/>
                </a:solidFill>
                <a:latin typeface="Arial" panose="020B0604020202020204" pitchFamily="34" charset="0"/>
                <a:cs typeface="Arial" panose="020B0604020202020204" pitchFamily="34" charset="0"/>
              </a:rPr>
              <a:t>Processing Environment</a:t>
            </a:r>
          </a:p>
        </p:txBody>
      </p:sp>
      <p:sp>
        <p:nvSpPr>
          <p:cNvPr id="6" name="Oval 5"/>
          <p:cNvSpPr/>
          <p:nvPr/>
        </p:nvSpPr>
        <p:spPr>
          <a:xfrm>
            <a:off x="3515674" y="5102107"/>
            <a:ext cx="2159724"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Pest Control</a:t>
            </a:r>
          </a:p>
        </p:txBody>
      </p:sp>
      <p:sp>
        <p:nvSpPr>
          <p:cNvPr id="7" name="Oval 6"/>
          <p:cNvSpPr/>
          <p:nvPr/>
        </p:nvSpPr>
        <p:spPr>
          <a:xfrm>
            <a:off x="871515" y="5009608"/>
            <a:ext cx="2251624"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Traceability</a:t>
            </a:r>
            <a:r>
              <a:rPr lang="en-CA" sz="2000" b="1" dirty="0">
                <a:solidFill>
                  <a:srgbClr val="FF0000"/>
                </a:solidFill>
                <a:latin typeface="Arial" panose="020B0604020202020204" pitchFamily="34" charset="0"/>
                <a:cs typeface="Arial" panose="020B0604020202020204" pitchFamily="34" charset="0"/>
              </a:rPr>
              <a:t> </a:t>
            </a:r>
          </a:p>
        </p:txBody>
      </p:sp>
      <p:sp>
        <p:nvSpPr>
          <p:cNvPr id="8" name="Oval 7"/>
          <p:cNvSpPr/>
          <p:nvPr/>
        </p:nvSpPr>
        <p:spPr>
          <a:xfrm>
            <a:off x="8677349" y="2837041"/>
            <a:ext cx="2181495"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Sanitation and Cleaning</a:t>
            </a:r>
          </a:p>
        </p:txBody>
      </p:sp>
      <p:sp>
        <p:nvSpPr>
          <p:cNvPr id="9" name="Oval 8"/>
          <p:cNvSpPr/>
          <p:nvPr/>
        </p:nvSpPr>
        <p:spPr>
          <a:xfrm>
            <a:off x="6096000" y="675648"/>
            <a:ext cx="2619547" cy="18375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Conveyances / Equipment</a:t>
            </a:r>
          </a:p>
        </p:txBody>
      </p:sp>
      <p:sp>
        <p:nvSpPr>
          <p:cNvPr id="10" name="Oval 9"/>
          <p:cNvSpPr/>
          <p:nvPr/>
        </p:nvSpPr>
        <p:spPr>
          <a:xfrm>
            <a:off x="3339970" y="795970"/>
            <a:ext cx="2542902"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Recall / Complaints / Notification of FS Incidents</a:t>
            </a:r>
          </a:p>
        </p:txBody>
      </p:sp>
      <p:sp>
        <p:nvSpPr>
          <p:cNvPr id="11" name="Oval 10"/>
          <p:cNvSpPr/>
          <p:nvPr/>
        </p:nvSpPr>
        <p:spPr>
          <a:xfrm>
            <a:off x="280440" y="3180807"/>
            <a:ext cx="2142308"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Loading / Unloading / Storage</a:t>
            </a:r>
          </a:p>
        </p:txBody>
      </p:sp>
      <p:sp>
        <p:nvSpPr>
          <p:cNvPr id="12" name="Oval 11"/>
          <p:cNvSpPr/>
          <p:nvPr/>
        </p:nvSpPr>
        <p:spPr>
          <a:xfrm>
            <a:off x="411481" y="1086992"/>
            <a:ext cx="2734868" cy="1930151"/>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Establishment</a:t>
            </a:r>
          </a:p>
        </p:txBody>
      </p:sp>
      <p:sp>
        <p:nvSpPr>
          <p:cNvPr id="14" name="Oval 13"/>
          <p:cNvSpPr/>
          <p:nvPr/>
        </p:nvSpPr>
        <p:spPr>
          <a:xfrm>
            <a:off x="5882872" y="5177029"/>
            <a:ext cx="2159724"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Hygiene </a:t>
            </a:r>
          </a:p>
        </p:txBody>
      </p:sp>
      <p:sp>
        <p:nvSpPr>
          <p:cNvPr id="15" name="Oval 14"/>
          <p:cNvSpPr/>
          <p:nvPr/>
        </p:nvSpPr>
        <p:spPr>
          <a:xfrm>
            <a:off x="8347815" y="4771349"/>
            <a:ext cx="2511029"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Competency of Staff</a:t>
            </a:r>
          </a:p>
        </p:txBody>
      </p:sp>
      <p:cxnSp>
        <p:nvCxnSpPr>
          <p:cNvPr id="17" name="Straight Arrow Connector 16"/>
          <p:cNvCxnSpPr>
            <a:stCxn id="11" idx="6"/>
            <a:endCxn id="5" idx="2"/>
          </p:cNvCxnSpPr>
          <p:nvPr/>
        </p:nvCxnSpPr>
        <p:spPr>
          <a:xfrm>
            <a:off x="2422748" y="4023361"/>
            <a:ext cx="882155"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stCxn id="12" idx="5"/>
          </p:cNvCxnSpPr>
          <p:nvPr/>
        </p:nvCxnSpPr>
        <p:spPr>
          <a:xfrm>
            <a:off x="2745837" y="2734479"/>
            <a:ext cx="1029329" cy="896995"/>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a:off x="6483355" y="4667469"/>
            <a:ext cx="181580" cy="644773"/>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p:cNvCxnSpPr>
          <p:nvPr/>
        </p:nvCxnSpPr>
        <p:spPr>
          <a:xfrm flipV="1">
            <a:off x="6553429" y="2584493"/>
            <a:ext cx="573003" cy="789213"/>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endCxn id="5" idx="3"/>
          </p:cNvCxnSpPr>
          <p:nvPr/>
        </p:nvCxnSpPr>
        <p:spPr>
          <a:xfrm flipV="1">
            <a:off x="3049301" y="4522149"/>
            <a:ext cx="936634" cy="98820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endCxn id="15" idx="1"/>
          </p:cNvCxnSpPr>
          <p:nvPr/>
        </p:nvCxnSpPr>
        <p:spPr>
          <a:xfrm>
            <a:off x="7449068" y="4456863"/>
            <a:ext cx="1266479" cy="561264"/>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5" idx="6"/>
            <a:endCxn id="8" idx="2"/>
          </p:cNvCxnSpPr>
          <p:nvPr/>
        </p:nvCxnSpPr>
        <p:spPr>
          <a:xfrm flipV="1">
            <a:off x="7955280" y="3679595"/>
            <a:ext cx="722069" cy="343766"/>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stCxn id="10" idx="4"/>
          </p:cNvCxnSpPr>
          <p:nvPr/>
        </p:nvCxnSpPr>
        <p:spPr>
          <a:xfrm>
            <a:off x="4611421" y="2481078"/>
            <a:ext cx="129191" cy="89262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p:cNvCxnSpPr>
          <p:nvPr/>
        </p:nvCxnSpPr>
        <p:spPr>
          <a:xfrm flipV="1">
            <a:off x="4935994" y="4733939"/>
            <a:ext cx="123684" cy="424322"/>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4DCA548-FD32-32A7-330B-2128D34C191B}"/>
              </a:ext>
            </a:extLst>
          </p:cNvPr>
          <p:cNvSpPr/>
          <p:nvPr/>
        </p:nvSpPr>
        <p:spPr>
          <a:xfrm>
            <a:off x="8875675" y="994690"/>
            <a:ext cx="2181495" cy="1685108"/>
          </a:xfrm>
          <a:prstGeom prst="ellipse">
            <a:avLst/>
          </a:prstGeom>
          <a:solidFill>
            <a:srgbClr val="FFFF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a:solidFill>
                  <a:schemeClr val="tx1"/>
                </a:solidFill>
                <a:latin typeface="Arial" panose="020B0604020202020204" pitchFamily="34" charset="0"/>
                <a:cs typeface="Arial" panose="020B0604020202020204" pitchFamily="34" charset="0"/>
              </a:rPr>
              <a:t>Consumer Protection</a:t>
            </a:r>
          </a:p>
        </p:txBody>
      </p:sp>
      <p:cxnSp>
        <p:nvCxnSpPr>
          <p:cNvPr id="16" name="Straight Arrow Connector 15">
            <a:extLst>
              <a:ext uri="{FF2B5EF4-FFF2-40B4-BE49-F238E27FC236}">
                <a16:creationId xmlns:a16="http://schemas.microsoft.com/office/drawing/2014/main" id="{C5F39702-9ACB-E1DD-E279-B92B0F7DE017}"/>
              </a:ext>
            </a:extLst>
          </p:cNvPr>
          <p:cNvCxnSpPr>
            <a:cxnSpLocks/>
          </p:cNvCxnSpPr>
          <p:nvPr/>
        </p:nvCxnSpPr>
        <p:spPr>
          <a:xfrm flipV="1">
            <a:off x="7421640" y="2241265"/>
            <a:ext cx="1517609" cy="129475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69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75771" y="304708"/>
            <a:ext cx="8432800" cy="1014548"/>
          </a:xfrm>
        </p:spPr>
        <p:txBody>
          <a:bodyPr>
            <a:normAutofit/>
          </a:bodyPr>
          <a:lstStyle/>
          <a:p>
            <a:r>
              <a:rPr lang="en-US" b="1" dirty="0">
                <a:solidFill>
                  <a:schemeClr val="tx1"/>
                </a:solidFill>
                <a:latin typeface="Arial" panose="020B0604020202020204" pitchFamily="34" charset="0"/>
                <a:cs typeface="Arial" panose="020B0604020202020204" pitchFamily="34" charset="0"/>
              </a:rPr>
              <a:t>Traceability</a:t>
            </a:r>
          </a:p>
        </p:txBody>
      </p:sp>
      <p:sp>
        <p:nvSpPr>
          <p:cNvPr id="86019" name="Rectangle 3"/>
          <p:cNvSpPr>
            <a:spLocks noGrp="1" noChangeArrowheads="1"/>
          </p:cNvSpPr>
          <p:nvPr>
            <p:ph idx="1"/>
          </p:nvPr>
        </p:nvSpPr>
        <p:spPr>
          <a:xfrm>
            <a:off x="597555" y="1012479"/>
            <a:ext cx="8162042" cy="986811"/>
          </a:xfrm>
          <a:solidFill>
            <a:schemeClr val="bg1"/>
          </a:solidFill>
        </p:spPr>
        <p:txBody>
          <a:bodyPr>
            <a:noAutofit/>
          </a:bodyPr>
          <a:lstStyle/>
          <a:p>
            <a:r>
              <a:rPr lang="en-CA" sz="2800" dirty="0">
                <a:solidFill>
                  <a:schemeClr val="tx1"/>
                </a:solidFill>
                <a:latin typeface="Arial" panose="020B0604020202020204" pitchFamily="34" charset="0"/>
                <a:cs typeface="Arial" panose="020B0604020202020204" pitchFamily="34" charset="0"/>
              </a:rPr>
              <a:t>Trace 1 step back and 1 step forward</a:t>
            </a:r>
          </a:p>
          <a:p>
            <a:r>
              <a:rPr lang="en-CA" sz="2800" b="0" i="0" dirty="0">
                <a:solidFill>
                  <a:schemeClr val="tx1"/>
                </a:solidFill>
                <a:effectLst/>
                <a:latin typeface="Arial" panose="020B0604020202020204" pitchFamily="34" charset="0"/>
                <a:cs typeface="Arial" panose="020B0604020202020204" pitchFamily="34" charset="0"/>
              </a:rPr>
              <a:t>Identify where a given ingredient </a:t>
            </a:r>
            <a:r>
              <a:rPr lang="en-CA" sz="2800" dirty="0">
                <a:solidFill>
                  <a:schemeClr val="tx1"/>
                </a:solidFill>
                <a:latin typeface="Arial" panose="020B0604020202020204" pitchFamily="34" charset="0"/>
                <a:cs typeface="Arial" panose="020B0604020202020204" pitchFamily="34" charset="0"/>
              </a:rPr>
              <a:t>was used</a:t>
            </a:r>
            <a:endParaRPr lang="en-CA" sz="2800" b="0" i="0" dirty="0">
              <a:solidFill>
                <a:schemeClr val="tx1"/>
              </a:solidFill>
              <a:effectLst/>
              <a:latin typeface="Arial" panose="020B0604020202020204" pitchFamily="34" charset="0"/>
              <a:cs typeface="Arial" panose="020B0604020202020204" pitchFamily="34" charset="0"/>
            </a:endParaRPr>
          </a:p>
        </p:txBody>
      </p:sp>
      <p:pic>
        <p:nvPicPr>
          <p:cNvPr id="5" name="Picture 4" descr="Food-Safety_sm.jpg">
            <a:extLst>
              <a:ext uri="{FF2B5EF4-FFF2-40B4-BE49-F238E27FC236}">
                <a16:creationId xmlns:a16="http://schemas.microsoft.com/office/drawing/2014/main" id="{0A9CF9FC-655F-4C73-BC96-3B739E812AD4}"/>
              </a:ext>
            </a:extLst>
          </p:cNvPr>
          <p:cNvPicPr>
            <a:picLocks noChangeAspect="1"/>
          </p:cNvPicPr>
          <p:nvPr/>
        </p:nvPicPr>
        <p:blipFill>
          <a:blip r:embed="rId3" cstate="print"/>
          <a:stretch>
            <a:fillRect/>
          </a:stretch>
        </p:blipFill>
        <p:spPr>
          <a:xfrm>
            <a:off x="9007812" y="1"/>
            <a:ext cx="3184187" cy="1012708"/>
          </a:xfrm>
          <a:prstGeom prst="rect">
            <a:avLst/>
          </a:prstGeom>
        </p:spPr>
      </p:pic>
      <p:sp>
        <p:nvSpPr>
          <p:cNvPr id="2" name="Rectangle 1">
            <a:extLst>
              <a:ext uri="{FF2B5EF4-FFF2-40B4-BE49-F238E27FC236}">
                <a16:creationId xmlns:a16="http://schemas.microsoft.com/office/drawing/2014/main" id="{3CC45A29-5ED4-D428-D735-10B12FB62E1C}"/>
              </a:ext>
            </a:extLst>
          </p:cNvPr>
          <p:cNvSpPr/>
          <p:nvPr/>
        </p:nvSpPr>
        <p:spPr>
          <a:xfrm>
            <a:off x="1600040" y="3590945"/>
            <a:ext cx="1575881" cy="63716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Ingredients</a:t>
            </a:r>
          </a:p>
        </p:txBody>
      </p:sp>
      <p:sp>
        <p:nvSpPr>
          <p:cNvPr id="6" name="Rectangle 5">
            <a:extLst>
              <a:ext uri="{FF2B5EF4-FFF2-40B4-BE49-F238E27FC236}">
                <a16:creationId xmlns:a16="http://schemas.microsoft.com/office/drawing/2014/main" id="{0392AE47-0329-3E59-4077-B8CF348B40EE}"/>
              </a:ext>
            </a:extLst>
          </p:cNvPr>
          <p:cNvSpPr/>
          <p:nvPr/>
        </p:nvSpPr>
        <p:spPr>
          <a:xfrm>
            <a:off x="1600040" y="4414736"/>
            <a:ext cx="1575881" cy="63716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Additives</a:t>
            </a:r>
          </a:p>
        </p:txBody>
      </p:sp>
      <p:sp>
        <p:nvSpPr>
          <p:cNvPr id="7" name="Rectangle 6">
            <a:extLst>
              <a:ext uri="{FF2B5EF4-FFF2-40B4-BE49-F238E27FC236}">
                <a16:creationId xmlns:a16="http://schemas.microsoft.com/office/drawing/2014/main" id="{09179105-12A8-4B9E-138B-D464E2C406BE}"/>
              </a:ext>
            </a:extLst>
          </p:cNvPr>
          <p:cNvSpPr/>
          <p:nvPr/>
        </p:nvSpPr>
        <p:spPr>
          <a:xfrm>
            <a:off x="1600041" y="5209442"/>
            <a:ext cx="1575881" cy="63716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Packaging</a:t>
            </a:r>
          </a:p>
        </p:txBody>
      </p:sp>
      <p:sp>
        <p:nvSpPr>
          <p:cNvPr id="8" name="Rectangle 7">
            <a:extLst>
              <a:ext uri="{FF2B5EF4-FFF2-40B4-BE49-F238E27FC236}">
                <a16:creationId xmlns:a16="http://schemas.microsoft.com/office/drawing/2014/main" id="{6E674C49-35F5-FAF5-8A99-544E3E637722}"/>
              </a:ext>
            </a:extLst>
          </p:cNvPr>
          <p:cNvSpPr/>
          <p:nvPr/>
        </p:nvSpPr>
        <p:spPr>
          <a:xfrm>
            <a:off x="1600041" y="5977647"/>
            <a:ext cx="1575881" cy="63716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Processing aides</a:t>
            </a:r>
          </a:p>
        </p:txBody>
      </p:sp>
      <p:sp>
        <p:nvSpPr>
          <p:cNvPr id="9" name="Rectangle 8">
            <a:extLst>
              <a:ext uri="{FF2B5EF4-FFF2-40B4-BE49-F238E27FC236}">
                <a16:creationId xmlns:a16="http://schemas.microsoft.com/office/drawing/2014/main" id="{E47097F8-A66D-3B06-E2C8-784D31F50A8C}"/>
              </a:ext>
            </a:extLst>
          </p:cNvPr>
          <p:cNvSpPr/>
          <p:nvPr/>
        </p:nvSpPr>
        <p:spPr>
          <a:xfrm>
            <a:off x="4631055" y="3590944"/>
            <a:ext cx="2391770" cy="2962343"/>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b="1" dirty="0">
                <a:solidFill>
                  <a:schemeClr val="tx1"/>
                </a:solidFill>
              </a:rPr>
              <a:t>Lasagna Processor</a:t>
            </a:r>
          </a:p>
          <a:p>
            <a:pPr algn="ctr"/>
            <a:endParaRPr lang="en-CA" sz="2800" b="1" dirty="0">
              <a:solidFill>
                <a:schemeClr val="tx1"/>
              </a:solidFill>
            </a:endParaRPr>
          </a:p>
          <a:p>
            <a:pPr algn="ctr"/>
            <a:r>
              <a:rPr lang="en-CA" sz="2800" b="1" dirty="0">
                <a:solidFill>
                  <a:schemeClr val="tx1"/>
                </a:solidFill>
              </a:rPr>
              <a:t>Daily Production </a:t>
            </a:r>
          </a:p>
        </p:txBody>
      </p:sp>
      <p:sp>
        <p:nvSpPr>
          <p:cNvPr id="10" name="Rectangle 9">
            <a:extLst>
              <a:ext uri="{FF2B5EF4-FFF2-40B4-BE49-F238E27FC236}">
                <a16:creationId xmlns:a16="http://schemas.microsoft.com/office/drawing/2014/main" id="{2D1CAD6B-34D0-0456-5A9F-26A4EEC38AE3}"/>
              </a:ext>
            </a:extLst>
          </p:cNvPr>
          <p:cNvSpPr/>
          <p:nvPr/>
        </p:nvSpPr>
        <p:spPr>
          <a:xfrm>
            <a:off x="8759597" y="3529428"/>
            <a:ext cx="1575881" cy="63716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Sobeys</a:t>
            </a:r>
          </a:p>
        </p:txBody>
      </p:sp>
      <p:sp>
        <p:nvSpPr>
          <p:cNvPr id="11" name="Rectangle 10">
            <a:extLst>
              <a:ext uri="{FF2B5EF4-FFF2-40B4-BE49-F238E27FC236}">
                <a16:creationId xmlns:a16="http://schemas.microsoft.com/office/drawing/2014/main" id="{337EDAC3-1946-1BA1-EC23-75A54E266F80}"/>
              </a:ext>
            </a:extLst>
          </p:cNvPr>
          <p:cNvSpPr/>
          <p:nvPr/>
        </p:nvSpPr>
        <p:spPr>
          <a:xfrm>
            <a:off x="8759597" y="4353219"/>
            <a:ext cx="1575881" cy="63716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Costco</a:t>
            </a:r>
          </a:p>
        </p:txBody>
      </p:sp>
      <p:sp>
        <p:nvSpPr>
          <p:cNvPr id="12" name="Rectangle 11">
            <a:extLst>
              <a:ext uri="{FF2B5EF4-FFF2-40B4-BE49-F238E27FC236}">
                <a16:creationId xmlns:a16="http://schemas.microsoft.com/office/drawing/2014/main" id="{F9E24F33-CE24-7E80-BC4B-73103B81234E}"/>
              </a:ext>
            </a:extLst>
          </p:cNvPr>
          <p:cNvSpPr/>
          <p:nvPr/>
        </p:nvSpPr>
        <p:spPr>
          <a:xfrm>
            <a:off x="8759598" y="5147925"/>
            <a:ext cx="1575881" cy="63716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Sysco</a:t>
            </a:r>
          </a:p>
        </p:txBody>
      </p:sp>
      <p:sp>
        <p:nvSpPr>
          <p:cNvPr id="13" name="Rectangle 12">
            <a:extLst>
              <a:ext uri="{FF2B5EF4-FFF2-40B4-BE49-F238E27FC236}">
                <a16:creationId xmlns:a16="http://schemas.microsoft.com/office/drawing/2014/main" id="{7C90CD91-9C9D-BB9E-47C8-1B0BF17BA31D}"/>
              </a:ext>
            </a:extLst>
          </p:cNvPr>
          <p:cNvSpPr/>
          <p:nvPr/>
        </p:nvSpPr>
        <p:spPr>
          <a:xfrm>
            <a:off x="8759598" y="5916130"/>
            <a:ext cx="1575881" cy="63716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Save On Foods</a:t>
            </a:r>
          </a:p>
        </p:txBody>
      </p:sp>
      <p:sp>
        <p:nvSpPr>
          <p:cNvPr id="3" name="Arrow: Left 2">
            <a:extLst>
              <a:ext uri="{FF2B5EF4-FFF2-40B4-BE49-F238E27FC236}">
                <a16:creationId xmlns:a16="http://schemas.microsoft.com/office/drawing/2014/main" id="{22C93D15-EE82-033A-6E30-A08ED1977551}"/>
              </a:ext>
            </a:extLst>
          </p:cNvPr>
          <p:cNvSpPr/>
          <p:nvPr/>
        </p:nvSpPr>
        <p:spPr>
          <a:xfrm>
            <a:off x="521869" y="2410386"/>
            <a:ext cx="5168669" cy="637161"/>
          </a:xfrm>
          <a:prstGeom prst="leftArrow">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rgbClr val="FF0000"/>
                </a:solidFill>
              </a:rPr>
              <a:t>One Step Back</a:t>
            </a:r>
          </a:p>
        </p:txBody>
      </p:sp>
      <p:sp>
        <p:nvSpPr>
          <p:cNvPr id="4" name="Arrow: Right 3">
            <a:extLst>
              <a:ext uri="{FF2B5EF4-FFF2-40B4-BE49-F238E27FC236}">
                <a16:creationId xmlns:a16="http://schemas.microsoft.com/office/drawing/2014/main" id="{8C1F2073-62D3-FCE5-B96B-78858DED54BF}"/>
              </a:ext>
            </a:extLst>
          </p:cNvPr>
          <p:cNvSpPr/>
          <p:nvPr/>
        </p:nvSpPr>
        <p:spPr>
          <a:xfrm>
            <a:off x="6004324" y="2410385"/>
            <a:ext cx="5504504" cy="623127"/>
          </a:xfrm>
          <a:prstGeom prst="rightArrow">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rgbClr val="FF0000"/>
                </a:solidFill>
              </a:rPr>
              <a:t>One Step Forward</a:t>
            </a:r>
          </a:p>
        </p:txBody>
      </p:sp>
      <p:cxnSp>
        <p:nvCxnSpPr>
          <p:cNvPr id="16" name="Straight Arrow Connector 15">
            <a:extLst>
              <a:ext uri="{FF2B5EF4-FFF2-40B4-BE49-F238E27FC236}">
                <a16:creationId xmlns:a16="http://schemas.microsoft.com/office/drawing/2014/main" id="{872A63D2-DF7C-08BC-0D04-81A58E3AA676}"/>
              </a:ext>
            </a:extLst>
          </p:cNvPr>
          <p:cNvCxnSpPr/>
          <p:nvPr/>
        </p:nvCxnSpPr>
        <p:spPr>
          <a:xfrm>
            <a:off x="3312109" y="3908646"/>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877A98B-673F-3890-3865-C7F3ABC0BE6E}"/>
              </a:ext>
            </a:extLst>
          </p:cNvPr>
          <p:cNvCxnSpPr/>
          <p:nvPr/>
        </p:nvCxnSpPr>
        <p:spPr>
          <a:xfrm>
            <a:off x="3311336" y="4760160"/>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82F12D0-1C01-AD7B-EB0E-C3EDF99ED53F}"/>
              </a:ext>
            </a:extLst>
          </p:cNvPr>
          <p:cNvCxnSpPr/>
          <p:nvPr/>
        </p:nvCxnSpPr>
        <p:spPr>
          <a:xfrm>
            <a:off x="3311336" y="5515675"/>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5B1A286-B389-DD05-C649-E64AB6D91DB8}"/>
              </a:ext>
            </a:extLst>
          </p:cNvPr>
          <p:cNvCxnSpPr/>
          <p:nvPr/>
        </p:nvCxnSpPr>
        <p:spPr>
          <a:xfrm>
            <a:off x="3360745" y="6311381"/>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975C5F2-2541-AB9F-E767-6AA64BA647A7}"/>
              </a:ext>
            </a:extLst>
          </p:cNvPr>
          <p:cNvCxnSpPr/>
          <p:nvPr/>
        </p:nvCxnSpPr>
        <p:spPr>
          <a:xfrm>
            <a:off x="7242083" y="3908646"/>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998D4B0-038A-E042-3203-01ECF76B7A54}"/>
              </a:ext>
            </a:extLst>
          </p:cNvPr>
          <p:cNvCxnSpPr/>
          <p:nvPr/>
        </p:nvCxnSpPr>
        <p:spPr>
          <a:xfrm>
            <a:off x="7241310" y="4760160"/>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980DA25-E35C-5DEE-852A-7C401228A34F}"/>
              </a:ext>
            </a:extLst>
          </p:cNvPr>
          <p:cNvCxnSpPr/>
          <p:nvPr/>
        </p:nvCxnSpPr>
        <p:spPr>
          <a:xfrm>
            <a:off x="7241310" y="5515675"/>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4D70337-CA0F-AD1F-E12F-62BD41C7D7B7}"/>
              </a:ext>
            </a:extLst>
          </p:cNvPr>
          <p:cNvCxnSpPr/>
          <p:nvPr/>
        </p:nvCxnSpPr>
        <p:spPr>
          <a:xfrm>
            <a:off x="7290719" y="6311381"/>
            <a:ext cx="1167319" cy="0"/>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2A025BF5-4EB6-C505-40AB-AC1649D0D982}"/>
              </a:ext>
            </a:extLst>
          </p:cNvPr>
          <p:cNvSpPr/>
          <p:nvPr/>
        </p:nvSpPr>
        <p:spPr>
          <a:xfrm>
            <a:off x="1600040" y="3073830"/>
            <a:ext cx="1575881" cy="27859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rgbClr val="0070C0"/>
                </a:solidFill>
              </a:rPr>
              <a:t>Inputs</a:t>
            </a:r>
          </a:p>
        </p:txBody>
      </p:sp>
      <p:sp>
        <p:nvSpPr>
          <p:cNvPr id="27" name="Rectangle 26">
            <a:extLst>
              <a:ext uri="{FF2B5EF4-FFF2-40B4-BE49-F238E27FC236}">
                <a16:creationId xmlns:a16="http://schemas.microsoft.com/office/drawing/2014/main" id="{EC305C6C-E675-2547-9038-86683903481A}"/>
              </a:ext>
            </a:extLst>
          </p:cNvPr>
          <p:cNvSpPr/>
          <p:nvPr/>
        </p:nvSpPr>
        <p:spPr>
          <a:xfrm>
            <a:off x="8721692" y="3053182"/>
            <a:ext cx="1575881" cy="27859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rgbClr val="0070C0"/>
                </a:solidFill>
              </a:rPr>
              <a:t>Shipping</a:t>
            </a:r>
          </a:p>
        </p:txBody>
      </p:sp>
      <p:sp>
        <p:nvSpPr>
          <p:cNvPr id="28" name="Rectangle 27">
            <a:extLst>
              <a:ext uri="{FF2B5EF4-FFF2-40B4-BE49-F238E27FC236}">
                <a16:creationId xmlns:a16="http://schemas.microsoft.com/office/drawing/2014/main" id="{7AF890F4-F28B-5315-EA0D-71874886E188}"/>
              </a:ext>
            </a:extLst>
          </p:cNvPr>
          <p:cNvSpPr/>
          <p:nvPr/>
        </p:nvSpPr>
        <p:spPr>
          <a:xfrm>
            <a:off x="4673348" y="3104258"/>
            <a:ext cx="2307183" cy="3471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rgbClr val="0070C0"/>
                </a:solidFill>
              </a:rPr>
              <a:t>Processing</a:t>
            </a:r>
          </a:p>
        </p:txBody>
      </p:sp>
      <p:sp>
        <p:nvSpPr>
          <p:cNvPr id="29" name="Rectangle 28">
            <a:extLst>
              <a:ext uri="{FF2B5EF4-FFF2-40B4-BE49-F238E27FC236}">
                <a16:creationId xmlns:a16="http://schemas.microsoft.com/office/drawing/2014/main" id="{FE9F83A4-C166-4E96-5697-9CF266C6304F}"/>
              </a:ext>
            </a:extLst>
          </p:cNvPr>
          <p:cNvSpPr/>
          <p:nvPr/>
        </p:nvSpPr>
        <p:spPr>
          <a:xfrm>
            <a:off x="487728" y="3590945"/>
            <a:ext cx="853135" cy="3023863"/>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CA" b="1" dirty="0">
                <a:solidFill>
                  <a:schemeClr val="tx1"/>
                </a:solidFill>
              </a:rPr>
              <a:t>Suppliers</a:t>
            </a:r>
          </a:p>
        </p:txBody>
      </p:sp>
      <p:sp>
        <p:nvSpPr>
          <p:cNvPr id="30" name="Rectangle 29">
            <a:extLst>
              <a:ext uri="{FF2B5EF4-FFF2-40B4-BE49-F238E27FC236}">
                <a16:creationId xmlns:a16="http://schemas.microsoft.com/office/drawing/2014/main" id="{03BBE4A3-2DFA-0F15-22BA-33655B66EBF6}"/>
              </a:ext>
            </a:extLst>
          </p:cNvPr>
          <p:cNvSpPr/>
          <p:nvPr/>
        </p:nvSpPr>
        <p:spPr>
          <a:xfrm>
            <a:off x="10748498" y="3570725"/>
            <a:ext cx="853135" cy="298773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CA" b="1" dirty="0">
                <a:solidFill>
                  <a:schemeClr val="tx1"/>
                </a:solidFill>
              </a:rPr>
              <a:t>Customers</a:t>
            </a:r>
          </a:p>
        </p:txBody>
      </p:sp>
    </p:spTree>
    <p:extLst>
      <p:ext uri="{BB962C8B-B14F-4D97-AF65-F5344CB8AC3E}">
        <p14:creationId xmlns:p14="http://schemas.microsoft.com/office/powerpoint/2010/main" val="894051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86188" y="366849"/>
            <a:ext cx="9580772" cy="1104900"/>
          </a:xfrm>
        </p:spPr>
        <p:txBody>
          <a:bodyPr>
            <a:normAutofit/>
          </a:bodyPr>
          <a:lstStyle/>
          <a:p>
            <a:r>
              <a:rPr lang="en-US" sz="4800" b="1" dirty="0">
                <a:solidFill>
                  <a:srgbClr val="0066FF"/>
                </a:solidFill>
                <a:latin typeface="Arial" charset="0"/>
              </a:rPr>
              <a:t>CFIA License</a:t>
            </a:r>
            <a:endParaRPr lang="en-US" sz="4800" b="1" i="0" dirty="0">
              <a:solidFill>
                <a:srgbClr val="0066FF"/>
              </a:solidFill>
              <a:effectLst/>
            </a:endParaRPr>
          </a:p>
        </p:txBody>
      </p:sp>
      <p:sp>
        <p:nvSpPr>
          <p:cNvPr id="403459" name="Rectangle 3"/>
          <p:cNvSpPr>
            <a:spLocks noGrp="1" noChangeArrowheads="1"/>
          </p:cNvSpPr>
          <p:nvPr>
            <p:ph idx="1"/>
          </p:nvPr>
        </p:nvSpPr>
        <p:spPr>
          <a:xfrm>
            <a:off x="386188" y="1266009"/>
            <a:ext cx="9740792" cy="5225142"/>
          </a:xfrm>
          <a:noFill/>
        </p:spPr>
        <p:txBody>
          <a:bodyPr>
            <a:normAutofit fontScale="77500" lnSpcReduction="20000"/>
          </a:bodyPr>
          <a:lstStyle/>
          <a:p>
            <a:pPr marL="0" indent="0">
              <a:buNone/>
            </a:pPr>
            <a:r>
              <a:rPr lang="en-US" sz="3600" b="1" dirty="0">
                <a:solidFill>
                  <a:schemeClr val="tx1"/>
                </a:solidFill>
                <a:latin typeface="Arial" charset="0"/>
              </a:rPr>
              <a:t>Benefits -  </a:t>
            </a:r>
            <a:endParaRPr lang="en-US" sz="3600" dirty="0">
              <a:solidFill>
                <a:schemeClr val="tx1"/>
              </a:solidFill>
              <a:latin typeface="Arial" charset="0"/>
            </a:endParaRPr>
          </a:p>
          <a:p>
            <a:r>
              <a:rPr lang="en-US" sz="3600" dirty="0">
                <a:solidFill>
                  <a:schemeClr val="tx1"/>
                </a:solidFill>
                <a:latin typeface="Arial" charset="0"/>
              </a:rPr>
              <a:t>More market access - ship to other provinces and Export </a:t>
            </a:r>
          </a:p>
          <a:p>
            <a:r>
              <a:rPr lang="en-US" sz="3600" dirty="0">
                <a:solidFill>
                  <a:schemeClr val="tx1"/>
                </a:solidFill>
                <a:latin typeface="Arial" charset="0"/>
              </a:rPr>
              <a:t>Licensing allows you to be an importer if you like (with additional requirements) </a:t>
            </a:r>
          </a:p>
          <a:p>
            <a:r>
              <a:rPr lang="en-US" sz="3600" dirty="0">
                <a:solidFill>
                  <a:schemeClr val="tx1"/>
                </a:solidFill>
                <a:latin typeface="Arial" charset="0"/>
              </a:rPr>
              <a:t>Access large retail markets (Sobeys, Loblaws)</a:t>
            </a:r>
          </a:p>
          <a:p>
            <a:pPr marL="0" indent="0">
              <a:buNone/>
            </a:pPr>
            <a:endParaRPr lang="en-US" sz="3800" b="1" dirty="0">
              <a:solidFill>
                <a:schemeClr val="tx1"/>
              </a:solidFill>
              <a:latin typeface="Arial" charset="0"/>
            </a:endParaRPr>
          </a:p>
          <a:p>
            <a:pPr marL="0" indent="0">
              <a:buNone/>
            </a:pPr>
            <a:r>
              <a:rPr lang="en-US" sz="3800" b="1" dirty="0">
                <a:solidFill>
                  <a:schemeClr val="tx1"/>
                </a:solidFill>
                <a:latin typeface="Arial" charset="0"/>
              </a:rPr>
              <a:t>Downsides:</a:t>
            </a:r>
          </a:p>
          <a:p>
            <a:r>
              <a:rPr lang="en-US" sz="3800" dirty="0">
                <a:solidFill>
                  <a:schemeClr val="tx1"/>
                </a:solidFill>
                <a:latin typeface="Arial" charset="0"/>
              </a:rPr>
              <a:t>Large amounts of paperwork</a:t>
            </a:r>
          </a:p>
          <a:p>
            <a:r>
              <a:rPr lang="en-US" sz="3800" dirty="0">
                <a:solidFill>
                  <a:schemeClr val="tx1"/>
                </a:solidFill>
                <a:latin typeface="Arial" charset="0"/>
              </a:rPr>
              <a:t>Need qualified food safety staff</a:t>
            </a:r>
          </a:p>
          <a:p>
            <a:r>
              <a:rPr lang="en-US" sz="3800" dirty="0">
                <a:solidFill>
                  <a:schemeClr val="tx1"/>
                </a:solidFill>
                <a:latin typeface="Arial" charset="0"/>
              </a:rPr>
              <a:t>Retail may require more (i.e. GFSI)</a:t>
            </a:r>
          </a:p>
        </p:txBody>
      </p:sp>
      <p:pic>
        <p:nvPicPr>
          <p:cNvPr id="5" name="Picture 4" descr="Food-Safety_sm.jpg">
            <a:extLst>
              <a:ext uri="{FF2B5EF4-FFF2-40B4-BE49-F238E27FC236}">
                <a16:creationId xmlns:a16="http://schemas.microsoft.com/office/drawing/2014/main" id="{89EEBB8B-D397-4C03-AE13-95AC8E6D7096}"/>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342995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56005" y="201703"/>
            <a:ext cx="8836189" cy="1039268"/>
          </a:xfrm>
        </p:spPr>
        <p:txBody>
          <a:bodyPr>
            <a:normAutofit/>
          </a:bodyPr>
          <a:lstStyle/>
          <a:p>
            <a:r>
              <a:rPr lang="en-US" sz="4800" b="1" dirty="0">
                <a:solidFill>
                  <a:srgbClr val="0066FF"/>
                </a:solidFill>
                <a:latin typeface="Arial" charset="0"/>
              </a:rPr>
              <a:t>W</a:t>
            </a:r>
            <a:r>
              <a:rPr lang="en-US" sz="4800" b="1" i="0" dirty="0">
                <a:solidFill>
                  <a:srgbClr val="0066FF"/>
                </a:solidFill>
                <a:effectLst/>
                <a:latin typeface="Arial" charset="0"/>
              </a:rPr>
              <a:t>hat is GFSI?</a:t>
            </a:r>
            <a:endParaRPr lang="en-US" sz="4800" b="1" i="0" dirty="0">
              <a:solidFill>
                <a:srgbClr val="0066FF"/>
              </a:solidFill>
              <a:effectLst/>
            </a:endParaRPr>
          </a:p>
        </p:txBody>
      </p:sp>
      <p:sp>
        <p:nvSpPr>
          <p:cNvPr id="65539" name="Rectangle 3"/>
          <p:cNvSpPr>
            <a:spLocks noGrp="1" noChangeArrowheads="1"/>
          </p:cNvSpPr>
          <p:nvPr>
            <p:ph idx="1"/>
          </p:nvPr>
        </p:nvSpPr>
        <p:spPr>
          <a:xfrm>
            <a:off x="416621" y="1240970"/>
            <a:ext cx="9550339" cy="5415327"/>
          </a:xfrm>
          <a:noFill/>
        </p:spPr>
        <p:txBody>
          <a:bodyPr>
            <a:normAutofit fontScale="92500"/>
          </a:bodyPr>
          <a:lstStyle/>
          <a:p>
            <a:r>
              <a:rPr lang="en-CA" sz="3200" dirty="0">
                <a:latin typeface="Arial" panose="020B0604020202020204" pitchFamily="34" charset="0"/>
                <a:cs typeface="Arial" panose="020B0604020202020204" pitchFamily="34" charset="0"/>
              </a:rPr>
              <a:t>Retailers getting tired of recalls &amp; the costs</a:t>
            </a:r>
          </a:p>
          <a:p>
            <a:r>
              <a:rPr lang="en-CA" sz="3200" dirty="0">
                <a:latin typeface="Arial" panose="020B0604020202020204" pitchFamily="34" charset="0"/>
                <a:cs typeface="Arial" panose="020B0604020202020204" pitchFamily="34" charset="0"/>
              </a:rPr>
              <a:t>GFSI formed in 2000 by the largest (EU) retailers</a:t>
            </a:r>
          </a:p>
          <a:p>
            <a:pPr lvl="1"/>
            <a:r>
              <a:rPr lang="en-CA" sz="3000" dirty="0">
                <a:latin typeface="Arial" panose="020B0604020202020204" pitchFamily="34" charset="0"/>
                <a:cs typeface="Arial" panose="020B0604020202020204" pitchFamily="34" charset="0"/>
              </a:rPr>
              <a:t>Now includes 100’s of retailers &amp; processors globally</a:t>
            </a:r>
          </a:p>
          <a:p>
            <a:pPr lvl="1"/>
            <a:r>
              <a:rPr lang="en-CA" sz="3000" dirty="0">
                <a:latin typeface="Arial" panose="020B0604020202020204" pitchFamily="34" charset="0"/>
                <a:cs typeface="Arial" panose="020B0604020202020204" pitchFamily="34" charset="0"/>
              </a:rPr>
              <a:t>Assures strong HACCP standards</a:t>
            </a:r>
          </a:p>
          <a:p>
            <a:pPr lvl="1"/>
            <a:r>
              <a:rPr lang="en-CA" sz="3000" dirty="0">
                <a:latin typeface="Arial" panose="020B0604020202020204" pitchFamily="34" charset="0"/>
                <a:cs typeface="Arial" panose="020B0604020202020204" pitchFamily="34" charset="0"/>
              </a:rPr>
              <a:t>Reduce audit fatigue</a:t>
            </a:r>
          </a:p>
          <a:p>
            <a:pPr lvl="1"/>
            <a:r>
              <a:rPr lang="en-CA" sz="3000" dirty="0">
                <a:latin typeface="Arial" panose="020B0604020202020204" pitchFamily="34" charset="0"/>
                <a:cs typeface="Arial" panose="020B0604020202020204" pitchFamily="34" charset="0"/>
              </a:rPr>
              <a:t>Assure food safety and information sharing</a:t>
            </a:r>
          </a:p>
          <a:p>
            <a:pPr lvl="1"/>
            <a:r>
              <a:rPr lang="en-CA" sz="3000" b="1" dirty="0">
                <a:latin typeface="Arial" panose="020B0604020202020204" pitchFamily="34" charset="0"/>
                <a:cs typeface="Arial" panose="020B0604020202020204" pitchFamily="34" charset="0"/>
              </a:rPr>
              <a:t>Once Certified Recognized Everywhere</a:t>
            </a:r>
          </a:p>
          <a:p>
            <a:r>
              <a:rPr lang="en-CA" sz="3200" dirty="0">
                <a:latin typeface="Arial" panose="020B0604020202020204" pitchFamily="34" charset="0"/>
                <a:cs typeface="Arial" panose="020B0604020202020204" pitchFamily="34" charset="0"/>
              </a:rPr>
              <a:t>Privately owned – food safety certification standards </a:t>
            </a:r>
          </a:p>
          <a:p>
            <a:r>
              <a:rPr lang="en-CA" sz="3200" dirty="0">
                <a:latin typeface="Arial" panose="020B0604020202020204" pitchFamily="34" charset="0"/>
                <a:cs typeface="Arial" panose="020B0604020202020204" pitchFamily="34" charset="0"/>
              </a:rPr>
              <a:t>Voluntary but not if you want to access large retail</a:t>
            </a:r>
            <a:endParaRPr lang="en-US" sz="3200" dirty="0">
              <a:effectLst/>
              <a:latin typeface="Arial" panose="020B0604020202020204" pitchFamily="34" charset="0"/>
              <a:cs typeface="Arial" panose="020B0604020202020204" pitchFamily="34" charset="0"/>
            </a:endParaRPr>
          </a:p>
        </p:txBody>
      </p:sp>
      <p:pic>
        <p:nvPicPr>
          <p:cNvPr id="7" name="Picture 6" descr="Food-Safety_sm.jpg">
            <a:extLst>
              <a:ext uri="{FF2B5EF4-FFF2-40B4-BE49-F238E27FC236}">
                <a16:creationId xmlns:a16="http://schemas.microsoft.com/office/drawing/2014/main" id="{B8090680-72D7-4D9F-8E72-9B3260C9D07B}"/>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71035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55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553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55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553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553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553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55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DF3C-EA45-4ABB-B3F6-F6650CEB2A35}"/>
              </a:ext>
            </a:extLst>
          </p:cNvPr>
          <p:cNvSpPr>
            <a:spLocks noGrp="1"/>
          </p:cNvSpPr>
          <p:nvPr>
            <p:ph type="title"/>
          </p:nvPr>
        </p:nvSpPr>
        <p:spPr>
          <a:xfrm>
            <a:off x="361056" y="349675"/>
            <a:ext cx="8417183" cy="790575"/>
          </a:xfrm>
        </p:spPr>
        <p:txBody>
          <a:bodyPr>
            <a:noAutofit/>
          </a:bodyPr>
          <a:lstStyle/>
          <a:p>
            <a:r>
              <a:rPr lang="en-CA" sz="4400" b="1" dirty="0">
                <a:solidFill>
                  <a:srgbClr val="0066FF"/>
                </a:solidFill>
                <a:latin typeface="Arial" panose="020B0604020202020204" pitchFamily="34" charset="0"/>
                <a:cs typeface="Arial" panose="020B0604020202020204" pitchFamily="34" charset="0"/>
              </a:rPr>
              <a:t>GFSI Program Standards</a:t>
            </a:r>
          </a:p>
        </p:txBody>
      </p:sp>
      <p:pic>
        <p:nvPicPr>
          <p:cNvPr id="3074" name="Picture 2">
            <a:extLst>
              <a:ext uri="{FF2B5EF4-FFF2-40B4-BE49-F238E27FC236}">
                <a16:creationId xmlns:a16="http://schemas.microsoft.com/office/drawing/2014/main" id="{9C160ADF-827A-4219-81C6-E1DE0128EE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33" y="1949061"/>
            <a:ext cx="2857500" cy="20288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99FE8D41-CEFD-4745-A890-3C4794C37D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4099" y="2089978"/>
            <a:ext cx="2857500" cy="178117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F7340468-BF72-4C2A-9653-A64A5F65D9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7141" y="2523365"/>
            <a:ext cx="28575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9B60198D-3F4F-41C2-9632-4FCFD6FBAA4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10924" y="2400927"/>
            <a:ext cx="2857500" cy="111442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a:extLst>
              <a:ext uri="{FF2B5EF4-FFF2-40B4-BE49-F238E27FC236}">
                <a16:creationId xmlns:a16="http://schemas.microsoft.com/office/drawing/2014/main" id="{D66FF88B-D781-4D2F-9208-BD59062F6B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057" y="3837768"/>
            <a:ext cx="2857500" cy="79057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a:extLst>
              <a:ext uri="{FF2B5EF4-FFF2-40B4-BE49-F238E27FC236}">
                <a16:creationId xmlns:a16="http://schemas.microsoft.com/office/drawing/2014/main" id="{2769AAD5-FAF7-42C6-8471-56263F0D79E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38144" y="3468456"/>
            <a:ext cx="25812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a:extLst>
              <a:ext uri="{FF2B5EF4-FFF2-40B4-BE49-F238E27FC236}">
                <a16:creationId xmlns:a16="http://schemas.microsoft.com/office/drawing/2014/main" id="{6557DC1D-9B97-4F69-9DDC-0C4AC92B7EA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0283" y="3515352"/>
            <a:ext cx="2857500" cy="135255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a:extLst>
              <a:ext uri="{FF2B5EF4-FFF2-40B4-BE49-F238E27FC236}">
                <a16:creationId xmlns:a16="http://schemas.microsoft.com/office/drawing/2014/main" id="{F6E8E3B2-614B-4388-920E-8E4D762CDD5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10924" y="3560203"/>
            <a:ext cx="2857500" cy="2047875"/>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a:extLst>
              <a:ext uri="{FF2B5EF4-FFF2-40B4-BE49-F238E27FC236}">
                <a16:creationId xmlns:a16="http://schemas.microsoft.com/office/drawing/2014/main" id="{4D3AE0F4-ABF4-42BE-A389-3B0F7D7B61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8000" y="4991874"/>
            <a:ext cx="285750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a:extLst>
              <a:ext uri="{FF2B5EF4-FFF2-40B4-BE49-F238E27FC236}">
                <a16:creationId xmlns:a16="http://schemas.microsoft.com/office/drawing/2014/main" id="{92301769-8924-40DA-891D-776746167AC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4965" y="5509489"/>
            <a:ext cx="2857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a:extLst>
              <a:ext uri="{FF2B5EF4-FFF2-40B4-BE49-F238E27FC236}">
                <a16:creationId xmlns:a16="http://schemas.microsoft.com/office/drawing/2014/main" id="{17964C6B-EB87-4ED8-9E4F-49CE899B3B7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96099" y="5381285"/>
            <a:ext cx="2628900" cy="1114425"/>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a:extLst>
              <a:ext uri="{FF2B5EF4-FFF2-40B4-BE49-F238E27FC236}">
                <a16:creationId xmlns:a16="http://schemas.microsoft.com/office/drawing/2014/main" id="{5DF450DD-A92A-4C12-BB9F-8B23B677EF0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183305" y="5781675"/>
            <a:ext cx="2857500" cy="9334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C4E90DF-1F54-43D1-93F0-DAC5A8032348}"/>
              </a:ext>
            </a:extLst>
          </p:cNvPr>
          <p:cNvSpPr txBox="1"/>
          <p:nvPr/>
        </p:nvSpPr>
        <p:spPr>
          <a:xfrm>
            <a:off x="997196" y="6456979"/>
            <a:ext cx="6433038" cy="369332"/>
          </a:xfrm>
          <a:prstGeom prst="rect">
            <a:avLst/>
          </a:prstGeom>
          <a:noFill/>
        </p:spPr>
        <p:txBody>
          <a:bodyPr wrap="square" rtlCol="0">
            <a:spAutoFit/>
          </a:bodyPr>
          <a:lstStyle/>
          <a:p>
            <a:r>
              <a:rPr lang="en-CA" dirty="0"/>
              <a:t>Source https://mygfsi.com/how-to-implement/recognition/</a:t>
            </a:r>
          </a:p>
        </p:txBody>
      </p:sp>
      <p:pic>
        <p:nvPicPr>
          <p:cNvPr id="25" name="Picture 24" descr="Food-Safety_sm.jpg">
            <a:extLst>
              <a:ext uri="{FF2B5EF4-FFF2-40B4-BE49-F238E27FC236}">
                <a16:creationId xmlns:a16="http://schemas.microsoft.com/office/drawing/2014/main" id="{077286BB-845A-41BA-8FD1-39F912DDAE70}"/>
              </a:ext>
            </a:extLst>
          </p:cNvPr>
          <p:cNvPicPr>
            <a:picLocks noChangeAspect="1"/>
          </p:cNvPicPr>
          <p:nvPr/>
        </p:nvPicPr>
        <p:blipFill>
          <a:blip r:embed="rId15" cstate="print"/>
          <a:stretch>
            <a:fillRect/>
          </a:stretch>
        </p:blipFill>
        <p:spPr>
          <a:xfrm>
            <a:off x="9105089" y="0"/>
            <a:ext cx="3086911" cy="992221"/>
          </a:xfrm>
          <a:prstGeom prst="rect">
            <a:avLst/>
          </a:prstGeom>
        </p:spPr>
      </p:pic>
      <p:sp>
        <p:nvSpPr>
          <p:cNvPr id="4" name="Title 1">
            <a:extLst>
              <a:ext uri="{FF2B5EF4-FFF2-40B4-BE49-F238E27FC236}">
                <a16:creationId xmlns:a16="http://schemas.microsoft.com/office/drawing/2014/main" id="{35D3F7AE-39A8-4F69-8CA1-74AD9CDDF2CD}"/>
              </a:ext>
            </a:extLst>
          </p:cNvPr>
          <p:cNvSpPr txBox="1">
            <a:spLocks/>
          </p:cNvSpPr>
          <p:nvPr/>
        </p:nvSpPr>
        <p:spPr>
          <a:xfrm>
            <a:off x="376296" y="1187875"/>
            <a:ext cx="11590758" cy="790575"/>
          </a:xfrm>
          <a:prstGeom prst="rect">
            <a:avLst/>
          </a:prstGeom>
          <a:solidFill>
            <a:schemeClr val="bg1"/>
          </a:solidFill>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CA" sz="4400" dirty="0">
                <a:solidFill>
                  <a:srgbClr val="FF0000"/>
                </a:solidFill>
                <a:latin typeface="Arial" panose="020B0604020202020204" pitchFamily="34" charset="0"/>
                <a:cs typeface="Arial" panose="020B0604020202020204" pitchFamily="34" charset="0"/>
              </a:rPr>
              <a:t>Farm                                                      Fork</a:t>
            </a:r>
          </a:p>
        </p:txBody>
      </p:sp>
      <p:cxnSp>
        <p:nvCxnSpPr>
          <p:cNvPr id="7" name="Straight Arrow Connector 6">
            <a:extLst>
              <a:ext uri="{FF2B5EF4-FFF2-40B4-BE49-F238E27FC236}">
                <a16:creationId xmlns:a16="http://schemas.microsoft.com/office/drawing/2014/main" id="{B12622D9-9DF9-C714-14AD-E0FFB994DF22}"/>
              </a:ext>
            </a:extLst>
          </p:cNvPr>
          <p:cNvCxnSpPr>
            <a:cxnSpLocks/>
          </p:cNvCxnSpPr>
          <p:nvPr/>
        </p:nvCxnSpPr>
        <p:spPr>
          <a:xfrm>
            <a:off x="2011680" y="1617894"/>
            <a:ext cx="7749540" cy="0"/>
          </a:xfrm>
          <a:prstGeom prst="straightConnector1">
            <a:avLst/>
          </a:prstGeom>
          <a:ln w="889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pic>
        <p:nvPicPr>
          <p:cNvPr id="2050" name="Picture 2">
            <a:extLst>
              <a:ext uri="{FF2B5EF4-FFF2-40B4-BE49-F238E27FC236}">
                <a16:creationId xmlns:a16="http://schemas.microsoft.com/office/drawing/2014/main" id="{F4CE11D2-FCA3-015C-43CD-7AAA201E64E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32094" y="139533"/>
            <a:ext cx="1709570" cy="1356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321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82960" y="366126"/>
            <a:ext cx="6792685" cy="910902"/>
          </a:xfrm>
        </p:spPr>
        <p:txBody>
          <a:bodyPr>
            <a:noAutofit/>
          </a:bodyPr>
          <a:lstStyle/>
          <a:p>
            <a:r>
              <a:rPr lang="en-US" sz="6000" b="1" dirty="0">
                <a:solidFill>
                  <a:srgbClr val="0066FF"/>
                </a:solidFill>
                <a:latin typeface="Arial" panose="020B0604020202020204" pitchFamily="34" charset="0"/>
                <a:cs typeface="Arial" panose="020B0604020202020204" pitchFamily="34" charset="0"/>
              </a:rPr>
              <a:t>GFSI</a:t>
            </a:r>
          </a:p>
        </p:txBody>
      </p:sp>
      <p:sp>
        <p:nvSpPr>
          <p:cNvPr id="86019" name="Rectangle 3"/>
          <p:cNvSpPr>
            <a:spLocks noGrp="1" noChangeArrowheads="1"/>
          </p:cNvSpPr>
          <p:nvPr>
            <p:ph idx="1"/>
          </p:nvPr>
        </p:nvSpPr>
        <p:spPr>
          <a:xfrm>
            <a:off x="322940" y="1516115"/>
            <a:ext cx="9733586" cy="4754021"/>
          </a:xfrm>
          <a:noFill/>
        </p:spPr>
        <p:txBody>
          <a:bodyPr>
            <a:normAutofit fontScale="85000" lnSpcReduction="20000"/>
          </a:bodyPr>
          <a:lstStyle/>
          <a:p>
            <a:r>
              <a:rPr lang="en-US" sz="3600" dirty="0">
                <a:latin typeface="Arial" panose="020B0604020202020204" pitchFamily="34" charset="0"/>
                <a:cs typeface="Arial" panose="020B0604020202020204" pitchFamily="34" charset="0"/>
              </a:rPr>
              <a:t>The standards are prescriptive and exhaustive for a good reason</a:t>
            </a:r>
          </a:p>
          <a:p>
            <a:r>
              <a:rPr lang="en-US" sz="3600" dirty="0">
                <a:latin typeface="Arial" panose="020B0604020202020204" pitchFamily="34" charset="0"/>
                <a:cs typeface="Arial" panose="020B0604020202020204" pitchFamily="34" charset="0"/>
              </a:rPr>
              <a:t>Recognized and implemented Globally</a:t>
            </a:r>
          </a:p>
          <a:p>
            <a:r>
              <a:rPr lang="en-US" sz="3600" dirty="0">
                <a:latin typeface="Arial" panose="020B0604020202020204" pitchFamily="34" charset="0"/>
                <a:cs typeface="Arial" panose="020B0604020202020204" pitchFamily="34" charset="0"/>
              </a:rPr>
              <a:t>Certification provides you access to retail or foodservice</a:t>
            </a:r>
          </a:p>
          <a:p>
            <a:pPr lvl="1"/>
            <a:r>
              <a:rPr lang="en-US" sz="3400" dirty="0">
                <a:latin typeface="Arial" panose="020B0604020202020204" pitchFamily="34" charset="0"/>
                <a:cs typeface="Arial" panose="020B0604020202020204" pitchFamily="34" charset="0"/>
              </a:rPr>
              <a:t>Not all retailers have the same rules! You need to ask.</a:t>
            </a:r>
          </a:p>
          <a:p>
            <a:pPr lvl="1"/>
            <a:r>
              <a:rPr lang="en-US" sz="3400" dirty="0">
                <a:latin typeface="Arial" panose="020B0604020202020204" pitchFamily="34" charset="0"/>
                <a:cs typeface="Arial" panose="020B0604020202020204" pitchFamily="34" charset="0"/>
              </a:rPr>
              <a:t>To attain GFSI Certification you will need to be licensed with CFIA (SFCR License)</a:t>
            </a:r>
          </a:p>
          <a:p>
            <a:r>
              <a:rPr lang="en-US" sz="3600" dirty="0">
                <a:latin typeface="Arial" panose="020B0604020202020204" pitchFamily="34" charset="0"/>
                <a:cs typeface="Arial" panose="020B0604020202020204" pitchFamily="34" charset="0"/>
              </a:rPr>
              <a:t>You are required to contact your CB if your company has any regulatory violations, recalls.</a:t>
            </a:r>
          </a:p>
        </p:txBody>
      </p:sp>
      <p:pic>
        <p:nvPicPr>
          <p:cNvPr id="5" name="Picture 4" descr="Food-Safety_sm.jpg">
            <a:extLst>
              <a:ext uri="{FF2B5EF4-FFF2-40B4-BE49-F238E27FC236}">
                <a16:creationId xmlns:a16="http://schemas.microsoft.com/office/drawing/2014/main" id="{5D9E32BA-D041-4ED7-8C35-6EA12B06951D}"/>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768750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86189" y="366849"/>
            <a:ext cx="7866272" cy="853439"/>
          </a:xfrm>
        </p:spPr>
        <p:txBody>
          <a:bodyPr>
            <a:normAutofit/>
          </a:bodyPr>
          <a:lstStyle/>
          <a:p>
            <a:r>
              <a:rPr lang="en-US" sz="4800" b="1" dirty="0">
                <a:solidFill>
                  <a:srgbClr val="0066FF"/>
                </a:solidFill>
                <a:latin typeface="Arial" charset="0"/>
              </a:rPr>
              <a:t>Important Considerations</a:t>
            </a:r>
            <a:endParaRPr lang="en-US" sz="4800" b="1" i="0" dirty="0">
              <a:solidFill>
                <a:srgbClr val="0066FF"/>
              </a:solidFill>
              <a:effectLst/>
            </a:endParaRPr>
          </a:p>
        </p:txBody>
      </p:sp>
      <p:sp>
        <p:nvSpPr>
          <p:cNvPr id="403459" name="Rectangle 3"/>
          <p:cNvSpPr>
            <a:spLocks noGrp="1" noChangeArrowheads="1"/>
          </p:cNvSpPr>
          <p:nvPr>
            <p:ph idx="1"/>
          </p:nvPr>
        </p:nvSpPr>
        <p:spPr>
          <a:xfrm>
            <a:off x="386188" y="1220288"/>
            <a:ext cx="9580772" cy="5386251"/>
          </a:xfrm>
          <a:noFill/>
        </p:spPr>
        <p:txBody>
          <a:bodyPr>
            <a:normAutofit fontScale="92500" lnSpcReduction="10000"/>
          </a:bodyPr>
          <a:lstStyle/>
          <a:p>
            <a:pPr marL="0" indent="0">
              <a:buNone/>
            </a:pPr>
            <a:r>
              <a:rPr lang="en-US" sz="3600" dirty="0">
                <a:solidFill>
                  <a:schemeClr val="tx1"/>
                </a:solidFill>
                <a:latin typeface="Arial" charset="0"/>
              </a:rPr>
              <a:t>If you are considering a food processing business or want to expand, keep these things in mind:</a:t>
            </a:r>
          </a:p>
          <a:p>
            <a:r>
              <a:rPr lang="en-CA" sz="3600" b="0" i="0" dirty="0">
                <a:solidFill>
                  <a:srgbClr val="333333"/>
                </a:solidFill>
                <a:effectLst/>
                <a:latin typeface="Arial" panose="020B0604020202020204" pitchFamily="34" charset="0"/>
                <a:cs typeface="Arial" panose="020B0604020202020204" pitchFamily="34" charset="0"/>
              </a:rPr>
              <a:t>Who is your targeted customer?</a:t>
            </a:r>
          </a:p>
          <a:p>
            <a:pPr lvl="1"/>
            <a:r>
              <a:rPr lang="en-CA" sz="3400" b="0" i="0" dirty="0">
                <a:solidFill>
                  <a:srgbClr val="333333"/>
                </a:solidFill>
                <a:effectLst/>
                <a:latin typeface="Arial" panose="020B0604020202020204" pitchFamily="34" charset="0"/>
                <a:cs typeface="Arial" panose="020B0604020202020204" pitchFamily="34" charset="0"/>
              </a:rPr>
              <a:t>Are you committed to meet their demands?</a:t>
            </a:r>
          </a:p>
          <a:p>
            <a:r>
              <a:rPr lang="en-CA" sz="3600" b="0" i="0" dirty="0">
                <a:solidFill>
                  <a:srgbClr val="333333"/>
                </a:solidFill>
                <a:effectLst/>
                <a:latin typeface="Arial" panose="020B0604020202020204" pitchFamily="34" charset="0"/>
                <a:cs typeface="Arial" panose="020B0604020202020204" pitchFamily="34" charset="0"/>
              </a:rPr>
              <a:t>Access resources offered by Food and Beverage Atlantic (pitch your product)</a:t>
            </a:r>
          </a:p>
          <a:p>
            <a:r>
              <a:rPr lang="en-CA" sz="3600" dirty="0">
                <a:solidFill>
                  <a:srgbClr val="333333"/>
                </a:solidFill>
                <a:latin typeface="Arial" panose="020B0604020202020204" pitchFamily="34" charset="0"/>
                <a:cs typeface="Arial" panose="020B0604020202020204" pitchFamily="34" charset="0"/>
              </a:rPr>
              <a:t>Invest in training (food handler, Intro HACCP etc.)</a:t>
            </a:r>
          </a:p>
          <a:p>
            <a:r>
              <a:rPr lang="en-CA" sz="3600" b="0" i="0" dirty="0">
                <a:solidFill>
                  <a:srgbClr val="333333"/>
                </a:solidFill>
                <a:effectLst/>
                <a:latin typeface="Arial" panose="020B0604020202020204" pitchFamily="34" charset="0"/>
                <a:cs typeface="Arial" panose="020B0604020202020204" pitchFamily="34" charset="0"/>
              </a:rPr>
              <a:t>Get advice before you build or lease a facility</a:t>
            </a:r>
          </a:p>
          <a:p>
            <a:r>
              <a:rPr lang="en-CA" sz="3400" dirty="0">
                <a:solidFill>
                  <a:srgbClr val="333333"/>
                </a:solidFill>
                <a:latin typeface="Arial" panose="020B0604020202020204" pitchFamily="34" charset="0"/>
                <a:cs typeface="Arial" panose="020B0604020202020204" pitchFamily="34" charset="0"/>
              </a:rPr>
              <a:t>Budget for a qualified food safety team lead </a:t>
            </a:r>
          </a:p>
          <a:p>
            <a:endParaRPr lang="en-CA" sz="3600" b="0" i="0" dirty="0">
              <a:solidFill>
                <a:srgbClr val="333333"/>
              </a:solidFill>
              <a:effectLst/>
              <a:latin typeface="Arial" panose="020B0604020202020204" pitchFamily="34" charset="0"/>
              <a:cs typeface="Arial" panose="020B0604020202020204" pitchFamily="34" charset="0"/>
            </a:endParaRPr>
          </a:p>
          <a:p>
            <a:endParaRPr lang="en-US" sz="3600" dirty="0">
              <a:solidFill>
                <a:schemeClr val="tx1"/>
              </a:solidFill>
              <a:latin typeface="Arial" panose="020B0604020202020204" pitchFamily="34" charset="0"/>
              <a:cs typeface="Arial" panose="020B0604020202020204" pitchFamily="34" charset="0"/>
            </a:endParaRPr>
          </a:p>
        </p:txBody>
      </p:sp>
      <p:pic>
        <p:nvPicPr>
          <p:cNvPr id="5" name="Picture 4" descr="Food-Safety_sm.jpg">
            <a:extLst>
              <a:ext uri="{FF2B5EF4-FFF2-40B4-BE49-F238E27FC236}">
                <a16:creationId xmlns:a16="http://schemas.microsoft.com/office/drawing/2014/main" id="{89EEBB8B-D397-4C03-AE13-95AC8E6D7096}"/>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422676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9" name="Rectangle 3"/>
          <p:cNvSpPr>
            <a:spLocks noGrp="1" noChangeArrowheads="1"/>
          </p:cNvSpPr>
          <p:nvPr>
            <p:ph idx="1"/>
          </p:nvPr>
        </p:nvSpPr>
        <p:spPr>
          <a:xfrm>
            <a:off x="774808" y="1174908"/>
            <a:ext cx="9580772" cy="4875032"/>
          </a:xfrm>
          <a:noFill/>
        </p:spPr>
        <p:txBody>
          <a:bodyPr>
            <a:normAutofit fontScale="92500" lnSpcReduction="20000"/>
          </a:bodyPr>
          <a:lstStyle/>
          <a:p>
            <a:pPr marL="0" indent="0">
              <a:buNone/>
            </a:pPr>
            <a:r>
              <a:rPr lang="en-US" sz="2800" b="1" dirty="0">
                <a:solidFill>
                  <a:schemeClr val="tx1"/>
                </a:solidFill>
                <a:latin typeface="Arial" charset="0"/>
              </a:rPr>
              <a:t>Daryl Loback BSc Food Science</a:t>
            </a:r>
          </a:p>
          <a:p>
            <a:pPr>
              <a:buFont typeface="Wingdings" panose="05000000000000000000" pitchFamily="2" charset="2"/>
              <a:buChar char="§"/>
            </a:pPr>
            <a:r>
              <a:rPr lang="en-US" sz="2800" dirty="0">
                <a:solidFill>
                  <a:schemeClr val="tx1"/>
                </a:solidFill>
                <a:latin typeface="Arial" charset="0"/>
              </a:rPr>
              <a:t>30 years of food industry experience</a:t>
            </a:r>
          </a:p>
          <a:p>
            <a:pPr>
              <a:buFont typeface="Wingdings" panose="05000000000000000000" pitchFamily="2" charset="2"/>
              <a:buChar char="§"/>
            </a:pPr>
            <a:r>
              <a:rPr lang="en-US" sz="2800" dirty="0">
                <a:solidFill>
                  <a:schemeClr val="tx1"/>
                </a:solidFill>
                <a:latin typeface="Arial" charset="0"/>
              </a:rPr>
              <a:t>Consult clients to achieve licensing with CFIA, labelling and formulation of food products, packaging, shelf life studies</a:t>
            </a:r>
          </a:p>
          <a:p>
            <a:pPr>
              <a:buFont typeface="Wingdings" panose="05000000000000000000" pitchFamily="2" charset="2"/>
              <a:buChar char="§"/>
            </a:pPr>
            <a:r>
              <a:rPr lang="en-US" sz="2800" dirty="0">
                <a:solidFill>
                  <a:schemeClr val="tx1"/>
                </a:solidFill>
                <a:latin typeface="Arial" charset="0"/>
              </a:rPr>
              <a:t>Consult clients with: certification to BRCGS, FSSC 22000, SQF </a:t>
            </a:r>
          </a:p>
          <a:p>
            <a:pPr>
              <a:buFont typeface="Wingdings" panose="05000000000000000000" pitchFamily="2" charset="2"/>
              <a:buChar char="§"/>
            </a:pPr>
            <a:r>
              <a:rPr lang="en-US" sz="2800" dirty="0">
                <a:solidFill>
                  <a:schemeClr val="tx1"/>
                </a:solidFill>
                <a:latin typeface="Arial" charset="0"/>
              </a:rPr>
              <a:t>Provide guidance on new construction or renovations</a:t>
            </a:r>
          </a:p>
          <a:p>
            <a:pPr>
              <a:buFont typeface="Wingdings" panose="05000000000000000000" pitchFamily="2" charset="2"/>
              <a:buChar char="§"/>
            </a:pPr>
            <a:r>
              <a:rPr lang="en-US" sz="2800" dirty="0">
                <a:solidFill>
                  <a:schemeClr val="tx1"/>
                </a:solidFill>
                <a:latin typeface="Arial" charset="0"/>
              </a:rPr>
              <a:t>Conduct gap assessments in your facility to identify a roadmap for improvement</a:t>
            </a:r>
          </a:p>
          <a:p>
            <a:pPr>
              <a:buFont typeface="Wingdings" panose="05000000000000000000" pitchFamily="2" charset="2"/>
              <a:buChar char="§"/>
            </a:pPr>
            <a:r>
              <a:rPr lang="en-US" sz="2800" b="1" dirty="0">
                <a:solidFill>
                  <a:schemeClr val="tx1"/>
                </a:solidFill>
                <a:latin typeface="Arial" charset="0"/>
              </a:rPr>
              <a:t>Email:</a:t>
            </a:r>
            <a:r>
              <a:rPr lang="en-US" sz="2800" dirty="0">
                <a:solidFill>
                  <a:schemeClr val="tx1"/>
                </a:solidFill>
                <a:latin typeface="Arial" charset="0"/>
              </a:rPr>
              <a:t> </a:t>
            </a:r>
            <a:r>
              <a:rPr lang="en-US" sz="2800" b="1" dirty="0">
                <a:solidFill>
                  <a:schemeClr val="tx1"/>
                </a:solidFill>
                <a:latin typeface="Arial" charset="0"/>
                <a:hlinkClick r:id="rId3">
                  <a:extLst>
                    <a:ext uri="{A12FA001-AC4F-418D-AE19-62706E023703}">
                      <ahyp:hlinkClr xmlns:ahyp="http://schemas.microsoft.com/office/drawing/2018/hyperlinkcolor" val="tx"/>
                    </a:ext>
                  </a:extLst>
                </a:hlinkClick>
              </a:rPr>
              <a:t>daryl@foodsafetyculture.ca</a:t>
            </a:r>
            <a:r>
              <a:rPr lang="en-US" sz="2800" dirty="0">
                <a:solidFill>
                  <a:schemeClr val="tx1"/>
                </a:solidFill>
                <a:latin typeface="Arial" charset="0"/>
              </a:rPr>
              <a:t>     </a:t>
            </a:r>
          </a:p>
          <a:p>
            <a:pPr>
              <a:buFont typeface="Wingdings" panose="05000000000000000000" pitchFamily="2" charset="2"/>
              <a:buChar char="§"/>
            </a:pPr>
            <a:r>
              <a:rPr lang="en-US" sz="2800" b="1" dirty="0">
                <a:solidFill>
                  <a:schemeClr val="tx1"/>
                </a:solidFill>
                <a:latin typeface="Arial" charset="0"/>
              </a:rPr>
              <a:t>Ph: 780-995-6897</a:t>
            </a:r>
          </a:p>
          <a:p>
            <a:pPr>
              <a:buFont typeface="Wingdings" panose="05000000000000000000" pitchFamily="2" charset="2"/>
              <a:buChar char="§"/>
            </a:pPr>
            <a:endParaRPr lang="en-US" sz="2800" dirty="0">
              <a:solidFill>
                <a:schemeClr val="tx1"/>
              </a:solidFill>
              <a:latin typeface="Arial" charset="0"/>
            </a:endParaRPr>
          </a:p>
          <a:p>
            <a:pPr marL="0" indent="0">
              <a:buNone/>
            </a:pPr>
            <a:endParaRPr lang="en-US" sz="2800" dirty="0">
              <a:solidFill>
                <a:schemeClr val="tx1"/>
              </a:solidFill>
              <a:latin typeface="Arial" charset="0"/>
            </a:endParaRPr>
          </a:p>
          <a:p>
            <a:pPr marL="0" indent="0">
              <a:buNone/>
            </a:pPr>
            <a:endParaRPr lang="en-US" sz="3600" dirty="0">
              <a:solidFill>
                <a:schemeClr val="tx1"/>
              </a:solidFill>
              <a:latin typeface="Arial" charset="0"/>
            </a:endParaRPr>
          </a:p>
          <a:p>
            <a:endParaRPr lang="en-US" sz="3600" dirty="0">
              <a:solidFill>
                <a:schemeClr val="tx1"/>
              </a:solidFill>
              <a:latin typeface="Arial" panose="020B0604020202020204" pitchFamily="34" charset="0"/>
              <a:cs typeface="Arial" panose="020B0604020202020204" pitchFamily="34" charset="0"/>
            </a:endParaRPr>
          </a:p>
        </p:txBody>
      </p:sp>
      <p:pic>
        <p:nvPicPr>
          <p:cNvPr id="3" name="Picture 2" descr="Food-Safety_sm.jpg">
            <a:extLst>
              <a:ext uri="{FF2B5EF4-FFF2-40B4-BE49-F238E27FC236}">
                <a16:creationId xmlns:a16="http://schemas.microsoft.com/office/drawing/2014/main" id="{2BEBCF6D-009C-F261-B10E-15F92D02BE73}"/>
              </a:ext>
            </a:extLst>
          </p:cNvPr>
          <p:cNvPicPr>
            <a:picLocks noChangeAspect="1"/>
          </p:cNvPicPr>
          <p:nvPr/>
        </p:nvPicPr>
        <p:blipFill>
          <a:blip r:embed="rId4" cstate="print"/>
          <a:stretch>
            <a:fillRect/>
          </a:stretch>
        </p:blipFill>
        <p:spPr>
          <a:xfrm>
            <a:off x="7110549" y="5241881"/>
            <a:ext cx="5081451" cy="1616119"/>
          </a:xfrm>
          <a:prstGeom prst="rect">
            <a:avLst/>
          </a:prstGeom>
        </p:spPr>
      </p:pic>
    </p:spTree>
    <p:extLst>
      <p:ext uri="{BB962C8B-B14F-4D97-AF65-F5344CB8AC3E}">
        <p14:creationId xmlns:p14="http://schemas.microsoft.com/office/powerpoint/2010/main" val="2548330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2262183" y="2227188"/>
            <a:ext cx="6356523" cy="1320800"/>
          </a:xfrm>
        </p:spPr>
        <p:txBody>
          <a:bodyPr>
            <a:normAutofit/>
          </a:bodyPr>
          <a:lstStyle/>
          <a:p>
            <a:pPr algn="ctr"/>
            <a:r>
              <a:rPr lang="en-US" sz="8000" b="1" dirty="0">
                <a:solidFill>
                  <a:srgbClr val="0066FF"/>
                </a:solidFill>
                <a:latin typeface="Arial" panose="020B0604020202020204" pitchFamily="34" charset="0"/>
                <a:cs typeface="Arial" panose="020B0604020202020204" pitchFamily="34" charset="0"/>
              </a:rPr>
              <a:t>QUESTIONS</a:t>
            </a:r>
          </a:p>
        </p:txBody>
      </p:sp>
      <p:pic>
        <p:nvPicPr>
          <p:cNvPr id="4" name="Picture 3" descr="Food-Safety_sm.jpg"/>
          <p:cNvPicPr>
            <a:picLocks noChangeAspect="1"/>
          </p:cNvPicPr>
          <p:nvPr/>
        </p:nvPicPr>
        <p:blipFill>
          <a:blip r:embed="rId2" cstate="print"/>
          <a:stretch>
            <a:fillRect/>
          </a:stretch>
        </p:blipFill>
        <p:spPr>
          <a:xfrm>
            <a:off x="3063843" y="4649821"/>
            <a:ext cx="5081451" cy="1616119"/>
          </a:xfrm>
          <a:prstGeom prst="rect">
            <a:avLst/>
          </a:prstGeom>
        </p:spPr>
      </p:pic>
    </p:spTree>
    <p:extLst>
      <p:ext uri="{BB962C8B-B14F-4D97-AF65-F5344CB8AC3E}">
        <p14:creationId xmlns:p14="http://schemas.microsoft.com/office/powerpoint/2010/main" val="88377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953589" y="596538"/>
            <a:ext cx="6792685" cy="910902"/>
          </a:xfrm>
        </p:spPr>
        <p:txBody>
          <a:bodyPr>
            <a:noAutofit/>
          </a:bodyPr>
          <a:lstStyle/>
          <a:p>
            <a:r>
              <a:rPr lang="en-US" sz="5400" b="1" dirty="0">
                <a:solidFill>
                  <a:srgbClr val="0066FF"/>
                </a:solidFill>
                <a:latin typeface="Arial" panose="020B0604020202020204" pitchFamily="34" charset="0"/>
                <a:cs typeface="Arial" panose="020B0604020202020204" pitchFamily="34" charset="0"/>
              </a:rPr>
              <a:t>Overview</a:t>
            </a:r>
          </a:p>
        </p:txBody>
      </p:sp>
      <p:sp>
        <p:nvSpPr>
          <p:cNvPr id="86019" name="Rectangle 3"/>
          <p:cNvSpPr>
            <a:spLocks noGrp="1" noChangeArrowheads="1"/>
          </p:cNvSpPr>
          <p:nvPr>
            <p:ph idx="1"/>
          </p:nvPr>
        </p:nvSpPr>
        <p:spPr>
          <a:xfrm>
            <a:off x="677511" y="1989579"/>
            <a:ext cx="9733586" cy="3629825"/>
          </a:xfrm>
        </p:spPr>
        <p:txBody>
          <a:bodyPr>
            <a:normAutofit fontScale="85000" lnSpcReduction="20000"/>
          </a:bodyPr>
          <a:lstStyle/>
          <a:p>
            <a:r>
              <a:rPr lang="en-US" sz="3600" dirty="0">
                <a:latin typeface="Arial" panose="020B0604020202020204" pitchFamily="34" charset="0"/>
                <a:cs typeface="Arial" panose="020B0604020202020204" pitchFamily="34" charset="0"/>
              </a:rPr>
              <a:t>What is driving food safety?</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Provincial or Federal Licensing?</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What is GFSI?</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What are buyers demanding for Food Safety?</a:t>
            </a:r>
          </a:p>
          <a:p>
            <a:endParaRPr lang="en-US" sz="3600"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pic>
        <p:nvPicPr>
          <p:cNvPr id="4" name="Picture 3" descr="Food-Safety_sm.jpg"/>
          <p:cNvPicPr>
            <a:picLocks noChangeAspect="1"/>
          </p:cNvPicPr>
          <p:nvPr/>
        </p:nvPicPr>
        <p:blipFill>
          <a:blip r:embed="rId3" cstate="print"/>
          <a:stretch>
            <a:fillRect/>
          </a:stretch>
        </p:blipFill>
        <p:spPr>
          <a:xfrm>
            <a:off x="7110549" y="0"/>
            <a:ext cx="5081451" cy="1616119"/>
          </a:xfrm>
          <a:prstGeom prst="rect">
            <a:avLst/>
          </a:prstGeom>
        </p:spPr>
      </p:pic>
    </p:spTree>
    <p:extLst>
      <p:ext uri="{BB962C8B-B14F-4D97-AF65-F5344CB8AC3E}">
        <p14:creationId xmlns:p14="http://schemas.microsoft.com/office/powerpoint/2010/main" val="145056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d-Safety_sm.jpg"/>
          <p:cNvPicPr>
            <a:picLocks noChangeAspect="1"/>
          </p:cNvPicPr>
          <p:nvPr/>
        </p:nvPicPr>
        <p:blipFill>
          <a:blip r:embed="rId3" cstate="print"/>
          <a:stretch>
            <a:fillRect/>
          </a:stretch>
        </p:blipFill>
        <p:spPr>
          <a:xfrm>
            <a:off x="7110549" y="0"/>
            <a:ext cx="5081451" cy="1616119"/>
          </a:xfrm>
          <a:prstGeom prst="rect">
            <a:avLst/>
          </a:prstGeom>
        </p:spPr>
      </p:pic>
      <p:pic>
        <p:nvPicPr>
          <p:cNvPr id="1026" name="Picture 2" descr="5 Studies That Help Explain How Organic Production Works - Growing Produce">
            <a:extLst>
              <a:ext uri="{FF2B5EF4-FFF2-40B4-BE49-F238E27FC236}">
                <a16:creationId xmlns:a16="http://schemas.microsoft.com/office/drawing/2014/main" id="{84D25CA0-B499-2B0A-949F-C1B71DA643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1320" y="3482137"/>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6EF633F0-9F24-F035-2128-563F453B3003}"/>
              </a:ext>
            </a:extLst>
          </p:cNvPr>
          <p:cNvSpPr>
            <a:spLocks noGrp="1"/>
          </p:cNvSpPr>
          <p:nvPr>
            <p:ph type="title"/>
          </p:nvPr>
        </p:nvSpPr>
        <p:spPr>
          <a:xfrm>
            <a:off x="677511" y="609600"/>
            <a:ext cx="6111909" cy="1006519"/>
          </a:xfrm>
        </p:spPr>
        <p:txBody>
          <a:bodyPr/>
          <a:lstStyle/>
          <a:p>
            <a:r>
              <a:rPr lang="en-CA" b="1" dirty="0">
                <a:solidFill>
                  <a:srgbClr val="0066FF"/>
                </a:solidFill>
                <a:latin typeface="Arial" panose="020B0604020202020204" pitchFamily="34" charset="0"/>
                <a:cs typeface="Arial" panose="020B0604020202020204" pitchFamily="34" charset="0"/>
              </a:rPr>
              <a:t>Fresh Fruit and Vegetables</a:t>
            </a:r>
          </a:p>
        </p:txBody>
      </p:sp>
      <p:pic>
        <p:nvPicPr>
          <p:cNvPr id="1028" name="Picture 4">
            <a:extLst>
              <a:ext uri="{FF2B5EF4-FFF2-40B4-BE49-F238E27FC236}">
                <a16:creationId xmlns:a16="http://schemas.microsoft.com/office/drawing/2014/main" id="{96FB4605-1FA9-0154-441C-94FA0D7704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49445" y="1616119"/>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voiding Root Disease in Greenhouse Vegetables | PRO-MIX">
            <a:extLst>
              <a:ext uri="{FF2B5EF4-FFF2-40B4-BE49-F238E27FC236}">
                <a16:creationId xmlns:a16="http://schemas.microsoft.com/office/drawing/2014/main" id="{4B664B05-10A5-4425-EAA7-5813E73A9B3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85601" y="1616119"/>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ruit &amp; Berry Crops">
            <a:extLst>
              <a:ext uri="{FF2B5EF4-FFF2-40B4-BE49-F238E27FC236}">
                <a16:creationId xmlns:a16="http://schemas.microsoft.com/office/drawing/2014/main" id="{7230380A-A5B9-43F3-0DAB-7EE528BF07C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09388" y="3622631"/>
            <a:ext cx="2819400" cy="16192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Fruit &amp; Vegetable Crops | Extension">
            <a:extLst>
              <a:ext uri="{FF2B5EF4-FFF2-40B4-BE49-F238E27FC236}">
                <a16:creationId xmlns:a16="http://schemas.microsoft.com/office/drawing/2014/main" id="{E8376EFC-5E46-5B62-96F6-0676BDC641F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67181" y="5400543"/>
            <a:ext cx="3381375" cy="13525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E4CB0200-3246-8A48-4CF8-E0F41A3D50C4}"/>
              </a:ext>
            </a:extLst>
          </p:cNvPr>
          <p:cNvSpPr>
            <a:spLocks noGrp="1" noChangeArrowheads="1"/>
          </p:cNvSpPr>
          <p:nvPr>
            <p:ph idx="1"/>
          </p:nvPr>
        </p:nvSpPr>
        <p:spPr>
          <a:xfrm>
            <a:off x="325181" y="1532299"/>
            <a:ext cx="4756271" cy="5101463"/>
          </a:xfrm>
          <a:solidFill>
            <a:schemeClr val="bg1"/>
          </a:solidFill>
        </p:spPr>
        <p:txBody>
          <a:bodyPr>
            <a:normAutofit lnSpcReduction="10000"/>
          </a:bodyPr>
          <a:lstStyle/>
          <a:p>
            <a:pPr marL="0" indent="0">
              <a:buNone/>
            </a:pPr>
            <a:r>
              <a:rPr lang="en-US" sz="3200" dirty="0">
                <a:effectLst/>
                <a:latin typeface="Arial" panose="020B0604020202020204" pitchFamily="34" charset="0"/>
                <a:cs typeface="Arial" panose="020B0604020202020204" pitchFamily="34" charset="0"/>
              </a:rPr>
              <a:t>What are the requirements for Grow, </a:t>
            </a:r>
            <a:r>
              <a:rPr lang="en-US" sz="3200" dirty="0">
                <a:latin typeface="Arial" panose="020B0604020202020204" pitchFamily="34" charset="0"/>
                <a:cs typeface="Arial" panose="020B0604020202020204" pitchFamily="34" charset="0"/>
              </a:rPr>
              <a:t>Harvest, Pack and Process </a:t>
            </a:r>
            <a:r>
              <a:rPr lang="en-US" sz="3200" dirty="0">
                <a:effectLst/>
                <a:latin typeface="Arial" panose="020B0604020202020204" pitchFamily="34" charset="0"/>
                <a:cs typeface="Arial" panose="020B0604020202020204" pitchFamily="34" charset="0"/>
              </a:rPr>
              <a:t>FF&amp;V:</a:t>
            </a:r>
          </a:p>
          <a:p>
            <a:r>
              <a:rPr lang="en-US" sz="3200" dirty="0">
                <a:latin typeface="Arial" panose="020B0604020202020204" pitchFamily="34" charset="0"/>
                <a:cs typeface="Arial" panose="020B0604020202020204" pitchFamily="34" charset="0"/>
              </a:rPr>
              <a:t>A show of hands, who has</a:t>
            </a:r>
          </a:p>
          <a:p>
            <a:r>
              <a:rPr lang="en-US" sz="3200" dirty="0">
                <a:solidFill>
                  <a:srgbClr val="FF0000"/>
                </a:solidFill>
                <a:latin typeface="Arial" panose="020B0604020202020204" pitchFamily="34" charset="0"/>
                <a:cs typeface="Arial" panose="020B0604020202020204" pitchFamily="34" charset="0"/>
              </a:rPr>
              <a:t>Safe Food for Canadians License</a:t>
            </a:r>
          </a:p>
          <a:p>
            <a:r>
              <a:rPr lang="en-US" sz="3200" dirty="0">
                <a:solidFill>
                  <a:srgbClr val="FF0000"/>
                </a:solidFill>
                <a:effectLst/>
                <a:latin typeface="Arial" panose="020B0604020202020204" pitchFamily="34" charset="0"/>
                <a:cs typeface="Arial" panose="020B0604020202020204" pitchFamily="34" charset="0"/>
              </a:rPr>
              <a:t>Certification to CanadaGAP</a:t>
            </a:r>
          </a:p>
        </p:txBody>
      </p:sp>
      <p:pic>
        <p:nvPicPr>
          <p:cNvPr id="1036" name="Picture 12" descr="A pick of packing house highlights | Good Fruit Grower">
            <a:extLst>
              <a:ext uri="{FF2B5EF4-FFF2-40B4-BE49-F238E27FC236}">
                <a16:creationId xmlns:a16="http://schemas.microsoft.com/office/drawing/2014/main" id="{48451E25-F0CF-C8CA-0EEF-447F555FE7D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83691" y="520528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05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56005" y="201703"/>
            <a:ext cx="8153655" cy="1039268"/>
          </a:xfrm>
        </p:spPr>
        <p:txBody>
          <a:bodyPr>
            <a:normAutofit/>
          </a:bodyPr>
          <a:lstStyle/>
          <a:p>
            <a:r>
              <a:rPr lang="en-US" sz="4800" b="1" i="0" dirty="0">
                <a:solidFill>
                  <a:srgbClr val="0066FF"/>
                </a:solidFill>
                <a:effectLst/>
                <a:latin typeface="Arial" charset="0"/>
              </a:rPr>
              <a:t>Importance of Food </a:t>
            </a:r>
            <a:r>
              <a:rPr lang="en-US" sz="4800" b="1" dirty="0">
                <a:solidFill>
                  <a:srgbClr val="0066FF"/>
                </a:solidFill>
                <a:latin typeface="Arial" charset="0"/>
              </a:rPr>
              <a:t>Safety</a:t>
            </a:r>
            <a:endParaRPr lang="en-US" sz="4800" b="1" i="0" dirty="0">
              <a:solidFill>
                <a:srgbClr val="0066FF"/>
              </a:solidFill>
              <a:effectLst/>
            </a:endParaRPr>
          </a:p>
        </p:txBody>
      </p:sp>
      <p:sp>
        <p:nvSpPr>
          <p:cNvPr id="65539" name="Rectangle 3"/>
          <p:cNvSpPr>
            <a:spLocks noGrp="1" noChangeArrowheads="1"/>
          </p:cNvSpPr>
          <p:nvPr>
            <p:ph idx="1"/>
          </p:nvPr>
        </p:nvSpPr>
        <p:spPr>
          <a:xfrm>
            <a:off x="325181" y="1240970"/>
            <a:ext cx="9641779" cy="5101463"/>
          </a:xfrm>
          <a:noFill/>
        </p:spPr>
        <p:txBody>
          <a:bodyPr>
            <a:normAutofit fontScale="92500" lnSpcReduction="20000"/>
          </a:bodyPr>
          <a:lstStyle/>
          <a:p>
            <a:r>
              <a:rPr lang="en-CA" sz="3200" b="1" dirty="0">
                <a:latin typeface="Arial" panose="020B0604020202020204" pitchFamily="34" charset="0"/>
                <a:cs typeface="Arial" panose="020B0604020202020204" pitchFamily="34" charset="0"/>
              </a:rPr>
              <a:t>Food Borne Illness in Canada </a:t>
            </a:r>
            <a:r>
              <a:rPr lang="en-CA" sz="3200" dirty="0">
                <a:latin typeface="Arial" panose="020B0604020202020204" pitchFamily="34" charset="0"/>
                <a:cs typeface="Arial" panose="020B0604020202020204" pitchFamily="34" charset="0"/>
              </a:rPr>
              <a:t>- 4 million Canadians / year</a:t>
            </a:r>
          </a:p>
          <a:p>
            <a:pPr lvl="1"/>
            <a:r>
              <a:rPr lang="en-CA" sz="2800" dirty="0">
                <a:latin typeface="Arial" panose="020B0604020202020204" pitchFamily="34" charset="0"/>
                <a:cs typeface="Arial" panose="020B0604020202020204" pitchFamily="34" charset="0"/>
              </a:rPr>
              <a:t>11,600 hospitalizations and 238 deaths / year</a:t>
            </a:r>
          </a:p>
          <a:p>
            <a:pPr lvl="1"/>
            <a:r>
              <a:rPr lang="en-CA" sz="2800" dirty="0">
                <a:latin typeface="Arial" panose="020B0604020202020204" pitchFamily="34" charset="0"/>
                <a:cs typeface="Arial" panose="020B0604020202020204" pitchFamily="34" charset="0"/>
              </a:rPr>
              <a:t>Health care burdened with costs</a:t>
            </a:r>
          </a:p>
          <a:p>
            <a:pPr lvl="1"/>
            <a:r>
              <a:rPr lang="en-CA" sz="2800" dirty="0">
                <a:latin typeface="Arial" panose="020B0604020202020204" pitchFamily="34" charset="0"/>
                <a:cs typeface="Arial" panose="020B0604020202020204" pitchFamily="34" charset="0"/>
              </a:rPr>
              <a:t>Long term health effects</a:t>
            </a:r>
          </a:p>
          <a:p>
            <a:pPr lvl="1"/>
            <a:r>
              <a:rPr lang="en-CA" sz="2800" dirty="0">
                <a:latin typeface="Arial" panose="020B0604020202020204" pitchFamily="34" charset="0"/>
                <a:cs typeface="Arial" panose="020B0604020202020204" pitchFamily="34" charset="0"/>
              </a:rPr>
              <a:t>Lost productivity</a:t>
            </a:r>
          </a:p>
          <a:p>
            <a:r>
              <a:rPr lang="en-CA" sz="3200" b="1" dirty="0">
                <a:latin typeface="Arial" panose="020B0604020202020204" pitchFamily="34" charset="0"/>
                <a:cs typeface="Arial" panose="020B0604020202020204" pitchFamily="34" charset="0"/>
              </a:rPr>
              <a:t>Food Recalls</a:t>
            </a:r>
          </a:p>
          <a:p>
            <a:pPr lvl="1"/>
            <a:r>
              <a:rPr lang="en-CA" sz="2800" dirty="0">
                <a:latin typeface="Arial" panose="020B0604020202020204" pitchFamily="34" charset="0"/>
                <a:cs typeface="Arial" panose="020B0604020202020204" pitchFamily="34" charset="0"/>
              </a:rPr>
              <a:t>Damage reputation of the processor, retailers and the country</a:t>
            </a:r>
          </a:p>
          <a:p>
            <a:pPr lvl="1"/>
            <a:r>
              <a:rPr lang="en-CA" sz="2800" dirty="0">
                <a:latin typeface="Arial" panose="020B0604020202020204" pitchFamily="34" charset="0"/>
                <a:cs typeface="Arial" panose="020B0604020202020204" pitchFamily="34" charset="0"/>
              </a:rPr>
              <a:t>Can cost millions of dollars</a:t>
            </a:r>
          </a:p>
          <a:p>
            <a:pPr lvl="1"/>
            <a:r>
              <a:rPr lang="en-CA" sz="2800" dirty="0">
                <a:latin typeface="Arial" panose="020B0604020202020204" pitchFamily="34" charset="0"/>
                <a:cs typeface="Arial" panose="020B0604020202020204" pitchFamily="34" charset="0"/>
              </a:rPr>
              <a:t>Why so many recalls? Good or Bad?</a:t>
            </a:r>
          </a:p>
        </p:txBody>
      </p:sp>
      <p:pic>
        <p:nvPicPr>
          <p:cNvPr id="7" name="Picture 6" descr="Food-Safety_sm.jpg">
            <a:extLst>
              <a:ext uri="{FF2B5EF4-FFF2-40B4-BE49-F238E27FC236}">
                <a16:creationId xmlns:a16="http://schemas.microsoft.com/office/drawing/2014/main" id="{B8090680-72D7-4D9F-8E72-9B3260C9D07B}"/>
              </a:ext>
            </a:extLst>
          </p:cNvPr>
          <p:cNvPicPr>
            <a:picLocks noChangeAspect="1"/>
          </p:cNvPicPr>
          <p:nvPr/>
        </p:nvPicPr>
        <p:blipFill>
          <a:blip r:embed="rId3" cstate="print"/>
          <a:stretch>
            <a:fillRect/>
          </a:stretch>
        </p:blipFill>
        <p:spPr>
          <a:xfrm>
            <a:off x="9105089" y="0"/>
            <a:ext cx="3086911" cy="99222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55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55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55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55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553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553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553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55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56005" y="201703"/>
            <a:ext cx="6690615" cy="1039268"/>
          </a:xfrm>
        </p:spPr>
        <p:txBody>
          <a:bodyPr>
            <a:normAutofit/>
          </a:bodyPr>
          <a:lstStyle/>
          <a:p>
            <a:r>
              <a:rPr lang="en-US" sz="4800" b="1" i="0" dirty="0">
                <a:solidFill>
                  <a:srgbClr val="0066FF"/>
                </a:solidFill>
                <a:effectLst/>
                <a:latin typeface="Arial" charset="0"/>
              </a:rPr>
              <a:t>HACCP is the Answer</a:t>
            </a:r>
            <a:endParaRPr lang="en-US" sz="4800" b="1" i="0" dirty="0">
              <a:solidFill>
                <a:srgbClr val="0066FF"/>
              </a:solidFill>
              <a:effectLst/>
            </a:endParaRPr>
          </a:p>
        </p:txBody>
      </p:sp>
      <p:sp>
        <p:nvSpPr>
          <p:cNvPr id="65539" name="Rectangle 3"/>
          <p:cNvSpPr>
            <a:spLocks noGrp="1" noChangeArrowheads="1"/>
          </p:cNvSpPr>
          <p:nvPr>
            <p:ph idx="1"/>
          </p:nvPr>
        </p:nvSpPr>
        <p:spPr>
          <a:xfrm>
            <a:off x="325181" y="1240970"/>
            <a:ext cx="9984679" cy="5101463"/>
          </a:xfrm>
          <a:noFill/>
        </p:spPr>
        <p:txBody>
          <a:bodyPr>
            <a:normAutofit/>
          </a:bodyPr>
          <a:lstStyle/>
          <a:p>
            <a:r>
              <a:rPr lang="en-CA" sz="3200" dirty="0">
                <a:latin typeface="Arial" panose="020B0604020202020204" pitchFamily="34" charset="0"/>
                <a:cs typeface="Arial" panose="020B0604020202020204" pitchFamily="34" charset="0"/>
              </a:rPr>
              <a:t>HACCP = Hazard Analysis Critical Control Points</a:t>
            </a:r>
          </a:p>
          <a:p>
            <a:r>
              <a:rPr lang="en-CA" sz="3200" dirty="0">
                <a:latin typeface="Arial" panose="020B0604020202020204" pitchFamily="34" charset="0"/>
                <a:cs typeface="Arial" panose="020B0604020202020204" pitchFamily="34" charset="0"/>
              </a:rPr>
              <a:t>Internationally recognized (180 countries)</a:t>
            </a:r>
          </a:p>
          <a:p>
            <a:r>
              <a:rPr lang="en-CA" sz="3200" dirty="0">
                <a:latin typeface="Arial" panose="020B0604020202020204" pitchFamily="34" charset="0"/>
                <a:cs typeface="Arial" panose="020B0604020202020204" pitchFamily="34" charset="0"/>
              </a:rPr>
              <a:t>Proactive in Hazard ID for your product </a:t>
            </a:r>
            <a:r>
              <a:rPr lang="en-CA" sz="3200" dirty="0">
                <a:latin typeface="Arial" panose="020B0604020202020204" pitchFamily="34" charset="0"/>
                <a:cs typeface="Arial" panose="020B0604020202020204" pitchFamily="34" charset="0"/>
                <a:sym typeface="Wingdings" panose="05000000000000000000" pitchFamily="2" charset="2"/>
              </a:rPr>
              <a:t> implement control measures </a:t>
            </a:r>
            <a:endParaRPr lang="en-CA" sz="3200" dirty="0">
              <a:latin typeface="Arial" panose="020B0604020202020204" pitchFamily="34" charset="0"/>
              <a:cs typeface="Arial" panose="020B0604020202020204" pitchFamily="34" charset="0"/>
            </a:endParaRPr>
          </a:p>
          <a:p>
            <a:endParaRPr lang="en-CA" sz="3200" dirty="0">
              <a:latin typeface="Arial" panose="020B0604020202020204" pitchFamily="34" charset="0"/>
              <a:cs typeface="Arial" panose="020B0604020202020204" pitchFamily="34" charset="0"/>
            </a:endParaRPr>
          </a:p>
          <a:p>
            <a:r>
              <a:rPr lang="en-CA" sz="3200" dirty="0">
                <a:latin typeface="Arial" panose="020B0604020202020204" pitchFamily="34" charset="0"/>
                <a:cs typeface="Arial" panose="020B0604020202020204" pitchFamily="34" charset="0"/>
              </a:rPr>
              <a:t>Farm to Fork                                                          (On Farm Food Safety </a:t>
            </a:r>
            <a:r>
              <a:rPr lang="en-CA" sz="3200" dirty="0">
                <a:latin typeface="Arial" panose="020B0604020202020204" pitchFamily="34" charset="0"/>
                <a:cs typeface="Arial" panose="020B0604020202020204" pitchFamily="34" charset="0"/>
                <a:sym typeface="Wingdings" panose="05000000000000000000" pitchFamily="2" charset="2"/>
              </a:rPr>
              <a:t> </a:t>
            </a:r>
            <a:r>
              <a:rPr lang="en-CA" sz="3200" dirty="0">
                <a:latin typeface="Arial" panose="020B0604020202020204" pitchFamily="34" charset="0"/>
                <a:cs typeface="Arial" panose="020B0604020202020204" pitchFamily="34" charset="0"/>
              </a:rPr>
              <a:t>Processor HACCP)</a:t>
            </a:r>
            <a:endParaRPr lang="en-US" sz="3200" dirty="0">
              <a:effectLst/>
              <a:latin typeface="Arial" panose="020B0604020202020204" pitchFamily="34" charset="0"/>
              <a:cs typeface="Arial" panose="020B0604020202020204" pitchFamily="34" charset="0"/>
            </a:endParaRPr>
          </a:p>
        </p:txBody>
      </p:sp>
      <p:pic>
        <p:nvPicPr>
          <p:cNvPr id="7" name="Picture 6" descr="Food-Safety_sm.jpg">
            <a:extLst>
              <a:ext uri="{FF2B5EF4-FFF2-40B4-BE49-F238E27FC236}">
                <a16:creationId xmlns:a16="http://schemas.microsoft.com/office/drawing/2014/main" id="{B8090680-72D7-4D9F-8E72-9B3260C9D07B}"/>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42192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55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d-Safety_sm.jpg"/>
          <p:cNvPicPr>
            <a:picLocks noChangeAspect="1"/>
          </p:cNvPicPr>
          <p:nvPr/>
        </p:nvPicPr>
        <p:blipFill>
          <a:blip r:embed="rId3" cstate="print"/>
          <a:stretch>
            <a:fillRect/>
          </a:stretch>
        </p:blipFill>
        <p:spPr>
          <a:xfrm>
            <a:off x="7110549" y="0"/>
            <a:ext cx="5081451" cy="1616119"/>
          </a:xfrm>
          <a:prstGeom prst="rect">
            <a:avLst/>
          </a:prstGeom>
        </p:spPr>
      </p:pic>
      <p:sp>
        <p:nvSpPr>
          <p:cNvPr id="3" name="Title 2">
            <a:extLst>
              <a:ext uri="{FF2B5EF4-FFF2-40B4-BE49-F238E27FC236}">
                <a16:creationId xmlns:a16="http://schemas.microsoft.com/office/drawing/2014/main" id="{6EF633F0-9F24-F035-2128-563F453B3003}"/>
              </a:ext>
            </a:extLst>
          </p:cNvPr>
          <p:cNvSpPr>
            <a:spLocks noGrp="1"/>
          </p:cNvSpPr>
          <p:nvPr>
            <p:ph type="title"/>
          </p:nvPr>
        </p:nvSpPr>
        <p:spPr>
          <a:xfrm>
            <a:off x="357471" y="251461"/>
            <a:ext cx="6111909" cy="1364658"/>
          </a:xfrm>
        </p:spPr>
        <p:txBody>
          <a:bodyPr>
            <a:normAutofit fontScale="90000"/>
          </a:bodyPr>
          <a:lstStyle/>
          <a:p>
            <a:r>
              <a:rPr lang="en-CA" sz="4400" b="1" dirty="0">
                <a:solidFill>
                  <a:srgbClr val="0066FF"/>
                </a:solidFill>
                <a:latin typeface="Arial" panose="020B0604020202020204" pitchFamily="34" charset="0"/>
                <a:cs typeface="Arial" panose="020B0604020202020204" pitchFamily="34" charset="0"/>
              </a:rPr>
              <a:t>Food Processing - you know you want to!!</a:t>
            </a:r>
          </a:p>
        </p:txBody>
      </p:sp>
      <p:pic>
        <p:nvPicPr>
          <p:cNvPr id="7" name="Picture 6" descr="Sweet Mustard Pickles - Celebration Generation">
            <a:extLst>
              <a:ext uri="{FF2B5EF4-FFF2-40B4-BE49-F238E27FC236}">
                <a16:creationId xmlns:a16="http://schemas.microsoft.com/office/drawing/2014/main" id="{66943CEF-86E2-0A78-061C-5A37AD8CCD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5966" y="1983636"/>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Gummy Bears and Candy Bars Are Casualties of the Pandemic | WIRED">
            <a:extLst>
              <a:ext uri="{FF2B5EF4-FFF2-40B4-BE49-F238E27FC236}">
                <a16:creationId xmlns:a16="http://schemas.microsoft.com/office/drawing/2014/main" id="{B6906D1E-0AF2-3D72-38C4-39FD4F5151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98524" y="1951631"/>
            <a:ext cx="2952750" cy="15430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Quick Pickled Garlic Recipe - Home. Made. Interest.">
            <a:extLst>
              <a:ext uri="{FF2B5EF4-FFF2-40B4-BE49-F238E27FC236}">
                <a16:creationId xmlns:a16="http://schemas.microsoft.com/office/drawing/2014/main" id="{7290818C-EDD6-4DD7-8C09-15F04171DD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09693" y="398613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Homemade Salsa Recipe - Love and Lemons">
            <a:extLst>
              <a:ext uri="{FF2B5EF4-FFF2-40B4-BE49-F238E27FC236}">
                <a16:creationId xmlns:a16="http://schemas.microsoft.com/office/drawing/2014/main" id="{DC518B57-370A-92B6-1131-A7253CC16F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694" y="3830194"/>
            <a:ext cx="3687295" cy="276547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Apple Juice Recipe With &amp; Without Juicer - Swasthi's Recipes">
            <a:extLst>
              <a:ext uri="{FF2B5EF4-FFF2-40B4-BE49-F238E27FC236}">
                <a16:creationId xmlns:a16="http://schemas.microsoft.com/office/drawing/2014/main" id="{276465D0-B743-41F7-1957-EAE536A731C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57471" y="3619276"/>
            <a:ext cx="2876836" cy="2876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7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86188" y="366849"/>
            <a:ext cx="8506352" cy="821871"/>
          </a:xfrm>
        </p:spPr>
        <p:txBody>
          <a:bodyPr>
            <a:normAutofit/>
          </a:bodyPr>
          <a:lstStyle/>
          <a:p>
            <a:r>
              <a:rPr lang="en-US" sz="4000" b="1" dirty="0">
                <a:solidFill>
                  <a:srgbClr val="0066FF"/>
                </a:solidFill>
                <a:latin typeface="Arial" charset="0"/>
              </a:rPr>
              <a:t>Provincial Food Premises License</a:t>
            </a:r>
            <a:endParaRPr lang="en-US" sz="4000" b="1" i="0" dirty="0">
              <a:solidFill>
                <a:srgbClr val="0066FF"/>
              </a:solidFill>
              <a:effectLst/>
            </a:endParaRPr>
          </a:p>
        </p:txBody>
      </p:sp>
      <p:sp>
        <p:nvSpPr>
          <p:cNvPr id="403459" name="Rectangle 3"/>
          <p:cNvSpPr>
            <a:spLocks noGrp="1" noChangeArrowheads="1"/>
          </p:cNvSpPr>
          <p:nvPr>
            <p:ph idx="1"/>
          </p:nvPr>
        </p:nvSpPr>
        <p:spPr>
          <a:xfrm>
            <a:off x="386188" y="1471749"/>
            <a:ext cx="10586612" cy="5019402"/>
          </a:xfrm>
          <a:noFill/>
        </p:spPr>
        <p:txBody>
          <a:bodyPr>
            <a:normAutofit fontScale="85000" lnSpcReduction="10000"/>
          </a:bodyPr>
          <a:lstStyle/>
          <a:p>
            <a:pPr marL="0" indent="0">
              <a:buNone/>
            </a:pPr>
            <a:r>
              <a:rPr lang="en-US" sz="3600" dirty="0">
                <a:solidFill>
                  <a:schemeClr val="tx1"/>
                </a:solidFill>
                <a:latin typeface="Arial" charset="0"/>
              </a:rPr>
              <a:t>NB Health – Food Premises License</a:t>
            </a:r>
          </a:p>
          <a:p>
            <a:r>
              <a:rPr lang="en-US" sz="3800" dirty="0">
                <a:solidFill>
                  <a:schemeClr val="tx1"/>
                </a:solidFill>
                <a:latin typeface="Arial" charset="0"/>
                <a:sym typeface="Wingdings" panose="05000000000000000000" pitchFamily="2" charset="2"/>
              </a:rPr>
              <a:t>Class 3, 4 or 5 License is based on risk</a:t>
            </a:r>
          </a:p>
          <a:p>
            <a:pPr marL="0" indent="0">
              <a:buNone/>
            </a:pPr>
            <a:r>
              <a:rPr lang="en-US" sz="3600" b="1" dirty="0">
                <a:solidFill>
                  <a:schemeClr val="tx1"/>
                </a:solidFill>
                <a:latin typeface="Arial" charset="0"/>
              </a:rPr>
              <a:t>Benefits:</a:t>
            </a:r>
          </a:p>
          <a:p>
            <a:pPr lvl="1"/>
            <a:r>
              <a:rPr lang="en-US" sz="3400" dirty="0">
                <a:solidFill>
                  <a:schemeClr val="tx1"/>
                </a:solidFill>
                <a:latin typeface="Arial" charset="0"/>
              </a:rPr>
              <a:t>Low cost to enter, hone your business skills</a:t>
            </a:r>
          </a:p>
          <a:p>
            <a:pPr lvl="1"/>
            <a:r>
              <a:rPr lang="en-US" sz="3400" dirty="0">
                <a:solidFill>
                  <a:schemeClr val="tx1"/>
                </a:solidFill>
                <a:latin typeface="Arial" charset="0"/>
              </a:rPr>
              <a:t>Requirements are easily achievable – some documentation </a:t>
            </a:r>
          </a:p>
          <a:p>
            <a:pPr lvl="1"/>
            <a:r>
              <a:rPr lang="en-US" sz="3400" dirty="0">
                <a:solidFill>
                  <a:schemeClr val="tx1"/>
                </a:solidFill>
                <a:latin typeface="Arial" charset="0"/>
              </a:rPr>
              <a:t>Qualifications of operator – food handler course</a:t>
            </a:r>
          </a:p>
          <a:p>
            <a:pPr marL="0" indent="0">
              <a:buNone/>
            </a:pPr>
            <a:r>
              <a:rPr lang="en-US" sz="3600" b="1" dirty="0">
                <a:solidFill>
                  <a:schemeClr val="tx1"/>
                </a:solidFill>
                <a:latin typeface="Arial" charset="0"/>
              </a:rPr>
              <a:t>Downside:</a:t>
            </a:r>
          </a:p>
          <a:p>
            <a:r>
              <a:rPr lang="en-US" sz="3600" b="1" dirty="0">
                <a:solidFill>
                  <a:srgbClr val="FF0000"/>
                </a:solidFill>
                <a:latin typeface="Arial" charset="0"/>
              </a:rPr>
              <a:t>Products must stay in the province</a:t>
            </a:r>
          </a:p>
          <a:p>
            <a:r>
              <a:rPr lang="en-US" sz="3600" b="1" dirty="0">
                <a:solidFill>
                  <a:srgbClr val="FF0000"/>
                </a:solidFill>
                <a:latin typeface="Arial" charset="0"/>
              </a:rPr>
              <a:t>Access to retail may be limited</a:t>
            </a:r>
          </a:p>
        </p:txBody>
      </p:sp>
      <p:pic>
        <p:nvPicPr>
          <p:cNvPr id="5" name="Picture 4" descr="Food-Safety_sm.jpg">
            <a:extLst>
              <a:ext uri="{FF2B5EF4-FFF2-40B4-BE49-F238E27FC236}">
                <a16:creationId xmlns:a16="http://schemas.microsoft.com/office/drawing/2014/main" id="{89EEBB8B-D397-4C03-AE13-95AC8E6D7096}"/>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218657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39481" y="257990"/>
            <a:ext cx="8199375" cy="992221"/>
          </a:xfrm>
        </p:spPr>
        <p:txBody>
          <a:bodyPr>
            <a:normAutofit/>
          </a:bodyPr>
          <a:lstStyle/>
          <a:p>
            <a:r>
              <a:rPr lang="en-US" b="1" i="0" dirty="0">
                <a:solidFill>
                  <a:srgbClr val="0066FF"/>
                </a:solidFill>
                <a:effectLst/>
                <a:latin typeface="Arial" charset="0"/>
              </a:rPr>
              <a:t>Safe Food for Canadians Regulation</a:t>
            </a:r>
            <a:endParaRPr lang="en-US" b="1" i="0" dirty="0">
              <a:solidFill>
                <a:srgbClr val="0066FF"/>
              </a:solidFill>
              <a:effectLst/>
            </a:endParaRPr>
          </a:p>
        </p:txBody>
      </p:sp>
      <p:sp>
        <p:nvSpPr>
          <p:cNvPr id="65539" name="Rectangle 3"/>
          <p:cNvSpPr>
            <a:spLocks noGrp="1" noChangeArrowheads="1"/>
          </p:cNvSpPr>
          <p:nvPr>
            <p:ph idx="1"/>
          </p:nvPr>
        </p:nvSpPr>
        <p:spPr>
          <a:xfrm>
            <a:off x="325181" y="1240970"/>
            <a:ext cx="8836189" cy="5101463"/>
          </a:xfrm>
          <a:solidFill>
            <a:schemeClr val="bg1"/>
          </a:solidFill>
        </p:spPr>
        <p:txBody>
          <a:bodyPr>
            <a:normAutofit lnSpcReduction="10000"/>
          </a:bodyPr>
          <a:lstStyle/>
          <a:p>
            <a:r>
              <a:rPr lang="en-CA" sz="3200" dirty="0">
                <a:latin typeface="Arial" panose="020B0604020202020204" pitchFamily="34" charset="0"/>
                <a:cs typeface="Arial" panose="020B0604020202020204" pitchFamily="34" charset="0"/>
              </a:rPr>
              <a:t>Enforced by the CFIA</a:t>
            </a:r>
          </a:p>
          <a:p>
            <a:r>
              <a:rPr lang="en-CA" sz="3200" dirty="0">
                <a:latin typeface="Arial" panose="020B0604020202020204" pitchFamily="34" charset="0"/>
                <a:cs typeface="Arial" panose="020B0604020202020204" pitchFamily="34" charset="0"/>
              </a:rPr>
              <a:t>Assures food safety for all commodities</a:t>
            </a:r>
          </a:p>
          <a:p>
            <a:r>
              <a:rPr lang="en-CA" sz="3200" dirty="0">
                <a:latin typeface="Arial" panose="020B0604020202020204" pitchFamily="34" charset="0"/>
                <a:cs typeface="Arial" panose="020B0604020202020204" pitchFamily="34" charset="0"/>
              </a:rPr>
              <a:t>Allows:</a:t>
            </a:r>
          </a:p>
          <a:p>
            <a:pPr lvl="1"/>
            <a:r>
              <a:rPr lang="en-CA" sz="3000" dirty="0">
                <a:latin typeface="Arial" panose="020B0604020202020204" pitchFamily="34" charset="0"/>
                <a:cs typeface="Arial" panose="020B0604020202020204" pitchFamily="34" charset="0"/>
              </a:rPr>
              <a:t>Trade between provinces/Territories</a:t>
            </a:r>
          </a:p>
          <a:p>
            <a:pPr lvl="1"/>
            <a:r>
              <a:rPr lang="en-CA" sz="3000" dirty="0">
                <a:latin typeface="Arial" panose="020B0604020202020204" pitchFamily="34" charset="0"/>
                <a:cs typeface="Arial" panose="020B0604020202020204" pitchFamily="34" charset="0"/>
              </a:rPr>
              <a:t>Imports</a:t>
            </a:r>
          </a:p>
          <a:p>
            <a:pPr lvl="1"/>
            <a:r>
              <a:rPr lang="en-CA" sz="3000" dirty="0">
                <a:latin typeface="Arial" panose="020B0604020202020204" pitchFamily="34" charset="0"/>
                <a:cs typeface="Arial" panose="020B0604020202020204" pitchFamily="34" charset="0"/>
              </a:rPr>
              <a:t>Exports</a:t>
            </a:r>
          </a:p>
          <a:p>
            <a:r>
              <a:rPr lang="en-CA" sz="3200" dirty="0">
                <a:latin typeface="Arial" panose="020B0604020202020204" pitchFamily="34" charset="0"/>
                <a:cs typeface="Arial" panose="020B0604020202020204" pitchFamily="34" charset="0"/>
              </a:rPr>
              <a:t>Enacted to ensure equivalence with trading partners (USA = FSMA)</a:t>
            </a:r>
          </a:p>
          <a:p>
            <a:r>
              <a:rPr lang="en-CA" sz="3200" dirty="0">
                <a:latin typeface="Arial" panose="020B0604020202020204" pitchFamily="34" charset="0"/>
                <a:cs typeface="Arial" panose="020B0604020202020204" pitchFamily="34" charset="0"/>
              </a:rPr>
              <a:t>The regulation is outcome based </a:t>
            </a:r>
            <a:endParaRPr lang="en-US" sz="3200" dirty="0">
              <a:effectLst/>
              <a:latin typeface="Arial" panose="020B0604020202020204" pitchFamily="34" charset="0"/>
              <a:cs typeface="Arial" panose="020B0604020202020204" pitchFamily="34" charset="0"/>
            </a:endParaRPr>
          </a:p>
        </p:txBody>
      </p:sp>
      <p:pic>
        <p:nvPicPr>
          <p:cNvPr id="7" name="Picture 6" descr="Food-Safety_sm.jpg">
            <a:extLst>
              <a:ext uri="{FF2B5EF4-FFF2-40B4-BE49-F238E27FC236}">
                <a16:creationId xmlns:a16="http://schemas.microsoft.com/office/drawing/2014/main" id="{B8090680-72D7-4D9F-8E72-9B3260C9D07B}"/>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8797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3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553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55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553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553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55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86188" y="366849"/>
            <a:ext cx="8718901" cy="1104900"/>
          </a:xfrm>
        </p:spPr>
        <p:txBody>
          <a:bodyPr>
            <a:normAutofit/>
          </a:bodyPr>
          <a:lstStyle/>
          <a:p>
            <a:r>
              <a:rPr lang="en-US" sz="4400" b="1" dirty="0">
                <a:solidFill>
                  <a:srgbClr val="0066FF"/>
                </a:solidFill>
                <a:latin typeface="Arial" charset="0"/>
              </a:rPr>
              <a:t>CFIA SFCR License</a:t>
            </a:r>
            <a:endParaRPr lang="en-US" sz="4400" b="1" i="0" dirty="0">
              <a:solidFill>
                <a:srgbClr val="0066FF"/>
              </a:solidFill>
              <a:effectLst/>
            </a:endParaRPr>
          </a:p>
        </p:txBody>
      </p:sp>
      <p:sp>
        <p:nvSpPr>
          <p:cNvPr id="403459" name="Rectangle 3"/>
          <p:cNvSpPr>
            <a:spLocks noGrp="1" noChangeArrowheads="1"/>
          </p:cNvSpPr>
          <p:nvPr>
            <p:ph idx="1"/>
          </p:nvPr>
        </p:nvSpPr>
        <p:spPr>
          <a:xfrm>
            <a:off x="386188" y="1311729"/>
            <a:ext cx="10586612" cy="5019402"/>
          </a:xfrm>
          <a:noFill/>
        </p:spPr>
        <p:txBody>
          <a:bodyPr>
            <a:normAutofit/>
          </a:bodyPr>
          <a:lstStyle/>
          <a:p>
            <a:pPr marL="0" indent="0">
              <a:buNone/>
            </a:pPr>
            <a:r>
              <a:rPr lang="en-US" sz="3600" dirty="0">
                <a:solidFill>
                  <a:schemeClr val="tx1"/>
                </a:solidFill>
                <a:latin typeface="Arial" charset="0"/>
              </a:rPr>
              <a:t>Requirements:</a:t>
            </a:r>
          </a:p>
          <a:p>
            <a:pPr lvl="1"/>
            <a:r>
              <a:rPr lang="en-US" sz="3400" b="1" dirty="0">
                <a:solidFill>
                  <a:schemeClr val="tx1"/>
                </a:solidFill>
                <a:latin typeface="Arial" charset="0"/>
              </a:rPr>
              <a:t>Preventive Control Plan (PCP)</a:t>
            </a:r>
            <a:r>
              <a:rPr lang="en-US" sz="3400" dirty="0">
                <a:solidFill>
                  <a:schemeClr val="tx1"/>
                </a:solidFill>
                <a:latin typeface="Arial" charset="0"/>
              </a:rPr>
              <a:t> – a written document that does two things:</a:t>
            </a:r>
          </a:p>
          <a:p>
            <a:pPr lvl="2"/>
            <a:r>
              <a:rPr lang="en-US" sz="3200" dirty="0">
                <a:solidFill>
                  <a:schemeClr val="tx1"/>
                </a:solidFill>
                <a:latin typeface="Arial" charset="0"/>
              </a:rPr>
              <a:t>ID hazards for each ingredient / process step </a:t>
            </a:r>
          </a:p>
          <a:p>
            <a:pPr lvl="2"/>
            <a:r>
              <a:rPr lang="en-US" sz="3200" dirty="0">
                <a:solidFill>
                  <a:schemeClr val="tx1"/>
                </a:solidFill>
                <a:latin typeface="Arial" charset="0"/>
              </a:rPr>
              <a:t>Develop Control Measures for each hazard</a:t>
            </a:r>
          </a:p>
          <a:p>
            <a:pPr lvl="1"/>
            <a:r>
              <a:rPr lang="en-US" sz="3400" b="1" dirty="0">
                <a:solidFill>
                  <a:schemeClr val="tx1"/>
                </a:solidFill>
                <a:latin typeface="Arial" charset="0"/>
              </a:rPr>
              <a:t>Preventive Controls (PC)</a:t>
            </a:r>
            <a:r>
              <a:rPr lang="en-US" sz="3400" dirty="0">
                <a:solidFill>
                  <a:schemeClr val="tx1"/>
                </a:solidFill>
                <a:latin typeface="Arial" charset="0"/>
              </a:rPr>
              <a:t> – written procedures that deal with hazards in the processing environment</a:t>
            </a:r>
          </a:p>
        </p:txBody>
      </p:sp>
      <p:pic>
        <p:nvPicPr>
          <p:cNvPr id="5" name="Picture 4" descr="Food-Safety_sm.jpg">
            <a:extLst>
              <a:ext uri="{FF2B5EF4-FFF2-40B4-BE49-F238E27FC236}">
                <a16:creationId xmlns:a16="http://schemas.microsoft.com/office/drawing/2014/main" id="{89EEBB8B-D397-4C03-AE13-95AC8E6D7096}"/>
              </a:ext>
            </a:extLst>
          </p:cNvPr>
          <p:cNvPicPr>
            <a:picLocks noChangeAspect="1"/>
          </p:cNvPicPr>
          <p:nvPr/>
        </p:nvPicPr>
        <p:blipFill>
          <a:blip r:embed="rId3" cstate="print"/>
          <a:stretch>
            <a:fillRect/>
          </a:stretch>
        </p:blipFill>
        <p:spPr>
          <a:xfrm>
            <a:off x="9105089" y="0"/>
            <a:ext cx="3086911" cy="992221"/>
          </a:xfrm>
          <a:prstGeom prst="rect">
            <a:avLst/>
          </a:prstGeom>
        </p:spPr>
      </p:pic>
    </p:spTree>
    <p:extLst>
      <p:ext uri="{BB962C8B-B14F-4D97-AF65-F5344CB8AC3E}">
        <p14:creationId xmlns:p14="http://schemas.microsoft.com/office/powerpoint/2010/main" val="1044768101"/>
      </p:ext>
    </p:extLst>
  </p:cSld>
  <p:clrMapOvr>
    <a:masterClrMapping/>
  </p:clrMapOvr>
</p:sld>
</file>

<file path=ppt/theme/theme1.xml><?xml version="1.0" encoding="utf-8"?>
<a:theme xmlns:a="http://schemas.openxmlformats.org/drawingml/2006/main" name="TS103418065">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TS103418065</Template>
  <TotalTime>19797</TotalTime>
  <Words>1702</Words>
  <Application>Microsoft Office PowerPoint</Application>
  <PresentationFormat>Widescreen</PresentationFormat>
  <Paragraphs>228</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BlinkMacSystemFont</vt:lpstr>
      <vt:lpstr>Calibri</vt:lpstr>
      <vt:lpstr>TiemposText</vt:lpstr>
      <vt:lpstr>Trebuchet MS</vt:lpstr>
      <vt:lpstr>Wingdings</vt:lpstr>
      <vt:lpstr>Wingdings 3</vt:lpstr>
      <vt:lpstr>TS103418065</vt:lpstr>
      <vt:lpstr>Food Safety in a Processing Environment </vt:lpstr>
      <vt:lpstr>Overview</vt:lpstr>
      <vt:lpstr>Fresh Fruit and Vegetables</vt:lpstr>
      <vt:lpstr>Importance of Food Safety</vt:lpstr>
      <vt:lpstr>HACCP is the Answer</vt:lpstr>
      <vt:lpstr>Food Processing - you know you want to!!</vt:lpstr>
      <vt:lpstr>Provincial Food Premises License</vt:lpstr>
      <vt:lpstr>Safe Food for Canadians Regulation</vt:lpstr>
      <vt:lpstr>CFIA SFCR License</vt:lpstr>
      <vt:lpstr>Preventive Controls</vt:lpstr>
      <vt:lpstr>Traceability</vt:lpstr>
      <vt:lpstr>CFIA License</vt:lpstr>
      <vt:lpstr>What is GFSI?</vt:lpstr>
      <vt:lpstr>GFSI Program Standards</vt:lpstr>
      <vt:lpstr>GFSI</vt:lpstr>
      <vt:lpstr>Important Considerations</vt:lpstr>
      <vt:lpstr>PowerPoint Presentation</vt:lpstr>
      <vt:lpstr>QUESTIONS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Health Canada MMPR Compliance</dc:title>
  <dc:creator>Daryl Loback</dc:creator>
  <cp:lastModifiedBy>Daryl Loback</cp:lastModifiedBy>
  <cp:revision>182</cp:revision>
  <dcterms:created xsi:type="dcterms:W3CDTF">2013-12-31T18:32:28Z</dcterms:created>
  <dcterms:modified xsi:type="dcterms:W3CDTF">2023-03-15T00:23:28Z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