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77" r:id="rId2"/>
    <p:sldId id="278" r:id="rId3"/>
    <p:sldId id="382" r:id="rId4"/>
    <p:sldId id="386" r:id="rId5"/>
    <p:sldId id="375" r:id="rId6"/>
    <p:sldId id="384" r:id="rId7"/>
    <p:sldId id="385" r:id="rId8"/>
    <p:sldId id="373" r:id="rId9"/>
    <p:sldId id="374" r:id="rId10"/>
    <p:sldId id="279" r:id="rId11"/>
    <p:sldId id="321" r:id="rId12"/>
    <p:sldId id="372" r:id="rId13"/>
    <p:sldId id="328" r:id="rId14"/>
    <p:sldId id="331" r:id="rId15"/>
    <p:sldId id="281" r:id="rId16"/>
    <p:sldId id="287" r:id="rId17"/>
    <p:sldId id="378" r:id="rId18"/>
    <p:sldId id="387" r:id="rId19"/>
    <p:sldId id="312" r:id="rId2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D7D"/>
    <a:srgbClr val="003366"/>
    <a:srgbClr val="E1F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360" autoAdjust="0"/>
  </p:normalViewPr>
  <p:slideViewPr>
    <p:cSldViewPr>
      <p:cViewPr varScale="1">
        <p:scale>
          <a:sx n="107" d="100"/>
          <a:sy n="107" d="100"/>
        </p:scale>
        <p:origin x="173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F9BB53-EA50-C9D6-DEA7-32A43405EB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D096A-155D-214D-9941-4D220C5FA1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B25838-D522-4E17-9232-A237CCCD56D5}" type="datetimeFigureOut">
              <a:rPr lang="en-CA"/>
              <a:pPr>
                <a:defRPr/>
              </a:pPr>
              <a:t>3/14/2023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56EB7-796D-0C1B-3E58-737539D1C0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BC9BD-9A94-0EDD-8EFD-B215266163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4CC9AA5-6463-4D99-A72D-ED355F6CEBBE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B5C8E8-1EA7-EAB6-F023-7765F3D5C4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A68E4-BFBB-F1AB-B155-7C6D86800B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C6A32D9-104F-4DAF-BB40-3DEE6208D3A8}" type="datetimeFigureOut">
              <a:rPr lang="en-CA"/>
              <a:pPr>
                <a:defRPr/>
              </a:pPr>
              <a:t>3/14/2023</a:t>
            </a:fld>
            <a:endParaRPr lang="en-CA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9A5D181-B298-697C-2D36-E08A4E206E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1021CA2-1901-A7AA-F777-C258F1ED1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89AFC-84F2-991A-71BD-EF43F2E4DC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06385-6A93-C1E7-2A4E-228198B52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5713603-8080-47DE-BADD-D105ECF3EC76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01D4475-7093-B839-F938-3CF12EE8B8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D502F7-13E4-4783-87C5-B8807206263F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483DC43-0F7D-D6E4-429C-BCB27B486A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BF8479B-688B-F585-D17D-7481B62B3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ED7352C0-EC74-C015-F0E4-B577BC92A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230603CF-0EE7-7961-AF9B-04BC79251F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ED3EAF08-0361-0EC6-DB22-1CAAC728E4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fld id="{BA19FB71-3F22-4295-A748-EDD93BF63140}" type="slidenum">
              <a:rPr lang="en-CA" altLang="en-US" smtClean="0"/>
              <a:pPr/>
              <a:t>8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2B9C8F4-CABC-4AF7-4FFB-754D0044E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0D1E833B-E93B-CEF2-1627-DB8407F8F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50519BBF-E80F-BEC1-8F96-109573C088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fld id="{E8D49112-508B-4BB2-8A0E-89D4A4A59785}" type="slidenum">
              <a:rPr lang="en-CA" altLang="en-US" smtClean="0"/>
              <a:pPr/>
              <a:t>9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14B2D312-5E34-3DEC-27A8-881D955233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366BD3F4-152B-236F-D51B-567AA6B61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F4E6E255-477D-317F-DFA2-EB6661B21A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fld id="{C9E40D34-47CC-4741-8BEC-61183F922E9C}" type="slidenum">
              <a:rPr lang="en-CA" altLang="en-US" smtClean="0"/>
              <a:pPr/>
              <a:t>10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04E49B37-5E21-67FD-234D-76B5377D75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2584970A-78FD-2582-56B5-00ECE01269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67F3C586-24E7-B301-1A20-8BAB08CF8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DAC737-629E-4D5D-99AD-88F1E926889D}" type="slidenum">
              <a:rPr lang="en-CA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C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AC62EB94-E1A0-5A82-3A5F-36B3F9BE9E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AFE382EE-87DB-8CD8-4BAA-9E24639A3F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B5E9EFDD-8E18-420C-ACA3-03C35CF92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FE97AE-8FF4-4FEF-A833-8E99157C704F}" type="slidenum">
              <a:rPr lang="en-CA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C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7DE2EFD8-0507-D400-378C-C41401C7F5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CF7B6B3C-1679-1786-6DEA-8AA43B1EDD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B0E7B32F-3293-DF72-E5D1-D9E02DC0CA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B3BAF7-6B0B-4E7C-B64E-960FB4D9F70A}" type="slidenum">
              <a:rPr lang="en-CA" alt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CA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597EF-D8A3-0A3D-858B-60D2ED481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01F25-8F18-497E-981B-621783B3A0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05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8172C-10AB-23F0-0401-AFDC4B4927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85D2A-7BBB-4C16-BB7C-185D99892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11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5575" y="328613"/>
            <a:ext cx="2028825" cy="5767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28613"/>
            <a:ext cx="5935662" cy="5767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3026E-B185-398D-228C-6A9F124E42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A8FA-BEED-4FBF-9EB9-0B2D92ADDC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911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8053CC-6E11-53BD-BC9B-F879022D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C4FB83-D4DD-B994-D0C7-2BCED8A6B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F372620-E37F-59C2-D484-463B5B0FF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54EA5-EB11-44DA-BE03-9BFC5AF282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35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C41B5-07DD-5CC6-D1E1-0411B06CE7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286E0-BB64-452B-BB77-36D6650602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18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573BD-BE03-2AE5-1867-2C5E96D53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77E93-E6E7-46B1-8A23-AED01B5B0C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4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4A75EDB-7694-4E8B-9B05-BA4F698E36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99074-7C40-40FD-892B-9BE7E2EEE4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433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6BE107F-BCD5-CF7B-5BF9-93744C9799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79C77-BA9D-4022-996C-9F2BA933E2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662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4F7E398-64C9-5B44-831B-699103A148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2EC6A-329B-4667-B789-3DF4AE2E2F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099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8C7FD91-B550-3103-74E2-0960917DFF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A8843-D78A-4868-95AF-081790C60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06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9B15092-5FCC-29E2-F56F-090E90F6BB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6B7B7-DE8F-4762-B6C4-ABA934418D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23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C004D83-EC00-BD58-D170-58AB6F40BD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23F2D-80FF-480A-B264-BFCC00C9CD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8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B05B2C-49AD-BD4F-5FC3-699F5EE53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62448A1-1BDF-0429-C136-3F9541A07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9502E56-263F-A12B-18B9-85974F1A4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00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19CBCB4-E256-4509-92FE-030AE88EAF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9" descr="Branded-Footer-Design3.jpg">
            <a:extLst>
              <a:ext uri="{FF2B5EF4-FFF2-40B4-BE49-F238E27FC236}">
                <a16:creationId xmlns:a16="http://schemas.microsoft.com/office/drawing/2014/main" id="{22EF0BC4-1E07-E4DA-6D3A-A516529CD7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9675"/>
            <a:ext cx="9144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22" r:id="rId1"/>
    <p:sldLayoutId id="2147486023" r:id="rId2"/>
    <p:sldLayoutId id="2147486024" r:id="rId3"/>
    <p:sldLayoutId id="2147486025" r:id="rId4"/>
    <p:sldLayoutId id="2147486026" r:id="rId5"/>
    <p:sldLayoutId id="2147486027" r:id="rId6"/>
    <p:sldLayoutId id="2147486028" r:id="rId7"/>
    <p:sldLayoutId id="2147486029" r:id="rId8"/>
    <p:sldLayoutId id="2147486030" r:id="rId9"/>
    <p:sldLayoutId id="2147486031" r:id="rId10"/>
    <p:sldLayoutId id="2147486032" r:id="rId11"/>
    <p:sldLayoutId id="214748603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  <a:cs typeface="ヒラギノ角ゴ Pro W3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549F"/>
          </a:solidFill>
          <a:latin typeface="Arial" charset="0"/>
          <a:ea typeface="ヒラギノ角ゴ Pro W3" pitchFamily="48" charset="-128"/>
        </a:defRPr>
      </a:lvl9pPr>
    </p:titleStyle>
    <p:bodyStyle>
      <a:lvl1pPr marL="288925" indent="-28892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464646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464646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64646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4646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6464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F14DFF5F-824D-571C-241A-4375BFC05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2133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garlic diseases in</a:t>
            </a:r>
            <a:b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Brunswick</a:t>
            </a:r>
            <a:b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3" name="Text Box 5">
            <a:extLst>
              <a:ext uri="{FF2B5EF4-FFF2-40B4-BE49-F238E27FC236}">
                <a16:creationId xmlns:a16="http://schemas.microsoft.com/office/drawing/2014/main" id="{35B82481-C3AA-6848-F437-18EF9B2B0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4102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CA" altLang="en-US" sz="1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23D4A-8FFF-485B-1735-C187E429BD9A}"/>
              </a:ext>
            </a:extLst>
          </p:cNvPr>
          <p:cNvSpPr txBox="1"/>
          <p:nvPr/>
        </p:nvSpPr>
        <p:spPr>
          <a:xfrm>
            <a:off x="381000" y="3144838"/>
            <a:ext cx="7696200" cy="290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NB </a:t>
            </a:r>
            <a:r>
              <a:rPr lang="en-US" sz="2800" b="1" dirty="0" err="1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Hort</a:t>
            </a:r>
            <a:r>
              <a:rPr lang="en-US" sz="28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Congress, March 2023</a:t>
            </a:r>
          </a:p>
          <a:p>
            <a:pPr algn="ctr">
              <a:defRPr/>
            </a:pPr>
            <a:endParaRPr lang="en-US" sz="2800" b="1" dirty="0">
              <a:solidFill>
                <a:srgbClr val="0054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Michael Tesfaendrias, Ph.D., P. Ag.</a:t>
            </a:r>
            <a:r>
              <a:rPr lang="en-CA" sz="28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endParaRPr lang="en-US" sz="900" b="1" dirty="0">
              <a:solidFill>
                <a:srgbClr val="0054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NBDAAF</a:t>
            </a:r>
          </a:p>
          <a:p>
            <a:pPr algn="ctr">
              <a:defRPr/>
            </a:pPr>
            <a:endParaRPr lang="en-US" b="1" dirty="0">
              <a:solidFill>
                <a:srgbClr val="0054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IPM Specialist: Plant Pathology</a:t>
            </a:r>
          </a:p>
          <a:p>
            <a:pPr algn="ctr">
              <a:defRPr/>
            </a:pPr>
            <a:r>
              <a:rPr lang="en-US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(506) 453 3478</a:t>
            </a:r>
          </a:p>
          <a:p>
            <a:pPr algn="ctr">
              <a:defRPr/>
            </a:pPr>
            <a:r>
              <a:rPr lang="en-US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Michael.tesfaendrias@gnb.ca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BE97-3020-317B-25B6-2F2E91EC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6213"/>
            <a:ext cx="8116888" cy="814387"/>
          </a:xfrm>
        </p:spPr>
        <p:txBody>
          <a:bodyPr/>
          <a:lstStyle/>
          <a:p>
            <a:pPr algn="ctr">
              <a:defRPr/>
            </a:pPr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 and bulb nematode (</a:t>
            </a:r>
            <a:r>
              <a:rPr lang="en-CA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Ditylenchus </a:t>
            </a:r>
            <a:r>
              <a:rPr lang="en-CA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dipsaci</a:t>
            </a:r>
            <a:r>
              <a:rPr lang="en-C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671A141C-6DC1-96CF-EC96-5C1C45E12C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9144000" cy="4724400"/>
          </a:xfrm>
        </p:spPr>
        <p:txBody>
          <a:bodyPr/>
          <a:lstStyle/>
          <a:p>
            <a:r>
              <a:rPr lang="en-CA" altLang="en-US" dirty="0">
                <a:solidFill>
                  <a:schemeClr val="tx1"/>
                </a:solidFill>
              </a:rPr>
              <a:t>Nematodes: multicellular, non segmented roundworms</a:t>
            </a:r>
          </a:p>
          <a:p>
            <a:r>
              <a:rPr lang="en-CA" altLang="en-US" dirty="0">
                <a:solidFill>
                  <a:schemeClr val="tx1"/>
                </a:solidFill>
              </a:rPr>
              <a:t>One of the most important parasitic nematode of garlic and other alliums </a:t>
            </a:r>
          </a:p>
          <a:p>
            <a:pPr algn="just"/>
            <a:r>
              <a:rPr lang="en-CA" altLang="en-US" dirty="0">
                <a:solidFill>
                  <a:schemeClr val="tx1"/>
                </a:solidFill>
              </a:rPr>
              <a:t>Live and feed within plant leaves, stems and bulbs. 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Female nematodes lay 8-10 eggs a day </a:t>
            </a:r>
            <a:r>
              <a:rPr lang="en-CA" altLang="en-US" dirty="0">
                <a:solidFill>
                  <a:schemeClr val="tx1"/>
                </a:solidFill>
              </a:rPr>
              <a:t>within the host tissue </a:t>
            </a:r>
            <a:r>
              <a:rPr lang="en-US" altLang="en-US" dirty="0">
                <a:solidFill>
                  <a:schemeClr val="tx1"/>
                </a:solidFill>
              </a:rPr>
              <a:t>for 25-50 days.  </a:t>
            </a:r>
          </a:p>
          <a:p>
            <a:r>
              <a:rPr lang="en-CA" altLang="en-US" dirty="0">
                <a:solidFill>
                  <a:schemeClr val="tx1"/>
                </a:solidFill>
              </a:rPr>
              <a:t>Migrate to soil only when the host plant is no longer  </a:t>
            </a:r>
          </a:p>
          <a:p>
            <a:pPr marL="0" indent="0">
              <a:buNone/>
            </a:pPr>
            <a:r>
              <a:rPr lang="en-CA" altLang="en-US" dirty="0">
                <a:solidFill>
                  <a:schemeClr val="tx1"/>
                </a:solidFill>
              </a:rPr>
              <a:t>a suitable site for nematode feeding and reproduction</a:t>
            </a:r>
          </a:p>
          <a:p>
            <a:endParaRPr lang="en-US" altLang="en-US" dirty="0">
              <a:solidFill>
                <a:schemeClr val="tx1"/>
              </a:solidFill>
            </a:endParaRPr>
          </a:p>
          <a:p>
            <a:endParaRPr lang="en-CA" altLang="en-US" dirty="0">
              <a:solidFill>
                <a:schemeClr val="tx1"/>
              </a:solidFill>
            </a:endParaRPr>
          </a:p>
          <a:p>
            <a:pPr lvl="3"/>
            <a:endParaRPr lang="en-US" altLang="en-US" dirty="0">
              <a:solidFill>
                <a:schemeClr val="tx1"/>
              </a:solidFill>
            </a:endParaRPr>
          </a:p>
          <a:p>
            <a:pPr lvl="3"/>
            <a:endParaRPr lang="en-US" altLang="en-US" dirty="0">
              <a:solidFill>
                <a:schemeClr val="tx1"/>
              </a:solidFill>
            </a:endParaRPr>
          </a:p>
          <a:p>
            <a:pPr marL="914400" lvl="2" indent="0">
              <a:buFontTx/>
              <a:buNone/>
            </a:pPr>
            <a:endParaRPr lang="en-CA" altLang="en-US" dirty="0">
              <a:solidFill>
                <a:schemeClr val="tx1"/>
              </a:solidFill>
            </a:endParaRPr>
          </a:p>
          <a:p>
            <a:pPr lvl="1"/>
            <a:endParaRPr lang="en-CA" altLang="en-US" dirty="0">
              <a:solidFill>
                <a:schemeClr val="tx1"/>
              </a:solidFill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48966472-72C6-CDC8-5BE1-347149889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850"/>
            <a:ext cx="2492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altLang="en-US" sz="85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">
            <a:extLst>
              <a:ext uri="{FF2B5EF4-FFF2-40B4-BE49-F238E27FC236}">
                <a16:creationId xmlns:a16="http://schemas.microsoft.com/office/drawing/2014/main" id="{A8DDF64F-113A-6AB1-47AB-E258D69C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r="2377" b="2426"/>
          <a:stretch>
            <a:fillRect/>
          </a:stretch>
        </p:blipFill>
        <p:spPr bwMode="auto">
          <a:xfrm>
            <a:off x="2432050" y="152400"/>
            <a:ext cx="674528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Image result">
            <a:extLst>
              <a:ext uri="{FF2B5EF4-FFF2-40B4-BE49-F238E27FC236}">
                <a16:creationId xmlns:a16="http://schemas.microsoft.com/office/drawing/2014/main" id="{93B8EF51-10E2-668E-CFC3-59C4788D9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304800"/>
            <a:ext cx="247967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">
            <a:extLst>
              <a:ext uri="{FF2B5EF4-FFF2-40B4-BE49-F238E27FC236}">
                <a16:creationId xmlns:a16="http://schemas.microsoft.com/office/drawing/2014/main" id="{B7F400EB-2F02-7E22-F6BC-4E3368EB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5554663"/>
            <a:ext cx="77025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tx1"/>
                </a:solidFill>
                <a:cs typeface="Arial" panose="020B0604020202020204" pitchFamily="34" charset="0"/>
              </a:rPr>
              <a:t>-SBN can survive for many years in or on dry plant material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tx1"/>
                </a:solidFill>
                <a:cs typeface="Arial" panose="020B0604020202020204" pitchFamily="34" charset="0"/>
              </a:rPr>
              <a:t>-Become active again with rehydration</a:t>
            </a:r>
            <a:endParaRPr lang="en-CA" altLang="en-US" sz="22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C7DE0C98-787A-CB85-49C9-A60092CBB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E0F738A-5A6B-8DDA-0743-8B4A04CAF238}"/>
              </a:ext>
            </a:extLst>
          </p:cNvPr>
          <p:cNvSpPr txBox="1">
            <a:spLocks/>
          </p:cNvSpPr>
          <p:nvPr/>
        </p:nvSpPr>
        <p:spPr>
          <a:xfrm>
            <a:off x="533400" y="252413"/>
            <a:ext cx="8116888" cy="814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>
              <a:defRPr/>
            </a:pPr>
            <a:r>
              <a:rPr lang="en-CA" altLang="en-US" sz="28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 and bulb nematode</a:t>
            </a:r>
            <a:endParaRPr lang="en-CA" alt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237745F-507C-727C-6AF9-BDF6E476F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43400"/>
            <a:ext cx="9161463" cy="2514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2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2531" name="Picture 11" descr="IMG_20160718_153906">
            <a:extLst>
              <a:ext uri="{FF2B5EF4-FFF2-40B4-BE49-F238E27FC236}">
                <a16:creationId xmlns:a16="http://schemas.microsoft.com/office/drawing/2014/main" id="{E6E1C764-517D-1D33-7693-5194AF9D95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15349" r="22426" b="7947"/>
          <a:stretch>
            <a:fillRect/>
          </a:stretch>
        </p:blipFill>
        <p:spPr>
          <a:xfrm>
            <a:off x="304800" y="1455738"/>
            <a:ext cx="1901825" cy="3429000"/>
          </a:xfrm>
          <a:noFill/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37DAADC6-C6CC-29A0-C00A-49CF1CB32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41313"/>
            <a:ext cx="67198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Leaves appear twisted and malformed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Infected plants turn yellow and die </a:t>
            </a:r>
            <a:endParaRPr lang="en-CA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2533" name="Picture 1" descr="20170809_145127">
            <a:extLst>
              <a:ext uri="{FF2B5EF4-FFF2-40B4-BE49-F238E27FC236}">
                <a16:creationId xmlns:a16="http://schemas.microsoft.com/office/drawing/2014/main" id="{16D413A4-545F-9087-9139-71A72743F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2" t="25929" r="32919" b="35893"/>
          <a:stretch>
            <a:fillRect/>
          </a:stretch>
        </p:blipFill>
        <p:spPr bwMode="auto">
          <a:xfrm>
            <a:off x="6858000" y="2438400"/>
            <a:ext cx="230346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9">
            <a:extLst>
              <a:ext uri="{FF2B5EF4-FFF2-40B4-BE49-F238E27FC236}">
                <a16:creationId xmlns:a16="http://schemas.microsoft.com/office/drawing/2014/main" id="{F749A5D6-F1B3-1236-FBAB-C6B23BA4A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5029200"/>
            <a:ext cx="9753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>
                <a:solidFill>
                  <a:schemeClr val="tx1"/>
                </a:solidFill>
                <a:cs typeface="Arial" panose="020B0604020202020204" pitchFamily="34" charset="0"/>
              </a:rPr>
              <a:t>Severely infected garlic bulbs are soft, discoloured and deformed, with a portion of the roots absent.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Distorted growth of garlic bulbs with a roughened corky texture</a:t>
            </a:r>
            <a:r>
              <a:rPr lang="en-US" altLang="en-US">
                <a:cs typeface="Arial" panose="020B0604020202020204" pitchFamily="34" charset="0"/>
              </a:rPr>
              <a:t>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22535" name="Straight Arrow Connector 9">
            <a:extLst>
              <a:ext uri="{FF2B5EF4-FFF2-40B4-BE49-F238E27FC236}">
                <a16:creationId xmlns:a16="http://schemas.microsoft.com/office/drawing/2014/main" id="{8E9366E9-1022-36A2-311B-AE65DC733AB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895475" y="2217738"/>
            <a:ext cx="762000" cy="914400"/>
          </a:xfrm>
          <a:prstGeom prst="straightConnector1">
            <a:avLst/>
          </a:prstGeom>
          <a:noFill/>
          <a:ln w="317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6" name="Picture 2">
            <a:extLst>
              <a:ext uri="{FF2B5EF4-FFF2-40B4-BE49-F238E27FC236}">
                <a16:creationId xmlns:a16="http://schemas.microsoft.com/office/drawing/2014/main" id="{8E3AF5C5-E21B-F831-0C8D-9F6DF7783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6" r="-2" b="13910"/>
          <a:stretch>
            <a:fillRect/>
          </a:stretch>
        </p:blipFill>
        <p:spPr bwMode="auto">
          <a:xfrm>
            <a:off x="3055938" y="1295400"/>
            <a:ext cx="13049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537" name="Straight Arrow Connector 9">
            <a:extLst>
              <a:ext uri="{FF2B5EF4-FFF2-40B4-BE49-F238E27FC236}">
                <a16:creationId xmlns:a16="http://schemas.microsoft.com/office/drawing/2014/main" id="{F77B77DC-6A4F-30FB-70D1-31FC9FFE357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91000" y="1912938"/>
            <a:ext cx="762000" cy="914400"/>
          </a:xfrm>
          <a:prstGeom prst="straightConnector1">
            <a:avLst/>
          </a:prstGeom>
          <a:noFill/>
          <a:ln w="317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8" name="Picture 7">
            <a:extLst>
              <a:ext uri="{FF2B5EF4-FFF2-40B4-BE49-F238E27FC236}">
                <a16:creationId xmlns:a16="http://schemas.microsoft.com/office/drawing/2014/main" id="{A4EB9863-B7C8-D824-259F-F4DBA6AAD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6" t="23587" r="9065" b="15433"/>
          <a:stretch>
            <a:fillRect/>
          </a:stretch>
        </p:blipFill>
        <p:spPr bwMode="auto">
          <a:xfrm>
            <a:off x="4818063" y="2438400"/>
            <a:ext cx="1978025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A32BD9A-2D5D-D5BB-7112-5CC22F5E0A5A}"/>
              </a:ext>
            </a:extLst>
          </p:cNvPr>
          <p:cNvSpPr txBox="1">
            <a:spLocks/>
          </p:cNvSpPr>
          <p:nvPr/>
        </p:nvSpPr>
        <p:spPr bwMode="auto">
          <a:xfrm>
            <a:off x="1838325" y="-76200"/>
            <a:ext cx="4562475" cy="4603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>
              <a:defRPr/>
            </a:pPr>
            <a:r>
              <a:rPr lang="en-CA" alt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 and bulb nematode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424AD0D1-5603-A300-0EC6-6FF4738F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"/>
          <a:stretch>
            <a:fillRect/>
          </a:stretch>
        </p:blipFill>
        <p:spPr bwMode="auto">
          <a:xfrm>
            <a:off x="53975" y="50800"/>
            <a:ext cx="4413250" cy="675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BCB7DA-2B53-5D56-B851-69DE5FD9EC92}"/>
              </a:ext>
            </a:extLst>
          </p:cNvPr>
          <p:cNvSpPr/>
          <p:nvPr/>
        </p:nvSpPr>
        <p:spPr>
          <a:xfrm>
            <a:off x="4572000" y="3505200"/>
            <a:ext cx="44958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Nematode infected bulbs can be easily infected by secondary pathogens in the field and/or by postharvest pathogens in storage. </a:t>
            </a:r>
          </a:p>
        </p:txBody>
      </p:sp>
      <p:pic>
        <p:nvPicPr>
          <p:cNvPr id="24580" name="Picture 7">
            <a:extLst>
              <a:ext uri="{FF2B5EF4-FFF2-40B4-BE49-F238E27FC236}">
                <a16:creationId xmlns:a16="http://schemas.microsoft.com/office/drawing/2014/main" id="{D7343BA6-591B-21AD-AE04-4167A1C51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8141" r="8305" b="13326"/>
          <a:stretch>
            <a:fillRect/>
          </a:stretch>
        </p:blipFill>
        <p:spPr bwMode="auto">
          <a:xfrm>
            <a:off x="4495800" y="131763"/>
            <a:ext cx="4624388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D045-0C55-5BDF-7D36-60F59478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4984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 and bulb nematode in NB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BE72-E851-B73A-E047-6F588D746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CA" dirty="0"/>
          </a:p>
          <a:p>
            <a:pPr>
              <a:defRPr/>
            </a:pPr>
            <a:endParaRPr lang="en-CA" dirty="0"/>
          </a:p>
        </p:txBody>
      </p:sp>
      <p:sp>
        <p:nvSpPr>
          <p:cNvPr id="25604" name="Text Box 3">
            <a:extLst>
              <a:ext uri="{FF2B5EF4-FFF2-40B4-BE49-F238E27FC236}">
                <a16:creationId xmlns:a16="http://schemas.microsoft.com/office/drawing/2014/main" id="{E111BA48-4FAD-0DA3-8C52-BD3C28C6E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8850"/>
            <a:ext cx="91440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algn="just"/>
            <a:r>
              <a:rPr lang="en-US" altLang="en-US" sz="3200">
                <a:solidFill>
                  <a:schemeClr val="tx1"/>
                </a:solidFill>
                <a:cs typeface="Arial" panose="020B0604020202020204" pitchFamily="34" charset="0"/>
              </a:rPr>
              <a:t>In 2017, NBDAAF conducted a survey </a:t>
            </a:r>
          </a:p>
          <a:p>
            <a:pPr algn="just"/>
            <a:r>
              <a:rPr lang="en-US" altLang="en-US" sz="3200">
                <a:solidFill>
                  <a:schemeClr val="tx1"/>
                </a:solidFill>
                <a:cs typeface="Arial" panose="020B0604020202020204" pitchFamily="34" charset="0"/>
              </a:rPr>
              <a:t>Confirmed presence of SBN in NB garlic fields. </a:t>
            </a:r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1BABD4DF-2DA2-B891-3DF6-BF3A2A108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t="23953" r="9792" b="23193"/>
          <a:stretch>
            <a:fillRect/>
          </a:stretch>
        </p:blipFill>
        <p:spPr bwMode="auto">
          <a:xfrm>
            <a:off x="5368925" y="2870200"/>
            <a:ext cx="374015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DB78A242-641E-4035-752C-6B0BE0CA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r="5582" b="7552"/>
          <a:stretch>
            <a:fillRect/>
          </a:stretch>
        </p:blipFill>
        <p:spPr bwMode="auto">
          <a:xfrm>
            <a:off x="2954338" y="2486025"/>
            <a:ext cx="2441575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607" name="Group 15">
            <a:extLst>
              <a:ext uri="{FF2B5EF4-FFF2-40B4-BE49-F238E27FC236}">
                <a16:creationId xmlns:a16="http://schemas.microsoft.com/office/drawing/2014/main" id="{8D7E386C-5BFF-54B7-9F0B-C9BE297997FE}"/>
              </a:ext>
            </a:extLst>
          </p:cNvPr>
          <p:cNvGrpSpPr>
            <a:grpSpLocks/>
          </p:cNvGrpSpPr>
          <p:nvPr/>
        </p:nvGrpSpPr>
        <p:grpSpPr bwMode="auto">
          <a:xfrm>
            <a:off x="-20638" y="4267200"/>
            <a:ext cx="3048001" cy="2438400"/>
            <a:chOff x="76200" y="76200"/>
            <a:chExt cx="5867400" cy="5632450"/>
          </a:xfrm>
        </p:grpSpPr>
        <p:pic>
          <p:nvPicPr>
            <p:cNvPr id="25608" name="Picture 2" descr="Related image">
              <a:extLst>
                <a:ext uri="{FF2B5EF4-FFF2-40B4-BE49-F238E27FC236}">
                  <a16:creationId xmlns:a16="http://schemas.microsoft.com/office/drawing/2014/main" id="{0C748493-BE5E-87BC-ABED-7053BD674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76200"/>
              <a:ext cx="5867400" cy="563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5-Point Star 1">
              <a:extLst>
                <a:ext uri="{FF2B5EF4-FFF2-40B4-BE49-F238E27FC236}">
                  <a16:creationId xmlns:a16="http://schemas.microsoft.com/office/drawing/2014/main" id="{B39A6D74-FCBA-65B9-D826-A53BA0DD9792}"/>
                </a:ext>
              </a:extLst>
            </p:cNvPr>
            <p:cNvSpPr/>
            <p:nvPr/>
          </p:nvSpPr>
          <p:spPr bwMode="auto">
            <a:xfrm>
              <a:off x="1399421" y="1418307"/>
              <a:ext cx="305594" cy="304359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  <p:sp>
          <p:nvSpPr>
            <p:cNvPr id="10" name="5-Point Star 3">
              <a:extLst>
                <a:ext uri="{FF2B5EF4-FFF2-40B4-BE49-F238E27FC236}">
                  <a16:creationId xmlns:a16="http://schemas.microsoft.com/office/drawing/2014/main" id="{04669AD1-7D16-B7B9-5DDE-ED9B66CD9657}"/>
                </a:ext>
              </a:extLst>
            </p:cNvPr>
            <p:cNvSpPr/>
            <p:nvPr/>
          </p:nvSpPr>
          <p:spPr bwMode="auto">
            <a:xfrm>
              <a:off x="3761661" y="655580"/>
              <a:ext cx="305594" cy="308025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  <p:sp>
          <p:nvSpPr>
            <p:cNvPr id="11" name="5-Point Star 4">
              <a:extLst>
                <a:ext uri="{FF2B5EF4-FFF2-40B4-BE49-F238E27FC236}">
                  <a16:creationId xmlns:a16="http://schemas.microsoft.com/office/drawing/2014/main" id="{6ED0CC23-36E1-D2E2-1BA4-D30CEF11B97F}"/>
                </a:ext>
              </a:extLst>
            </p:cNvPr>
            <p:cNvSpPr/>
            <p:nvPr/>
          </p:nvSpPr>
          <p:spPr bwMode="auto">
            <a:xfrm>
              <a:off x="4143652" y="2027023"/>
              <a:ext cx="305594" cy="308025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  <p:sp>
          <p:nvSpPr>
            <p:cNvPr id="12" name="5-Point Star 5">
              <a:extLst>
                <a:ext uri="{FF2B5EF4-FFF2-40B4-BE49-F238E27FC236}">
                  <a16:creationId xmlns:a16="http://schemas.microsoft.com/office/drawing/2014/main" id="{8770EE09-14BB-D965-F12A-9CAA4056DFD4}"/>
                </a:ext>
              </a:extLst>
            </p:cNvPr>
            <p:cNvSpPr/>
            <p:nvPr/>
          </p:nvSpPr>
          <p:spPr bwMode="auto">
            <a:xfrm>
              <a:off x="4525645" y="2258042"/>
              <a:ext cx="302537" cy="304356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  <p:sp>
          <p:nvSpPr>
            <p:cNvPr id="13" name="5-Point Star 6">
              <a:extLst>
                <a:ext uri="{FF2B5EF4-FFF2-40B4-BE49-F238E27FC236}">
                  <a16:creationId xmlns:a16="http://schemas.microsoft.com/office/drawing/2014/main" id="{8854E125-8696-D9DE-D0BE-3B697344A841}"/>
                </a:ext>
              </a:extLst>
            </p:cNvPr>
            <p:cNvSpPr/>
            <p:nvPr/>
          </p:nvSpPr>
          <p:spPr bwMode="auto">
            <a:xfrm>
              <a:off x="1323024" y="2943762"/>
              <a:ext cx="305594" cy="304359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  <p:sp>
          <p:nvSpPr>
            <p:cNvPr id="14" name="5-Point Star 7">
              <a:extLst>
                <a:ext uri="{FF2B5EF4-FFF2-40B4-BE49-F238E27FC236}">
                  <a16:creationId xmlns:a16="http://schemas.microsoft.com/office/drawing/2014/main" id="{D539DFE7-A5D2-832D-0A84-9CCF3177442E}"/>
                </a:ext>
              </a:extLst>
            </p:cNvPr>
            <p:cNvSpPr/>
            <p:nvPr/>
          </p:nvSpPr>
          <p:spPr bwMode="auto">
            <a:xfrm>
              <a:off x="1628618" y="3094109"/>
              <a:ext cx="305594" cy="308025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  <p:sp>
          <p:nvSpPr>
            <p:cNvPr id="15" name="5-Point Star 8">
              <a:extLst>
                <a:ext uri="{FF2B5EF4-FFF2-40B4-BE49-F238E27FC236}">
                  <a16:creationId xmlns:a16="http://schemas.microsoft.com/office/drawing/2014/main" id="{4BE1403B-2889-462F-BEE8-45048EF66D86}"/>
                </a:ext>
              </a:extLst>
            </p:cNvPr>
            <p:cNvSpPr/>
            <p:nvPr/>
          </p:nvSpPr>
          <p:spPr bwMode="auto">
            <a:xfrm>
              <a:off x="3532465" y="3171114"/>
              <a:ext cx="305594" cy="304359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  <p:sp>
          <p:nvSpPr>
            <p:cNvPr id="16" name="5-Point Star 9">
              <a:extLst>
                <a:ext uri="{FF2B5EF4-FFF2-40B4-BE49-F238E27FC236}">
                  <a16:creationId xmlns:a16="http://schemas.microsoft.com/office/drawing/2014/main" id="{38147F94-8282-861B-75CA-7CACAD1882C4}"/>
                </a:ext>
              </a:extLst>
            </p:cNvPr>
            <p:cNvSpPr/>
            <p:nvPr/>
          </p:nvSpPr>
          <p:spPr bwMode="auto">
            <a:xfrm>
              <a:off x="3306326" y="3325126"/>
              <a:ext cx="302539" cy="304359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  <p:sp>
          <p:nvSpPr>
            <p:cNvPr id="17" name="5-Point Star 10">
              <a:extLst>
                <a:ext uri="{FF2B5EF4-FFF2-40B4-BE49-F238E27FC236}">
                  <a16:creationId xmlns:a16="http://schemas.microsoft.com/office/drawing/2014/main" id="{71B90984-A620-E2A7-6321-B688160FEB86}"/>
                </a:ext>
              </a:extLst>
            </p:cNvPr>
            <p:cNvSpPr/>
            <p:nvPr/>
          </p:nvSpPr>
          <p:spPr bwMode="auto">
            <a:xfrm>
              <a:off x="4449246" y="2866757"/>
              <a:ext cx="302539" cy="304356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  <p:sp>
          <p:nvSpPr>
            <p:cNvPr id="18" name="5-Point Star 11">
              <a:extLst>
                <a:ext uri="{FF2B5EF4-FFF2-40B4-BE49-F238E27FC236}">
                  <a16:creationId xmlns:a16="http://schemas.microsoft.com/office/drawing/2014/main" id="{D7F24806-B0C2-E46D-2868-F56D0086D812}"/>
                </a:ext>
              </a:extLst>
            </p:cNvPr>
            <p:cNvSpPr/>
            <p:nvPr/>
          </p:nvSpPr>
          <p:spPr bwMode="auto">
            <a:xfrm>
              <a:off x="1857812" y="2639406"/>
              <a:ext cx="305594" cy="304356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  <p:sp>
          <p:nvSpPr>
            <p:cNvPr id="19" name="5-Point Star 12">
              <a:extLst>
                <a:ext uri="{FF2B5EF4-FFF2-40B4-BE49-F238E27FC236}">
                  <a16:creationId xmlns:a16="http://schemas.microsoft.com/office/drawing/2014/main" id="{FA8A4002-FA31-D9FF-EC89-8FC35B363A97}"/>
                </a:ext>
              </a:extLst>
            </p:cNvPr>
            <p:cNvSpPr/>
            <p:nvPr/>
          </p:nvSpPr>
          <p:spPr bwMode="auto">
            <a:xfrm>
              <a:off x="5057378" y="3094109"/>
              <a:ext cx="305594" cy="308025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  <p:sp>
          <p:nvSpPr>
            <p:cNvPr id="20" name="5-Point Star 13">
              <a:extLst>
                <a:ext uri="{FF2B5EF4-FFF2-40B4-BE49-F238E27FC236}">
                  <a16:creationId xmlns:a16="http://schemas.microsoft.com/office/drawing/2014/main" id="{823D7914-84C2-49CB-A7DB-9E04629E1AFD}"/>
                </a:ext>
              </a:extLst>
            </p:cNvPr>
            <p:cNvSpPr/>
            <p:nvPr/>
          </p:nvSpPr>
          <p:spPr bwMode="auto">
            <a:xfrm>
              <a:off x="1705015" y="1572320"/>
              <a:ext cx="305594" cy="304359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  <p:sp>
          <p:nvSpPr>
            <p:cNvPr id="21" name="5-Point Star 14">
              <a:extLst>
                <a:ext uri="{FF2B5EF4-FFF2-40B4-BE49-F238E27FC236}">
                  <a16:creationId xmlns:a16="http://schemas.microsoft.com/office/drawing/2014/main" id="{2C27836A-B3F0-3B50-D9DD-6B2E9C9DE965}"/>
                </a:ext>
              </a:extLst>
            </p:cNvPr>
            <p:cNvSpPr/>
            <p:nvPr/>
          </p:nvSpPr>
          <p:spPr bwMode="auto">
            <a:xfrm>
              <a:off x="4220052" y="2258042"/>
              <a:ext cx="305594" cy="304356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CA" sz="2400"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30D6EC14-909F-CE19-18B5-7F97C2992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81600"/>
            <a:ext cx="91440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2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6D7A2E-924E-54B9-C7BF-530043494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6213"/>
            <a:ext cx="8116888" cy="814387"/>
          </a:xfrm>
        </p:spPr>
        <p:txBody>
          <a:bodyPr/>
          <a:lstStyle/>
          <a:p>
            <a:pPr algn="ctr">
              <a:defRPr/>
            </a:pPr>
            <a:r>
              <a: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Nematode Management</a:t>
            </a:r>
          </a:p>
        </p:txBody>
      </p:sp>
      <p:sp>
        <p:nvSpPr>
          <p:cNvPr id="26628" name="Content Placeholder 2">
            <a:extLst>
              <a:ext uri="{FF2B5EF4-FFF2-40B4-BE49-F238E27FC236}">
                <a16:creationId xmlns:a16="http://schemas.microsoft.com/office/drawing/2014/main" id="{49BB2DDF-4B13-C675-8A21-4FBC783B73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" y="1066800"/>
            <a:ext cx="9067800" cy="5791200"/>
          </a:xfrm>
        </p:spPr>
        <p:txBody>
          <a:bodyPr/>
          <a:lstStyle/>
          <a:p>
            <a:r>
              <a:rPr lang="en-CA" altLang="en-US" dirty="0">
                <a:solidFill>
                  <a:schemeClr val="tx1"/>
                </a:solidFill>
              </a:rPr>
              <a:t>Plant clean, nematode free garlic seed. </a:t>
            </a:r>
          </a:p>
          <a:p>
            <a:r>
              <a:rPr lang="en-CA" altLang="en-US" dirty="0">
                <a:solidFill>
                  <a:schemeClr val="tx1"/>
                </a:solidFill>
              </a:rPr>
              <a:t>Avoid using garlic for seed from an infested field.</a:t>
            </a:r>
          </a:p>
          <a:p>
            <a:r>
              <a:rPr lang="en-CA" altLang="en-US" dirty="0">
                <a:solidFill>
                  <a:schemeClr val="tx1"/>
                </a:solidFill>
              </a:rPr>
              <a:t>Rotate to non-</a:t>
            </a:r>
            <a:r>
              <a:rPr lang="en-CA" altLang="en-US" i="1" dirty="0">
                <a:solidFill>
                  <a:schemeClr val="tx1"/>
                </a:solidFill>
              </a:rPr>
              <a:t>Allium</a:t>
            </a:r>
            <a:r>
              <a:rPr lang="en-CA" altLang="en-US" dirty="0">
                <a:solidFill>
                  <a:schemeClr val="tx1"/>
                </a:solidFill>
              </a:rPr>
              <a:t> (non-susceptible) crops for up to 3 - 4 years. Avoid legumes in the rotation.</a:t>
            </a:r>
          </a:p>
          <a:p>
            <a:r>
              <a:rPr lang="en-CA" altLang="en-US" dirty="0">
                <a:solidFill>
                  <a:schemeClr val="tx1"/>
                </a:solidFill>
              </a:rPr>
              <a:t>Remove weeds and volunteers during rotation.  </a:t>
            </a:r>
          </a:p>
          <a:p>
            <a:r>
              <a:rPr lang="en-CA" altLang="en-US" dirty="0">
                <a:solidFill>
                  <a:schemeClr val="tx1"/>
                </a:solidFill>
              </a:rPr>
              <a:t>Cover crop: mustard, rapeseed, oilseed radish and sorghum-Sudan grass before planting garlic. </a:t>
            </a:r>
          </a:p>
          <a:p>
            <a:r>
              <a:rPr lang="en-CA" altLang="en-US" dirty="0">
                <a:solidFill>
                  <a:schemeClr val="tx1"/>
                </a:solidFill>
              </a:rPr>
              <a:t>Completely remove cull bulbs and crop residues from the field if soil tests confirm the presence of nematodes.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B5C9E-4D04-C824-26FA-3A1B03B87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Nematode Management</a:t>
            </a:r>
            <a:endParaRPr lang="en-CA" sz="3200" dirty="0"/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5BB7D913-F938-B932-4A76-7B81B2E4EF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>
                <a:solidFill>
                  <a:schemeClr val="tx1"/>
                </a:solidFill>
              </a:rPr>
              <a:t>Implement proper sanitation to prevent spread of the nematode from infested to non-infested fields. 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Clean machinery prior from nematode-infested fields prior to entering a new field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Rogue out symptomatic plants throughout the growing season</a:t>
            </a:r>
          </a:p>
          <a:p>
            <a:r>
              <a:rPr lang="en-CA" altLang="en-US" dirty="0">
                <a:solidFill>
                  <a:schemeClr val="tx1"/>
                </a:solidFill>
              </a:rPr>
              <a:t>Chemical control (Fumigation) 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Velum Prime</a:t>
            </a:r>
            <a:r>
              <a:rPr lang="en-CA" altLang="en-US" dirty="0">
                <a:solidFill>
                  <a:schemeClr val="tx1"/>
                </a:solidFill>
              </a:rPr>
              <a:t> (</a:t>
            </a:r>
            <a:r>
              <a:rPr lang="en-CA" altLang="en-US" dirty="0" err="1">
                <a:solidFill>
                  <a:schemeClr val="tx1"/>
                </a:solidFill>
              </a:rPr>
              <a:t>Floupyram</a:t>
            </a:r>
            <a:r>
              <a:rPr lang="en-CA" altLang="en-US" dirty="0">
                <a:solidFill>
                  <a:schemeClr val="tx1"/>
                </a:solidFill>
              </a:rPr>
              <a:t> (G7)) </a:t>
            </a:r>
          </a:p>
          <a:p>
            <a:pPr lvl="1"/>
            <a:endParaRPr lang="en-CA" altLang="en-US" dirty="0">
              <a:solidFill>
                <a:schemeClr val="tx1"/>
              </a:solidFill>
            </a:endParaRPr>
          </a:p>
          <a:p>
            <a:endParaRPr lang="en-CA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8FBFBED8-ECAF-5EFE-D7B8-84DAA24FF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4616" r="29166" b="-3847"/>
          <a:stretch>
            <a:fillRect/>
          </a:stretch>
        </p:blipFill>
        <p:spPr bwMode="auto">
          <a:xfrm>
            <a:off x="3306763" y="4311650"/>
            <a:ext cx="210026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7213F5B4-EDB5-4F4D-DD7F-ED307ACA3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108075"/>
            <a:ext cx="2303463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>
            <a:extLst>
              <a:ext uri="{FF2B5EF4-FFF2-40B4-BE49-F238E27FC236}">
                <a16:creationId xmlns:a16="http://schemas.microsoft.com/office/drawing/2014/main" id="{352A37F5-1E27-D2AC-D064-052395873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1028700"/>
            <a:ext cx="2514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A757EE-6505-F717-E08C-47C21FA48E57}"/>
              </a:ext>
            </a:extLst>
          </p:cNvPr>
          <p:cNvSpPr txBox="1">
            <a:spLocks/>
          </p:cNvSpPr>
          <p:nvPr/>
        </p:nvSpPr>
        <p:spPr>
          <a:xfrm>
            <a:off x="417513" y="328613"/>
            <a:ext cx="8116887" cy="5095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  <a:cs typeface="ヒラギノ角ゴ Pro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  <a:cs typeface="ヒラギノ角ゴ Pro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  <a:cs typeface="ヒラギノ角ゴ Pro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  <a:cs typeface="ヒラギノ角ゴ Pro W3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549F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>
              <a:defRPr/>
            </a:pPr>
            <a:r>
              <a:rPr lang="en-CA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endParaRPr lang="en-CA" sz="2400" kern="0" dirty="0"/>
          </a:p>
        </p:txBody>
      </p:sp>
      <p:pic>
        <p:nvPicPr>
          <p:cNvPr id="28678" name="Picture 2">
            <a:extLst>
              <a:ext uri="{FF2B5EF4-FFF2-40B4-BE49-F238E27FC236}">
                <a16:creationId xmlns:a16="http://schemas.microsoft.com/office/drawing/2014/main" id="{729532A1-6314-23DA-0AD4-469C0A1C1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00138"/>
            <a:ext cx="315436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9" name="Group 3">
            <a:extLst>
              <a:ext uri="{FF2B5EF4-FFF2-40B4-BE49-F238E27FC236}">
                <a16:creationId xmlns:a16="http://schemas.microsoft.com/office/drawing/2014/main" id="{229FE9D5-8B2A-1ACC-C3A8-20B8E438A648}"/>
              </a:ext>
            </a:extLst>
          </p:cNvPr>
          <p:cNvGrpSpPr>
            <a:grpSpLocks/>
          </p:cNvGrpSpPr>
          <p:nvPr/>
        </p:nvGrpSpPr>
        <p:grpSpPr bwMode="auto">
          <a:xfrm>
            <a:off x="5784850" y="4311650"/>
            <a:ext cx="3206750" cy="2446338"/>
            <a:chOff x="5065353" y="3786499"/>
            <a:chExt cx="4018454" cy="3285620"/>
          </a:xfrm>
        </p:grpSpPr>
        <p:pic>
          <p:nvPicPr>
            <p:cNvPr id="28681" name="Picture 4">
              <a:extLst>
                <a:ext uri="{FF2B5EF4-FFF2-40B4-BE49-F238E27FC236}">
                  <a16:creationId xmlns:a16="http://schemas.microsoft.com/office/drawing/2014/main" id="{C47FE445-18E5-820C-64F3-4716F78F8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5353" y="3786499"/>
              <a:ext cx="3922981" cy="3285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Rectangle 5">
              <a:extLst>
                <a:ext uri="{FF2B5EF4-FFF2-40B4-BE49-F238E27FC236}">
                  <a16:creationId xmlns:a16="http://schemas.microsoft.com/office/drawing/2014/main" id="{F7DCDE25-1C6A-BD28-C037-D2B0A9EDC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3908" y="3866597"/>
              <a:ext cx="3459899" cy="35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rgbClr val="464646"/>
                  </a:solidFill>
                  <a:latin typeface="Arial" panose="020B0604020202020204" pitchFamily="34" charset="0"/>
                  <a:ea typeface="ヒラギノ角ゴ Pro W3" pitchFamily="48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rgbClr val="464646"/>
                  </a:solidFill>
                  <a:latin typeface="Arial" panose="020B0604020202020204" pitchFamily="34" charset="0"/>
                  <a:ea typeface="ヒラギノ角ゴ Pro W3" pitchFamily="48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464646"/>
                  </a:solidFill>
                  <a:latin typeface="Arial" panose="020B0604020202020204" pitchFamily="34" charset="0"/>
                  <a:ea typeface="ヒラギノ角ゴ Pro W3" pitchFamily="48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464646"/>
                  </a:solidFill>
                  <a:latin typeface="Arial" panose="020B0604020202020204" pitchFamily="34" charset="0"/>
                  <a:ea typeface="ヒラギノ角ゴ Pro W3" pitchFamily="48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464646"/>
                  </a:solidFill>
                  <a:latin typeface="Arial" panose="020B0604020202020204" pitchFamily="34" charset="0"/>
                  <a:ea typeface="ヒラギノ角ゴ Pro W3" pitchFamily="48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64646"/>
                  </a:solidFill>
                  <a:latin typeface="Arial" panose="020B0604020202020204" pitchFamily="34" charset="0"/>
                  <a:ea typeface="ヒラギノ角ゴ Pro W3" pitchFamily="48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64646"/>
                  </a:solidFill>
                  <a:latin typeface="Arial" panose="020B0604020202020204" pitchFamily="34" charset="0"/>
                  <a:ea typeface="ヒラギノ角ゴ Pro W3" pitchFamily="48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64646"/>
                  </a:solidFill>
                  <a:latin typeface="Arial" panose="020B0604020202020204" pitchFamily="34" charset="0"/>
                  <a:ea typeface="ヒラギノ角ゴ Pro W3" pitchFamily="48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64646"/>
                  </a:solidFill>
                  <a:latin typeface="Arial" panose="020B0604020202020204" pitchFamily="34" charset="0"/>
                  <a:ea typeface="ヒラギノ角ゴ Pro W3" pitchFamily="48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1100">
                  <a:solidFill>
                    <a:schemeClr val="tx1"/>
                  </a:solidFill>
                </a:rPr>
                <a:t>PMRA http://hc-sc.gc.ca/cps-spc/pest</a:t>
              </a:r>
            </a:p>
          </p:txBody>
        </p:sp>
      </p:grpSp>
      <p:pic>
        <p:nvPicPr>
          <p:cNvPr id="28680" name="Picture 6">
            <a:extLst>
              <a:ext uri="{FF2B5EF4-FFF2-40B4-BE49-F238E27FC236}">
                <a16:creationId xmlns:a16="http://schemas.microsoft.com/office/drawing/2014/main" id="{9B8C7EBB-F24B-5D98-7E9B-F0CEE1367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810000"/>
            <a:ext cx="2887663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>
            <a:extLst>
              <a:ext uri="{FF2B5EF4-FFF2-40B4-BE49-F238E27FC236}">
                <a16:creationId xmlns:a16="http://schemas.microsoft.com/office/drawing/2014/main" id="{31AF7E7B-7B47-2DC3-CB06-1FE75A77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15367" r="3523" b="-7344"/>
          <a:stretch>
            <a:fillRect/>
          </a:stretch>
        </p:blipFill>
        <p:spPr bwMode="auto">
          <a:xfrm>
            <a:off x="0" y="0"/>
            <a:ext cx="9144000" cy="746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CF5DDE-D311-F6DD-4B59-4058829FED28}"/>
              </a:ext>
            </a:extLst>
          </p:cNvPr>
          <p:cNvSpPr/>
          <p:nvPr/>
        </p:nvSpPr>
        <p:spPr>
          <a:xfrm>
            <a:off x="1066800" y="533400"/>
            <a:ext cx="6553200" cy="156966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7D7D"/>
                </a:solidFill>
                <a:latin typeface="Arial" charset="0"/>
              </a:rPr>
              <a:t>Thank You </a:t>
            </a:r>
          </a:p>
          <a:p>
            <a:pPr algn="ctr" eaLnBrk="1" hangingPunct="1">
              <a:defRPr/>
            </a:pPr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7D7D"/>
                </a:solidFill>
                <a:latin typeface="Arial" charset="0"/>
              </a:rPr>
              <a:t> Merci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E0FB-013C-A0C3-6AE8-3F9EE314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13" y="252413"/>
            <a:ext cx="8116887" cy="814387"/>
          </a:xfrm>
        </p:spPr>
        <p:txBody>
          <a:bodyPr/>
          <a:lstStyle/>
          <a:p>
            <a:pPr algn="ctr">
              <a:defRPr/>
            </a:pPr>
            <a:r>
              <a: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Garlic production in NB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4CADB-C92C-F8C7-3A92-4DFD53E1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066800"/>
            <a:ext cx="8915400" cy="4724400"/>
          </a:xfrm>
        </p:spPr>
        <p:txBody>
          <a:bodyPr/>
          <a:lstStyle/>
          <a:p>
            <a:pPr>
              <a:defRPr/>
            </a:pPr>
            <a:r>
              <a:rPr lang="en-CA" dirty="0">
                <a:solidFill>
                  <a:schemeClr val="tx1"/>
                </a:solidFill>
              </a:rPr>
              <a:t>Garlic is typically grown in NB in small scale</a:t>
            </a:r>
          </a:p>
          <a:p>
            <a:pPr marL="0" indent="0">
              <a:buFontTx/>
              <a:buNone/>
              <a:defRPr/>
            </a:pPr>
            <a:endParaRPr lang="en-CA" sz="11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CA" dirty="0">
                <a:solidFill>
                  <a:schemeClr val="tx1"/>
                </a:solidFill>
              </a:rPr>
              <a:t>The demand for locally grown garlic in NB has risen in the past few years with increasing number of producers growing the crop.</a:t>
            </a:r>
          </a:p>
          <a:p>
            <a:pPr>
              <a:defRPr/>
            </a:pPr>
            <a:endParaRPr lang="en-CA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CA" dirty="0">
                <a:solidFill>
                  <a:schemeClr val="tx1"/>
                </a:solidFill>
              </a:rPr>
              <a:t>Mostly grown under organic production system. </a:t>
            </a:r>
          </a:p>
          <a:p>
            <a:pPr marL="0" indent="0">
              <a:buFontTx/>
              <a:buNone/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7">
            <a:extLst>
              <a:ext uri="{FF2B5EF4-FFF2-40B4-BE49-F238E27FC236}">
                <a16:creationId xmlns:a16="http://schemas.microsoft.com/office/drawing/2014/main" id="{1F53BDC5-5252-3086-FF3D-CDB0AC8E8A11}"/>
              </a:ext>
            </a:extLst>
          </p:cNvPr>
          <p:cNvGrpSpPr>
            <a:grpSpLocks/>
          </p:cNvGrpSpPr>
          <p:nvPr/>
        </p:nvGrpSpPr>
        <p:grpSpPr bwMode="auto">
          <a:xfrm>
            <a:off x="174625" y="533400"/>
            <a:ext cx="2263775" cy="2743200"/>
            <a:chOff x="2736662" y="841414"/>
            <a:chExt cx="1949912" cy="1831361"/>
          </a:xfrm>
        </p:grpSpPr>
        <p:pic>
          <p:nvPicPr>
            <p:cNvPr id="2" name="Picture 2" descr="F:\IPM POSTER PICTURES 2008\stemphylium09192737 RESIZED.jpg">
              <a:extLst>
                <a:ext uri="{FF2B5EF4-FFF2-40B4-BE49-F238E27FC236}">
                  <a16:creationId xmlns:a16="http://schemas.microsoft.com/office/drawing/2014/main" id="{25A70E47-AA41-1984-CC56-2FAA8D943D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2" t="29996" r="1259" b="-2"/>
            <a:stretch>
              <a:fillRect/>
            </a:stretch>
          </p:blipFill>
          <p:spPr bwMode="auto">
            <a:xfrm>
              <a:off x="2736662" y="841414"/>
              <a:ext cx="456267" cy="39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00" name="Group 9">
              <a:extLst>
                <a:ext uri="{FF2B5EF4-FFF2-40B4-BE49-F238E27FC236}">
                  <a16:creationId xmlns:a16="http://schemas.microsoft.com/office/drawing/2014/main" id="{24929458-5222-13DA-43CA-5651BAF44A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6458" y="843975"/>
              <a:ext cx="1500116" cy="1828800"/>
              <a:chOff x="3216621" y="843975"/>
              <a:chExt cx="1500116" cy="1828800"/>
            </a:xfrm>
          </p:grpSpPr>
          <p:pic>
            <p:nvPicPr>
              <p:cNvPr id="8203" name="Picture 1">
                <a:extLst>
                  <a:ext uri="{FF2B5EF4-FFF2-40B4-BE49-F238E27FC236}">
                    <a16:creationId xmlns:a16="http://schemas.microsoft.com/office/drawing/2014/main" id="{BFAD27A6-30C5-1AFE-A600-D5271C17FA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13815" r="27132"/>
              <a:stretch>
                <a:fillRect/>
              </a:stretch>
            </p:blipFill>
            <p:spPr bwMode="auto">
              <a:xfrm>
                <a:off x="3276875" y="843975"/>
                <a:ext cx="1439862" cy="1828800"/>
              </a:xfrm>
              <a:prstGeom prst="rect">
                <a:avLst/>
              </a:prstGeom>
              <a:noFill/>
              <a:ln>
                <a:noFill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cxnSp>
            <p:nvCxnSpPr>
              <p:cNvPr id="8202" name="Straight Connector 19">
                <a:extLst>
                  <a:ext uri="{FF2B5EF4-FFF2-40B4-BE49-F238E27FC236}">
                    <a16:creationId xmlns:a16="http://schemas.microsoft.com/office/drawing/2014/main" id="{CC90ED77-CFA2-4A81-1FEB-9623C8121EA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16621" y="1141193"/>
                <a:ext cx="446921" cy="302365"/>
              </a:xfrm>
              <a:prstGeom prst="line">
                <a:avLst/>
              </a:prstGeom>
              <a:noFill/>
              <a:ln w="25400" algn="ctr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98AEF9D1-5807-45FC-5374-522B3D65AB8B}"/>
              </a:ext>
            </a:extLst>
          </p:cNvPr>
          <p:cNvSpPr txBox="1">
            <a:spLocks noChangeArrowheads="1"/>
          </p:cNvSpPr>
          <p:nvPr/>
        </p:nvSpPr>
        <p:spPr>
          <a:xfrm>
            <a:off x="1498600" y="-28575"/>
            <a:ext cx="6959600" cy="409575"/>
          </a:xfrm>
          <a:prstGeom prst="rect">
            <a:avLst/>
          </a:prstGeom>
        </p:spPr>
        <p:txBody>
          <a:bodyPr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Stemphylium leaf blight (</a:t>
            </a:r>
            <a:r>
              <a:rPr lang="en-CA" sz="26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S. </a:t>
            </a:r>
            <a:r>
              <a:rPr lang="en-CA" sz="2600" b="1" i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vesicarium</a:t>
            </a:r>
            <a:r>
              <a:rPr lang="en-CA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)</a:t>
            </a:r>
            <a:r>
              <a:rPr lang="en-US" sz="2600" b="1" dirty="0">
                <a:solidFill>
                  <a:srgbClr val="003366"/>
                </a:solidFill>
                <a:latin typeface="+mn-lt"/>
              </a:rPr>
              <a:t>   </a:t>
            </a:r>
            <a:r>
              <a:rPr lang="en-US" sz="2600" dirty="0">
                <a:solidFill>
                  <a:srgbClr val="003366"/>
                </a:solidFill>
                <a:latin typeface="+mn-lt"/>
              </a:rPr>
              <a:t>       </a:t>
            </a:r>
            <a:endParaRPr lang="en-CA" sz="26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 </a:t>
            </a:r>
            <a:br>
              <a:rPr lang="en-US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</a:br>
            <a:r>
              <a:rPr lang="en-US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 </a:t>
            </a:r>
          </a:p>
        </p:txBody>
      </p:sp>
      <p:pic>
        <p:nvPicPr>
          <p:cNvPr id="8196" name="Picture 16">
            <a:extLst>
              <a:ext uri="{FF2B5EF4-FFF2-40B4-BE49-F238E27FC236}">
                <a16:creationId xmlns:a16="http://schemas.microsoft.com/office/drawing/2014/main" id="{60F83CA0-37BD-D347-AF5B-B608D2CEC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1091" r="10214" b="6598"/>
          <a:stretch>
            <a:fillRect/>
          </a:stretch>
        </p:blipFill>
        <p:spPr bwMode="auto">
          <a:xfrm>
            <a:off x="2484438" y="563563"/>
            <a:ext cx="1325562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12">
            <a:extLst>
              <a:ext uri="{FF2B5EF4-FFF2-40B4-BE49-F238E27FC236}">
                <a16:creationId xmlns:a16="http://schemas.microsoft.com/office/drawing/2014/main" id="{64A4E344-4AD2-E531-A754-EDE05747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94150"/>
            <a:ext cx="9147175" cy="2940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Stemphylium leaf blight management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900" b="1" dirty="0">
              <a:solidFill>
                <a:srgbClr val="21252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2400" dirty="0">
                <a:solidFill>
                  <a:srgbClr val="212529"/>
                </a:solidFill>
              </a:rPr>
              <a:t>Monitor your field regularly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800" dirty="0">
              <a:solidFill>
                <a:srgbClr val="212529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2400" dirty="0">
                <a:solidFill>
                  <a:srgbClr val="212529"/>
                </a:solidFill>
              </a:rPr>
              <a:t>Rotate out of allium crops for at least three years.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800" dirty="0">
              <a:solidFill>
                <a:srgbClr val="212529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2400" dirty="0">
                <a:solidFill>
                  <a:srgbClr val="212529"/>
                </a:solidFill>
              </a:rPr>
              <a:t>Bury plant debris.</a:t>
            </a:r>
          </a:p>
          <a:p>
            <a:pPr>
              <a:spcBef>
                <a:spcPct val="0"/>
              </a:spcBef>
              <a:defRPr/>
            </a:pPr>
            <a:endParaRPr lang="en-US" altLang="en-US" sz="800" dirty="0">
              <a:solidFill>
                <a:srgbClr val="212529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2400" dirty="0">
                <a:solidFill>
                  <a:srgbClr val="212529"/>
                </a:solidFill>
              </a:rPr>
              <a:t>Good spacing/reduced plant density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800" dirty="0">
              <a:solidFill>
                <a:srgbClr val="212529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2400" dirty="0">
                <a:solidFill>
                  <a:srgbClr val="212529"/>
                </a:solidFill>
              </a:rPr>
              <a:t>Chemical control</a:t>
            </a:r>
          </a:p>
        </p:txBody>
      </p:sp>
      <p:sp>
        <p:nvSpPr>
          <p:cNvPr id="8198" name="TextBox 14">
            <a:extLst>
              <a:ext uri="{FF2B5EF4-FFF2-40B4-BE49-F238E27FC236}">
                <a16:creationId xmlns:a16="http://schemas.microsoft.com/office/drawing/2014/main" id="{23D30A6C-8499-D750-3C48-9F13030CA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30213"/>
            <a:ext cx="5981700" cy="37242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marL="342900" indent="-342900">
              <a:spcBef>
                <a:spcPct val="0"/>
              </a:spcBef>
              <a:defRPr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Infection occurs when warm weather                                      (15-26⁰C) coincides with  prolonged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    (≥6h) leaf wetness or heavy dews.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100" dirty="0">
              <a:solidFill>
                <a:srgbClr val="333333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Weak plants are at highest risk of infection.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900" dirty="0">
              <a:solidFill>
                <a:srgbClr val="333333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The pathogen overwinters on infected plant debris.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solidFill>
                <a:srgbClr val="333333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333333"/>
                </a:solidFill>
                <a:latin typeface="+mn-lt"/>
              </a:rPr>
              <a:t> </a:t>
            </a:r>
            <a:endParaRPr lang="en-CA" altLang="en-US" sz="24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5D02C-9DA8-BCCE-22A6-94360CB84C2A}"/>
              </a:ext>
            </a:extLst>
          </p:cNvPr>
          <p:cNvSpPr txBox="1"/>
          <p:nvPr/>
        </p:nvSpPr>
        <p:spPr>
          <a:xfrm>
            <a:off x="2124075" y="77788"/>
            <a:ext cx="63690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Purple blotch  (</a:t>
            </a:r>
            <a:r>
              <a:rPr lang="en-US" sz="28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Alternaria </a:t>
            </a:r>
            <a:r>
              <a:rPr lang="en-US" sz="2800" b="1" i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porri</a:t>
            </a:r>
            <a:r>
              <a:rPr lang="en-US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)</a:t>
            </a:r>
            <a:endParaRPr lang="en-US" sz="24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9219" name="Group 16">
            <a:extLst>
              <a:ext uri="{FF2B5EF4-FFF2-40B4-BE49-F238E27FC236}">
                <a16:creationId xmlns:a16="http://schemas.microsoft.com/office/drawing/2014/main" id="{375F0262-ED80-5D86-E8C9-95BE1069E50B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542925"/>
            <a:ext cx="5715000" cy="2551113"/>
            <a:chOff x="3509297" y="693730"/>
            <a:chExt cx="5418991" cy="2436812"/>
          </a:xfrm>
        </p:grpSpPr>
        <p:grpSp>
          <p:nvGrpSpPr>
            <p:cNvPr id="9224" name="Group 15">
              <a:extLst>
                <a:ext uri="{FF2B5EF4-FFF2-40B4-BE49-F238E27FC236}">
                  <a16:creationId xmlns:a16="http://schemas.microsoft.com/office/drawing/2014/main" id="{A1AF8DDF-FB96-B7ED-1ECA-553B54F776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0323" y="693730"/>
              <a:ext cx="4017965" cy="2436812"/>
              <a:chOff x="4636619" y="775093"/>
              <a:chExt cx="4017965" cy="2436812"/>
            </a:xfrm>
          </p:grpSpPr>
          <p:pic>
            <p:nvPicPr>
              <p:cNvPr id="9226" name="Picture 2">
                <a:extLst>
                  <a:ext uri="{FF2B5EF4-FFF2-40B4-BE49-F238E27FC236}">
                    <a16:creationId xmlns:a16="http://schemas.microsoft.com/office/drawing/2014/main" id="{0445321A-AF6B-F177-EB84-E9D84B6472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6619" y="775093"/>
                <a:ext cx="3071813" cy="2436812"/>
              </a:xfrm>
              <a:prstGeom prst="rect">
                <a:avLst/>
              </a:prstGeom>
              <a:noFill/>
              <a:ln w="9525">
                <a:solidFill>
                  <a:srgbClr val="17385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7" name="Picture 2" descr="F:\IPM POSTER PICTURES 2008\PURPLE BLOCH aLTERNARIA PORRI RESIZED.jpg">
                <a:extLst>
                  <a:ext uri="{FF2B5EF4-FFF2-40B4-BE49-F238E27FC236}">
                    <a16:creationId xmlns:a16="http://schemas.microsoft.com/office/drawing/2014/main" id="{1B02C1E0-3DF7-6C3B-3A38-7BEDA61047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06" t="11504"/>
              <a:stretch>
                <a:fillRect/>
              </a:stretch>
            </p:blipFill>
            <p:spPr bwMode="auto">
              <a:xfrm>
                <a:off x="7708434" y="912096"/>
                <a:ext cx="946150" cy="954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228" name="Straight Connector 18">
                <a:extLst>
                  <a:ext uri="{FF2B5EF4-FFF2-40B4-BE49-F238E27FC236}">
                    <a16:creationId xmlns:a16="http://schemas.microsoft.com/office/drawing/2014/main" id="{FF02CCB4-15D3-E33D-3DE7-742CE5307CE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414756" y="1261058"/>
                <a:ext cx="1293679" cy="762440"/>
              </a:xfrm>
              <a:prstGeom prst="line">
                <a:avLst/>
              </a:prstGeom>
              <a:noFill/>
              <a:ln w="25400" algn="ctr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9225" name="Picture 18">
              <a:extLst>
                <a:ext uri="{FF2B5EF4-FFF2-40B4-BE49-F238E27FC236}">
                  <a16:creationId xmlns:a16="http://schemas.microsoft.com/office/drawing/2014/main" id="{557EE4EB-0472-D2C4-A161-D5457A544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584" b="-3519"/>
            <a:stretch>
              <a:fillRect/>
            </a:stretch>
          </p:blipFill>
          <p:spPr bwMode="auto">
            <a:xfrm>
              <a:off x="3509297" y="885531"/>
              <a:ext cx="1625662" cy="1849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0" name="Picture 2">
            <a:extLst>
              <a:ext uri="{FF2B5EF4-FFF2-40B4-BE49-F238E27FC236}">
                <a16:creationId xmlns:a16="http://schemas.microsoft.com/office/drawing/2014/main" id="{51E06F9F-E695-696A-AA5D-1AFBF77E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6" r="13992"/>
          <a:stretch>
            <a:fillRect/>
          </a:stretch>
        </p:blipFill>
        <p:spPr bwMode="auto">
          <a:xfrm>
            <a:off x="82550" y="657225"/>
            <a:ext cx="8128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10">
            <a:extLst>
              <a:ext uri="{FF2B5EF4-FFF2-40B4-BE49-F238E27FC236}">
                <a16:creationId xmlns:a16="http://schemas.microsoft.com/office/drawing/2014/main" id="{12C70A2C-0CA0-D8E4-6D37-1E10558D5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3211513"/>
            <a:ext cx="8991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333333"/>
                </a:solidFill>
              </a:rPr>
              <a:t>Infection occurs when warm weather (18-30⁰C) coincides with prolonged dews or leaf wetness.</a:t>
            </a:r>
            <a:endParaRPr lang="en-CA" altLang="en-US" sz="2400">
              <a:solidFill>
                <a:schemeClr val="tx1"/>
              </a:solidFill>
            </a:endParaRPr>
          </a:p>
        </p:txBody>
      </p:sp>
      <p:pic>
        <p:nvPicPr>
          <p:cNvPr id="9222" name="Picture 18">
            <a:extLst>
              <a:ext uri="{FF2B5EF4-FFF2-40B4-BE49-F238E27FC236}">
                <a16:creationId xmlns:a16="http://schemas.microsoft.com/office/drawing/2014/main" id="{9C4CF8AD-5D26-8F86-A8A0-7BE897878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4" b="-3519"/>
          <a:stretch>
            <a:fillRect/>
          </a:stretch>
        </p:blipFill>
        <p:spPr bwMode="auto">
          <a:xfrm>
            <a:off x="1752600" y="4562475"/>
            <a:ext cx="19050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1DCEB2DD-4FFB-5715-5BEE-F9FEB832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13815" r="27132"/>
          <a:stretch>
            <a:fillRect/>
          </a:stretch>
        </p:blipFill>
        <p:spPr bwMode="auto">
          <a:xfrm>
            <a:off x="3962400" y="4043228"/>
            <a:ext cx="1905000" cy="281624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4C5ED7D0-C5E2-3CF2-878A-6BBAB4B59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2874963"/>
            <a:ext cx="5951537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A picture containing tree, outdoor, wood&#10;&#10;Description automatically generated">
            <a:extLst>
              <a:ext uri="{FF2B5EF4-FFF2-40B4-BE49-F238E27FC236}">
                <a16:creationId xmlns:a16="http://schemas.microsoft.com/office/drawing/2014/main" id="{F0BC8D70-545C-9BBF-5F24-6E53D66A3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34938"/>
            <a:ext cx="386715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47329-154A-1AFA-C279-DC7EE27E26A1}"/>
              </a:ext>
            </a:extLst>
          </p:cNvPr>
          <p:cNvSpPr txBox="1"/>
          <p:nvPr/>
        </p:nvSpPr>
        <p:spPr>
          <a:xfrm>
            <a:off x="4648200" y="0"/>
            <a:ext cx="3810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Rust </a:t>
            </a:r>
            <a:r>
              <a:rPr lang="en-CA" sz="24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2" charset="0"/>
              </a:rPr>
              <a:t>(</a:t>
            </a:r>
            <a:r>
              <a:rPr lang="en-CA" sz="24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Puccinia </a:t>
            </a:r>
            <a:r>
              <a:rPr lang="en-US" sz="2400" b="1" i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a</a:t>
            </a:r>
            <a:r>
              <a:rPr lang="en-US" sz="2400" b="1" i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llii</a:t>
            </a:r>
            <a:r>
              <a:rPr lang="en-US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) </a:t>
            </a:r>
          </a:p>
        </p:txBody>
      </p:sp>
      <p:sp>
        <p:nvSpPr>
          <p:cNvPr id="10245" name="TextBox 7">
            <a:extLst>
              <a:ext uri="{FF2B5EF4-FFF2-40B4-BE49-F238E27FC236}">
                <a16:creationId xmlns:a16="http://schemas.microsoft.com/office/drawing/2014/main" id="{BE2DBEFD-7E2E-D35B-63A2-4B3C4E205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850" y="381000"/>
            <a:ext cx="5137150" cy="2524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sz="2400" dirty="0">
                <a:solidFill>
                  <a:srgbClr val="233338"/>
                </a:solidFill>
                <a:latin typeface="+mn-lt"/>
              </a:rPr>
              <a:t>Rust is active during cool weather (14º and 24ºC) and humid condition (100%RH) conditions.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US" sz="1200" dirty="0">
              <a:solidFill>
                <a:srgbClr val="233338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>
                <a:solidFill>
                  <a:srgbClr val="233338"/>
                </a:solidFill>
                <a:latin typeface="+mn-lt"/>
              </a:rPr>
              <a:t>When infection is severe, bulb size and quality can be reduced.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en-CA" altLang="en-US" sz="2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BEA47-CC9F-7BD2-5423-0C2C3D3B7DD5}"/>
              </a:ext>
            </a:extLst>
          </p:cNvPr>
          <p:cNvSpPr txBox="1"/>
          <p:nvPr/>
        </p:nvSpPr>
        <p:spPr>
          <a:xfrm>
            <a:off x="0" y="4419600"/>
            <a:ext cx="3733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33338"/>
                </a:solidFill>
                <a:latin typeface="+mn-lt"/>
              </a:rPr>
              <a:t>Rotate 2 to 3 years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233338"/>
                </a:solidFill>
                <a:latin typeface="+mn-lt"/>
              </a:rPr>
              <a:t>Destroy volunteer</a:t>
            </a:r>
            <a:endParaRPr lang="en-CA" sz="2400" dirty="0"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D8103279-E61B-397D-C188-0E6690CAA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72600" cy="6858000"/>
          </a:xfrm>
          <a:prstGeom prst="rect">
            <a:avLst/>
          </a:prstGeom>
          <a:solidFill>
            <a:srgbClr val="E1F2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2400">
              <a:solidFill>
                <a:schemeClr val="tx1"/>
              </a:solidFill>
            </a:endParaRP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8A81C996-870D-231A-3CF1-0504993DE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1800">
              <a:solidFill>
                <a:schemeClr val="tx1"/>
              </a:solidFill>
            </a:endParaRPr>
          </a:p>
        </p:txBody>
      </p:sp>
      <p:pic>
        <p:nvPicPr>
          <p:cNvPr id="11268" name="Picture 3">
            <a:extLst>
              <a:ext uri="{FF2B5EF4-FFF2-40B4-BE49-F238E27FC236}">
                <a16:creationId xmlns:a16="http://schemas.microsoft.com/office/drawing/2014/main" id="{AD6EE0DA-6F50-F66D-9253-574197BFF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9" t="37569" r="38602"/>
          <a:stretch>
            <a:fillRect/>
          </a:stretch>
        </p:blipFill>
        <p:spPr bwMode="auto">
          <a:xfrm>
            <a:off x="2409825" y="568325"/>
            <a:ext cx="16287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22787E4-0099-65A2-891F-72414CC8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663" y="4038600"/>
            <a:ext cx="9466263" cy="28257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marL="342900" indent="-342900">
              <a:defRPr/>
            </a:pPr>
            <a:r>
              <a:rPr lang="en-US" altLang="en-US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A 3-4 year of rotation out of alliums and other crops such as corn and tomato</a:t>
            </a:r>
          </a:p>
          <a:p>
            <a:pPr marL="342900" indent="-342900">
              <a:defRPr/>
            </a:pPr>
            <a:r>
              <a:rPr lang="en-US" sz="2400" dirty="0">
                <a:solidFill>
                  <a:srgbClr val="1A1A1A"/>
                </a:solidFill>
                <a:latin typeface="+mn-lt"/>
              </a:rPr>
              <a:t>Plant disease resistant garlic varieties </a:t>
            </a:r>
          </a:p>
          <a:p>
            <a:pPr marL="342900" indent="-342900">
              <a:defRPr/>
            </a:pPr>
            <a:r>
              <a:rPr lang="en-US" altLang="en-US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Protect plants from physical damage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Cure garlic bulbs properly before storage.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Store garlic bulbs at temperatures of ≤ 4⁰C and low relative humidity  (70%).</a:t>
            </a:r>
            <a:endParaRPr lang="en-CA" altLang="en-US" sz="24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B8E51DF-A5B5-D0D6-A6BD-60DD7C887E0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9688"/>
            <a:ext cx="9220200" cy="409575"/>
          </a:xfrm>
          <a:prstGeom prst="rect">
            <a:avLst/>
          </a:prstGeom>
        </p:spPr>
        <p:txBody>
          <a:bodyPr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Fusarium basal plate rot (</a:t>
            </a:r>
            <a:r>
              <a:rPr lang="en-CA" sz="26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Fusarium </a:t>
            </a:r>
            <a:r>
              <a:rPr lang="en-CA" sz="2600" b="1" i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oxysprum</a:t>
            </a:r>
            <a:r>
              <a:rPr lang="en-CA" sz="26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CA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f. s. </a:t>
            </a:r>
            <a:r>
              <a:rPr lang="en-CA" sz="2600" b="1" i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cepae</a:t>
            </a:r>
            <a:r>
              <a:rPr lang="en-CA" sz="26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)</a:t>
            </a:r>
            <a:r>
              <a:rPr lang="en-US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</a:t>
            </a:r>
            <a:endParaRPr lang="en-CA" sz="26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 </a:t>
            </a:r>
            <a:br>
              <a:rPr lang="en-US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</a:br>
            <a:r>
              <a:rPr lang="en-US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5FF5DA-9E61-D88D-28D8-0C07782F8216}"/>
              </a:ext>
            </a:extLst>
          </p:cNvPr>
          <p:cNvSpPr txBox="1"/>
          <p:nvPr/>
        </p:nvSpPr>
        <p:spPr>
          <a:xfrm>
            <a:off x="3995738" y="685800"/>
            <a:ext cx="5376862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A1A1A"/>
                </a:solidFill>
                <a:latin typeface="+mn-lt"/>
              </a:rPr>
              <a:t>Warm soil temperatures (25-28⁰C) and hot conditions </a:t>
            </a:r>
            <a:r>
              <a:rPr lang="en-US" sz="2400" dirty="0" err="1">
                <a:solidFill>
                  <a:srgbClr val="1A1A1A"/>
                </a:solidFill>
                <a:latin typeface="+mn-lt"/>
              </a:rPr>
              <a:t>favour</a:t>
            </a:r>
            <a:r>
              <a:rPr lang="en-US" sz="2400" dirty="0">
                <a:solidFill>
                  <a:srgbClr val="1A1A1A"/>
                </a:solidFill>
                <a:latin typeface="+mn-lt"/>
              </a:rPr>
              <a:t> infection</a:t>
            </a:r>
          </a:p>
          <a:p>
            <a:pPr>
              <a:defRPr/>
            </a:pPr>
            <a:endParaRPr lang="en-US" sz="1100" dirty="0">
              <a:solidFill>
                <a:srgbClr val="1A1A1A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A1A1A"/>
                </a:solidFill>
                <a:latin typeface="+mn-lt"/>
              </a:rPr>
              <a:t>Disease incidence is higher when roots, bulbs or the basal plate are wounded by insects, nematodes or other pathogens</a:t>
            </a:r>
            <a:endParaRPr lang="en-CA" sz="24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FB33E-AB5F-04E4-4F79-87A3CBA9D226}"/>
              </a:ext>
            </a:extLst>
          </p:cNvPr>
          <p:cNvSpPr txBox="1"/>
          <p:nvPr/>
        </p:nvSpPr>
        <p:spPr>
          <a:xfrm>
            <a:off x="1905000" y="3581400"/>
            <a:ext cx="594360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Fusarium basal plate rot </a:t>
            </a:r>
            <a:r>
              <a:rPr lang="en-US" altLang="en-US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management</a:t>
            </a:r>
          </a:p>
        </p:txBody>
      </p:sp>
      <p:grpSp>
        <p:nvGrpSpPr>
          <p:cNvPr id="11273" name="Group 2">
            <a:extLst>
              <a:ext uri="{FF2B5EF4-FFF2-40B4-BE49-F238E27FC236}">
                <a16:creationId xmlns:a16="http://schemas.microsoft.com/office/drawing/2014/main" id="{8BEF4A5C-097A-5107-6D92-21C15777D0BB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568325"/>
            <a:ext cx="2089150" cy="3225800"/>
            <a:chOff x="103094" y="629307"/>
            <a:chExt cx="2088073" cy="3225237"/>
          </a:xfrm>
        </p:grpSpPr>
        <p:pic>
          <p:nvPicPr>
            <p:cNvPr id="11274" name="Picture 9">
              <a:extLst>
                <a:ext uri="{FF2B5EF4-FFF2-40B4-BE49-F238E27FC236}">
                  <a16:creationId xmlns:a16="http://schemas.microsoft.com/office/drawing/2014/main" id="{8788E72B-F397-2D3B-1FB4-CBE5942A4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85" t="29697" r="1851" b="10638"/>
            <a:stretch>
              <a:fillRect/>
            </a:stretch>
          </p:blipFill>
          <p:spPr bwMode="auto">
            <a:xfrm>
              <a:off x="134470" y="629307"/>
              <a:ext cx="1600200" cy="1810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7">
              <a:extLst>
                <a:ext uri="{FF2B5EF4-FFF2-40B4-BE49-F238E27FC236}">
                  <a16:creationId xmlns:a16="http://schemas.microsoft.com/office/drawing/2014/main" id="{6250E6A6-B20A-F7B2-E14D-45C25AF61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6" t="25208" r="49544" b="13896"/>
            <a:stretch>
              <a:fillRect/>
            </a:stretch>
          </p:blipFill>
          <p:spPr bwMode="auto">
            <a:xfrm>
              <a:off x="103094" y="2223297"/>
              <a:ext cx="1600200" cy="1631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6" name="Picture 12">
              <a:extLst>
                <a:ext uri="{FF2B5EF4-FFF2-40B4-BE49-F238E27FC236}">
                  <a16:creationId xmlns:a16="http://schemas.microsoft.com/office/drawing/2014/main" id="{88D42BEC-A84C-1F5E-7902-79BFE8402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170" y="3151571"/>
              <a:ext cx="665997" cy="518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C7236C28-30DE-45CE-C87A-66066B05F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38"/>
            <a:ext cx="9144000" cy="6842125"/>
          </a:xfrm>
          <a:prstGeom prst="rect">
            <a:avLst/>
          </a:prstGeom>
          <a:solidFill>
            <a:srgbClr val="E1F2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2400">
              <a:solidFill>
                <a:schemeClr val="tx1"/>
              </a:solidFill>
            </a:endParaRPr>
          </a:p>
        </p:txBody>
      </p:sp>
      <p:sp>
        <p:nvSpPr>
          <p:cNvPr id="12293" name="TextBox 11">
            <a:extLst>
              <a:ext uri="{FF2B5EF4-FFF2-40B4-BE49-F238E27FC236}">
                <a16:creationId xmlns:a16="http://schemas.microsoft.com/office/drawing/2014/main" id="{A514166C-DA53-35D2-014C-A210DBE52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863" y="4397375"/>
            <a:ext cx="8882063" cy="2308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Botrytis neck rot management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Avoid late season nitrogen fertilizer and late season irrigation.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Minimize damage to garlic bulbs during harvest.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Harvest only when the plants are mature, and necks are well cured. 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Store in cold (≤ 5⁰C) and ventilated with RH 65 to 75%.</a:t>
            </a:r>
            <a:endParaRPr lang="en-CA" altLang="en-US" sz="2400" dirty="0">
              <a:solidFill>
                <a:schemeClr val="tx1"/>
              </a:solidFill>
            </a:endParaRPr>
          </a:p>
        </p:txBody>
      </p:sp>
      <p:grpSp>
        <p:nvGrpSpPr>
          <p:cNvPr id="12292" name="Group 2">
            <a:extLst>
              <a:ext uri="{FF2B5EF4-FFF2-40B4-BE49-F238E27FC236}">
                <a16:creationId xmlns:a16="http://schemas.microsoft.com/office/drawing/2014/main" id="{9C1E9845-21C9-7134-9A1E-FE41B58A39FB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542925"/>
            <a:ext cx="5962650" cy="2200275"/>
            <a:chOff x="185739" y="542925"/>
            <a:chExt cx="6800083" cy="2636511"/>
          </a:xfrm>
        </p:grpSpPr>
        <p:pic>
          <p:nvPicPr>
            <p:cNvPr id="12295" name="Picture 6" descr="A sea shell on a blue surface&#10;&#10;Description automatically generated with low confidence">
              <a:extLst>
                <a:ext uri="{FF2B5EF4-FFF2-40B4-BE49-F238E27FC236}">
                  <a16:creationId xmlns:a16="http://schemas.microsoft.com/office/drawing/2014/main" id="{6B8C0946-BF90-287D-A577-6E8022670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" t="14444" b="25555"/>
            <a:stretch>
              <a:fillRect/>
            </a:stretch>
          </p:blipFill>
          <p:spPr bwMode="auto">
            <a:xfrm>
              <a:off x="185739" y="542925"/>
              <a:ext cx="2365376" cy="262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7" descr="A picture containing vegetable&#10;&#10;Description automatically generated">
              <a:extLst>
                <a:ext uri="{FF2B5EF4-FFF2-40B4-BE49-F238E27FC236}">
                  <a16:creationId xmlns:a16="http://schemas.microsoft.com/office/drawing/2014/main" id="{ABBF1068-2DD3-CADE-0F52-2112C68AF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3" r="15062" b="33496"/>
            <a:stretch>
              <a:fillRect/>
            </a:stretch>
          </p:blipFill>
          <p:spPr bwMode="auto">
            <a:xfrm>
              <a:off x="2678484" y="553111"/>
              <a:ext cx="2090398" cy="262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9" descr="A picture containing blue, tray&#10;&#10;Description automatically generated">
              <a:extLst>
                <a:ext uri="{FF2B5EF4-FFF2-40B4-BE49-F238E27FC236}">
                  <a16:creationId xmlns:a16="http://schemas.microsoft.com/office/drawing/2014/main" id="{20ADC02B-45CE-C7E0-EC08-0903C3EA0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8" t="26151" r="71774" b="43108"/>
            <a:stretch>
              <a:fillRect/>
            </a:stretch>
          </p:blipFill>
          <p:spPr bwMode="auto">
            <a:xfrm>
              <a:off x="4845082" y="542925"/>
              <a:ext cx="2140740" cy="2636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9FBEC9D8-213B-493A-7406-26657A191043}"/>
              </a:ext>
            </a:extLst>
          </p:cNvPr>
          <p:cNvSpPr txBox="1">
            <a:spLocks noChangeArrowheads="1"/>
          </p:cNvSpPr>
          <p:nvPr/>
        </p:nvSpPr>
        <p:spPr>
          <a:xfrm>
            <a:off x="2057400" y="7938"/>
            <a:ext cx="5092700" cy="407987"/>
          </a:xfrm>
          <a:prstGeom prst="rect">
            <a:avLst/>
          </a:prstGeom>
        </p:spPr>
        <p:txBody>
          <a:bodyPr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Botrytis </a:t>
            </a:r>
            <a:r>
              <a:rPr lang="en-CA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neck</a:t>
            </a:r>
            <a:r>
              <a:rPr lang="en-CA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rot (</a:t>
            </a:r>
            <a:r>
              <a:rPr lang="en-CA" sz="26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Botrytis </a:t>
            </a:r>
            <a:r>
              <a:rPr lang="en-CA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spp</a:t>
            </a:r>
            <a:r>
              <a:rPr lang="en-CA" sz="26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.)</a:t>
            </a:r>
            <a:r>
              <a:rPr lang="en-US" sz="26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12294" name="TextBox 11">
            <a:extLst>
              <a:ext uri="{FF2B5EF4-FFF2-40B4-BE49-F238E27FC236}">
                <a16:creationId xmlns:a16="http://schemas.microsoft.com/office/drawing/2014/main" id="{8BC289C9-CC1B-F5E7-3D07-B26D1EE87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863" y="2697163"/>
            <a:ext cx="92630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</a:rPr>
              <a:t>Initial infection starts in the field, but generally appears during storage.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</a:rPr>
              <a:t>Infection: Cool (15-20⁰C) and wet weather conditions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tx1"/>
                </a:solidFill>
              </a:rPr>
              <a:t>Bruised and damaged garlic can be infected during harvest</a:t>
            </a:r>
            <a:endParaRPr lang="en-CA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5">
            <a:extLst>
              <a:ext uri="{FF2B5EF4-FFF2-40B4-BE49-F238E27FC236}">
                <a16:creationId xmlns:a16="http://schemas.microsoft.com/office/drawing/2014/main" id="{99E2F25B-0FBD-0C2C-0012-54D9985AB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38"/>
            <a:ext cx="9144000" cy="6842125"/>
          </a:xfrm>
          <a:prstGeom prst="rect">
            <a:avLst/>
          </a:prstGeom>
          <a:solidFill>
            <a:srgbClr val="E1F2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240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E3E0DDD-6DEB-2628-C0A0-4AA186DF60A4}"/>
              </a:ext>
            </a:extLst>
          </p:cNvPr>
          <p:cNvSpPr txBox="1">
            <a:spLocks noChangeArrowheads="1"/>
          </p:cNvSpPr>
          <p:nvPr/>
        </p:nvSpPr>
        <p:spPr>
          <a:xfrm>
            <a:off x="1600200" y="0"/>
            <a:ext cx="6057900" cy="609600"/>
          </a:xfrm>
          <a:prstGeom prst="rect">
            <a:avLst/>
          </a:prstGeo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Blue </a:t>
            </a:r>
            <a:r>
              <a:rPr lang="en-US" sz="2800" b="1" dirty="0" err="1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mould</a:t>
            </a:r>
            <a:r>
              <a:rPr lang="en-US" sz="28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 rot (</a:t>
            </a:r>
            <a:r>
              <a:rPr lang="en-US" sz="2800" b="1" i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Penicillium</a:t>
            </a:r>
            <a:r>
              <a:rPr lang="en-US" sz="2800" b="1" dirty="0">
                <a:solidFill>
                  <a:srgbClr val="0054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 spp.)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13316" name="TextBox 6">
            <a:extLst>
              <a:ext uri="{FF2B5EF4-FFF2-40B4-BE49-F238E27FC236}">
                <a16:creationId xmlns:a16="http://schemas.microsoft.com/office/drawing/2014/main" id="{16D071E0-9D46-759E-7351-EAA72D57A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812800"/>
            <a:ext cx="5638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333333"/>
                </a:solidFill>
              </a:rPr>
              <a:t>Transmitted on seed cloves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333333"/>
                </a:solidFill>
                <a:latin typeface="Open Sans" pitchFamily="2" charset="0"/>
              </a:rPr>
              <a:t>Infection occurs through wounds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1A1A1A"/>
                </a:solidFill>
                <a:latin typeface="Open Sans" pitchFamily="2" charset="0"/>
              </a:rPr>
              <a:t>Garlic plants are more susceptible during warm temperatures (22-25⁰C).</a:t>
            </a:r>
          </a:p>
          <a:p>
            <a:pPr>
              <a:spcBef>
                <a:spcPct val="0"/>
              </a:spcBef>
              <a:buFontTx/>
              <a:buNone/>
            </a:pPr>
            <a:endParaRPr lang="en-CA" altLang="en-US" sz="2400">
              <a:solidFill>
                <a:schemeClr val="tx1"/>
              </a:solidFill>
            </a:endParaRPr>
          </a:p>
        </p:txBody>
      </p:sp>
      <p:grpSp>
        <p:nvGrpSpPr>
          <p:cNvPr id="13317" name="Group 9">
            <a:extLst>
              <a:ext uri="{FF2B5EF4-FFF2-40B4-BE49-F238E27FC236}">
                <a16:creationId xmlns:a16="http://schemas.microsoft.com/office/drawing/2014/main" id="{2B951E6D-3009-AD06-C26B-AF76B77F7D1C}"/>
              </a:ext>
            </a:extLst>
          </p:cNvPr>
          <p:cNvGrpSpPr>
            <a:grpSpLocks/>
          </p:cNvGrpSpPr>
          <p:nvPr/>
        </p:nvGrpSpPr>
        <p:grpSpPr bwMode="auto">
          <a:xfrm>
            <a:off x="0" y="685800"/>
            <a:ext cx="3733800" cy="2133600"/>
            <a:chOff x="138683" y="786653"/>
            <a:chExt cx="5497876" cy="2675965"/>
          </a:xfrm>
        </p:grpSpPr>
        <p:pic>
          <p:nvPicPr>
            <p:cNvPr id="13320" name="Picture 10" descr="A picture containing indoor, plant, vegetable&#10;&#10;Description automatically generated">
              <a:extLst>
                <a:ext uri="{FF2B5EF4-FFF2-40B4-BE49-F238E27FC236}">
                  <a16:creationId xmlns:a16="http://schemas.microsoft.com/office/drawing/2014/main" id="{0C10DEB5-7865-9D12-4911-69ED9B11FC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9" t="11250" r="26668" b="6248"/>
            <a:stretch>
              <a:fillRect/>
            </a:stretch>
          </p:blipFill>
          <p:spPr bwMode="auto">
            <a:xfrm>
              <a:off x="138683" y="786653"/>
              <a:ext cx="2828636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9" descr="A picture containing blue, tray&#10;&#10;Description automatically generated">
              <a:extLst>
                <a:ext uri="{FF2B5EF4-FFF2-40B4-BE49-F238E27FC236}">
                  <a16:creationId xmlns:a16="http://schemas.microsoft.com/office/drawing/2014/main" id="{BC31E992-59FC-C2F8-1D29-3F6F9EC86A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4" t="32512" r="55273" b="39613"/>
            <a:stretch>
              <a:fillRect/>
            </a:stretch>
          </p:blipFill>
          <p:spPr bwMode="auto">
            <a:xfrm>
              <a:off x="3048000" y="795618"/>
              <a:ext cx="2588559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61B190B4-7113-818A-9731-1022D1E37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33850"/>
            <a:ext cx="8077200" cy="3046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Blue </a:t>
            </a:r>
            <a:r>
              <a:rPr lang="en-US" altLang="en-US" sz="240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mould</a:t>
            </a:r>
            <a:r>
              <a:rPr lang="en-US" altLang="en-US" sz="24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rot management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After harvest, avoid trimming the tops too close to cloves and to the basal plate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Promptly dry or cure harvested garlic bulbs.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Remove all diseased bulbs before cracking and planting </a:t>
            </a:r>
          </a:p>
          <a:p>
            <a:pPr>
              <a:buFontTx/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Open Sans" pitchFamily="2" charset="0"/>
            </a:endParaRPr>
          </a:p>
          <a:p>
            <a:pPr>
              <a:buFontTx/>
              <a:buNone/>
              <a:defRPr/>
            </a:pPr>
            <a:endParaRPr lang="en-CA" altLang="en-US" sz="24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24480-9841-552B-4373-274696C323ED}"/>
              </a:ext>
            </a:extLst>
          </p:cNvPr>
          <p:cNvSpPr txBox="1"/>
          <p:nvPr/>
        </p:nvSpPr>
        <p:spPr>
          <a:xfrm>
            <a:off x="174625" y="2903538"/>
            <a:ext cx="889317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A1A1A"/>
                </a:solidFill>
                <a:latin typeface="+mn-lt"/>
              </a:rPr>
              <a:t>Planting garlic too early in late summer may increase the severity of clove rot.</a:t>
            </a:r>
            <a:endParaRPr lang="en-US" altLang="en-US" sz="2400" dirty="0">
              <a:solidFill>
                <a:srgbClr val="333333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5CE33FC-0BCE-0302-98AD-FBF110998D77}"/>
              </a:ext>
            </a:extLst>
          </p:cNvPr>
          <p:cNvSpPr txBox="1"/>
          <p:nvPr/>
        </p:nvSpPr>
        <p:spPr>
          <a:xfrm>
            <a:off x="4719638" y="528638"/>
            <a:ext cx="3502025" cy="1138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Embellisia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skin blotch </a:t>
            </a:r>
          </a:p>
          <a:p>
            <a:pPr algn="ctr" eaLnBrk="1" hangingPunct="1">
              <a:defRPr/>
            </a:pPr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(</a:t>
            </a:r>
            <a:r>
              <a:rPr lang="en-US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Embellisia</a:t>
            </a:r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allii</a:t>
            </a:r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)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endParaRPr lang="en-CA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15363" name="Group 1">
            <a:extLst>
              <a:ext uri="{FF2B5EF4-FFF2-40B4-BE49-F238E27FC236}">
                <a16:creationId xmlns:a16="http://schemas.microsoft.com/office/drawing/2014/main" id="{AC95A547-A87A-1DBB-CD93-4F0245F63490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2362200"/>
            <a:ext cx="5038725" cy="2057400"/>
            <a:chOff x="9525" y="3348038"/>
            <a:chExt cx="5656263" cy="24431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D355876-3B21-2C37-3F7F-F05612C7C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" t="6075" r="42851" b="38660"/>
            <a:stretch>
              <a:fillRect/>
            </a:stretch>
          </p:blipFill>
          <p:spPr bwMode="auto">
            <a:xfrm>
              <a:off x="3775075" y="3348038"/>
              <a:ext cx="1890713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 descr="A close-up of a snail&#10;&#10;Description automatically generated with low confidence">
              <a:extLst>
                <a:ext uri="{FF2B5EF4-FFF2-40B4-BE49-F238E27FC236}">
                  <a16:creationId xmlns:a16="http://schemas.microsoft.com/office/drawing/2014/main" id="{1D144F80-C8BB-0084-347D-B68DBA2A8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6595" r="13850" b="18410"/>
            <a:stretch>
              <a:fillRect/>
            </a:stretch>
          </p:blipFill>
          <p:spPr bwMode="auto">
            <a:xfrm>
              <a:off x="9525" y="3352800"/>
              <a:ext cx="2100263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4" descr="A close-up of a snail&#10;&#10;Description automatically generated with low confidence">
              <a:extLst>
                <a:ext uri="{FF2B5EF4-FFF2-40B4-BE49-F238E27FC236}">
                  <a16:creationId xmlns:a16="http://schemas.microsoft.com/office/drawing/2014/main" id="{43063271-7179-8EC9-CD05-5466D3061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93" t="23079" r="20943" b="2"/>
            <a:stretch>
              <a:fillRect/>
            </a:stretch>
          </p:blipFill>
          <p:spPr bwMode="auto">
            <a:xfrm>
              <a:off x="2139950" y="3348038"/>
              <a:ext cx="1616075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9" name="TextBox 10">
            <a:extLst>
              <a:ext uri="{FF2B5EF4-FFF2-40B4-BE49-F238E27FC236}">
                <a16:creationId xmlns:a16="http://schemas.microsoft.com/office/drawing/2014/main" id="{FE611370-77B1-6809-B68A-3393EDDF3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663" y="1525588"/>
            <a:ext cx="4249737" cy="2676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 Mostly appears during: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Warmer, humid summers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    and in wet  years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Poor drying conditions after harvest.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In garlic stored wet and cool</a:t>
            </a:r>
          </a:p>
        </p:txBody>
      </p:sp>
      <p:sp>
        <p:nvSpPr>
          <p:cNvPr id="15370" name="TextBox 11">
            <a:extLst>
              <a:ext uri="{FF2B5EF4-FFF2-40B4-BE49-F238E27FC236}">
                <a16:creationId xmlns:a16="http://schemas.microsoft.com/office/drawing/2014/main" id="{07281F01-F834-FDB1-95D2-4E995EBB7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724400"/>
            <a:ext cx="9372600" cy="157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64646"/>
                </a:solidFill>
                <a:latin typeface="Arial" panose="020B0604020202020204" pitchFamily="34" charset="0"/>
                <a:ea typeface="ヒラギノ角ゴ Pro W3" pitchFamily="48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Diseases Management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Proper drying and storage conditions with humidity &lt; 70% slows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    fungal development.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Do not store diseased garlic bulbs.</a:t>
            </a:r>
            <a:endParaRPr lang="en-CA" altLang="en-US" sz="2400" dirty="0">
              <a:solidFill>
                <a:schemeClr val="tx1"/>
              </a:solidFill>
            </a:endParaRPr>
          </a:p>
        </p:txBody>
      </p:sp>
      <p:grpSp>
        <p:nvGrpSpPr>
          <p:cNvPr id="15366" name="Group 11">
            <a:extLst>
              <a:ext uri="{FF2B5EF4-FFF2-40B4-BE49-F238E27FC236}">
                <a16:creationId xmlns:a16="http://schemas.microsoft.com/office/drawing/2014/main" id="{C0AF7A3A-E52D-A2D6-FD11-2C1B9252E0A1}"/>
              </a:ext>
            </a:extLst>
          </p:cNvPr>
          <p:cNvGrpSpPr>
            <a:grpSpLocks/>
          </p:cNvGrpSpPr>
          <p:nvPr/>
        </p:nvGrpSpPr>
        <p:grpSpPr bwMode="auto">
          <a:xfrm>
            <a:off x="0" y="76200"/>
            <a:ext cx="4572000" cy="2212975"/>
            <a:chOff x="838200" y="762000"/>
            <a:chExt cx="4572000" cy="2212447"/>
          </a:xfrm>
        </p:grpSpPr>
        <p:pic>
          <p:nvPicPr>
            <p:cNvPr id="15367" name="Picture 12" descr="A close-up of a crab&#10;&#10;Description automatically generated with medium confidence">
              <a:extLst>
                <a:ext uri="{FF2B5EF4-FFF2-40B4-BE49-F238E27FC236}">
                  <a16:creationId xmlns:a16="http://schemas.microsoft.com/office/drawing/2014/main" id="{B25E3C9A-35B3-9DCB-B722-7D2E8A2F9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2" b="12122"/>
            <a:stretch>
              <a:fillRect/>
            </a:stretch>
          </p:blipFill>
          <p:spPr bwMode="auto">
            <a:xfrm>
              <a:off x="838200" y="762000"/>
              <a:ext cx="2730621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3" descr="A picture containing vegetable&#10;&#10;Description automatically generated">
              <a:extLst>
                <a:ext uri="{FF2B5EF4-FFF2-40B4-BE49-F238E27FC236}">
                  <a16:creationId xmlns:a16="http://schemas.microsoft.com/office/drawing/2014/main" id="{AC69A1D3-25F2-28C1-83AE-3244FD936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56" r="7570" b="11111"/>
            <a:stretch>
              <a:fillRect/>
            </a:stretch>
          </p:blipFill>
          <p:spPr bwMode="auto">
            <a:xfrm>
              <a:off x="3657600" y="762000"/>
              <a:ext cx="1752600" cy="221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6589</TotalTime>
  <Words>922</Words>
  <Application>Microsoft Office PowerPoint</Application>
  <PresentationFormat>On-screen Show (4:3)</PresentationFormat>
  <Paragraphs>134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Calibri</vt:lpstr>
      <vt:lpstr>Open Sans</vt:lpstr>
      <vt:lpstr>Blank Presentation</vt:lpstr>
      <vt:lpstr>Common garlic diseases in New Brunswick </vt:lpstr>
      <vt:lpstr>Garlic production in NB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Stem and bulb nematode (Ditylenchus dipsaci) </vt:lpstr>
      <vt:lpstr>PowerPoint Presentation</vt:lpstr>
      <vt:lpstr>PowerPoint Presentation</vt:lpstr>
      <vt:lpstr>PowerPoint Presentation</vt:lpstr>
      <vt:lpstr>PowerPoint Presentation</vt:lpstr>
      <vt:lpstr>Stem and bulb nematode in NB</vt:lpstr>
      <vt:lpstr>Nematode Management</vt:lpstr>
      <vt:lpstr>Nematode Management</vt:lpstr>
      <vt:lpstr>PowerPoint Presentation</vt:lpstr>
      <vt:lpstr>PowerPoint Presentation</vt:lpstr>
    </vt:vector>
  </TitlesOfParts>
  <Company>GNB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AA-DOF/MDP</dc:creator>
  <cp:lastModifiedBy>Tesfaendrias, Michael (DAAF/MAAP)</cp:lastModifiedBy>
  <cp:revision>457</cp:revision>
  <cp:lastPrinted>2018-01-24T18:34:35Z</cp:lastPrinted>
  <dcterms:created xsi:type="dcterms:W3CDTF">2015-01-08T17:29:52Z</dcterms:created>
  <dcterms:modified xsi:type="dcterms:W3CDTF">2023-03-14T11:58:24Z</dcterms:modified>
</cp:coreProperties>
</file>