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7" r:id="rId4"/>
    <p:sldId id="267" r:id="rId5"/>
    <p:sldId id="268" r:id="rId6"/>
    <p:sldId id="264" r:id="rId7"/>
    <p:sldId id="266" r:id="rId8"/>
    <p:sldId id="269" r:id="rId9"/>
    <p:sldId id="263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0983" y="-10159"/>
            <a:ext cx="6828663" cy="1007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9" y="1729638"/>
            <a:ext cx="10118725" cy="4499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961" rIns="0" bIns="0" rtlCol="0">
            <a:spAutoFit/>
          </a:bodyPr>
          <a:lstStyle/>
          <a:p>
            <a:pPr marL="1412240">
              <a:lnSpc>
                <a:spcPct val="100000"/>
              </a:lnSpc>
              <a:spcBef>
                <a:spcPts val="100"/>
              </a:spcBef>
            </a:pPr>
            <a:r>
              <a:rPr dirty="0"/>
              <a:t>WBANA</a:t>
            </a:r>
            <a:r>
              <a:rPr spc="-10" dirty="0"/>
              <a:t> </a:t>
            </a:r>
            <a:r>
              <a:rPr dirty="0"/>
              <a:t>Canada</a:t>
            </a:r>
            <a:r>
              <a:rPr spc="-15" dirty="0"/>
              <a:t> </a:t>
            </a:r>
            <a:r>
              <a:rPr spc="-25" dirty="0"/>
              <a:t>2.0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1086611"/>
            <a:ext cx="11597627" cy="57713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D9D6-856F-16C0-0465-479865FE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83" y="-10159"/>
            <a:ext cx="6828663" cy="830997"/>
          </a:xfrm>
        </p:spPr>
        <p:txBody>
          <a:bodyPr/>
          <a:lstStyle/>
          <a:p>
            <a:r>
              <a:rPr lang="en-CA" b="1" dirty="0"/>
              <a:t>    Today’s presentation: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BDC4A-A30F-8B05-24C4-36E1DA64C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689" y="1729638"/>
            <a:ext cx="10118725" cy="6894195"/>
          </a:xfrm>
        </p:spPr>
        <p:txBody>
          <a:bodyPr/>
          <a:lstStyle/>
          <a:p>
            <a:r>
              <a:rPr lang="en-CA" b="1" dirty="0"/>
              <a:t>Background \History.</a:t>
            </a:r>
          </a:p>
          <a:p>
            <a:endParaRPr lang="en-CA" b="1" dirty="0"/>
          </a:p>
          <a:p>
            <a:r>
              <a:rPr lang="en-CA" b="1" dirty="0"/>
              <a:t>What has changed since 2018?</a:t>
            </a:r>
          </a:p>
          <a:p>
            <a:endParaRPr lang="en-CA" b="1" dirty="0"/>
          </a:p>
          <a:p>
            <a:r>
              <a:rPr lang="en-CA" b="1" dirty="0"/>
              <a:t>What Value does WBANA Canada bring? </a:t>
            </a:r>
          </a:p>
          <a:p>
            <a:endParaRPr lang="en-CA" b="1" dirty="0"/>
          </a:p>
          <a:p>
            <a:r>
              <a:rPr lang="en-CA" b="1" dirty="0"/>
              <a:t>Moving Forward 2023-24.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983" y="-10159"/>
            <a:ext cx="6828663" cy="920828"/>
          </a:xfrm>
          <a:prstGeom prst="rect">
            <a:avLst/>
          </a:prstGeom>
        </p:spPr>
        <p:txBody>
          <a:bodyPr vert="horz" wrap="square" lIns="0" tIns="180403" rIns="0" bIns="0" rtlCol="0">
            <a:spAutoFit/>
          </a:bodyPr>
          <a:lstStyle/>
          <a:p>
            <a:pPr marL="1360170">
              <a:lnSpc>
                <a:spcPct val="100000"/>
              </a:lnSpc>
              <a:spcBef>
                <a:spcPts val="95"/>
              </a:spcBef>
            </a:pPr>
            <a:r>
              <a:rPr lang="en-CA" sz="4800" b="1" spc="-60" dirty="0"/>
              <a:t> </a:t>
            </a:r>
            <a:r>
              <a:rPr sz="4800" b="1" spc="-60" dirty="0"/>
              <a:t>Background/</a:t>
            </a:r>
            <a:r>
              <a:rPr sz="4800" b="1" spc="-140" dirty="0"/>
              <a:t> </a:t>
            </a:r>
            <a:r>
              <a:rPr sz="4800" b="1" spc="-40" dirty="0"/>
              <a:t>History.</a:t>
            </a:r>
            <a:endParaRPr sz="4800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11811000" cy="460831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marR="245745" indent="-228600">
              <a:lnSpc>
                <a:spcPct val="70000"/>
              </a:lnSpc>
              <a:spcBef>
                <a:spcPts val="110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October</a:t>
            </a:r>
            <a:r>
              <a:rPr lang="en-US" b="1" spc="-95" dirty="0"/>
              <a:t> </a:t>
            </a:r>
            <a:r>
              <a:rPr lang="en-US" b="1" dirty="0"/>
              <a:t>2018:</a:t>
            </a:r>
            <a:r>
              <a:rPr lang="en-US" b="1" spc="-55" dirty="0"/>
              <a:t> </a:t>
            </a:r>
            <a:r>
              <a:rPr lang="en-US" dirty="0"/>
              <a:t>all</a:t>
            </a:r>
            <a:r>
              <a:rPr lang="en-US" spc="-105" dirty="0"/>
              <a:t> </a:t>
            </a:r>
            <a:r>
              <a:rPr lang="en-US" spc="-10" dirty="0"/>
              <a:t>processors</a:t>
            </a:r>
            <a:r>
              <a:rPr lang="en-US" spc="-65" dirty="0"/>
              <a:t> </a:t>
            </a:r>
            <a:r>
              <a:rPr lang="en-US" dirty="0"/>
              <a:t>and</a:t>
            </a:r>
            <a:r>
              <a:rPr lang="en-US" spc="-75" dirty="0"/>
              <a:t> </a:t>
            </a:r>
            <a:r>
              <a:rPr lang="en-US" dirty="0"/>
              <a:t>Grower</a:t>
            </a:r>
            <a:r>
              <a:rPr lang="en-US" spc="-100" dirty="0"/>
              <a:t> </a:t>
            </a:r>
            <a:r>
              <a:rPr lang="en-US" spc="-10" dirty="0"/>
              <a:t>Associations</a:t>
            </a:r>
            <a:r>
              <a:rPr lang="en-US" spc="-80" dirty="0"/>
              <a:t> are </a:t>
            </a:r>
            <a:r>
              <a:rPr lang="en-US" dirty="0"/>
              <a:t>members</a:t>
            </a:r>
            <a:r>
              <a:rPr lang="en-US" spc="-65" dirty="0"/>
              <a:t> </a:t>
            </a:r>
            <a:r>
              <a:rPr lang="en-US" spc="-25" dirty="0"/>
              <a:t>of </a:t>
            </a:r>
            <a:r>
              <a:rPr lang="en-US" dirty="0"/>
              <a:t>WBANA</a:t>
            </a:r>
            <a:r>
              <a:rPr lang="en-US" spc="-100" dirty="0"/>
              <a:t> </a:t>
            </a:r>
            <a:r>
              <a:rPr lang="en-US" dirty="0"/>
              <a:t>Canada and meet at Symposium</a:t>
            </a:r>
            <a:r>
              <a:rPr lang="en-US" spc="-80" dirty="0"/>
              <a:t> </a:t>
            </a:r>
            <a:r>
              <a:rPr lang="en-US" dirty="0"/>
              <a:t>in</a:t>
            </a:r>
            <a:r>
              <a:rPr lang="en-US" spc="-114" dirty="0"/>
              <a:t> </a:t>
            </a:r>
            <a:r>
              <a:rPr lang="en-US" spc="-10" dirty="0"/>
              <a:t>Fredericton.</a:t>
            </a:r>
          </a:p>
          <a:p>
            <a:pPr marL="241300" marR="245745" indent="-228600">
              <a:lnSpc>
                <a:spcPct val="70000"/>
              </a:lnSpc>
              <a:spcBef>
                <a:spcPts val="1100"/>
              </a:spcBef>
              <a:buFont typeface="Arial"/>
              <a:buChar char="•"/>
              <a:tabLst>
                <a:tab pos="241935" algn="l"/>
              </a:tabLst>
            </a:pPr>
            <a:endParaRPr lang="en-US" spc="-10" dirty="0"/>
          </a:p>
          <a:p>
            <a:pPr marL="241300" marR="245745" indent="-228600">
              <a:lnSpc>
                <a:spcPct val="70000"/>
              </a:lnSpc>
              <a:spcBef>
                <a:spcPts val="1100"/>
              </a:spcBef>
              <a:buFont typeface="Arial"/>
              <a:buChar char="•"/>
              <a:tabLst>
                <a:tab pos="241935" algn="l"/>
              </a:tabLst>
            </a:pPr>
            <a:r>
              <a:rPr dirty="0"/>
              <a:t>Large</a:t>
            </a:r>
            <a:r>
              <a:rPr spc="-114" dirty="0"/>
              <a:t> </a:t>
            </a:r>
            <a:r>
              <a:rPr dirty="0"/>
              <a:t>inventory</a:t>
            </a:r>
            <a:r>
              <a:rPr spc="-85" dirty="0"/>
              <a:t> </a:t>
            </a:r>
            <a:r>
              <a:rPr dirty="0"/>
              <a:t>still</a:t>
            </a:r>
            <a:r>
              <a:rPr spc="-100" dirty="0"/>
              <a:t> </a:t>
            </a:r>
            <a:r>
              <a:rPr spc="-10" dirty="0"/>
              <a:t>negatively</a:t>
            </a:r>
            <a:r>
              <a:rPr spc="-120" dirty="0"/>
              <a:t> </a:t>
            </a:r>
            <a:r>
              <a:rPr spc="-10" dirty="0"/>
              <a:t>affecting</a:t>
            </a:r>
            <a:r>
              <a:rPr spc="-110" dirty="0"/>
              <a:t> </a:t>
            </a:r>
            <a:r>
              <a:rPr dirty="0"/>
              <a:t>prices.</a:t>
            </a:r>
            <a:r>
              <a:rPr lang="en-CA" dirty="0"/>
              <a:t> </a:t>
            </a:r>
            <a:r>
              <a:rPr dirty="0"/>
              <a:t>Oxford</a:t>
            </a:r>
            <a:r>
              <a:rPr spc="-100" dirty="0"/>
              <a:t> </a:t>
            </a:r>
            <a:r>
              <a:rPr dirty="0"/>
              <a:t>holds</a:t>
            </a:r>
            <a:r>
              <a:rPr spc="-75" dirty="0"/>
              <a:t> </a:t>
            </a:r>
            <a:r>
              <a:rPr dirty="0"/>
              <a:t>most</a:t>
            </a:r>
            <a:r>
              <a:rPr spc="-95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lang="en-CA" dirty="0"/>
              <a:t> inventory</a:t>
            </a:r>
          </a:p>
          <a:p>
            <a:pPr marL="12700" marR="5080">
              <a:lnSpc>
                <a:spcPct val="70000"/>
              </a:lnSpc>
              <a:tabLst>
                <a:tab pos="241935" algn="l"/>
              </a:tabLst>
            </a:pPr>
            <a:r>
              <a:rPr lang="en-CA" spc="-30" dirty="0"/>
              <a:t>  </a:t>
            </a:r>
            <a:r>
              <a:rPr spc="-30" dirty="0"/>
              <a:t> </a:t>
            </a:r>
            <a:endParaRPr sz="3550" dirty="0"/>
          </a:p>
          <a:p>
            <a:pPr marL="241300" marR="539750" indent="-228600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dirty="0"/>
              <a:t>Oxford</a:t>
            </a:r>
            <a:r>
              <a:rPr spc="-75" dirty="0"/>
              <a:t> </a:t>
            </a:r>
            <a:r>
              <a:rPr dirty="0"/>
              <a:t>receives</a:t>
            </a:r>
            <a:r>
              <a:rPr spc="-80" dirty="0"/>
              <a:t> </a:t>
            </a:r>
            <a:r>
              <a:rPr lang="en-CA" b="1" spc="-80" dirty="0"/>
              <a:t>$$$$$</a:t>
            </a:r>
            <a:r>
              <a:rPr b="1" spc="-50" dirty="0"/>
              <a:t> </a:t>
            </a:r>
            <a:r>
              <a:rPr b="1" dirty="0"/>
              <a:t>from</a:t>
            </a:r>
            <a:r>
              <a:rPr b="1" spc="-75" dirty="0"/>
              <a:t> </a:t>
            </a:r>
            <a:r>
              <a:rPr lang="en-CA" b="1" spc="-75" dirty="0"/>
              <a:t>province of </a:t>
            </a:r>
            <a:r>
              <a:rPr b="1" dirty="0"/>
              <a:t>Nova</a:t>
            </a:r>
            <a:r>
              <a:rPr b="1" spc="-75" dirty="0"/>
              <a:t> </a:t>
            </a:r>
            <a:r>
              <a:rPr b="1" dirty="0"/>
              <a:t>Scotia</a:t>
            </a:r>
            <a:r>
              <a:rPr b="1" spc="-75" dirty="0"/>
              <a:t> </a:t>
            </a:r>
            <a:r>
              <a:rPr b="1" dirty="0"/>
              <a:t>and</a:t>
            </a:r>
            <a:r>
              <a:rPr b="1" spc="-65" dirty="0"/>
              <a:t> </a:t>
            </a:r>
            <a:r>
              <a:rPr b="1" dirty="0"/>
              <a:t>N</a:t>
            </a:r>
            <a:r>
              <a:rPr lang="en-CA" b="1" dirty="0" err="1"/>
              <a:t>ew</a:t>
            </a:r>
            <a:r>
              <a:rPr lang="en-CA" b="1" dirty="0"/>
              <a:t> Brunswick </a:t>
            </a:r>
            <a:r>
              <a:rPr b="1" dirty="0"/>
              <a:t>to</a:t>
            </a:r>
            <a:r>
              <a:rPr b="1" spc="-85" dirty="0"/>
              <a:t> </a:t>
            </a:r>
            <a:r>
              <a:rPr b="1" dirty="0"/>
              <a:t>do</a:t>
            </a:r>
            <a:r>
              <a:rPr b="1" spc="-65" dirty="0"/>
              <a:t> </a:t>
            </a:r>
            <a:r>
              <a:rPr b="1" spc="-25" dirty="0"/>
              <a:t>own </a:t>
            </a:r>
            <a:r>
              <a:rPr b="1" spc="-10" dirty="0"/>
              <a:t>promotions</a:t>
            </a:r>
            <a:r>
              <a:rPr spc="-10" dirty="0"/>
              <a:t>.</a:t>
            </a:r>
            <a:r>
              <a:rPr spc="-65" dirty="0"/>
              <a:t> </a:t>
            </a:r>
            <a:r>
              <a:rPr dirty="0"/>
              <a:t>Ragnar</a:t>
            </a:r>
            <a:r>
              <a:rPr spc="-110" dirty="0"/>
              <a:t> </a:t>
            </a:r>
            <a:r>
              <a:rPr dirty="0"/>
              <a:t>Kamp</a:t>
            </a:r>
            <a:r>
              <a:rPr spc="-100" dirty="0"/>
              <a:t> </a:t>
            </a:r>
            <a:r>
              <a:rPr dirty="0"/>
              <a:t>informs</a:t>
            </a:r>
            <a:r>
              <a:rPr spc="-85" dirty="0"/>
              <a:t> </a:t>
            </a:r>
            <a:r>
              <a:rPr dirty="0"/>
              <a:t>WBANA</a:t>
            </a:r>
            <a:r>
              <a:rPr spc="-85" dirty="0"/>
              <a:t> </a:t>
            </a:r>
            <a:r>
              <a:rPr dirty="0"/>
              <a:t>Canada</a:t>
            </a:r>
            <a:r>
              <a:rPr spc="-10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10" dirty="0"/>
              <a:t>potentially </a:t>
            </a:r>
            <a:r>
              <a:rPr dirty="0"/>
              <a:t>leaving</a:t>
            </a:r>
            <a:r>
              <a:rPr spc="-135" dirty="0"/>
              <a:t> </a:t>
            </a:r>
            <a:r>
              <a:rPr spc="-10" dirty="0"/>
              <a:t>organization.</a:t>
            </a:r>
            <a:endParaRPr lang="en-CA" spc="-10" dirty="0"/>
          </a:p>
          <a:p>
            <a:pPr marL="241300" marR="539750" indent="-228600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CA" spc="-10" dirty="0"/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50" dirty="0"/>
          </a:p>
          <a:p>
            <a:pPr marL="241300" marR="327025" indent="-228600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/>
              <a:t>WBANA</a:t>
            </a:r>
            <a:r>
              <a:rPr spc="-75" dirty="0"/>
              <a:t> </a:t>
            </a:r>
            <a:r>
              <a:rPr dirty="0"/>
              <a:t>Canada</a:t>
            </a:r>
            <a:r>
              <a:rPr spc="-90" dirty="0"/>
              <a:t> </a:t>
            </a:r>
            <a:r>
              <a:rPr dirty="0"/>
              <a:t>Hired</a:t>
            </a:r>
            <a:r>
              <a:rPr spc="-75" dirty="0"/>
              <a:t> </a:t>
            </a:r>
            <a:r>
              <a:rPr spc="-10" dirty="0"/>
              <a:t>Knightsbridge</a:t>
            </a:r>
            <a:r>
              <a:rPr spc="-55" dirty="0"/>
              <a:t> </a:t>
            </a:r>
            <a:r>
              <a:rPr spc="-20" dirty="0"/>
              <a:t>Marketing</a:t>
            </a:r>
            <a:r>
              <a:rPr spc="-90" dirty="0"/>
              <a:t> </a:t>
            </a:r>
            <a:r>
              <a:rPr spc="-10" dirty="0"/>
              <a:t>Consulting</a:t>
            </a:r>
            <a:r>
              <a:rPr spc="-60" dirty="0"/>
              <a:t> </a:t>
            </a:r>
            <a:r>
              <a:rPr lang="en-CA" spc="-60" dirty="0"/>
              <a:t>( Stuart </a:t>
            </a:r>
            <a:r>
              <a:rPr lang="en-CA" spc="-60" dirty="0" err="1"/>
              <a:t>Strathdee</a:t>
            </a:r>
            <a:r>
              <a:rPr lang="en-CA" spc="-60" dirty="0"/>
              <a:t>) </a:t>
            </a:r>
            <a:r>
              <a:rPr dirty="0"/>
              <a:t>in</a:t>
            </a:r>
            <a:r>
              <a:rPr spc="-75" dirty="0"/>
              <a:t> </a:t>
            </a:r>
            <a:r>
              <a:rPr lang="en-CA" spc="-75" dirty="0"/>
              <a:t>late </a:t>
            </a:r>
            <a:r>
              <a:rPr spc="-20" dirty="0"/>
              <a:t>2019 </a:t>
            </a:r>
            <a:r>
              <a:rPr b="1" dirty="0"/>
              <a:t>with</a:t>
            </a:r>
            <a:r>
              <a:rPr b="1" spc="-80" dirty="0"/>
              <a:t> </a:t>
            </a:r>
            <a:r>
              <a:rPr b="1" dirty="0"/>
              <a:t>ACOA</a:t>
            </a:r>
            <a:r>
              <a:rPr b="1" spc="-60" dirty="0"/>
              <a:t> </a:t>
            </a:r>
            <a:r>
              <a:rPr b="1" spc="-10" dirty="0"/>
              <a:t>financial</a:t>
            </a:r>
            <a:r>
              <a:rPr b="1" spc="-80" dirty="0"/>
              <a:t> </a:t>
            </a:r>
            <a:r>
              <a:rPr b="1" spc="-10" dirty="0"/>
              <a:t>assistance</a:t>
            </a:r>
            <a:r>
              <a:rPr spc="-1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A86F-7C26-61A0-5813-24C0C875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0159"/>
            <a:ext cx="11048999" cy="830997"/>
          </a:xfrm>
        </p:spPr>
        <p:txBody>
          <a:bodyPr/>
          <a:lstStyle/>
          <a:p>
            <a:r>
              <a:rPr lang="en-CA" b="1" dirty="0"/>
              <a:t>            </a:t>
            </a:r>
            <a:r>
              <a:rPr lang="en-CA" sz="5400" b="1" spc="-50" dirty="0">
                <a:latin typeface="+mn-lt"/>
              </a:rPr>
              <a:t>        </a:t>
            </a:r>
            <a:r>
              <a:rPr lang="en-CA" sz="5400" spc="-50" dirty="0">
                <a:latin typeface="+mn-lt"/>
              </a:rPr>
              <a:t>Strategic</a:t>
            </a:r>
            <a:r>
              <a:rPr lang="en-CA" sz="5400" spc="-160" dirty="0">
                <a:latin typeface="+mn-lt"/>
              </a:rPr>
              <a:t> </a:t>
            </a:r>
            <a:r>
              <a:rPr lang="en-CA" sz="5400" spc="-20" dirty="0">
                <a:latin typeface="+mn-lt"/>
              </a:rPr>
              <a:t>Plan</a:t>
            </a:r>
            <a:endParaRPr lang="en-C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83785-3ED5-2AD8-C738-47980D1F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45" y="1676400"/>
            <a:ext cx="12131355" cy="8825493"/>
          </a:xfrm>
        </p:spPr>
        <p:txBody>
          <a:bodyPr/>
          <a:lstStyle/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dirty="0"/>
              <a:t>Stuart</a:t>
            </a:r>
            <a:r>
              <a:rPr lang="en-US" spc="-105" dirty="0"/>
              <a:t> </a:t>
            </a:r>
            <a:r>
              <a:rPr lang="en-US" spc="-10" dirty="0" err="1"/>
              <a:t>Strathdee</a:t>
            </a:r>
            <a:r>
              <a:rPr lang="en-US" spc="-90" dirty="0"/>
              <a:t> </a:t>
            </a:r>
            <a:r>
              <a:rPr lang="en-US" dirty="0"/>
              <a:t>meets</a:t>
            </a:r>
            <a:r>
              <a:rPr lang="en-US" spc="-110" dirty="0"/>
              <a:t> </a:t>
            </a:r>
            <a:r>
              <a:rPr lang="en-US" dirty="0"/>
              <a:t>with</a:t>
            </a:r>
            <a:r>
              <a:rPr lang="en-US" spc="-100" dirty="0"/>
              <a:t> </a:t>
            </a:r>
            <a:r>
              <a:rPr lang="en-US" dirty="0"/>
              <a:t>Industry</a:t>
            </a:r>
            <a:r>
              <a:rPr lang="en-US" spc="-75" dirty="0"/>
              <a:t> </a:t>
            </a:r>
            <a:r>
              <a:rPr lang="en-US" dirty="0"/>
              <a:t>people</a:t>
            </a:r>
            <a:r>
              <a:rPr lang="en-US" spc="-100" dirty="0"/>
              <a:t> </a:t>
            </a:r>
            <a:r>
              <a:rPr lang="en-US" dirty="0"/>
              <a:t>including</a:t>
            </a:r>
            <a:r>
              <a:rPr lang="en-US" spc="-65" dirty="0"/>
              <a:t> </a:t>
            </a:r>
            <a:r>
              <a:rPr lang="en-US" spc="-10" dirty="0"/>
              <a:t>Oxford</a:t>
            </a:r>
            <a:r>
              <a:rPr lang="en-US" spc="-105" dirty="0"/>
              <a:t> </a:t>
            </a:r>
            <a:r>
              <a:rPr lang="en-US" spc="-25" dirty="0"/>
              <a:t>to </a:t>
            </a:r>
            <a:r>
              <a:rPr lang="en-US" spc="-20" dirty="0"/>
              <a:t>evaluate</a:t>
            </a:r>
            <a:r>
              <a:rPr lang="en-US" spc="-90" dirty="0"/>
              <a:t> </a:t>
            </a:r>
            <a:r>
              <a:rPr lang="en-US" dirty="0"/>
              <a:t>where</a:t>
            </a:r>
            <a:r>
              <a:rPr lang="en-US" spc="-55" dirty="0"/>
              <a:t> </a:t>
            </a:r>
            <a:r>
              <a:rPr lang="en-US" dirty="0"/>
              <a:t>we were</a:t>
            </a:r>
            <a:r>
              <a:rPr lang="en-US" spc="-80" dirty="0"/>
              <a:t> </a:t>
            </a:r>
            <a:r>
              <a:rPr lang="en-US" dirty="0"/>
              <a:t>and</a:t>
            </a:r>
            <a:r>
              <a:rPr lang="en-US" spc="-55" dirty="0"/>
              <a:t> </a:t>
            </a:r>
            <a:r>
              <a:rPr lang="en-US" dirty="0"/>
              <a:t>where</a:t>
            </a:r>
            <a:r>
              <a:rPr lang="en-US" spc="-65" dirty="0"/>
              <a:t> </a:t>
            </a:r>
            <a:r>
              <a:rPr lang="en-US" dirty="0"/>
              <a:t>we</a:t>
            </a:r>
            <a:r>
              <a:rPr lang="en-US" spc="-80" dirty="0"/>
              <a:t> </a:t>
            </a:r>
            <a:r>
              <a:rPr lang="en-US" dirty="0"/>
              <a:t>need</a:t>
            </a:r>
            <a:r>
              <a:rPr lang="en-US" spc="-60" dirty="0"/>
              <a:t> </a:t>
            </a:r>
            <a:r>
              <a:rPr lang="en-US" dirty="0"/>
              <a:t>to</a:t>
            </a:r>
            <a:r>
              <a:rPr lang="en-US" spc="-70" dirty="0"/>
              <a:t> </a:t>
            </a:r>
            <a:r>
              <a:rPr lang="en-US" spc="-25" dirty="0"/>
              <a:t>be.</a:t>
            </a:r>
            <a:endParaRPr lang="en-US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/>
              <a:t>Strategic</a:t>
            </a:r>
            <a:r>
              <a:rPr lang="en-US" spc="-90" dirty="0"/>
              <a:t> </a:t>
            </a:r>
            <a:r>
              <a:rPr lang="en-US" dirty="0"/>
              <a:t>Plan</a:t>
            </a:r>
            <a:r>
              <a:rPr lang="en-US" spc="-70" dirty="0"/>
              <a:t> </a:t>
            </a:r>
            <a:r>
              <a:rPr lang="en-US" dirty="0"/>
              <a:t>is</a:t>
            </a:r>
            <a:r>
              <a:rPr lang="en-US" spc="-75" dirty="0"/>
              <a:t> </a:t>
            </a:r>
            <a:r>
              <a:rPr lang="en-US" spc="-10" dirty="0"/>
              <a:t>developed</a:t>
            </a:r>
            <a:r>
              <a:rPr lang="en-US" spc="-60" dirty="0"/>
              <a:t> </a:t>
            </a:r>
            <a:r>
              <a:rPr lang="en-US" dirty="0"/>
              <a:t>based</a:t>
            </a:r>
            <a:r>
              <a:rPr lang="en-US" spc="-65" dirty="0"/>
              <a:t> </a:t>
            </a:r>
            <a:r>
              <a:rPr lang="en-US" dirty="0"/>
              <a:t>on</a:t>
            </a:r>
            <a:r>
              <a:rPr lang="en-US" spc="-75" dirty="0"/>
              <a:t> </a:t>
            </a:r>
            <a:r>
              <a:rPr lang="en-US" dirty="0"/>
              <a:t>Industry</a:t>
            </a:r>
            <a:r>
              <a:rPr lang="en-US" spc="-40" dirty="0"/>
              <a:t> </a:t>
            </a:r>
            <a:r>
              <a:rPr lang="en-US" spc="-10" dirty="0"/>
              <a:t>Feedback.</a:t>
            </a: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sz="2800" b="1" dirty="0">
              <a:latin typeface="Calibri"/>
              <a:cs typeface="Calibri"/>
            </a:endParaRP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dirty="0"/>
              <a:t>8</a:t>
            </a:r>
            <a:r>
              <a:rPr lang="en-US" spc="-60" dirty="0"/>
              <a:t> </a:t>
            </a:r>
            <a:r>
              <a:rPr lang="en-US" dirty="0"/>
              <a:t>Core</a:t>
            </a:r>
            <a:r>
              <a:rPr lang="en-US" spc="-65" dirty="0"/>
              <a:t> </a:t>
            </a:r>
            <a:r>
              <a:rPr lang="en-US" spc="-20" dirty="0"/>
              <a:t>strategies</a:t>
            </a:r>
            <a:r>
              <a:rPr lang="en-US" spc="-65" dirty="0"/>
              <a:t> were </a:t>
            </a:r>
            <a:r>
              <a:rPr lang="en-US" spc="-10" dirty="0"/>
              <a:t>identified.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dirty="0"/>
          </a:p>
          <a:p>
            <a:pPr marL="254635" marR="1540510" indent="-242570">
              <a:lnSpc>
                <a:spcPts val="335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dirty="0"/>
              <a:t>Meetings</a:t>
            </a:r>
            <a:r>
              <a:rPr lang="en-US" spc="-85" dirty="0"/>
              <a:t> </a:t>
            </a:r>
            <a:r>
              <a:rPr lang="en-US" dirty="0"/>
              <a:t>set</a:t>
            </a:r>
            <a:r>
              <a:rPr lang="en-US" spc="-85" dirty="0"/>
              <a:t> </a:t>
            </a:r>
            <a:r>
              <a:rPr lang="en-US" dirty="0"/>
              <a:t>for</a:t>
            </a:r>
            <a:r>
              <a:rPr lang="en-US" spc="-90" dirty="0"/>
              <a:t> </a:t>
            </a:r>
            <a:r>
              <a:rPr lang="en-US" dirty="0"/>
              <a:t>Moncton,</a:t>
            </a:r>
            <a:r>
              <a:rPr lang="en-US" spc="-60" dirty="0"/>
              <a:t> </a:t>
            </a:r>
            <a:r>
              <a:rPr lang="en-US" dirty="0"/>
              <a:t>NB</a:t>
            </a:r>
            <a:r>
              <a:rPr lang="en-US" spc="-80" dirty="0"/>
              <a:t> </a:t>
            </a:r>
            <a:r>
              <a:rPr lang="en-US" dirty="0"/>
              <a:t>to</a:t>
            </a:r>
            <a:r>
              <a:rPr lang="en-US" spc="-90" dirty="0"/>
              <a:t> </a:t>
            </a:r>
            <a:r>
              <a:rPr lang="en-US" spc="-10" dirty="0"/>
              <a:t>establish</a:t>
            </a:r>
            <a:r>
              <a:rPr lang="en-US" spc="-65" dirty="0"/>
              <a:t> </a:t>
            </a:r>
            <a:r>
              <a:rPr lang="en-US" dirty="0"/>
              <a:t>next</a:t>
            </a:r>
            <a:r>
              <a:rPr lang="en-US" spc="-80" dirty="0"/>
              <a:t> </a:t>
            </a:r>
            <a:r>
              <a:rPr lang="en-US" spc="-10" dirty="0"/>
              <a:t>steps. </a:t>
            </a:r>
          </a:p>
          <a:p>
            <a:pPr marL="254635" marR="1540510" indent="-242570">
              <a:lnSpc>
                <a:spcPts val="335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pc="-10" dirty="0"/>
              <a:t>                     </a:t>
            </a:r>
            <a:r>
              <a:rPr lang="en-US" sz="4000" b="1" spc="-35" dirty="0"/>
              <a:t>COVID-</a:t>
            </a:r>
            <a:r>
              <a:rPr lang="en-US" sz="4000" b="1" dirty="0"/>
              <a:t>19</a:t>
            </a:r>
            <a:r>
              <a:rPr lang="en-US" sz="4000" b="1" spc="-15" dirty="0"/>
              <a:t> CHANGED EVERYTHING !</a:t>
            </a:r>
            <a:endParaRPr lang="en-US" sz="4000" b="1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70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Stuart</a:t>
            </a:r>
            <a:r>
              <a:rPr lang="en-US" b="1" spc="-85" dirty="0"/>
              <a:t> </a:t>
            </a:r>
            <a:r>
              <a:rPr lang="en-US" b="1" spc="-10" dirty="0" err="1"/>
              <a:t>Strathdee</a:t>
            </a:r>
            <a:r>
              <a:rPr lang="en-US" b="1" spc="-75" dirty="0"/>
              <a:t> </a:t>
            </a:r>
            <a:r>
              <a:rPr lang="en-US" b="1" dirty="0"/>
              <a:t>suddenly</a:t>
            </a:r>
            <a:r>
              <a:rPr lang="en-US" b="1" spc="-100" dirty="0"/>
              <a:t> </a:t>
            </a:r>
            <a:r>
              <a:rPr lang="en-US" b="1" dirty="0"/>
              <a:t>passes</a:t>
            </a:r>
            <a:r>
              <a:rPr lang="en-US" b="1" spc="-90" dirty="0"/>
              <a:t> </a:t>
            </a:r>
            <a:r>
              <a:rPr lang="en-US" b="1" spc="-10" dirty="0"/>
              <a:t>away July 2021!</a:t>
            </a:r>
            <a:endParaRPr lang="en-US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dirty="0">
              <a:latin typeface="Calibri"/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5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A86F-7C26-61A0-5813-24C0C875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0159"/>
            <a:ext cx="11048999" cy="830997"/>
          </a:xfrm>
        </p:spPr>
        <p:txBody>
          <a:bodyPr/>
          <a:lstStyle/>
          <a:p>
            <a:r>
              <a:rPr lang="en-CA" b="1" dirty="0"/>
              <a:t>          W</a:t>
            </a:r>
            <a:r>
              <a:rPr lang="en-US" sz="5400" b="1" spc="-10" dirty="0">
                <a:latin typeface="+mn-lt"/>
              </a:rPr>
              <a:t>hat</a:t>
            </a:r>
            <a:r>
              <a:rPr lang="en-US" sz="5400" b="1" spc="-175" dirty="0">
                <a:latin typeface="+mn-lt"/>
              </a:rPr>
              <a:t> </a:t>
            </a:r>
            <a:r>
              <a:rPr lang="en-US" sz="5400" b="1" dirty="0">
                <a:latin typeface="+mn-lt"/>
              </a:rPr>
              <a:t>has</a:t>
            </a:r>
            <a:r>
              <a:rPr lang="en-US" sz="5400" b="1" spc="-175" dirty="0">
                <a:latin typeface="+mn-lt"/>
              </a:rPr>
              <a:t> </a:t>
            </a:r>
            <a:r>
              <a:rPr lang="en-US" sz="5400" b="1" spc="-25" dirty="0">
                <a:latin typeface="+mn-lt"/>
              </a:rPr>
              <a:t>changed</a:t>
            </a:r>
            <a:r>
              <a:rPr lang="en-US" sz="5400" b="1" spc="-215" dirty="0">
                <a:latin typeface="+mn-lt"/>
              </a:rPr>
              <a:t> </a:t>
            </a:r>
            <a:r>
              <a:rPr lang="en-US" sz="5400" b="1" dirty="0">
                <a:latin typeface="+mn-lt"/>
              </a:rPr>
              <a:t>since</a:t>
            </a:r>
            <a:r>
              <a:rPr lang="en-US" sz="5400" b="1" spc="-200" dirty="0">
                <a:latin typeface="+mn-lt"/>
              </a:rPr>
              <a:t> </a:t>
            </a:r>
            <a:r>
              <a:rPr lang="en-US" sz="5400" b="1" spc="-10" dirty="0">
                <a:latin typeface="+mn-lt"/>
              </a:rPr>
              <a:t>2018?</a:t>
            </a:r>
            <a:r>
              <a:rPr lang="en-CA" sz="5400" b="1" spc="-50" dirty="0">
                <a:latin typeface="+mn-lt"/>
              </a:rPr>
              <a:t>  </a:t>
            </a:r>
            <a:endParaRPr lang="en-C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83785-3ED5-2AD8-C738-47980D1F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45" y="820838"/>
            <a:ext cx="12131355" cy="14697892"/>
          </a:xfrm>
        </p:spPr>
        <p:txBody>
          <a:bodyPr/>
          <a:lstStyle/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/>
              <a:t>Market</a:t>
            </a:r>
            <a:r>
              <a:rPr lang="en-US" spc="-80" dirty="0"/>
              <a:t> </a:t>
            </a:r>
            <a:r>
              <a:rPr lang="en-US" dirty="0"/>
              <a:t>demand</a:t>
            </a:r>
            <a:r>
              <a:rPr lang="en-US" spc="-50" dirty="0"/>
              <a:t> has been </a:t>
            </a:r>
            <a:r>
              <a:rPr lang="en-US" dirty="0"/>
              <a:t>very</a:t>
            </a:r>
            <a:r>
              <a:rPr lang="en-US" spc="-70" dirty="0"/>
              <a:t> </a:t>
            </a:r>
            <a:r>
              <a:rPr lang="en-US" spc="-10" dirty="0"/>
              <a:t>strong.</a:t>
            </a:r>
            <a:r>
              <a:rPr lang="en-US" spc="-55" dirty="0"/>
              <a:t> </a:t>
            </a:r>
            <a:r>
              <a:rPr lang="en-US" dirty="0"/>
              <a:t>There</a:t>
            </a:r>
            <a:r>
              <a:rPr lang="en-US" spc="-75" dirty="0"/>
              <a:t> was </a:t>
            </a:r>
            <a:r>
              <a:rPr lang="en-US" dirty="0"/>
              <a:t>no</a:t>
            </a:r>
            <a:r>
              <a:rPr lang="en-US" spc="-65" dirty="0"/>
              <a:t> </a:t>
            </a:r>
            <a:r>
              <a:rPr lang="en-US" spc="-10" dirty="0"/>
              <a:t>inventory prior to 2022 crop!</a:t>
            </a:r>
            <a:endParaRPr lang="en-US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5" dirty="0"/>
              <a:t> </a:t>
            </a:r>
            <a:r>
              <a:rPr lang="en-US" dirty="0"/>
              <a:t>Demand</a:t>
            </a:r>
            <a:r>
              <a:rPr lang="en-US" spc="-90" dirty="0"/>
              <a:t> </a:t>
            </a:r>
            <a:r>
              <a:rPr lang="en-US" dirty="0"/>
              <a:t>for</a:t>
            </a:r>
            <a:r>
              <a:rPr lang="en-US" spc="-110" dirty="0"/>
              <a:t> </a:t>
            </a:r>
            <a:r>
              <a:rPr lang="en-US" dirty="0"/>
              <a:t>Wild</a:t>
            </a:r>
            <a:r>
              <a:rPr lang="en-US" spc="-85" dirty="0"/>
              <a:t> </a:t>
            </a:r>
            <a:r>
              <a:rPr lang="en-US" dirty="0"/>
              <a:t>Blueberries</a:t>
            </a:r>
            <a:r>
              <a:rPr lang="en-US" spc="-85" dirty="0"/>
              <a:t> has continued to grow. </a:t>
            </a:r>
            <a:r>
              <a:rPr lang="en-US" dirty="0"/>
              <a:t>New</a:t>
            </a:r>
            <a:r>
              <a:rPr lang="en-US" spc="-90" dirty="0"/>
              <a:t> </a:t>
            </a:r>
            <a:r>
              <a:rPr lang="en-US" spc="-10" dirty="0"/>
              <a:t>Processors in Quebec and in Nova Scotia.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spc="-1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55" dirty="0"/>
              <a:t>Positive </a:t>
            </a:r>
            <a:r>
              <a:rPr lang="en-US" dirty="0"/>
              <a:t>Changes</a:t>
            </a:r>
            <a:r>
              <a:rPr lang="en-US" spc="-85" dirty="0"/>
              <a:t> </a:t>
            </a:r>
            <a:r>
              <a:rPr lang="en-US" dirty="0"/>
              <a:t>to</a:t>
            </a:r>
            <a:r>
              <a:rPr lang="en-US" spc="-90" dirty="0"/>
              <a:t> </a:t>
            </a:r>
            <a:r>
              <a:rPr lang="en-US" dirty="0"/>
              <a:t>SPBQ</a:t>
            </a:r>
            <a:r>
              <a:rPr lang="en-US" spc="-75" dirty="0"/>
              <a:t> ( Quebec producers) </a:t>
            </a:r>
            <a:r>
              <a:rPr lang="en-US" spc="-10" dirty="0"/>
              <a:t>Board.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dirty="0"/>
              <a:t>In</a:t>
            </a:r>
            <a:r>
              <a:rPr lang="en-US" spc="-75" dirty="0"/>
              <a:t> </a:t>
            </a:r>
            <a:r>
              <a:rPr lang="en-US" dirty="0"/>
              <a:t>2020,</a:t>
            </a:r>
            <a:r>
              <a:rPr lang="en-US" spc="-30" dirty="0"/>
              <a:t> </a:t>
            </a:r>
            <a:r>
              <a:rPr lang="en-US" dirty="0"/>
              <a:t>a</a:t>
            </a:r>
            <a:r>
              <a:rPr lang="en-US" spc="-75" dirty="0"/>
              <a:t> </a:t>
            </a:r>
            <a:r>
              <a:rPr lang="en-US" dirty="0"/>
              <a:t>Sub</a:t>
            </a:r>
            <a:r>
              <a:rPr lang="en-US" spc="-45" dirty="0"/>
              <a:t> </a:t>
            </a:r>
            <a:r>
              <a:rPr lang="en-US" spc="-10" dirty="0"/>
              <a:t>Committee</a:t>
            </a:r>
            <a:r>
              <a:rPr lang="en-US" spc="-80" dirty="0"/>
              <a:t> </a:t>
            </a:r>
            <a:r>
              <a:rPr lang="en-US" dirty="0"/>
              <a:t>formed</a:t>
            </a:r>
            <a:r>
              <a:rPr lang="en-US" spc="-50" dirty="0"/>
              <a:t> </a:t>
            </a:r>
            <a:r>
              <a:rPr lang="en-US" dirty="0"/>
              <a:t>to</a:t>
            </a:r>
            <a:r>
              <a:rPr lang="en-US" spc="-70" dirty="0"/>
              <a:t> </a:t>
            </a:r>
            <a:r>
              <a:rPr lang="en-US" dirty="0"/>
              <a:t>look</a:t>
            </a:r>
            <a:r>
              <a:rPr lang="en-US" spc="-75" dirty="0"/>
              <a:t> </a:t>
            </a:r>
            <a:r>
              <a:rPr lang="en-US" dirty="0"/>
              <a:t>at</a:t>
            </a:r>
            <a:r>
              <a:rPr lang="en-US" spc="-75" dirty="0"/>
              <a:t> </a:t>
            </a:r>
            <a:r>
              <a:rPr lang="en-US" dirty="0"/>
              <a:t>making</a:t>
            </a:r>
            <a:r>
              <a:rPr lang="en-US" spc="-60" dirty="0"/>
              <a:t> </a:t>
            </a:r>
            <a:r>
              <a:rPr lang="en-US" spc="-10" dirty="0"/>
              <a:t>Health Committee</a:t>
            </a:r>
            <a:r>
              <a:rPr lang="en-US" spc="-120" dirty="0"/>
              <a:t> </a:t>
            </a:r>
            <a:r>
              <a:rPr lang="en-US" dirty="0"/>
              <a:t>more</a:t>
            </a:r>
            <a:r>
              <a:rPr lang="en-US" spc="-114" dirty="0"/>
              <a:t> </a:t>
            </a:r>
            <a:r>
              <a:rPr lang="en-US" spc="-10" dirty="0"/>
              <a:t>efficient. </a:t>
            </a:r>
            <a:r>
              <a:rPr lang="en-US" b="1" spc="-10" dirty="0"/>
              <a:t>New Chair, more members from Canada!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spc="-1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spc="-10" dirty="0"/>
              <a:t>   </a:t>
            </a:r>
            <a:r>
              <a:rPr lang="en-CA" sz="3200" spc="-10" dirty="0"/>
              <a:t>N</a:t>
            </a:r>
            <a:r>
              <a:rPr lang="en-US" sz="3200" dirty="0" err="1"/>
              <a:t>ew</a:t>
            </a:r>
            <a:r>
              <a:rPr lang="en-US" sz="3200" spc="-95" dirty="0"/>
              <a:t> </a:t>
            </a:r>
            <a:r>
              <a:rPr lang="en-US" sz="3200" dirty="0"/>
              <a:t>Health</a:t>
            </a:r>
            <a:r>
              <a:rPr lang="en-US" sz="3200" spc="-75" dirty="0"/>
              <a:t> </a:t>
            </a:r>
            <a:r>
              <a:rPr lang="en-US" sz="3200" spc="-10" dirty="0"/>
              <a:t>research,</a:t>
            </a:r>
            <a:r>
              <a:rPr lang="en-US" sz="3200" spc="-100" dirty="0"/>
              <a:t> </a:t>
            </a:r>
            <a:r>
              <a:rPr lang="en-US" sz="3200" dirty="0"/>
              <a:t>Human</a:t>
            </a:r>
            <a:r>
              <a:rPr lang="en-US" sz="3200" spc="-70" dirty="0"/>
              <a:t> </a:t>
            </a:r>
            <a:r>
              <a:rPr lang="en-US" sz="3200" spc="-20" dirty="0"/>
              <a:t>Trials</a:t>
            </a:r>
            <a:r>
              <a:rPr lang="en-US" sz="3200" spc="-95" dirty="0"/>
              <a:t> </a:t>
            </a:r>
            <a:r>
              <a:rPr lang="en-US" sz="3200" dirty="0"/>
              <a:t>looks</a:t>
            </a:r>
            <a:r>
              <a:rPr lang="en-US" sz="3200" spc="-85" dirty="0"/>
              <a:t> </a:t>
            </a:r>
            <a:r>
              <a:rPr lang="en-US" sz="3200" spc="-10" dirty="0"/>
              <a:t>promising. </a:t>
            </a:r>
            <a:r>
              <a:rPr lang="en-US" b="1" dirty="0"/>
              <a:t>Effects of Wild Blueberries on Fat </a:t>
            </a:r>
            <a:r>
              <a:rPr lang="en-CA" b="1" dirty="0"/>
              <a:t>Oxidation Rates in Aerobically Trained Males.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spc="-10" dirty="0"/>
              <a:t> </a:t>
            </a:r>
            <a:r>
              <a:rPr lang="en-US" spc="-80" dirty="0"/>
              <a:t>Dr.</a:t>
            </a:r>
            <a:r>
              <a:rPr lang="en-US" spc="-70" dirty="0"/>
              <a:t> </a:t>
            </a:r>
            <a:r>
              <a:rPr lang="en-US" dirty="0" err="1"/>
              <a:t>Kalt</a:t>
            </a:r>
            <a:r>
              <a:rPr lang="en-US" spc="-80" dirty="0"/>
              <a:t> </a:t>
            </a:r>
            <a:r>
              <a:rPr lang="en-US" dirty="0"/>
              <a:t>continues</a:t>
            </a:r>
            <a:r>
              <a:rPr lang="en-US" spc="-55" dirty="0"/>
              <a:t> </a:t>
            </a:r>
            <a:r>
              <a:rPr lang="en-US" dirty="0"/>
              <a:t>to</a:t>
            </a:r>
            <a:r>
              <a:rPr lang="en-US" spc="-80" dirty="0"/>
              <a:t> </a:t>
            </a:r>
            <a:r>
              <a:rPr lang="en-US" dirty="0"/>
              <a:t>be</a:t>
            </a:r>
            <a:r>
              <a:rPr lang="en-US" spc="-65" dirty="0"/>
              <a:t> </a:t>
            </a:r>
            <a:r>
              <a:rPr lang="en-US" dirty="0"/>
              <a:t>an</a:t>
            </a:r>
            <a:r>
              <a:rPr lang="en-US" spc="-85" dirty="0"/>
              <a:t> </a:t>
            </a:r>
            <a:r>
              <a:rPr lang="en-US" spc="-10" dirty="0"/>
              <a:t>important</a:t>
            </a:r>
            <a:r>
              <a:rPr lang="en-US" spc="-55" dirty="0"/>
              <a:t> </a:t>
            </a:r>
            <a:r>
              <a:rPr lang="en-US" spc="-10" dirty="0"/>
              <a:t>resource</a:t>
            </a:r>
            <a:r>
              <a:rPr lang="en-US" spc="-80" dirty="0"/>
              <a:t> </a:t>
            </a:r>
            <a:r>
              <a:rPr lang="en-US" dirty="0"/>
              <a:t>in</a:t>
            </a:r>
            <a:r>
              <a:rPr lang="en-US" spc="-65" dirty="0"/>
              <a:t> </a:t>
            </a:r>
            <a:r>
              <a:rPr lang="en-US" dirty="0"/>
              <a:t>making</a:t>
            </a:r>
            <a:r>
              <a:rPr lang="en-US" spc="-75" dirty="0"/>
              <a:t> decisions on projects to support and developing Health Message.</a:t>
            </a:r>
            <a:endParaRPr lang="en-US" spc="-1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spc="-1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sz="2800" b="1" dirty="0">
              <a:latin typeface="Calibri"/>
              <a:cs typeface="Calibri"/>
            </a:endParaRPr>
          </a:p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endParaRPr lang="en-US" spc="-1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dirty="0"/>
          </a:p>
          <a:p>
            <a:pPr marL="254635" marR="1540510" indent="-242570">
              <a:lnSpc>
                <a:spcPts val="335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dirty="0"/>
              <a:t>Meetings</a:t>
            </a:r>
            <a:r>
              <a:rPr lang="en-US" spc="-85" dirty="0"/>
              <a:t> </a:t>
            </a:r>
            <a:r>
              <a:rPr lang="en-US" dirty="0"/>
              <a:t>set</a:t>
            </a:r>
            <a:r>
              <a:rPr lang="en-US" spc="-85" dirty="0"/>
              <a:t> </a:t>
            </a:r>
            <a:r>
              <a:rPr lang="en-US" dirty="0"/>
              <a:t>for</a:t>
            </a:r>
            <a:r>
              <a:rPr lang="en-US" spc="-90" dirty="0"/>
              <a:t> </a:t>
            </a:r>
            <a:r>
              <a:rPr lang="en-US" dirty="0"/>
              <a:t>Moncton,</a:t>
            </a:r>
            <a:r>
              <a:rPr lang="en-US" spc="-60" dirty="0"/>
              <a:t> </a:t>
            </a:r>
            <a:r>
              <a:rPr lang="en-US" dirty="0"/>
              <a:t>NB</a:t>
            </a:r>
            <a:r>
              <a:rPr lang="en-US" spc="-80" dirty="0"/>
              <a:t> </a:t>
            </a:r>
            <a:r>
              <a:rPr lang="en-US" dirty="0"/>
              <a:t>to</a:t>
            </a:r>
            <a:r>
              <a:rPr lang="en-US" spc="-90" dirty="0"/>
              <a:t> </a:t>
            </a:r>
            <a:r>
              <a:rPr lang="en-US" spc="-10" dirty="0"/>
              <a:t>establish</a:t>
            </a:r>
            <a:r>
              <a:rPr lang="en-US" spc="-65" dirty="0"/>
              <a:t> </a:t>
            </a:r>
            <a:r>
              <a:rPr lang="en-US" dirty="0"/>
              <a:t>next</a:t>
            </a:r>
            <a:r>
              <a:rPr lang="en-US" spc="-80" dirty="0"/>
              <a:t> </a:t>
            </a:r>
            <a:r>
              <a:rPr lang="en-US" spc="-10" dirty="0"/>
              <a:t>steps.                      </a:t>
            </a:r>
            <a:r>
              <a:rPr lang="en-US" sz="4000" b="1" spc="-35" dirty="0"/>
              <a:t>COVID-</a:t>
            </a:r>
            <a:r>
              <a:rPr lang="en-US" sz="4000" b="1" dirty="0"/>
              <a:t>19</a:t>
            </a:r>
            <a:r>
              <a:rPr lang="en-US" sz="4000" b="1" spc="-15" dirty="0"/>
              <a:t> CHANGED EVERYTHING !</a:t>
            </a:r>
            <a:endParaRPr lang="en-US" sz="4000" b="1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700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Stuart</a:t>
            </a:r>
            <a:r>
              <a:rPr lang="en-US" b="1" spc="-85" dirty="0"/>
              <a:t> </a:t>
            </a:r>
            <a:r>
              <a:rPr lang="en-US" b="1" spc="-10" dirty="0" err="1"/>
              <a:t>Strathdee</a:t>
            </a:r>
            <a:r>
              <a:rPr lang="en-US" b="1" spc="-75" dirty="0"/>
              <a:t> </a:t>
            </a:r>
            <a:r>
              <a:rPr lang="en-US" b="1" dirty="0"/>
              <a:t>suddenly</a:t>
            </a:r>
            <a:r>
              <a:rPr lang="en-US" b="1" spc="-100" dirty="0"/>
              <a:t> </a:t>
            </a:r>
            <a:r>
              <a:rPr lang="en-US" b="1" dirty="0"/>
              <a:t>passes</a:t>
            </a:r>
            <a:r>
              <a:rPr lang="en-US" b="1" spc="-90" dirty="0"/>
              <a:t> </a:t>
            </a:r>
            <a:r>
              <a:rPr lang="en-US" b="1" spc="-10" dirty="0"/>
              <a:t>away July 2021!</a:t>
            </a:r>
            <a:endParaRPr lang="en-US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dirty="0">
              <a:latin typeface="Calibri"/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5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A86F-7C26-61A0-5813-24C0C875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0159"/>
            <a:ext cx="11048999" cy="1534159"/>
          </a:xfrm>
        </p:spPr>
        <p:txBody>
          <a:bodyPr/>
          <a:lstStyle/>
          <a:p>
            <a:r>
              <a:rPr lang="en-CA" b="1" dirty="0"/>
              <a:t>What Value does WBANA Canada bring?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83785-3ED5-2AD8-C738-47980D1F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45" y="1676400"/>
            <a:ext cx="12131355" cy="8715206"/>
          </a:xfrm>
        </p:spPr>
        <p:txBody>
          <a:bodyPr/>
          <a:lstStyle/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b="1" dirty="0">
                <a:latin typeface="Calibri"/>
                <a:cs typeface="Calibri"/>
              </a:rPr>
              <a:t>Since 1981, production has grown from 40 million pounds to close to 400 </a:t>
            </a:r>
            <a:r>
              <a:rPr lang="en-US" b="1" dirty="0"/>
              <a:t>million pounds in 2023! Growth has been mostly in Canada! Your fruit!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WBANA is responsible for the Antioxidant story that has and continues to drive demand! We are working on the next big thing: Anthocyanins.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sz="2800" b="1" dirty="0">
              <a:latin typeface="Calibri"/>
              <a:cs typeface="Calibri"/>
            </a:endParaRP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Health research continues to provide proof that Wild Blueberries are healthy for people. ( Papers published on cognitive function in Adults, Diabetes, etc.)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Published paper by Dr. Charles Forney, Agriculture Canada Kentville: compared Wild to Cultivated: Chemical components show WILD are Better!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endParaRPr lang="en-US" b="1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dirty="0">
              <a:latin typeface="Calibri"/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8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A86F-7C26-61A0-5813-24C0C875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0159"/>
            <a:ext cx="11048999" cy="848359"/>
          </a:xfrm>
        </p:spPr>
        <p:txBody>
          <a:bodyPr/>
          <a:lstStyle/>
          <a:p>
            <a:r>
              <a:rPr lang="en-CA" b="1" dirty="0"/>
              <a:t>What Value does WBANA Canada bring?            </a:t>
            </a:r>
            <a:br>
              <a:rPr lang="en-CA" b="1" dirty="0"/>
            </a:br>
            <a:r>
              <a:rPr lang="en-CA" b="1" dirty="0"/>
              <a:t>      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83785-3ED5-2AD8-C738-47980D1F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2" y="914400"/>
            <a:ext cx="12131355" cy="9452640"/>
          </a:xfrm>
        </p:spPr>
        <p:txBody>
          <a:bodyPr/>
          <a:lstStyle/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b="1" dirty="0"/>
              <a:t>    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b="1" dirty="0"/>
              <a:t>NEXT: WBANA Canada has arranged to have Wild and Cultivated compared by professional taste panel. Results will be available in the coming months.</a:t>
            </a:r>
            <a:endParaRPr lang="en-US" b="1" spc="-10" dirty="0"/>
          </a:p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b="1" dirty="0"/>
              <a:t> </a:t>
            </a:r>
          </a:p>
          <a:p>
            <a:pPr marL="241300" indent="-229235">
              <a:lnSpc>
                <a:spcPts val="3354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b="1" dirty="0">
                <a:latin typeface="Calibri"/>
                <a:cs typeface="Calibri"/>
              </a:rPr>
              <a:t>US</a:t>
            </a:r>
            <a:r>
              <a:rPr lang="en-US" sz="2800" b="1" spc="-6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TRADE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spc="-30" dirty="0">
                <a:latin typeface="Calibri"/>
                <a:cs typeface="Calibri"/>
              </a:rPr>
              <a:t>INVESTIGATION</a:t>
            </a:r>
            <a:r>
              <a:rPr lang="en-US" sz="2800" b="1" spc="-25" dirty="0">
                <a:latin typeface="Calibri"/>
                <a:cs typeface="Calibri"/>
              </a:rPr>
              <a:t> 2020-</a:t>
            </a:r>
            <a:r>
              <a:rPr lang="en-US" sz="2800" b="1" dirty="0">
                <a:latin typeface="Calibri"/>
                <a:cs typeface="Calibri"/>
              </a:rPr>
              <a:t>21.</a:t>
            </a:r>
            <a:r>
              <a:rPr lang="en-US" sz="2800" b="1" spc="-15" dirty="0">
                <a:latin typeface="Calibri"/>
                <a:cs typeface="Calibri"/>
              </a:rPr>
              <a:t> WBANA Canada represented the Industry successfully against US tariffs. </a:t>
            </a:r>
          </a:p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b="1" spc="-15" dirty="0"/>
              <a:t>                    </a:t>
            </a:r>
            <a:r>
              <a:rPr lang="en-US" sz="3200" b="1" spc="-15" dirty="0">
                <a:latin typeface="Calibri"/>
                <a:cs typeface="Calibri"/>
              </a:rPr>
              <a:t>MINIMUM .20 cents per pound in your pocket for 2021, 2022</a:t>
            </a:r>
            <a:r>
              <a:rPr lang="en-US" b="1" spc="-15" dirty="0"/>
              <a:t> !</a:t>
            </a:r>
          </a:p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endParaRPr lang="en-US" b="1" spc="-15" dirty="0"/>
          </a:p>
          <a:p>
            <a:pPr marL="12065">
              <a:lnSpc>
                <a:spcPts val="3354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sz="2800" b="1" spc="-15" dirty="0">
                <a:latin typeface="Calibri"/>
                <a:cs typeface="Calibri"/>
              </a:rPr>
              <a:t>* M</a:t>
            </a:r>
            <a:r>
              <a:rPr lang="en-US" sz="2800" b="1" spc="-10" dirty="0">
                <a:latin typeface="Calibri"/>
                <a:cs typeface="Calibri"/>
              </a:rPr>
              <a:t>arket reports: WBANA Canada has </a:t>
            </a:r>
            <a:r>
              <a:rPr lang="en-US" b="1" spc="-10" dirty="0"/>
              <a:t>arranged for Gilbert Lavoie to produce and present 4 annual Market reports for the Industry. Producers now get accurate information on where the fruit is going, what price it is sold at and what the Field  Price ( range) should be.</a:t>
            </a:r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b="1" spc="-10" dirty="0">
              <a:latin typeface="Calibri"/>
              <a:cs typeface="Calibri"/>
            </a:endParaRPr>
          </a:p>
          <a:p>
            <a:pPr marL="335280">
              <a:lnSpc>
                <a:spcPts val="3354"/>
              </a:lnSpc>
            </a:pPr>
            <a:endParaRPr lang="en-US" b="1" spc="-10" dirty="0"/>
          </a:p>
          <a:p>
            <a:pPr marL="335280">
              <a:lnSpc>
                <a:spcPts val="3354"/>
              </a:lnSpc>
            </a:pPr>
            <a:endParaRPr lang="en-US" sz="2800" dirty="0">
              <a:latin typeface="Calibri"/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2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6B4D-EC43-A05C-FDE6-CC4BCEE3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725"/>
            <a:ext cx="8839200" cy="830997"/>
          </a:xfrm>
        </p:spPr>
        <p:txBody>
          <a:bodyPr/>
          <a:lstStyle/>
          <a:p>
            <a:r>
              <a:rPr lang="en-CA" sz="5400" b="1" spc="-20" dirty="0"/>
              <a:t>         Moving</a:t>
            </a:r>
            <a:r>
              <a:rPr lang="en-CA" sz="5400" b="1" spc="-175" dirty="0"/>
              <a:t> </a:t>
            </a:r>
            <a:r>
              <a:rPr lang="en-CA" sz="5400" b="1" spc="-45" dirty="0"/>
              <a:t>Forward</a:t>
            </a:r>
            <a:r>
              <a:rPr lang="en-CA" sz="5400" b="1" spc="-170" dirty="0"/>
              <a:t> </a:t>
            </a:r>
            <a:r>
              <a:rPr lang="en-CA" sz="5400" b="1" spc="-45" dirty="0"/>
              <a:t>2023-</a:t>
            </a:r>
            <a:r>
              <a:rPr lang="en-CA" sz="5400" b="1" spc="-25" dirty="0"/>
              <a:t>24.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20D94-BADD-C5E1-0146-7DC46D07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689" y="990600"/>
            <a:ext cx="10118725" cy="5297348"/>
          </a:xfrm>
        </p:spPr>
        <p:txBody>
          <a:bodyPr/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b="1" dirty="0">
                <a:latin typeface="Calibri"/>
                <a:cs typeface="Calibri"/>
              </a:rPr>
              <a:t>WBANA Canada </a:t>
            </a:r>
            <a:r>
              <a:rPr lang="en-US" sz="2800" dirty="0">
                <a:latin typeface="Calibri"/>
                <a:cs typeface="Calibri"/>
              </a:rPr>
              <a:t>is moving from a Transitional Board to a </a:t>
            </a:r>
            <a:r>
              <a:rPr lang="en-US" sz="2800" b="1" dirty="0">
                <a:latin typeface="Calibri"/>
                <a:cs typeface="Calibri"/>
              </a:rPr>
              <a:t>new Board. We have 2 Co-Chairs, Zack Fisher </a:t>
            </a:r>
            <a:r>
              <a:rPr lang="en-US" sz="2800" dirty="0">
                <a:latin typeface="Calibri"/>
                <a:cs typeface="Calibri"/>
              </a:rPr>
              <a:t>New Brunswick and </a:t>
            </a:r>
            <a:r>
              <a:rPr lang="en-US" sz="2800" b="1" dirty="0">
                <a:latin typeface="Calibri"/>
                <a:cs typeface="Calibri"/>
              </a:rPr>
              <a:t>Hugo </a:t>
            </a:r>
            <a:r>
              <a:rPr lang="en-US" sz="2800" b="1" dirty="0" err="1">
                <a:latin typeface="Calibri"/>
                <a:cs typeface="Calibri"/>
              </a:rPr>
              <a:t>Chapedelaine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from Quebec.</a:t>
            </a: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libri"/>
                <a:cs typeface="Calibri"/>
              </a:rPr>
              <a:t>Other members will be named at the next meeting.</a:t>
            </a: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libri"/>
                <a:cs typeface="Calibri"/>
              </a:rPr>
              <a:t>We have identified </a:t>
            </a:r>
            <a:r>
              <a:rPr lang="en-US" sz="2800" b="1" dirty="0">
                <a:latin typeface="Calibri"/>
                <a:cs typeface="Calibri"/>
              </a:rPr>
              <a:t>two consulting firms </a:t>
            </a:r>
            <a:r>
              <a:rPr lang="en-US" sz="2800" dirty="0">
                <a:latin typeface="Calibri"/>
                <a:cs typeface="Calibri"/>
              </a:rPr>
              <a:t>( Deloitte and Food and Wellness Group) that will assist WBANA Canada in implementing the strategic plan and development of new marketing approach. 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4100" dirty="0">
              <a:latin typeface="Calibri"/>
              <a:cs typeface="Calibri"/>
            </a:endParaRPr>
          </a:p>
          <a:p>
            <a:pPr marL="241300" marR="99060" indent="-228600">
              <a:lnSpc>
                <a:spcPct val="9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Improve</a:t>
            </a:r>
            <a:r>
              <a:rPr lang="en-US" sz="2800" b="1" spc="-8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communications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:</a:t>
            </a:r>
            <a:r>
              <a:rPr lang="en-US" sz="2800" spc="-100" dirty="0">
                <a:latin typeface="Calibri"/>
                <a:cs typeface="Calibri"/>
              </a:rPr>
              <a:t> continue to take </a:t>
            </a:r>
            <a:r>
              <a:rPr lang="en-US" sz="2800" spc="-20" dirty="0">
                <a:latin typeface="Calibri"/>
                <a:cs typeface="Calibri"/>
              </a:rPr>
              <a:t>advantage of new technologies, like zoom, etc.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4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16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2" y="1086611"/>
            <a:ext cx="10079735" cy="48569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643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WBANA Canada 2.0</vt:lpstr>
      <vt:lpstr>    Today’s presentation:</vt:lpstr>
      <vt:lpstr> Background/ History.</vt:lpstr>
      <vt:lpstr>                    Strategic Plan</vt:lpstr>
      <vt:lpstr>          What has changed since 2018?  </vt:lpstr>
      <vt:lpstr>What Value does WBANA Canada bring?</vt:lpstr>
      <vt:lpstr>What Value does WBANA Canada bring?                                   </vt:lpstr>
      <vt:lpstr>         Moving Forward 2023-24.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WBANA CANADA UPDATE Truro November 18,2021.</dc:title>
  <dc:creator>Neri Vautour</dc:creator>
  <cp:lastModifiedBy>Neri Vautour</cp:lastModifiedBy>
  <cp:revision>9</cp:revision>
  <dcterms:created xsi:type="dcterms:W3CDTF">2023-03-10T10:52:59Z</dcterms:created>
  <dcterms:modified xsi:type="dcterms:W3CDTF">2023-03-14T16:45:17Z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2023-03-10T00:00:00Z</vt:filetime>
  </property>
  <property fmtid="{D5CDD505-2E9C-101B-9397-08002B2CF9AE}" pid="5" name="Producer">
    <vt:lpwstr>Adobe PDF Library 22.3.98</vt:lpwstr>
  </property>
</Properties>
</file>