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52" r:id="rId2"/>
    <p:sldId id="257" r:id="rId3"/>
    <p:sldId id="348" r:id="rId4"/>
    <p:sldId id="341" r:id="rId5"/>
    <p:sldId id="340" r:id="rId6"/>
    <p:sldId id="349" r:id="rId7"/>
    <p:sldId id="338" r:id="rId8"/>
    <p:sldId id="346" r:id="rId9"/>
    <p:sldId id="343" r:id="rId10"/>
    <p:sldId id="350" r:id="rId11"/>
    <p:sldId id="337" r:id="rId12"/>
    <p:sldId id="351" r:id="rId13"/>
    <p:sldId id="279" r:id="rId14"/>
    <p:sldId id="281" r:id="rId15"/>
    <p:sldId id="263" r:id="rId16"/>
    <p:sldId id="268" r:id="rId17"/>
    <p:sldId id="269" r:id="rId18"/>
    <p:sldId id="261" r:id="rId19"/>
    <p:sldId id="34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4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3" autoAdjust="0"/>
    <p:restoredTop sz="95833" autoAdjust="0"/>
  </p:normalViewPr>
  <p:slideViewPr>
    <p:cSldViewPr snapToGrid="0" showGuides="1">
      <p:cViewPr varScale="1">
        <p:scale>
          <a:sx n="107" d="100"/>
          <a:sy n="107" d="100"/>
        </p:scale>
        <p:origin x="712" y="17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ABB32-74C8-4DAC-ABB6-01B8E888FBC4}" type="datetimeFigureOut">
              <a:rPr lang="fr-CA" smtClean="0"/>
              <a:t>2023-03-13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D4FDD-67BE-4145-BF24-B17264E3CA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961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whether treatments were applied in May-June 2022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D4FDD-67BE-4145-BF24-B17264E3CAA6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0096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D4FDD-67BE-4145-BF24-B17264E3CAA6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301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F0487-6AB7-5233-A28F-DBC9AC9B8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9C8DFAF-58F6-0C42-FFF2-BCAA089E5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7F3BD3-E58C-21C7-B050-4A44C103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F279-32A4-482D-8B3E-2924E4686F1D}" type="datetimeFigureOut">
              <a:rPr lang="fr-CA" smtClean="0"/>
              <a:t>2023-03-13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611780-19F6-D454-EEEB-ADCBC941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E208D2-2574-F068-8DC2-49EE74DE4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1F55-9396-401C-85F1-0E5D70919CE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834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6FBDCF-2732-D5B4-336F-133DC5E45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A4460BA-406B-EDA0-2FE0-754269174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7FEE0A-A1DA-57B3-ECA8-079A96747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F279-32A4-482D-8B3E-2924E4686F1D}" type="datetimeFigureOut">
              <a:rPr lang="fr-CA" smtClean="0"/>
              <a:t>2023-03-13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BB7E13-EC18-F21F-3181-2524FA2F3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78508-7D3B-4EDB-8554-A9FB2FA8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1F55-9396-401C-85F1-0E5D70919CE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805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6087011-A77E-C966-18EB-758C65306E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8E3C1D6-BBAB-DD93-AECD-A19301ECDC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024D64-512D-C53E-FBA3-A29E0C576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F279-32A4-482D-8B3E-2924E4686F1D}" type="datetimeFigureOut">
              <a:rPr lang="fr-CA" smtClean="0"/>
              <a:t>2023-03-13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BB848C-C401-4900-9EA6-83CF5B812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7A34DC-35D9-E0B2-3B5D-F7E162579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1F55-9396-401C-85F1-0E5D70919CE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865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9C9CFC-E577-DF0D-83C0-18325B427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6BBE55-FAFB-1ECB-4541-E6B6303DB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874189-2E62-37BE-CA0E-F5614F02C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F279-32A4-482D-8B3E-2924E4686F1D}" type="datetimeFigureOut">
              <a:rPr lang="fr-CA" smtClean="0"/>
              <a:t>2023-03-13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E6BDCC-91CC-58BF-A76F-7970B6B8C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E979DC-2365-50BB-3CD1-FCA34D55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1F55-9396-401C-85F1-0E5D70919CE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969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26A6D5-CD55-7DAC-664E-638F7EF5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89F046-DC14-AE6C-0EBE-52D7D9427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921522-A02B-0092-B71D-0439C7EEB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F279-32A4-482D-8B3E-2924E4686F1D}" type="datetimeFigureOut">
              <a:rPr lang="fr-CA" smtClean="0"/>
              <a:t>2023-03-13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61E327-FCC1-C42F-72A9-A7A7C36F4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A1ABA8-0169-DB34-5700-67B92E6A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1F55-9396-401C-85F1-0E5D70919CE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614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73735-A835-DF93-F2CC-3ED68BC38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87FFC7-EAD9-2CA7-406E-51F7D9B9B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FF373F-FEA7-6CD9-00A7-A662C833F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C22587-3332-AF4A-B20C-B9D4AB8FD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F279-32A4-482D-8B3E-2924E4686F1D}" type="datetimeFigureOut">
              <a:rPr lang="fr-CA" smtClean="0"/>
              <a:t>2023-03-13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D9C3C3-2CC9-249C-528A-485C8E6D4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628744-8126-7F9D-69FB-8AA6ABDC8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1F55-9396-401C-85F1-0E5D70919CE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694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CCC0DD-622E-E0AC-4AEE-6267DF416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F59232-7D8A-8C5A-9F9A-72D85CF58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0C20E3-9C5B-EF5E-057C-A358D4FA4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88B96C5-5A67-A9BE-7F66-F503744DF2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10FC9AA-F4DE-A1FE-E67B-C64C9D29B4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C303782-29E7-0EB2-4112-012A23B50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F279-32A4-482D-8B3E-2924E4686F1D}" type="datetimeFigureOut">
              <a:rPr lang="fr-CA" smtClean="0"/>
              <a:t>2023-03-13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267D5DE-326E-1722-8FB6-907BC1B2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3A68397-B299-A55A-BE03-EDCB1EE7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1F55-9396-401C-85F1-0E5D70919CE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256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E27D0F-FA92-065B-BB7A-D261F08E0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BE6322-ACF1-8DF2-6CD9-83D10E7DF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F279-32A4-482D-8B3E-2924E4686F1D}" type="datetimeFigureOut">
              <a:rPr lang="fr-CA" smtClean="0"/>
              <a:t>2023-03-13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C4F17CE-CB67-63CE-7230-E3C8BE059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ED0D56A-2744-D4FF-C85C-7EE1FE1C9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1F55-9396-401C-85F1-0E5D70919CE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8591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EBCB348-A678-C5FF-A2D1-885D4448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F279-32A4-482D-8B3E-2924E4686F1D}" type="datetimeFigureOut">
              <a:rPr lang="fr-CA" smtClean="0"/>
              <a:t>2023-03-13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F44D59F-9F61-2DB8-AD00-BD7D65B9A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3F9C99-88B4-62A4-2057-0F537D37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1F55-9396-401C-85F1-0E5D70919CE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376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DFE6C-F976-435E-BF46-BED1A20CF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182DC1-DB4D-7276-6368-D1FCB3827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AFA31B2-F981-D9D4-B128-BC231EB32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BD30E5-5813-BB00-1A80-956ABCE5C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F279-32A4-482D-8B3E-2924E4686F1D}" type="datetimeFigureOut">
              <a:rPr lang="fr-CA" smtClean="0"/>
              <a:t>2023-03-13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8E7EB6-7F85-D39A-61DC-90305A48D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13021C-3D62-B397-7929-428B7BC6B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1F55-9396-401C-85F1-0E5D70919CE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115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C5AD2F-3574-4E71-9E44-D780BC77C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5E0E017-57E9-682A-640C-AFB19DF783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1FA35F-0F23-5870-5A53-B164EF6B7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4C7E85-85DC-F8B9-692D-AF2DC2771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F279-32A4-482D-8B3E-2924E4686F1D}" type="datetimeFigureOut">
              <a:rPr lang="fr-CA" smtClean="0"/>
              <a:t>2023-03-13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8892B0-DBD4-FD12-8CA0-263D152E1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6D8232-85D9-BA4D-5209-46E9B179C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1F55-9396-401C-85F1-0E5D70919CE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604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26819AE-723E-79F3-40C9-C07A8AA31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B36389-6953-58F3-9D6B-3AB05F4AB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9147DC-349C-7C6D-75AC-26594B29E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0F279-32A4-482D-8B3E-2924E4686F1D}" type="datetimeFigureOut">
              <a:rPr lang="fr-CA" smtClean="0"/>
              <a:t>2023-03-13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9E1168-89AA-536A-E3C5-F5AF516B5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481971-E39B-8D93-2E17-E8F159040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E1F55-9396-401C-85F1-0E5D70919CE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184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image" Target="../media/image46.png"/><Relationship Id="rId18" Type="http://schemas.openxmlformats.org/officeDocument/2006/relationships/image" Target="../media/image51.svg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45.svg"/><Relationship Id="rId17" Type="http://schemas.openxmlformats.org/officeDocument/2006/relationships/image" Target="../media/image50.png"/><Relationship Id="rId2" Type="http://schemas.openxmlformats.org/officeDocument/2006/relationships/tags" Target="../tags/tag60.xml"/><Relationship Id="rId16" Type="http://schemas.openxmlformats.org/officeDocument/2006/relationships/image" Target="../media/image49.svg"/><Relationship Id="rId20" Type="http://schemas.openxmlformats.org/officeDocument/2006/relationships/image" Target="../media/image53.svg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44.png"/><Relationship Id="rId5" Type="http://schemas.openxmlformats.org/officeDocument/2006/relationships/tags" Target="../tags/tag63.xml"/><Relationship Id="rId15" Type="http://schemas.openxmlformats.org/officeDocument/2006/relationships/image" Target="../media/image48.png"/><Relationship Id="rId10" Type="http://schemas.openxmlformats.org/officeDocument/2006/relationships/image" Target="../media/image43.jpeg"/><Relationship Id="rId19" Type="http://schemas.openxmlformats.org/officeDocument/2006/relationships/image" Target="../media/image52.png"/><Relationship Id="rId4" Type="http://schemas.openxmlformats.org/officeDocument/2006/relationships/tags" Target="../tags/tag6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7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69.xml"/><Relationship Id="rId7" Type="http://schemas.openxmlformats.org/officeDocument/2006/relationships/image" Target="../media/image55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image" Target="../media/image56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../media/image57.png"/><Relationship Id="rId5" Type="http://schemas.openxmlformats.org/officeDocument/2006/relationships/tags" Target="../tags/tag7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hyperlink" Target="https://www.agriculture-xprt.com/products/hydroscreen-agriculture-diversion-screens-402137" TargetMode="Externa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image" Target="../media/image58.png"/><Relationship Id="rId17" Type="http://schemas.openxmlformats.org/officeDocument/2006/relationships/image" Target="../media/image60.svg"/><Relationship Id="rId2" Type="http://schemas.openxmlformats.org/officeDocument/2006/relationships/tags" Target="../tags/tag82.xml"/><Relationship Id="rId16" Type="http://schemas.openxmlformats.org/officeDocument/2006/relationships/image" Target="../media/image59.png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5.xml"/><Relationship Id="rId15" Type="http://schemas.openxmlformats.org/officeDocument/2006/relationships/hyperlink" Target="https://www.hydroscreen.com/products/stormwater_runoff_outfall_screens/index.html" TargetMode="External"/><Relationship Id="rId10" Type="http://schemas.openxmlformats.org/officeDocument/2006/relationships/tags" Target="../tags/tag90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hyperlink" Target="https://www.youtube.com/watch?v=xq1BDUDM9a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6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image" Target="../media/image62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tags" Target="../tags/tag10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10" Type="http://schemas.openxmlformats.org/officeDocument/2006/relationships/image" Target="../media/image40.svg"/><Relationship Id="rId4" Type="http://schemas.openxmlformats.org/officeDocument/2006/relationships/tags" Target="../tags/tag101.xml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image" Target="../media/image64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7.svg"/><Relationship Id="rId18" Type="http://schemas.openxmlformats.org/officeDocument/2006/relationships/image" Target="../media/image12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6.png"/><Relationship Id="rId17" Type="http://schemas.openxmlformats.org/officeDocument/2006/relationships/image" Target="../media/image11.svg"/><Relationship Id="rId2" Type="http://schemas.openxmlformats.org/officeDocument/2006/relationships/tags" Target="../tags/tag5.xml"/><Relationship Id="rId16" Type="http://schemas.openxmlformats.org/officeDocument/2006/relationships/image" Target="../media/image10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5.png"/><Relationship Id="rId5" Type="http://schemas.openxmlformats.org/officeDocument/2006/relationships/tags" Target="../tags/tag8.xml"/><Relationship Id="rId15" Type="http://schemas.openxmlformats.org/officeDocument/2006/relationships/image" Target="../media/image9.sv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25.xml"/><Relationship Id="rId18" Type="http://schemas.openxmlformats.org/officeDocument/2006/relationships/tags" Target="../tags/tag30.xml"/><Relationship Id="rId26" Type="http://schemas.openxmlformats.org/officeDocument/2006/relationships/image" Target="../media/image15.svg"/><Relationship Id="rId3" Type="http://schemas.openxmlformats.org/officeDocument/2006/relationships/tags" Target="../tags/tag15.xml"/><Relationship Id="rId21" Type="http://schemas.openxmlformats.org/officeDocument/2006/relationships/notesSlide" Target="../notesSlides/notesSlide1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5" Type="http://schemas.openxmlformats.org/officeDocument/2006/relationships/image" Target="../media/image14.png"/><Relationship Id="rId33" Type="http://schemas.openxmlformats.org/officeDocument/2006/relationships/image" Target="../media/image19.png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7.sv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24" Type="http://schemas.openxmlformats.org/officeDocument/2006/relationships/image" Target="../media/image11.svg"/><Relationship Id="rId32" Type="http://schemas.openxmlformats.org/officeDocument/2006/relationships/image" Target="../media/image18.svg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23" Type="http://schemas.openxmlformats.org/officeDocument/2006/relationships/image" Target="../media/image10.png"/><Relationship Id="rId28" Type="http://schemas.openxmlformats.org/officeDocument/2006/relationships/image" Target="../media/image6.png"/><Relationship Id="rId10" Type="http://schemas.openxmlformats.org/officeDocument/2006/relationships/tags" Target="../tags/tag22.xml"/><Relationship Id="rId19" Type="http://schemas.openxmlformats.org/officeDocument/2006/relationships/tags" Target="../tags/tag31.xml"/><Relationship Id="rId31" Type="http://schemas.openxmlformats.org/officeDocument/2006/relationships/image" Target="../media/image17.png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Relationship Id="rId22" Type="http://schemas.openxmlformats.org/officeDocument/2006/relationships/image" Target="../media/image13.png"/><Relationship Id="rId27" Type="http://schemas.openxmlformats.org/officeDocument/2006/relationships/image" Target="../media/image16.png"/><Relationship Id="rId30" Type="http://schemas.openxmlformats.org/officeDocument/2006/relationships/image" Target="../media/image12.png"/><Relationship Id="rId8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0.png"/><Relationship Id="rId18" Type="http://schemas.openxmlformats.org/officeDocument/2006/relationships/image" Target="../media/image25.svg"/><Relationship Id="rId3" Type="http://schemas.openxmlformats.org/officeDocument/2006/relationships/tags" Target="../tags/tag34.xml"/><Relationship Id="rId21" Type="http://schemas.openxmlformats.org/officeDocument/2006/relationships/image" Target="../media/image28.png"/><Relationship Id="rId7" Type="http://schemas.openxmlformats.org/officeDocument/2006/relationships/tags" Target="../tags/tag38.xml"/><Relationship Id="rId12" Type="http://schemas.openxmlformats.org/officeDocument/2006/relationships/image" Target="../media/image7.svg"/><Relationship Id="rId17" Type="http://schemas.openxmlformats.org/officeDocument/2006/relationships/image" Target="../media/image24.png"/><Relationship Id="rId2" Type="http://schemas.openxmlformats.org/officeDocument/2006/relationships/tags" Target="../tags/tag33.xml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6.png"/><Relationship Id="rId24" Type="http://schemas.openxmlformats.org/officeDocument/2006/relationships/image" Target="../media/image31.svg"/><Relationship Id="rId5" Type="http://schemas.openxmlformats.org/officeDocument/2006/relationships/tags" Target="../tags/tag36.xml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21.png"/><Relationship Id="rId19" Type="http://schemas.openxmlformats.org/officeDocument/2006/relationships/image" Target="../media/image26.png"/><Relationship Id="rId4" Type="http://schemas.openxmlformats.org/officeDocument/2006/relationships/tags" Target="../tags/tag35.xml"/><Relationship Id="rId9" Type="http://schemas.openxmlformats.org/officeDocument/2006/relationships/notesSlide" Target="../notesSlides/notesSlide2.xml"/><Relationship Id="rId14" Type="http://schemas.openxmlformats.org/officeDocument/2006/relationships/image" Target="../media/image11.svg"/><Relationship Id="rId22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image" Target="../media/image32.png"/><Relationship Id="rId26" Type="http://schemas.openxmlformats.org/officeDocument/2006/relationships/image" Target="../media/image7.svg"/><Relationship Id="rId3" Type="http://schemas.openxmlformats.org/officeDocument/2006/relationships/tags" Target="../tags/tag41.xml"/><Relationship Id="rId21" Type="http://schemas.openxmlformats.org/officeDocument/2006/relationships/image" Target="../media/image35.png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6.png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image" Target="../media/image34.svg"/><Relationship Id="rId29" Type="http://schemas.openxmlformats.org/officeDocument/2006/relationships/image" Target="../media/image29.sv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image" Target="../media/image11.svg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image" Target="../media/image10.png"/><Relationship Id="rId28" Type="http://schemas.openxmlformats.org/officeDocument/2006/relationships/image" Target="../media/image28.png"/><Relationship Id="rId10" Type="http://schemas.openxmlformats.org/officeDocument/2006/relationships/tags" Target="../tags/tag48.xml"/><Relationship Id="rId19" Type="http://schemas.openxmlformats.org/officeDocument/2006/relationships/image" Target="../media/image33.png"/><Relationship Id="rId31" Type="http://schemas.openxmlformats.org/officeDocument/2006/relationships/image" Target="../media/image31.sv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image" Target="../media/image36.svg"/><Relationship Id="rId27" Type="http://schemas.openxmlformats.org/officeDocument/2006/relationships/image" Target="../media/image37.png"/><Relationship Id="rId30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tags" Target="../tags/tag57.xml"/><Relationship Id="rId7" Type="http://schemas.openxmlformats.org/officeDocument/2006/relationships/image" Target="../media/image39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38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8.xml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eau&#10;&#10;Description générée automatiquement">
            <a:extLst>
              <a:ext uri="{FF2B5EF4-FFF2-40B4-BE49-F238E27FC236}">
                <a16:creationId xmlns:a16="http://schemas.microsoft.com/office/drawing/2014/main" id="{364EC583-E649-A795-3C70-DBE16E07A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74721"/>
            <a:ext cx="12192000" cy="7232721"/>
          </a:xfrm>
          <a:prstGeom prst="rect">
            <a:avLst/>
          </a:prstGeom>
        </p:spPr>
      </p:pic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1539754A-44A8-1682-9099-A3046DEB9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742" y="3280228"/>
            <a:ext cx="5080258" cy="35777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9608101-1A08-FEAA-A27C-C3512EF0B236}"/>
              </a:ext>
            </a:extLst>
          </p:cNvPr>
          <p:cNvSpPr txBox="1"/>
          <p:nvPr/>
        </p:nvSpPr>
        <p:spPr>
          <a:xfrm>
            <a:off x="0" y="6380946"/>
            <a:ext cx="55154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5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©Marie-Josée Duval</a:t>
            </a:r>
          </a:p>
        </p:txBody>
      </p:sp>
    </p:spTree>
    <p:extLst>
      <p:ext uri="{BB962C8B-B14F-4D97-AF65-F5344CB8AC3E}">
        <p14:creationId xmlns:p14="http://schemas.microsoft.com/office/powerpoint/2010/main" val="44597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du contenu 16" descr="Une image contenant arbre, extérieur, herbe, plante&#10;&#10;Description générée automatiquement">
            <a:extLst>
              <a:ext uri="{FF2B5EF4-FFF2-40B4-BE49-F238E27FC236}">
                <a16:creationId xmlns:a16="http://schemas.microsoft.com/office/drawing/2014/main" id="{47105570-1D65-99E2-8BD9-6B7E20971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EDA14E9-D677-42B7-9163-7BAE000FE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9475" y="860425"/>
            <a:ext cx="4962525" cy="1325563"/>
          </a:xfrm>
        </p:spPr>
        <p:txBody>
          <a:bodyPr>
            <a:normAutofit fontScale="90000"/>
          </a:bodyPr>
          <a:lstStyle/>
          <a:p>
            <a:pPr algn="r"/>
            <a:r>
              <a:rPr lang="fr-CA" sz="6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2023 Planning</a:t>
            </a:r>
          </a:p>
        </p:txBody>
      </p:sp>
    </p:spTree>
    <p:extLst>
      <p:ext uri="{BB962C8B-B14F-4D97-AF65-F5344CB8AC3E}">
        <p14:creationId xmlns:p14="http://schemas.microsoft.com/office/powerpoint/2010/main" val="2509525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herbe, extérieur, champ, nature&#10;&#10;Description générée automatiquement">
            <a:extLst>
              <a:ext uri="{FF2B5EF4-FFF2-40B4-BE49-F238E27FC236}">
                <a16:creationId xmlns:a16="http://schemas.microsoft.com/office/drawing/2014/main" id="{CB4F4DB5-237F-FD16-CF79-7A91F3E3F9A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0"/>
            <a:ext cx="12191999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ABBC677-F86D-7920-C5E3-849F714F7DB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2023 Planning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E40AE5-50EC-8DEB-4C7B-D86779F33241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Spring flooding when using biopesticides</a:t>
            </a:r>
            <a:endParaRPr lang="fr-CA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lvl="1"/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Almost always a good idea</a:t>
            </a:r>
            <a:endParaRPr lang="fr-CA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lvl="2"/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Unless evidence to the contrary</a:t>
            </a:r>
            <a:endParaRPr lang="fr-CA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lvl="1"/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Timing: As late as possible</a:t>
            </a:r>
            <a:endParaRPr lang="fr-CA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lvl="2"/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Deadline: onset of flowering</a:t>
            </a:r>
          </a:p>
          <a:p>
            <a:pPr lvl="2"/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Modelling tool </a:t>
            </a:r>
            <a:r>
              <a:rPr lang="fr-CA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fr-CA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Summer flooding</a:t>
            </a:r>
          </a:p>
          <a:p>
            <a:pPr lvl="1"/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If levels are extremely high</a:t>
            </a:r>
          </a:p>
          <a:p>
            <a:pPr lvl="1"/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Timing: After flowering</a:t>
            </a:r>
          </a:p>
          <a:p>
            <a:pPr lvl="2"/>
            <a:r>
              <a:rPr lang="fr-CA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Yes, but </a:t>
            </a:r>
            <a:r>
              <a:rPr lang="fr-CA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when</a:t>
            </a:r>
            <a:r>
              <a:rPr lang="fr-CA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?</a:t>
            </a:r>
          </a:p>
        </p:txBody>
      </p:sp>
      <p:pic>
        <p:nvPicPr>
          <p:cNvPr id="7" name="Graphique 6" descr="Coffre au trésor avec un remplissage uni">
            <a:extLst>
              <a:ext uri="{FF2B5EF4-FFF2-40B4-BE49-F238E27FC236}">
                <a16:creationId xmlns:a16="http://schemas.microsoft.com/office/drawing/2014/main" id="{961404D3-6022-A56D-E425-F744626472C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85180" y="2560623"/>
            <a:ext cx="1943100" cy="1943100"/>
          </a:xfrm>
          <a:prstGeom prst="rect">
            <a:avLst/>
          </a:prstGeom>
        </p:spPr>
      </p:pic>
      <p:pic>
        <p:nvPicPr>
          <p:cNvPr id="9" name="Graphique 8" descr="Homme scientifique avec un remplissage uni">
            <a:extLst>
              <a:ext uri="{FF2B5EF4-FFF2-40B4-BE49-F238E27FC236}">
                <a16:creationId xmlns:a16="http://schemas.microsoft.com/office/drawing/2014/main" id="{887C0AD6-B38A-6D1B-77D7-566B3E7C15B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809722" y="4831541"/>
            <a:ext cx="1345422" cy="1345422"/>
          </a:xfrm>
          <a:prstGeom prst="rect">
            <a:avLst/>
          </a:prstGeom>
        </p:spPr>
      </p:pic>
      <p:pic>
        <p:nvPicPr>
          <p:cNvPr id="11" name="Graphique 10" descr="Femme scientifique avec un remplissage uni">
            <a:extLst>
              <a:ext uri="{FF2B5EF4-FFF2-40B4-BE49-F238E27FC236}">
                <a16:creationId xmlns:a16="http://schemas.microsoft.com/office/drawing/2014/main" id="{69905F46-D6CD-1316-5973-6B0F7A06838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855089" y="4831541"/>
            <a:ext cx="1345422" cy="1345422"/>
          </a:xfrm>
          <a:prstGeom prst="rect">
            <a:avLst/>
          </a:prstGeom>
        </p:spPr>
      </p:pic>
      <p:pic>
        <p:nvPicPr>
          <p:cNvPr id="13" name="Graphique 12" descr="Plante avec un remplissage uni">
            <a:extLst>
              <a:ext uri="{FF2B5EF4-FFF2-40B4-BE49-F238E27FC236}">
                <a16:creationId xmlns:a16="http://schemas.microsoft.com/office/drawing/2014/main" id="{D8C8CE5C-5EBF-AB3D-5CB0-1D54456D07D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717910" y="4831541"/>
            <a:ext cx="1345422" cy="1345422"/>
          </a:xfrm>
          <a:prstGeom prst="rect">
            <a:avLst/>
          </a:prstGeom>
        </p:spPr>
      </p:pic>
      <p:pic>
        <p:nvPicPr>
          <p:cNvPr id="16" name="Graphique 15" descr="Retour avec un remplissage uni">
            <a:extLst>
              <a:ext uri="{FF2B5EF4-FFF2-40B4-BE49-F238E27FC236}">
                <a16:creationId xmlns:a16="http://schemas.microsoft.com/office/drawing/2014/main" id="{0505881E-7D65-488E-F2BF-6EACBD9425C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4175769">
            <a:off x="6036457" y="3544093"/>
            <a:ext cx="199423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6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Une image contenant herbe, ciel, extérieur, champ&#10;&#10;Description générée automatiquement">
            <a:extLst>
              <a:ext uri="{FF2B5EF4-FFF2-40B4-BE49-F238E27FC236}">
                <a16:creationId xmlns:a16="http://schemas.microsoft.com/office/drawing/2014/main" id="{EDBAA8CD-AB5C-D5F4-2C8E-957E8EEF3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EDA14E9-D677-42B7-9163-7BAE000FE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1908175"/>
            <a:ext cx="449834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CA" sz="6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Reminders</a:t>
            </a:r>
          </a:p>
        </p:txBody>
      </p:sp>
    </p:spTree>
    <p:extLst>
      <p:ext uri="{BB962C8B-B14F-4D97-AF65-F5344CB8AC3E}">
        <p14:creationId xmlns:p14="http://schemas.microsoft.com/office/powerpoint/2010/main" val="802112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05B68C0-3397-463F-BB0D-A5141BEDCF46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510" y="-1"/>
            <a:ext cx="10504980" cy="6858001"/>
          </a:xfrm>
        </p:spPr>
      </p:pic>
      <p:sp>
        <p:nvSpPr>
          <p:cNvPr id="7" name="Cadre 6">
            <a:extLst>
              <a:ext uri="{FF2B5EF4-FFF2-40B4-BE49-F238E27FC236}">
                <a16:creationId xmlns:a16="http://schemas.microsoft.com/office/drawing/2014/main" id="{9EA0527E-1433-4179-E732-A16C654BEFC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19249" y="1266825"/>
            <a:ext cx="7058025" cy="1254003"/>
          </a:xfrm>
          <a:prstGeom prst="frame">
            <a:avLst>
              <a:gd name="adj1" fmla="val 621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8" name="Cadre 7">
            <a:extLst>
              <a:ext uri="{FF2B5EF4-FFF2-40B4-BE49-F238E27FC236}">
                <a16:creationId xmlns:a16="http://schemas.microsoft.com/office/drawing/2014/main" id="{E67EE3DC-057C-E298-55DC-3D1FE4FDA2B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05439" y="2486515"/>
            <a:ext cx="2859305" cy="1254003"/>
          </a:xfrm>
          <a:prstGeom prst="frame">
            <a:avLst>
              <a:gd name="adj1" fmla="val 6214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9" name="Cadre 8">
            <a:extLst>
              <a:ext uri="{FF2B5EF4-FFF2-40B4-BE49-F238E27FC236}">
                <a16:creationId xmlns:a16="http://schemas.microsoft.com/office/drawing/2014/main" id="{DE07C2B8-7A16-8222-C157-6B27D112681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817970" y="2496753"/>
            <a:ext cx="2859304" cy="1160848"/>
          </a:xfrm>
          <a:prstGeom prst="frame">
            <a:avLst>
              <a:gd name="adj1" fmla="val 621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F847737-8042-63F7-5396-16ACC035792B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9618" y="2991986"/>
            <a:ext cx="668117" cy="6656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F2EE35-11E6-4341-BD85-97E4EAF7BBA8}"/>
              </a:ext>
            </a:extLst>
          </p:cNvPr>
          <p:cNvSpPr txBox="1"/>
          <p:nvPr/>
        </p:nvSpPr>
        <p:spPr>
          <a:xfrm>
            <a:off x="4786640" y="861816"/>
            <a:ext cx="70987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100" dirty="0"/>
              <a:t>June 29</a:t>
            </a:r>
            <a:endParaRPr lang="en-CA" sz="1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B14017-3F7B-4A8B-95F6-0DEEC36B1FC1}"/>
              </a:ext>
            </a:extLst>
          </p:cNvPr>
          <p:cNvSpPr txBox="1"/>
          <p:nvPr/>
        </p:nvSpPr>
        <p:spPr>
          <a:xfrm>
            <a:off x="3460812" y="861816"/>
            <a:ext cx="64253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100" dirty="0"/>
              <a:t>June 25</a:t>
            </a:r>
            <a:endParaRPr lang="en-CA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83C8CC-00C5-4C0C-B608-1AE41AFCE8A1}"/>
              </a:ext>
            </a:extLst>
          </p:cNvPr>
          <p:cNvSpPr txBox="1"/>
          <p:nvPr/>
        </p:nvSpPr>
        <p:spPr>
          <a:xfrm>
            <a:off x="2046083" y="861816"/>
            <a:ext cx="70987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100" dirty="0"/>
              <a:t>June 21</a:t>
            </a:r>
            <a:endParaRPr lang="en-CA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CF9B73-6832-4236-B611-84522D5BFBA9}"/>
              </a:ext>
            </a:extLst>
          </p:cNvPr>
          <p:cNvSpPr txBox="1"/>
          <p:nvPr/>
        </p:nvSpPr>
        <p:spPr>
          <a:xfrm>
            <a:off x="6354857" y="907808"/>
            <a:ext cx="60493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100" dirty="0"/>
              <a:t>July 2</a:t>
            </a:r>
            <a:endParaRPr lang="en-CA" sz="1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62908B-363A-44D4-91C6-B9A5069534C9}"/>
              </a:ext>
            </a:extLst>
          </p:cNvPr>
          <p:cNvSpPr txBox="1"/>
          <p:nvPr/>
        </p:nvSpPr>
        <p:spPr>
          <a:xfrm>
            <a:off x="7702241" y="907808"/>
            <a:ext cx="60493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100" dirty="0"/>
              <a:t>July 6</a:t>
            </a:r>
            <a:endParaRPr lang="en-CA" sz="11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71EFDD-720B-4161-9D53-189FFDE6B9F2}"/>
              </a:ext>
            </a:extLst>
          </p:cNvPr>
          <p:cNvSpPr txBox="1"/>
          <p:nvPr/>
        </p:nvSpPr>
        <p:spPr>
          <a:xfrm>
            <a:off x="914400" y="1763021"/>
            <a:ext cx="70484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A" sz="1100" dirty="0"/>
              <a:t>Flower 1</a:t>
            </a:r>
            <a:endParaRPr lang="en-CA" sz="11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27BAE4-2241-4EBE-8775-1874A80F41EC}"/>
              </a:ext>
            </a:extLst>
          </p:cNvPr>
          <p:cNvSpPr txBox="1"/>
          <p:nvPr/>
        </p:nvSpPr>
        <p:spPr>
          <a:xfrm>
            <a:off x="894324" y="2946372"/>
            <a:ext cx="70484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A" sz="1100" dirty="0"/>
              <a:t>Flower 2</a:t>
            </a:r>
            <a:endParaRPr lang="en-CA" sz="11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03A97D-DEBD-4180-8EB1-A0F87C139336}"/>
              </a:ext>
            </a:extLst>
          </p:cNvPr>
          <p:cNvSpPr txBox="1"/>
          <p:nvPr/>
        </p:nvSpPr>
        <p:spPr>
          <a:xfrm>
            <a:off x="894324" y="4084227"/>
            <a:ext cx="72492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A" sz="1100" dirty="0"/>
              <a:t>Flower 3</a:t>
            </a:r>
            <a:endParaRPr lang="en-CA" sz="11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EE2E8E-6684-4FE8-8066-1A97898AB774}"/>
              </a:ext>
            </a:extLst>
          </p:cNvPr>
          <p:cNvSpPr txBox="1"/>
          <p:nvPr/>
        </p:nvSpPr>
        <p:spPr>
          <a:xfrm>
            <a:off x="954408" y="5178466"/>
            <a:ext cx="72492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A" sz="1100" dirty="0"/>
              <a:t>Flower 4</a:t>
            </a:r>
            <a:endParaRPr lang="en-CA" sz="11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41621C-5280-4AA6-B683-5DDA38E8E822}"/>
              </a:ext>
            </a:extLst>
          </p:cNvPr>
          <p:cNvSpPr txBox="1"/>
          <p:nvPr/>
        </p:nvSpPr>
        <p:spPr>
          <a:xfrm>
            <a:off x="1106111" y="1084036"/>
            <a:ext cx="60493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100" dirty="0"/>
              <a:t>HyRed stem 2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402124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F91AAEE-3546-49C5-A65C-9C1632FB6909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0"/>
          <a:stretch/>
        </p:blipFill>
        <p:spPr>
          <a:xfrm>
            <a:off x="876300" y="4833"/>
            <a:ext cx="10439400" cy="6853167"/>
          </a:xfrm>
        </p:spPr>
      </p:pic>
      <p:sp>
        <p:nvSpPr>
          <p:cNvPr id="7" name="Cadre 6">
            <a:extLst>
              <a:ext uri="{FF2B5EF4-FFF2-40B4-BE49-F238E27FC236}">
                <a16:creationId xmlns:a16="http://schemas.microsoft.com/office/drawing/2014/main" id="{BB38FB7C-C479-C831-4CEB-1CE2CB64CD3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81150" y="533399"/>
            <a:ext cx="7077075" cy="1219201"/>
          </a:xfrm>
          <a:prstGeom prst="frame">
            <a:avLst>
              <a:gd name="adj1" fmla="val 621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8" name="Cadre 7">
            <a:extLst>
              <a:ext uri="{FF2B5EF4-FFF2-40B4-BE49-F238E27FC236}">
                <a16:creationId xmlns:a16="http://schemas.microsoft.com/office/drawing/2014/main" id="{EBCE03F7-4041-2096-54AE-C0A5DBB971A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981325" y="1752600"/>
            <a:ext cx="1485900" cy="1219201"/>
          </a:xfrm>
          <a:prstGeom prst="frame">
            <a:avLst>
              <a:gd name="adj1" fmla="val 6214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9" name="Cadre 8">
            <a:extLst>
              <a:ext uri="{FF2B5EF4-FFF2-40B4-BE49-F238E27FC236}">
                <a16:creationId xmlns:a16="http://schemas.microsoft.com/office/drawing/2014/main" id="{39D57490-38AD-2286-1257-5FF765CCAC2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381500" y="1752600"/>
            <a:ext cx="4276726" cy="1219201"/>
          </a:xfrm>
          <a:prstGeom prst="frame">
            <a:avLst>
              <a:gd name="adj1" fmla="val 621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0" name="Cadre 9">
            <a:extLst>
              <a:ext uri="{FF2B5EF4-FFF2-40B4-BE49-F238E27FC236}">
                <a16:creationId xmlns:a16="http://schemas.microsoft.com/office/drawing/2014/main" id="{D515633D-3935-A91D-4C7B-2099A1C0324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581150" y="2886075"/>
            <a:ext cx="1485900" cy="1152525"/>
          </a:xfrm>
          <a:prstGeom prst="frame">
            <a:avLst>
              <a:gd name="adj1" fmla="val 6214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1" name="Cadre 10">
            <a:extLst>
              <a:ext uri="{FF2B5EF4-FFF2-40B4-BE49-F238E27FC236}">
                <a16:creationId xmlns:a16="http://schemas.microsoft.com/office/drawing/2014/main" id="{0C7CEBA0-2817-2714-1CCE-3149564BE28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81326" y="4105276"/>
            <a:ext cx="1485899" cy="1152526"/>
          </a:xfrm>
          <a:prstGeom prst="frame">
            <a:avLst>
              <a:gd name="adj1" fmla="val 6214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2" name="Cadre 11">
            <a:extLst>
              <a:ext uri="{FF2B5EF4-FFF2-40B4-BE49-F238E27FC236}">
                <a16:creationId xmlns:a16="http://schemas.microsoft.com/office/drawing/2014/main" id="{C09CAD46-A1C4-B7AE-4951-968A84ED7E9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981325" y="2886075"/>
            <a:ext cx="5686426" cy="1219201"/>
          </a:xfrm>
          <a:prstGeom prst="frame">
            <a:avLst>
              <a:gd name="adj1" fmla="val 621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3" name="Cadre 12">
            <a:extLst>
              <a:ext uri="{FF2B5EF4-FFF2-40B4-BE49-F238E27FC236}">
                <a16:creationId xmlns:a16="http://schemas.microsoft.com/office/drawing/2014/main" id="{FFBE5868-7E90-5618-2F0C-DA8C1A44B81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381500" y="4038600"/>
            <a:ext cx="4286251" cy="1219201"/>
          </a:xfrm>
          <a:prstGeom prst="frame">
            <a:avLst>
              <a:gd name="adj1" fmla="val 621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3BA6CF1-EDAC-637F-A5DA-6C83BDB8DF1F}"/>
              </a:ext>
            </a:extLst>
          </p:cNvPr>
          <p:cNvPicPr>
            <a:picLocks/>
          </p:cNvPicPr>
          <p:nvPr>
            <p:custDataLst>
              <p:tags r:id="rId9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9618" y="3096192"/>
            <a:ext cx="668117" cy="6656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B2347D0-C590-4601-A8AC-FFB0A6FB4613}"/>
              </a:ext>
            </a:extLst>
          </p:cNvPr>
          <p:cNvSpPr txBox="1"/>
          <p:nvPr/>
        </p:nvSpPr>
        <p:spPr>
          <a:xfrm>
            <a:off x="679011" y="1012194"/>
            <a:ext cx="90214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A" sz="1100" dirty="0"/>
              <a:t>Flower 1</a:t>
            </a:r>
            <a:endParaRPr lang="en-CA" sz="11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6F8841-D580-481C-A4AF-FB3499E523F0}"/>
              </a:ext>
            </a:extLst>
          </p:cNvPr>
          <p:cNvSpPr txBox="1"/>
          <p:nvPr/>
        </p:nvSpPr>
        <p:spPr>
          <a:xfrm>
            <a:off x="796706" y="2150360"/>
            <a:ext cx="82964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A" sz="1100" dirty="0"/>
              <a:t>Flower 2</a:t>
            </a:r>
            <a:endParaRPr lang="en-CA" sz="11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E413AD-547F-4695-8610-7778CE6C0573}"/>
              </a:ext>
            </a:extLst>
          </p:cNvPr>
          <p:cNvSpPr txBox="1"/>
          <p:nvPr/>
        </p:nvSpPr>
        <p:spPr>
          <a:xfrm>
            <a:off x="679010" y="3366014"/>
            <a:ext cx="90213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A" sz="1100" dirty="0"/>
              <a:t>Flower 3</a:t>
            </a:r>
            <a:endParaRPr lang="en-CA" sz="11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88C92D-CD49-4AC5-BEB5-68A8A586DFC4}"/>
              </a:ext>
            </a:extLst>
          </p:cNvPr>
          <p:cNvSpPr txBox="1"/>
          <p:nvPr/>
        </p:nvSpPr>
        <p:spPr>
          <a:xfrm>
            <a:off x="679010" y="4504242"/>
            <a:ext cx="94733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A" sz="1100" dirty="0"/>
              <a:t>Flower 4</a:t>
            </a:r>
            <a:endParaRPr lang="en-CA" sz="11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E7B606-77C1-4A21-857A-AB000EA0FF7C}"/>
              </a:ext>
            </a:extLst>
          </p:cNvPr>
          <p:cNvSpPr txBox="1"/>
          <p:nvPr/>
        </p:nvSpPr>
        <p:spPr>
          <a:xfrm>
            <a:off x="796707" y="5589029"/>
            <a:ext cx="82963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A" sz="1100" dirty="0"/>
              <a:t>Flower 5</a:t>
            </a:r>
            <a:endParaRPr lang="en-CA" sz="11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F753BC-26E2-4134-9189-14C31D3FE60E}"/>
              </a:ext>
            </a:extLst>
          </p:cNvPr>
          <p:cNvSpPr txBox="1"/>
          <p:nvPr/>
        </p:nvSpPr>
        <p:spPr>
          <a:xfrm>
            <a:off x="2021632" y="135639"/>
            <a:ext cx="70494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100" dirty="0"/>
              <a:t>June 21</a:t>
            </a:r>
            <a:endParaRPr lang="en-CA" sz="11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C69FE7-1FB2-45ED-A93B-33FD73627E16}"/>
              </a:ext>
            </a:extLst>
          </p:cNvPr>
          <p:cNvSpPr txBox="1"/>
          <p:nvPr/>
        </p:nvSpPr>
        <p:spPr>
          <a:xfrm>
            <a:off x="3469431" y="152402"/>
            <a:ext cx="70494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100" dirty="0"/>
              <a:t>June 25</a:t>
            </a:r>
            <a:endParaRPr lang="en-CA" sz="11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93673D-03DC-493A-B3C7-3D9F6F64CA20}"/>
              </a:ext>
            </a:extLst>
          </p:cNvPr>
          <p:cNvSpPr txBox="1"/>
          <p:nvPr/>
        </p:nvSpPr>
        <p:spPr>
          <a:xfrm>
            <a:off x="4817219" y="152401"/>
            <a:ext cx="70494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100" dirty="0"/>
              <a:t>June 29</a:t>
            </a:r>
            <a:endParaRPr lang="en-CA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F30933-5AF5-4F37-9B9A-F0D289954545}"/>
              </a:ext>
            </a:extLst>
          </p:cNvPr>
          <p:cNvSpPr txBox="1"/>
          <p:nvPr/>
        </p:nvSpPr>
        <p:spPr>
          <a:xfrm>
            <a:off x="6265018" y="152401"/>
            <a:ext cx="70494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100" dirty="0"/>
              <a:t>July 2</a:t>
            </a:r>
            <a:endParaRPr lang="en-CA" sz="11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02D31-FA4C-44C4-A663-F5FA36FC3995}"/>
              </a:ext>
            </a:extLst>
          </p:cNvPr>
          <p:cNvSpPr txBox="1"/>
          <p:nvPr/>
        </p:nvSpPr>
        <p:spPr>
          <a:xfrm>
            <a:off x="7612806" y="135639"/>
            <a:ext cx="70494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100" dirty="0"/>
              <a:t>July 6</a:t>
            </a:r>
            <a:endParaRPr lang="en-CA" sz="11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371E5A-4E2B-45F1-807E-EAA69D39B3A6}"/>
              </a:ext>
            </a:extLst>
          </p:cNvPr>
          <p:cNvSpPr txBox="1"/>
          <p:nvPr/>
        </p:nvSpPr>
        <p:spPr>
          <a:xfrm>
            <a:off x="10005915" y="881389"/>
            <a:ext cx="765853" cy="2616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fr-CA" sz="1100" dirty="0"/>
              <a:t>June 21</a:t>
            </a:r>
            <a:endParaRPr lang="en-CA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FEFB74-69AF-44EB-A0EB-88C7A72D9457}"/>
              </a:ext>
            </a:extLst>
          </p:cNvPr>
          <p:cNvSpPr txBox="1"/>
          <p:nvPr/>
        </p:nvSpPr>
        <p:spPr>
          <a:xfrm>
            <a:off x="9925455" y="3869694"/>
            <a:ext cx="765853" cy="2616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fr-CA" sz="1100" dirty="0"/>
              <a:t>July 13</a:t>
            </a:r>
            <a:endParaRPr lang="en-CA" sz="11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C632A2-7644-49CC-874B-F3E33AC50054}"/>
              </a:ext>
            </a:extLst>
          </p:cNvPr>
          <p:cNvSpPr txBox="1"/>
          <p:nvPr/>
        </p:nvSpPr>
        <p:spPr>
          <a:xfrm>
            <a:off x="1064272" y="349653"/>
            <a:ext cx="60493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100" dirty="0"/>
              <a:t>HyRed stem 6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292039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07BF08-078B-402F-92A2-4BDB0206725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Filter Screens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DE6D3314-AD78-4601-9BEE-EFBD028F79B3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1826"/>
            <a:ext cx="6194891" cy="5416927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AAC42E8-479C-4613-A26C-5A9A1CB0688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533171" y="1011133"/>
            <a:ext cx="5401654" cy="201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https://www.agriculture-xprt.com/products/hydroscreen-agriculture-diversion-screens-402137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https://www.youtube.com/watch?v=xq1BDUDM9ao</a:t>
            </a:r>
            <a:r>
              <a:rPr lang="en-CA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https://www.hydroscreen.com/products/stormwater_runoff_outfall_screens/index.html</a:t>
            </a:r>
            <a:r>
              <a:rPr lang="en-CA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Graphique 27" descr="Chenille avec un remplissage uni">
            <a:extLst>
              <a:ext uri="{FF2B5EF4-FFF2-40B4-BE49-F238E27FC236}">
                <a16:creationId xmlns:a16="http://schemas.microsoft.com/office/drawing/2014/main" id="{9F30AD88-8AE1-4EE0-9571-EA2FDD43B18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09650" y="2639902"/>
            <a:ext cx="476250" cy="476250"/>
          </a:xfrm>
          <a:prstGeom prst="rect">
            <a:avLst/>
          </a:prstGeom>
        </p:spPr>
      </p:pic>
      <p:pic>
        <p:nvPicPr>
          <p:cNvPr id="29" name="Graphique 28" descr="Chenille avec un remplissage uni">
            <a:extLst>
              <a:ext uri="{FF2B5EF4-FFF2-40B4-BE49-F238E27FC236}">
                <a16:creationId xmlns:a16="http://schemas.microsoft.com/office/drawing/2014/main" id="{FE3312BC-5128-4306-9079-A9BB76FE696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>
            <a:off x="2190750" y="3758470"/>
            <a:ext cx="476250" cy="476250"/>
          </a:xfrm>
          <a:prstGeom prst="rect">
            <a:avLst/>
          </a:prstGeom>
        </p:spPr>
      </p:pic>
      <p:pic>
        <p:nvPicPr>
          <p:cNvPr id="30" name="Graphique 29" descr="Chenille avec un remplissage uni">
            <a:extLst>
              <a:ext uri="{FF2B5EF4-FFF2-40B4-BE49-F238E27FC236}">
                <a16:creationId xmlns:a16="http://schemas.microsoft.com/office/drawing/2014/main" id="{0F454A58-6C56-435E-8C8F-16A0398D091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7175" y="1690688"/>
            <a:ext cx="476250" cy="47625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A88CBFB5-C6FF-4D89-89F9-8FA310D9C85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035315" y="1665681"/>
            <a:ext cx="1948441" cy="194844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04" name="Graphique 203" descr="Chenille avec un remplissage uni">
            <a:extLst>
              <a:ext uri="{FF2B5EF4-FFF2-40B4-BE49-F238E27FC236}">
                <a16:creationId xmlns:a16="http://schemas.microsoft.com/office/drawing/2014/main" id="{F8E87291-9E31-4612-BCBB-63B3968A741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>
            <a:off x="3533285" y="4954194"/>
            <a:ext cx="476250" cy="476250"/>
          </a:xfrm>
          <a:prstGeom prst="rect">
            <a:avLst/>
          </a:prstGeom>
        </p:spPr>
      </p:pic>
      <p:pic>
        <p:nvPicPr>
          <p:cNvPr id="205" name="Graphique 204" descr="Chenille avec un remplissage uni">
            <a:extLst>
              <a:ext uri="{FF2B5EF4-FFF2-40B4-BE49-F238E27FC236}">
                <a16:creationId xmlns:a16="http://schemas.microsoft.com/office/drawing/2014/main" id="{23E15B2E-D630-4416-91A1-227FDC6D132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4269739">
            <a:off x="3926752" y="5192319"/>
            <a:ext cx="476250" cy="476250"/>
          </a:xfrm>
          <a:prstGeom prst="rect">
            <a:avLst/>
          </a:prstGeom>
        </p:spPr>
      </p:pic>
      <p:pic>
        <p:nvPicPr>
          <p:cNvPr id="206" name="Graphique 205" descr="Chenille avec un remplissage uni">
            <a:extLst>
              <a:ext uri="{FF2B5EF4-FFF2-40B4-BE49-F238E27FC236}">
                <a16:creationId xmlns:a16="http://schemas.microsoft.com/office/drawing/2014/main" id="{BDABACF5-C492-42EA-AD86-1E2A8093C9EF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5082488">
            <a:off x="3554880" y="5342403"/>
            <a:ext cx="476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9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5EF78F-4F1B-4F48-8B6C-E5EFE6B5030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4FD8CDE-9F88-44BF-9E71-E1BEFF194ABD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Flèche : double flèche verticale 5">
            <a:extLst>
              <a:ext uri="{FF2B5EF4-FFF2-40B4-BE49-F238E27FC236}">
                <a16:creationId xmlns:a16="http://schemas.microsoft.com/office/drawing/2014/main" id="{548465CB-77EB-458B-A76D-9E1B109FC37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157909" y="2698020"/>
            <a:ext cx="341746" cy="1089891"/>
          </a:xfrm>
          <a:prstGeom prst="upDown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Flèche : double flèche verticale 2">
            <a:extLst>
              <a:ext uri="{FF2B5EF4-FFF2-40B4-BE49-F238E27FC236}">
                <a16:creationId xmlns:a16="http://schemas.microsoft.com/office/drawing/2014/main" id="{9865C41E-3CD6-7046-290F-07528FB2B92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6200000">
            <a:off x="6145715" y="-46328"/>
            <a:ext cx="366134" cy="2514602"/>
          </a:xfrm>
          <a:prstGeom prst="upDown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883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2B1A900-D50E-4929-A171-7948560038CF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6" t="2020"/>
          <a:stretch/>
        </p:blipFill>
        <p:spPr>
          <a:xfrm>
            <a:off x="0" y="976844"/>
            <a:ext cx="12192000" cy="4904311"/>
          </a:xfrm>
        </p:spPr>
      </p:pic>
      <p:sp>
        <p:nvSpPr>
          <p:cNvPr id="6" name="Flèche : double flèche verticale 5">
            <a:extLst>
              <a:ext uri="{FF2B5EF4-FFF2-40B4-BE49-F238E27FC236}">
                <a16:creationId xmlns:a16="http://schemas.microsoft.com/office/drawing/2014/main" id="{F5985139-2118-48CE-8F56-53D1313432D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20259952">
            <a:off x="6023959" y="2064701"/>
            <a:ext cx="334978" cy="1766004"/>
          </a:xfrm>
          <a:prstGeom prst="up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Flèche : double flèche verticale 1">
            <a:extLst>
              <a:ext uri="{FF2B5EF4-FFF2-40B4-BE49-F238E27FC236}">
                <a16:creationId xmlns:a16="http://schemas.microsoft.com/office/drawing/2014/main" id="{FF991C36-82F3-D395-C2AF-395C70290CA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5276307" y="-2029000"/>
            <a:ext cx="401136" cy="7791450"/>
          </a:xfrm>
          <a:prstGeom prst="up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32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ciel, extérieur, eau, herbe&#10;&#10;Description générée automatiquement">
            <a:extLst>
              <a:ext uri="{FF2B5EF4-FFF2-40B4-BE49-F238E27FC236}">
                <a16:creationId xmlns:a16="http://schemas.microsoft.com/office/drawing/2014/main" id="{170C5C54-230D-4BDE-A281-602FED36544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AD9C9E-4AE2-4375-8FBC-FDDD94CFCAC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7294" y="1127865"/>
            <a:ext cx="7691306" cy="5672094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Passive vs. self-cleaning</a:t>
            </a:r>
          </a:p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Water oxygenation</a:t>
            </a:r>
          </a:p>
          <a:p>
            <a:pPr lvl="1"/>
            <a:r>
              <a:rPr lang="en-US" sz="25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Beneficial for plants</a:t>
            </a:r>
          </a:p>
          <a:p>
            <a:pPr lvl="1"/>
            <a:r>
              <a:rPr lang="en-US" sz="25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Also beneficial for caterpillars</a:t>
            </a:r>
          </a:p>
          <a:p>
            <a:pPr lvl="1"/>
            <a:endParaRPr lang="fr-CA" sz="25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lvl="1"/>
            <a:endParaRPr lang="fr-CA" sz="25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457200" lvl="1" indent="0">
              <a:buNone/>
            </a:pPr>
            <a:endParaRPr lang="fr-CA" sz="25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lvl="1"/>
            <a:endParaRPr lang="fr-CA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r>
              <a:rPr lang="fr-CA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Unknown</a:t>
            </a:r>
            <a:r>
              <a:rPr lang="fr-CA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fr-CA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cost</a:t>
            </a:r>
            <a:endParaRPr lang="fr-CA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r>
              <a:rPr lang="fr-CA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Bottleneck</a:t>
            </a:r>
            <a:endParaRPr lang="fr-CA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70610140-B089-47C5-BD2A-E72B1584D5E3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699083" y="2365569"/>
            <a:ext cx="542925" cy="542925"/>
            <a:chOff x="6551802" y="440729"/>
            <a:chExt cx="1249959" cy="1249959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4C9297C7-9D08-48D4-BCD4-549251C8A3AE}"/>
                </a:ext>
              </a:extLst>
            </p:cNvPr>
            <p:cNvSpPr/>
            <p:nvPr/>
          </p:nvSpPr>
          <p:spPr>
            <a:xfrm>
              <a:off x="6883166" y="915064"/>
              <a:ext cx="587230" cy="56206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5" name="Graphique 4" descr="Glissant avec un remplissage uni">
              <a:extLst>
                <a:ext uri="{FF2B5EF4-FFF2-40B4-BE49-F238E27FC236}">
                  <a16:creationId xmlns:a16="http://schemas.microsoft.com/office/drawing/2014/main" id="{EA6A7ED8-592C-4FDF-BF67-541709142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551802" y="440729"/>
              <a:ext cx="1249959" cy="1249959"/>
            </a:xfrm>
            <a:prstGeom prst="rect">
              <a:avLst/>
            </a:prstGeom>
          </p:spPr>
        </p:pic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84AAAD00-A27B-4CCD-8155-1152724A55F0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2508303" y="5033382"/>
            <a:ext cx="542925" cy="542925"/>
            <a:chOff x="6551802" y="440729"/>
            <a:chExt cx="1249959" cy="1249959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2B9C4CE5-E7AB-452F-A68D-7940A05CB947}"/>
                </a:ext>
              </a:extLst>
            </p:cNvPr>
            <p:cNvSpPr/>
            <p:nvPr/>
          </p:nvSpPr>
          <p:spPr>
            <a:xfrm>
              <a:off x="6883166" y="915064"/>
              <a:ext cx="587230" cy="56206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9" name="Graphique 8" descr="Glissant avec un remplissage uni">
              <a:extLst>
                <a:ext uri="{FF2B5EF4-FFF2-40B4-BE49-F238E27FC236}">
                  <a16:creationId xmlns:a16="http://schemas.microsoft.com/office/drawing/2014/main" id="{8B098EB6-58B5-41CB-A0C2-8C37583F5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551802" y="440729"/>
              <a:ext cx="1249959" cy="1249959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FD22E7D-5A80-6E92-5015-B63E9FE9E3C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97704" y="304355"/>
            <a:ext cx="5144186" cy="568325"/>
          </a:xfrm>
        </p:spPr>
        <p:txBody>
          <a:bodyPr>
            <a:normAutofit fontScale="90000"/>
          </a:bodyPr>
          <a:lstStyle/>
          <a:p>
            <a:r>
              <a:rPr lang="fr-CA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Filter screens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1663B67-071B-9778-2471-63F3E38743DE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3195576" y="4490457"/>
            <a:ext cx="542925" cy="542925"/>
            <a:chOff x="6551802" y="440729"/>
            <a:chExt cx="1249959" cy="1249959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09EC293A-C08D-864A-2895-2F3735000CE5}"/>
                </a:ext>
              </a:extLst>
            </p:cNvPr>
            <p:cNvSpPr/>
            <p:nvPr/>
          </p:nvSpPr>
          <p:spPr>
            <a:xfrm>
              <a:off x="6883166" y="915064"/>
              <a:ext cx="587230" cy="56206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4" name="Graphique 13" descr="Glissant avec un remplissage uni">
              <a:extLst>
                <a:ext uri="{FF2B5EF4-FFF2-40B4-BE49-F238E27FC236}">
                  <a16:creationId xmlns:a16="http://schemas.microsoft.com/office/drawing/2014/main" id="{0D0B3904-53A7-5D8E-1035-DF4D4E6D6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551802" y="440729"/>
              <a:ext cx="1249959" cy="12499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843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AD7DEF1-877F-6BF2-A8DF-4A421B74D60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2F3B7A5-7CB0-E117-9D0D-8610A546436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r-CA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Thank you to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84B2E0-9630-152C-1C22-36859CBE4970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140529" y="1480457"/>
            <a:ext cx="5910942" cy="513805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all producers who have offered to make their farms test subjects for the cause</a:t>
            </a:r>
            <a:endParaRPr lang="fr-CA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fr-CA" sz="19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and to </a:t>
            </a:r>
          </a:p>
          <a:p>
            <a:pPr marL="0" indent="0" algn="ctr">
              <a:buNone/>
            </a:pP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Yannick</a:t>
            </a:r>
          </a:p>
          <a:p>
            <a:pPr marL="0" indent="0" algn="ctr">
              <a:buNone/>
            </a:pP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Marie-Josée</a:t>
            </a:r>
          </a:p>
          <a:p>
            <a:pPr marL="0" indent="0" algn="ctr">
              <a:buNone/>
            </a:pP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Jorry</a:t>
            </a:r>
          </a:p>
          <a:p>
            <a:pPr marL="0" indent="0" algn="ctr">
              <a:buNone/>
            </a:pP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Jonathan</a:t>
            </a:r>
          </a:p>
          <a:p>
            <a:pPr marL="0" indent="0" algn="ctr">
              <a:buNone/>
            </a:pP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Gabriel</a:t>
            </a:r>
          </a:p>
          <a:p>
            <a:pPr marL="0" indent="0" algn="ctr">
              <a:buNone/>
            </a:pP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Didier</a:t>
            </a:r>
          </a:p>
          <a:p>
            <a:pPr marL="0" indent="0" algn="ctr">
              <a:buNone/>
            </a:pP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and Alice</a:t>
            </a:r>
          </a:p>
          <a:p>
            <a:pPr marL="0" indent="0" algn="ctr">
              <a:buNone/>
            </a:pP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for their work</a:t>
            </a:r>
          </a:p>
          <a:p>
            <a:pPr marL="457200" lvl="1" indent="0" algn="ctr">
              <a:buNone/>
            </a:pPr>
            <a:endParaRPr lang="fr-CA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571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herbe, extérieur, eau, ciel&#10;&#10;Description générée automatiquement">
            <a:extLst>
              <a:ext uri="{FF2B5EF4-FFF2-40B4-BE49-F238E27FC236}">
                <a16:creationId xmlns:a16="http://schemas.microsoft.com/office/drawing/2014/main" id="{0E13DF12-8031-067D-0BB8-0B3770F39CB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43CEDF2-DC0B-4DCE-C46C-4BDA232BB0D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Presentation Overview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3CD8C2-A56C-9E01-C3B3-480B722C46E4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825625"/>
            <a:ext cx="10596716" cy="4457188"/>
          </a:xfrm>
        </p:spPr>
        <p:txBody>
          <a:bodyPr>
            <a:normAutofit/>
          </a:bodyPr>
          <a:lstStyle/>
          <a:p>
            <a:r>
              <a:rPr lang="nn-NO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2022 Spring Flooding</a:t>
            </a:r>
          </a:p>
          <a:p>
            <a:pPr lvl="1"/>
            <a:r>
              <a:rPr lang="fr-CA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Setbacks</a:t>
            </a:r>
          </a:p>
          <a:p>
            <a:pPr lvl="1"/>
            <a:r>
              <a:rPr lang="fr-CA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Success</a:t>
            </a:r>
          </a:p>
          <a:p>
            <a:r>
              <a:rPr lang="fr-CA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Summer flooding</a:t>
            </a:r>
          </a:p>
          <a:p>
            <a:pPr lvl="1"/>
            <a:r>
              <a:rPr lang="fr-CA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Success</a:t>
            </a:r>
          </a:p>
          <a:p>
            <a:r>
              <a:rPr lang="fr-CA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2023 Planning</a:t>
            </a:r>
          </a:p>
          <a:p>
            <a:r>
              <a:rPr lang="fr-CA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Reminders</a:t>
            </a:r>
          </a:p>
          <a:p>
            <a:pPr lvl="1"/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Visual of flood damage</a:t>
            </a:r>
          </a:p>
          <a:p>
            <a:pPr lvl="1"/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Filter screens</a:t>
            </a:r>
          </a:p>
        </p:txBody>
      </p:sp>
    </p:spTree>
    <p:extLst>
      <p:ext uri="{BB962C8B-B14F-4D97-AF65-F5344CB8AC3E}">
        <p14:creationId xmlns:p14="http://schemas.microsoft.com/office/powerpoint/2010/main" val="3413028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herbe, extérieur, eau, nature&#10;&#10;Description générée automatiquement">
            <a:extLst>
              <a:ext uri="{FF2B5EF4-FFF2-40B4-BE49-F238E27FC236}">
                <a16:creationId xmlns:a16="http://schemas.microsoft.com/office/drawing/2014/main" id="{FF6C2EB9-8019-CC8C-4915-0BBDD8C778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786A21C-0117-08EF-1016-DFDF9F00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Spring Flooding</a:t>
            </a:r>
          </a:p>
        </p:txBody>
      </p:sp>
    </p:spTree>
    <p:extLst>
      <p:ext uri="{BB962C8B-B14F-4D97-AF65-F5344CB8AC3E}">
        <p14:creationId xmlns:p14="http://schemas.microsoft.com/office/powerpoint/2010/main" val="4126247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D4C8555-5312-38F0-0E41-430436BAC87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92150" y="1502"/>
            <a:ext cx="10807700" cy="6856498"/>
          </a:xfrm>
          <a:prstGeom prst="rect">
            <a:avLst/>
          </a:prstGeom>
        </p:spPr>
      </p:pic>
      <p:pic>
        <p:nvPicPr>
          <p:cNvPr id="9" name="Graphique 8" descr="Vague avec un remplissage uni">
            <a:extLst>
              <a:ext uri="{FF2B5EF4-FFF2-40B4-BE49-F238E27FC236}">
                <a16:creationId xmlns:a16="http://schemas.microsoft.com/office/drawing/2014/main" id="{B82C7F29-9E9F-14B2-976E-90CC3F4E864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52236" y="5652048"/>
            <a:ext cx="1064302" cy="1064302"/>
          </a:xfrm>
          <a:prstGeom prst="rect">
            <a:avLst/>
          </a:prstGeom>
        </p:spPr>
      </p:pic>
      <p:pic>
        <p:nvPicPr>
          <p:cNvPr id="10" name="Graphique 9" descr="Vague avec un remplissage uni">
            <a:extLst>
              <a:ext uri="{FF2B5EF4-FFF2-40B4-BE49-F238E27FC236}">
                <a16:creationId xmlns:a16="http://schemas.microsoft.com/office/drawing/2014/main" id="{58894A98-790D-8B87-5405-D5DD1AA5E7C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65136" y="5652048"/>
            <a:ext cx="1064302" cy="1064302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7CC9DAB1-28E8-C7A8-DDD8-ECA4251E3D47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7360707" y="2933371"/>
            <a:ext cx="868898" cy="1036973"/>
            <a:chOff x="6325744" y="4036915"/>
            <a:chExt cx="746532" cy="890939"/>
          </a:xfrm>
        </p:grpSpPr>
        <p:pic>
          <p:nvPicPr>
            <p:cNvPr id="13" name="Graphique 12" descr="Chenille avec un remplissage uni">
              <a:extLst>
                <a:ext uri="{FF2B5EF4-FFF2-40B4-BE49-F238E27FC236}">
                  <a16:creationId xmlns:a16="http://schemas.microsoft.com/office/drawing/2014/main" id="{F808741E-3075-DA1F-8B58-F78F13C17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436288" y="4036915"/>
              <a:ext cx="477542" cy="477541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940127D-B548-AAC6-13EA-D8398DB7CE13}"/>
                </a:ext>
              </a:extLst>
            </p:cNvPr>
            <p:cNvSpPr txBox="1"/>
            <p:nvPr/>
          </p:nvSpPr>
          <p:spPr>
            <a:xfrm>
              <a:off x="6325744" y="4451874"/>
              <a:ext cx="746532" cy="47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30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1,8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67D518A-9DE9-CC26-8FA0-B7B9B9A4D7D5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2739834" y="4336473"/>
            <a:ext cx="868897" cy="1036972"/>
            <a:chOff x="6325744" y="4036916"/>
            <a:chExt cx="746532" cy="890938"/>
          </a:xfrm>
        </p:grpSpPr>
        <p:pic>
          <p:nvPicPr>
            <p:cNvPr id="16" name="Graphique 15" descr="Chenille avec un remplissage uni">
              <a:extLst>
                <a:ext uri="{FF2B5EF4-FFF2-40B4-BE49-F238E27FC236}">
                  <a16:creationId xmlns:a16="http://schemas.microsoft.com/office/drawing/2014/main" id="{4F91E07B-9BE0-13EF-C324-C7865BBBB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437850" y="4036916"/>
              <a:ext cx="475981" cy="475980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40EED925-97A1-4A2B-BA4A-A7F89A0585AE}"/>
                </a:ext>
              </a:extLst>
            </p:cNvPr>
            <p:cNvSpPr txBox="1"/>
            <p:nvPr/>
          </p:nvSpPr>
          <p:spPr>
            <a:xfrm>
              <a:off x="6325744" y="4451874"/>
              <a:ext cx="746532" cy="47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30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2,5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7D998D9B-5BFC-6CF1-25BF-DC4DBFE05D20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831143" y="5652070"/>
            <a:ext cx="1444081" cy="1064280"/>
            <a:chOff x="5999431" y="4036915"/>
            <a:chExt cx="1240713" cy="914400"/>
          </a:xfrm>
        </p:grpSpPr>
        <p:pic>
          <p:nvPicPr>
            <p:cNvPr id="19" name="Graphique 18" descr="Chenille avec un remplissage uni">
              <a:extLst>
                <a:ext uri="{FF2B5EF4-FFF2-40B4-BE49-F238E27FC236}">
                  <a16:creationId xmlns:a16="http://schemas.microsoft.com/office/drawing/2014/main" id="{7C75EAA5-6BB4-9D85-B7CF-621F0329A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999431" y="4036915"/>
              <a:ext cx="914400" cy="914400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73F36D85-5916-F329-D923-EDCAD9BFA029}"/>
                </a:ext>
              </a:extLst>
            </p:cNvPr>
            <p:cNvSpPr txBox="1"/>
            <p:nvPr/>
          </p:nvSpPr>
          <p:spPr>
            <a:xfrm>
              <a:off x="6325744" y="4451874"/>
              <a:ext cx="914400" cy="47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30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1,75</a:t>
              </a:r>
            </a:p>
          </p:txBody>
        </p:sp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94A25A6E-10E5-DB25-833E-D382DF09111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95886" y="2909361"/>
            <a:ext cx="1233719" cy="113350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071DA45-9380-AAEA-A500-CF9BF831840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67527" y="4239944"/>
            <a:ext cx="1233719" cy="113350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8F101E2-D3F2-2348-F518-8906E41E783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1143" y="5637773"/>
            <a:ext cx="1233719" cy="11335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63D55A-8589-4451-A9EC-2DE4B17BB86B}"/>
              </a:ext>
            </a:extLst>
          </p:cNvPr>
          <p:cNvSpPr txBox="1"/>
          <p:nvPr/>
        </p:nvSpPr>
        <p:spPr>
          <a:xfrm>
            <a:off x="814392" y="86726"/>
            <a:ext cx="7931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/>
              <a:t>May 1</a:t>
            </a:r>
            <a:endParaRPr lang="en-CA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7D5885-9170-4881-9B2F-A998575913D4}"/>
              </a:ext>
            </a:extLst>
          </p:cNvPr>
          <p:cNvSpPr txBox="1"/>
          <p:nvPr/>
        </p:nvSpPr>
        <p:spPr>
          <a:xfrm>
            <a:off x="5389502" y="5548245"/>
            <a:ext cx="7931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/>
              <a:t>June 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329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4EDE427-C5A6-61A7-7FBB-DFD6E0DF273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707571" y="0"/>
            <a:ext cx="10776858" cy="6858000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F273AADF-79F3-FC86-D5F1-B1D608041C9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0036161" y="1411499"/>
            <a:ext cx="1255954" cy="1255953"/>
            <a:chOff x="5999431" y="3872235"/>
            <a:chExt cx="1079080" cy="1079080"/>
          </a:xfrm>
        </p:grpSpPr>
        <p:pic>
          <p:nvPicPr>
            <p:cNvPr id="6" name="Graphique 5" descr="Chenille avec un remplissage uni">
              <a:extLst>
                <a:ext uri="{FF2B5EF4-FFF2-40B4-BE49-F238E27FC236}">
                  <a16:creationId xmlns:a16="http://schemas.microsoft.com/office/drawing/2014/main" id="{16789382-DD43-5960-99A8-9641ED577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5999431" y="3872235"/>
              <a:ext cx="1079080" cy="1079080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A171F0CD-4186-C358-83FF-9762ABB06AF4}"/>
                </a:ext>
              </a:extLst>
            </p:cNvPr>
            <p:cNvSpPr txBox="1"/>
            <p:nvPr/>
          </p:nvSpPr>
          <p:spPr>
            <a:xfrm>
              <a:off x="6325744" y="4451874"/>
              <a:ext cx="588087" cy="47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30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27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7338D9DD-04F9-F078-A4F5-0E02CC1E375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296326" y="2542186"/>
            <a:ext cx="1515165" cy="1515164"/>
            <a:chOff x="5877768" y="3732189"/>
            <a:chExt cx="1301787" cy="1301787"/>
          </a:xfrm>
        </p:grpSpPr>
        <p:pic>
          <p:nvPicPr>
            <p:cNvPr id="9" name="Graphique 8" descr="Chenille avec un remplissage uni">
              <a:extLst>
                <a:ext uri="{FF2B5EF4-FFF2-40B4-BE49-F238E27FC236}">
                  <a16:creationId xmlns:a16="http://schemas.microsoft.com/office/drawing/2014/main" id="{4B94B882-B8E6-A2D5-1328-E7B4F7B48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5877768" y="3732189"/>
              <a:ext cx="1301787" cy="1301787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74B2301-485C-665D-88A2-F8A53F3AC025}"/>
                </a:ext>
              </a:extLst>
            </p:cNvPr>
            <p:cNvSpPr txBox="1"/>
            <p:nvPr/>
          </p:nvSpPr>
          <p:spPr>
            <a:xfrm>
              <a:off x="6325744" y="4451874"/>
              <a:ext cx="588087" cy="47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30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27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877D93F-BE5B-45D6-F766-4433433D7365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2139273" y="3856937"/>
            <a:ext cx="1829270" cy="1829268"/>
            <a:chOff x="5742833" y="3708287"/>
            <a:chExt cx="1571657" cy="1571657"/>
          </a:xfrm>
        </p:grpSpPr>
        <p:pic>
          <p:nvPicPr>
            <p:cNvPr id="12" name="Graphique 11" descr="Chenille avec un remplissage uni">
              <a:extLst>
                <a:ext uri="{FF2B5EF4-FFF2-40B4-BE49-F238E27FC236}">
                  <a16:creationId xmlns:a16="http://schemas.microsoft.com/office/drawing/2014/main" id="{3CB1A20A-17EC-0CFA-D5DA-302263EBF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5742833" y="3708287"/>
              <a:ext cx="1571657" cy="1571657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07C5869A-BAC1-10D4-C42C-709B7987593D}"/>
                </a:ext>
              </a:extLst>
            </p:cNvPr>
            <p:cNvSpPr txBox="1"/>
            <p:nvPr/>
          </p:nvSpPr>
          <p:spPr>
            <a:xfrm>
              <a:off x="6325744" y="4451874"/>
              <a:ext cx="771473" cy="47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30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0,1</a:t>
              </a:r>
            </a:p>
          </p:txBody>
        </p: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C23C6660-B1FA-3FDB-88C0-12E346E6BF0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73107" y="1248060"/>
            <a:ext cx="1515165" cy="139208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8AFF93F-CB51-0245-BA3A-6EA9CED8E4D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00489" y="2665458"/>
            <a:ext cx="1515165" cy="139208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F72ED3E-61B5-BB62-647E-A3D851D52D7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53714" y="4166387"/>
            <a:ext cx="1515165" cy="1392085"/>
          </a:xfrm>
          <a:prstGeom prst="rect">
            <a:avLst/>
          </a:prstGeom>
        </p:spPr>
      </p:pic>
      <p:pic>
        <p:nvPicPr>
          <p:cNvPr id="17" name="Graphique 16" descr="Vague avec un remplissage uni">
            <a:extLst>
              <a:ext uri="{FF2B5EF4-FFF2-40B4-BE49-F238E27FC236}">
                <a16:creationId xmlns:a16="http://schemas.microsoft.com/office/drawing/2014/main" id="{865828A6-6C2D-82C1-A672-F0034025DBC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023615" y="2847684"/>
            <a:ext cx="1064302" cy="1064302"/>
          </a:xfrm>
          <a:prstGeom prst="rect">
            <a:avLst/>
          </a:prstGeom>
        </p:spPr>
      </p:pic>
      <p:pic>
        <p:nvPicPr>
          <p:cNvPr id="18" name="Graphique 17" descr="Vague avec un remplissage uni">
            <a:extLst>
              <a:ext uri="{FF2B5EF4-FFF2-40B4-BE49-F238E27FC236}">
                <a16:creationId xmlns:a16="http://schemas.microsoft.com/office/drawing/2014/main" id="{BAED2254-AA2F-5EEF-6C80-71A10460422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754343" y="3038178"/>
            <a:ext cx="683314" cy="683314"/>
          </a:xfrm>
          <a:prstGeom prst="rect">
            <a:avLst/>
          </a:prstGeom>
        </p:spPr>
      </p:pic>
      <p:pic>
        <p:nvPicPr>
          <p:cNvPr id="20" name="Graphique 19" descr="Vague avec un remplissage uni">
            <a:extLst>
              <a:ext uri="{FF2B5EF4-FFF2-40B4-BE49-F238E27FC236}">
                <a16:creationId xmlns:a16="http://schemas.microsoft.com/office/drawing/2014/main" id="{54F48A52-9A51-AFF9-6B67-07E4773429F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526647" y="151867"/>
            <a:ext cx="1064302" cy="1064302"/>
          </a:xfrm>
          <a:prstGeom prst="rect">
            <a:avLst/>
          </a:prstGeom>
        </p:spPr>
      </p:pic>
      <p:pic>
        <p:nvPicPr>
          <p:cNvPr id="21" name="Graphique 20" descr="Vague avec un remplissage uni">
            <a:extLst>
              <a:ext uri="{FF2B5EF4-FFF2-40B4-BE49-F238E27FC236}">
                <a16:creationId xmlns:a16="http://schemas.microsoft.com/office/drawing/2014/main" id="{D4B2D440-4A03-EB56-DA34-A7F5671B31DF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139547" y="151867"/>
            <a:ext cx="1064302" cy="1064302"/>
          </a:xfrm>
          <a:prstGeom prst="rect">
            <a:avLst/>
          </a:prstGeom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92B22A57-901E-AE85-B085-BBB0CC6C58F8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905554" y="151889"/>
            <a:ext cx="1444081" cy="1064280"/>
            <a:chOff x="5999431" y="4036915"/>
            <a:chExt cx="1240713" cy="914400"/>
          </a:xfrm>
        </p:grpSpPr>
        <p:pic>
          <p:nvPicPr>
            <p:cNvPr id="23" name="Graphique 22" descr="Chenille avec un remplissage uni">
              <a:extLst>
                <a:ext uri="{FF2B5EF4-FFF2-40B4-BE49-F238E27FC236}">
                  <a16:creationId xmlns:a16="http://schemas.microsoft.com/office/drawing/2014/main" id="{2D81630F-6E67-85B0-2482-42C2FD549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5999431" y="4036915"/>
              <a:ext cx="914400" cy="914400"/>
            </a:xfrm>
            <a:prstGeom prst="rect">
              <a:avLst/>
            </a:prstGeom>
          </p:spPr>
        </p:pic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64A5392A-0C79-FC38-ADA5-1AF977E884DA}"/>
                </a:ext>
              </a:extLst>
            </p:cNvPr>
            <p:cNvSpPr txBox="1"/>
            <p:nvPr/>
          </p:nvSpPr>
          <p:spPr>
            <a:xfrm>
              <a:off x="6325744" y="4451874"/>
              <a:ext cx="914400" cy="47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30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1,75</a:t>
              </a:r>
            </a:p>
          </p:txBody>
        </p: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360540B4-BE5C-8D1C-624B-6D7DAE5CFEFC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554" y="137592"/>
            <a:ext cx="1233719" cy="1133501"/>
          </a:xfrm>
          <a:prstGeom prst="rect">
            <a:avLst/>
          </a:prstGeom>
        </p:spPr>
      </p:pic>
      <p:grpSp>
        <p:nvGrpSpPr>
          <p:cNvPr id="30" name="Groupe 29">
            <a:extLst>
              <a:ext uri="{FF2B5EF4-FFF2-40B4-BE49-F238E27FC236}">
                <a16:creationId xmlns:a16="http://schemas.microsoft.com/office/drawing/2014/main" id="{A63F98D4-446E-9927-B87D-33C888A215D7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5679113" y="220392"/>
            <a:ext cx="1064302" cy="1064267"/>
            <a:chOff x="-3248243" y="3969671"/>
            <a:chExt cx="2714758" cy="2714668"/>
          </a:xfrm>
        </p:grpSpPr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306B5068-59DA-B5C2-3BBA-AAA46216AFB5}"/>
                </a:ext>
              </a:extLst>
            </p:cNvPr>
            <p:cNvSpPr/>
            <p:nvPr/>
          </p:nvSpPr>
          <p:spPr>
            <a:xfrm rot="5400000">
              <a:off x="-2964138" y="4253686"/>
              <a:ext cx="2430528" cy="2430778"/>
            </a:xfrm>
            <a:custGeom>
              <a:avLst/>
              <a:gdLst>
                <a:gd name="connsiteX0" fmla="*/ 2257883 w 2430528"/>
                <a:gd name="connsiteY0" fmla="*/ 479848 h 2430778"/>
                <a:gd name="connsiteX1" fmla="*/ 2428187 w 2430528"/>
                <a:gd name="connsiteY1" fmla="*/ 44689 h 2430778"/>
                <a:gd name="connsiteX2" fmla="*/ 2410046 w 2430528"/>
                <a:gd name="connsiteY2" fmla="*/ 2333 h 2430778"/>
                <a:gd name="connsiteX3" fmla="*/ 2385831 w 2430528"/>
                <a:gd name="connsiteY3" fmla="*/ 2333 h 2430778"/>
                <a:gd name="connsiteX4" fmla="*/ 1950770 w 2430528"/>
                <a:gd name="connsiteY4" fmla="*/ 172735 h 2430778"/>
                <a:gd name="connsiteX5" fmla="*/ 1906100 w 2430528"/>
                <a:gd name="connsiteY5" fmla="*/ 202058 h 2430778"/>
                <a:gd name="connsiteX6" fmla="*/ 543247 w 2430528"/>
                <a:gd name="connsiteY6" fmla="*/ 1565010 h 2430778"/>
                <a:gd name="connsiteX7" fmla="*/ 366329 w 2430528"/>
                <a:gd name="connsiteY7" fmla="*/ 1506070 h 2430778"/>
                <a:gd name="connsiteX8" fmla="*/ 323191 w 2430528"/>
                <a:gd name="connsiteY8" fmla="*/ 1457588 h 2430778"/>
                <a:gd name="connsiteX9" fmla="*/ 136951 w 2430528"/>
                <a:gd name="connsiteY9" fmla="*/ 1323303 h 2430778"/>
                <a:gd name="connsiteX10" fmla="*/ 74919 w 2430528"/>
                <a:gd name="connsiteY10" fmla="*/ 1347137 h 2430778"/>
                <a:gd name="connsiteX11" fmla="*/ 25838 w 2430528"/>
                <a:gd name="connsiteY11" fmla="*/ 1572236 h 2430778"/>
                <a:gd name="connsiteX12" fmla="*/ 145849 w 2430528"/>
                <a:gd name="connsiteY12" fmla="*/ 1646235 h 2430778"/>
                <a:gd name="connsiteX13" fmla="*/ 181689 w 2430528"/>
                <a:gd name="connsiteY13" fmla="*/ 1664351 h 2430778"/>
                <a:gd name="connsiteX14" fmla="*/ 766365 w 2430528"/>
                <a:gd name="connsiteY14" fmla="*/ 2249027 h 2430778"/>
                <a:gd name="connsiteX15" fmla="*/ 784480 w 2430528"/>
                <a:gd name="connsiteY15" fmla="*/ 2285714 h 2430778"/>
                <a:gd name="connsiteX16" fmla="*/ 964262 w 2430528"/>
                <a:gd name="connsiteY16" fmla="*/ 2429783 h 2430778"/>
                <a:gd name="connsiteX17" fmla="*/ 1108331 w 2430528"/>
                <a:gd name="connsiteY17" fmla="*/ 2250001 h 2430778"/>
                <a:gd name="connsiteX18" fmla="*/ 1061424 w 2430528"/>
                <a:gd name="connsiteY18" fmla="*/ 2152488 h 2430778"/>
                <a:gd name="connsiteX19" fmla="*/ 973453 w 2430528"/>
                <a:gd name="connsiteY19" fmla="*/ 2107492 h 2430778"/>
                <a:gd name="connsiteX20" fmla="*/ 924581 w 2430528"/>
                <a:gd name="connsiteY20" fmla="*/ 2064322 h 2430778"/>
                <a:gd name="connsiteX21" fmla="*/ 865804 w 2430528"/>
                <a:gd name="connsiteY21" fmla="*/ 1887534 h 2430778"/>
                <a:gd name="connsiteX22" fmla="*/ 2228690 w 2430528"/>
                <a:gd name="connsiteY22" fmla="*/ 524485 h 2430778"/>
                <a:gd name="connsiteX23" fmla="*/ 2257883 w 2430528"/>
                <a:gd name="connsiteY23" fmla="*/ 479848 h 243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0528" h="2430778">
                  <a:moveTo>
                    <a:pt x="2257883" y="479848"/>
                  </a:moveTo>
                  <a:lnTo>
                    <a:pt x="2428187" y="44689"/>
                  </a:lnTo>
                  <a:cubicBezTo>
                    <a:pt x="2434873" y="27984"/>
                    <a:pt x="2426754" y="9020"/>
                    <a:pt x="2410046" y="2333"/>
                  </a:cubicBezTo>
                  <a:cubicBezTo>
                    <a:pt x="2402275" y="-778"/>
                    <a:pt x="2393602" y="-778"/>
                    <a:pt x="2385831" y="2333"/>
                  </a:cubicBezTo>
                  <a:lnTo>
                    <a:pt x="1950770" y="172735"/>
                  </a:lnTo>
                  <a:cubicBezTo>
                    <a:pt x="1934019" y="179332"/>
                    <a:pt x="1918814" y="189315"/>
                    <a:pt x="1906100" y="202058"/>
                  </a:cubicBezTo>
                  <a:lnTo>
                    <a:pt x="543247" y="1565010"/>
                  </a:lnTo>
                  <a:lnTo>
                    <a:pt x="366329" y="1506070"/>
                  </a:lnTo>
                  <a:cubicBezTo>
                    <a:pt x="344082" y="1499143"/>
                    <a:pt x="327482" y="1480490"/>
                    <a:pt x="323191" y="1457588"/>
                  </a:cubicBezTo>
                  <a:cubicBezTo>
                    <a:pt x="308842" y="1369077"/>
                    <a:pt x="225459" y="1308958"/>
                    <a:pt x="136951" y="1323303"/>
                  </a:cubicBezTo>
                  <a:cubicBezTo>
                    <a:pt x="114851" y="1326887"/>
                    <a:pt x="93732" y="1335000"/>
                    <a:pt x="74919" y="1347137"/>
                  </a:cubicBezTo>
                  <a:cubicBezTo>
                    <a:pt x="-794" y="1395742"/>
                    <a:pt x="-22767" y="1496523"/>
                    <a:pt x="25838" y="1572236"/>
                  </a:cubicBezTo>
                  <a:cubicBezTo>
                    <a:pt x="52546" y="1613833"/>
                    <a:pt x="96690" y="1641052"/>
                    <a:pt x="145849" y="1646235"/>
                  </a:cubicBezTo>
                  <a:cubicBezTo>
                    <a:pt x="159521" y="1647988"/>
                    <a:pt x="172172" y="1654384"/>
                    <a:pt x="181689" y="1664351"/>
                  </a:cubicBezTo>
                  <a:cubicBezTo>
                    <a:pt x="280998" y="1763692"/>
                    <a:pt x="667154" y="2149816"/>
                    <a:pt x="766365" y="2249027"/>
                  </a:cubicBezTo>
                  <a:cubicBezTo>
                    <a:pt x="776420" y="2258824"/>
                    <a:pt x="782812" y="2271772"/>
                    <a:pt x="784480" y="2285714"/>
                  </a:cubicBezTo>
                  <a:cubicBezTo>
                    <a:pt x="794343" y="2375144"/>
                    <a:pt x="874836" y="2439645"/>
                    <a:pt x="964262" y="2429783"/>
                  </a:cubicBezTo>
                  <a:cubicBezTo>
                    <a:pt x="1053692" y="2419920"/>
                    <a:pt x="1118194" y="2339427"/>
                    <a:pt x="1108331" y="2250001"/>
                  </a:cubicBezTo>
                  <a:cubicBezTo>
                    <a:pt x="1104265" y="2213099"/>
                    <a:pt x="1087714" y="2178696"/>
                    <a:pt x="1061424" y="2152488"/>
                  </a:cubicBezTo>
                  <a:cubicBezTo>
                    <a:pt x="1037571" y="2128602"/>
                    <a:pt x="1006784" y="2112855"/>
                    <a:pt x="973453" y="2107492"/>
                  </a:cubicBezTo>
                  <a:cubicBezTo>
                    <a:pt x="950425" y="2103263"/>
                    <a:pt x="931619" y="2086653"/>
                    <a:pt x="924581" y="2064322"/>
                  </a:cubicBezTo>
                  <a:lnTo>
                    <a:pt x="865804" y="1887534"/>
                  </a:lnTo>
                  <a:lnTo>
                    <a:pt x="2228690" y="524485"/>
                  </a:lnTo>
                  <a:cubicBezTo>
                    <a:pt x="2241394" y="511778"/>
                    <a:pt x="2251334" y="496582"/>
                    <a:pt x="2257883" y="47984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254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674F264C-C5CF-A525-290D-57D9904742E4}"/>
                </a:ext>
              </a:extLst>
            </p:cNvPr>
            <p:cNvSpPr/>
            <p:nvPr/>
          </p:nvSpPr>
          <p:spPr>
            <a:xfrm rot="5400000">
              <a:off x="-3248226" y="3969654"/>
              <a:ext cx="758052" cy="758086"/>
            </a:xfrm>
            <a:custGeom>
              <a:avLst/>
              <a:gdLst>
                <a:gd name="connsiteX0" fmla="*/ 573804 w 758052"/>
                <a:gd name="connsiteY0" fmla="*/ 0 h 758086"/>
                <a:gd name="connsiteX1" fmla="*/ 290345 w 758052"/>
                <a:gd name="connsiteY1" fmla="*/ 283459 h 758086"/>
                <a:gd name="connsiteX2" fmla="*/ 242450 w 758052"/>
                <a:gd name="connsiteY2" fmla="*/ 302389 h 758086"/>
                <a:gd name="connsiteX3" fmla="*/ 461 w 758052"/>
                <a:gd name="connsiteY3" fmla="*/ 515636 h 758086"/>
                <a:gd name="connsiteX4" fmla="*/ 213706 w 758052"/>
                <a:gd name="connsiteY4" fmla="*/ 757625 h 758086"/>
                <a:gd name="connsiteX5" fmla="*/ 455696 w 758052"/>
                <a:gd name="connsiteY5" fmla="*/ 544379 h 758086"/>
                <a:gd name="connsiteX6" fmla="*/ 455729 w 758052"/>
                <a:gd name="connsiteY6" fmla="*/ 516157 h 758086"/>
                <a:gd name="connsiteX7" fmla="*/ 474593 w 758052"/>
                <a:gd name="connsiteY7" fmla="*/ 467773 h 758086"/>
                <a:gd name="connsiteX8" fmla="*/ 758053 w 758052"/>
                <a:gd name="connsiteY8" fmla="*/ 184314 h 75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8052" h="758086">
                  <a:moveTo>
                    <a:pt x="573804" y="0"/>
                  </a:moveTo>
                  <a:lnTo>
                    <a:pt x="290345" y="283459"/>
                  </a:lnTo>
                  <a:cubicBezTo>
                    <a:pt x="277824" y="296333"/>
                    <a:pt x="260389" y="303224"/>
                    <a:pt x="242450" y="302389"/>
                  </a:cubicBezTo>
                  <a:cubicBezTo>
                    <a:pt x="116740" y="294453"/>
                    <a:pt x="8398" y="389926"/>
                    <a:pt x="461" y="515636"/>
                  </a:cubicBezTo>
                  <a:cubicBezTo>
                    <a:pt x="-7476" y="641345"/>
                    <a:pt x="87998" y="749688"/>
                    <a:pt x="213706" y="757625"/>
                  </a:cubicBezTo>
                  <a:cubicBezTo>
                    <a:pt x="339416" y="765562"/>
                    <a:pt x="447759" y="670088"/>
                    <a:pt x="455696" y="544379"/>
                  </a:cubicBezTo>
                  <a:cubicBezTo>
                    <a:pt x="456289" y="534979"/>
                    <a:pt x="456299" y="525557"/>
                    <a:pt x="455729" y="516157"/>
                  </a:cubicBezTo>
                  <a:cubicBezTo>
                    <a:pt x="454826" y="498078"/>
                    <a:pt x="461688" y="480471"/>
                    <a:pt x="474593" y="467773"/>
                  </a:cubicBezTo>
                  <a:lnTo>
                    <a:pt x="758053" y="18431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254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CA">
                <a:solidFill>
                  <a:schemeClr val="accent2"/>
                </a:solidFill>
              </a:endParaRPr>
            </a:p>
          </p:txBody>
        </p: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id="{182886EB-4167-66B6-9090-5CEDCB5B744E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941488" y="398583"/>
            <a:ext cx="5091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End of may = too early</a:t>
            </a:r>
            <a:endParaRPr lang="fr-CA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Cadre 31">
            <a:extLst>
              <a:ext uri="{FF2B5EF4-FFF2-40B4-BE49-F238E27FC236}">
                <a16:creationId xmlns:a16="http://schemas.microsoft.com/office/drawing/2014/main" id="{D04741FD-DCDE-B079-4F28-52ABFCF28647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707571" y="1271093"/>
            <a:ext cx="10776858" cy="1485017"/>
          </a:xfrm>
          <a:prstGeom prst="frame">
            <a:avLst>
              <a:gd name="adj1" fmla="val 519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33" name="Cadre 32">
            <a:extLst>
              <a:ext uri="{FF2B5EF4-FFF2-40B4-BE49-F238E27FC236}">
                <a16:creationId xmlns:a16="http://schemas.microsoft.com/office/drawing/2014/main" id="{595AED8C-F12A-B1C2-7939-3EFE073FEFEA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707571" y="2706720"/>
            <a:ext cx="6233917" cy="1485017"/>
          </a:xfrm>
          <a:prstGeom prst="frame">
            <a:avLst>
              <a:gd name="adj1" fmla="val 519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7E884CD-137A-6F87-16A9-3B362B739E7E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778152" y="6088386"/>
            <a:ext cx="10635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Early-mid June = optimal in 2022</a:t>
            </a:r>
            <a:endParaRPr lang="fr-CA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AA80FCA6-D011-5911-5D07-B51A5A5498D0}"/>
              </a:ext>
            </a:extLst>
          </p:cNvPr>
          <p:cNvGrpSpPr/>
          <p:nvPr/>
        </p:nvGrpSpPr>
        <p:grpSpPr>
          <a:xfrm>
            <a:off x="8683232" y="4388284"/>
            <a:ext cx="970276" cy="838057"/>
            <a:chOff x="13496532" y="4020420"/>
            <a:chExt cx="970276" cy="83805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DF04BF41-121B-23D6-8B76-495D8F945AB7}"/>
                </a:ext>
              </a:extLst>
            </p:cNvPr>
            <p:cNvSpPr/>
            <p:nvPr/>
          </p:nvSpPr>
          <p:spPr>
            <a:xfrm>
              <a:off x="13836413" y="4480265"/>
              <a:ext cx="290513" cy="269081"/>
            </a:xfrm>
            <a:custGeom>
              <a:avLst/>
              <a:gdLst>
                <a:gd name="connsiteX0" fmla="*/ 133350 w 290513"/>
                <a:gd name="connsiteY0" fmla="*/ 28575 h 269081"/>
                <a:gd name="connsiteX1" fmla="*/ 4763 w 290513"/>
                <a:gd name="connsiteY1" fmla="*/ 2381 h 269081"/>
                <a:gd name="connsiteX2" fmla="*/ 0 w 290513"/>
                <a:gd name="connsiteY2" fmla="*/ 83344 h 269081"/>
                <a:gd name="connsiteX3" fmla="*/ 23813 w 290513"/>
                <a:gd name="connsiteY3" fmla="*/ 169069 h 269081"/>
                <a:gd name="connsiteX4" fmla="*/ 73819 w 290513"/>
                <a:gd name="connsiteY4" fmla="*/ 266700 h 269081"/>
                <a:gd name="connsiteX5" fmla="*/ 211931 w 290513"/>
                <a:gd name="connsiteY5" fmla="*/ 269081 h 269081"/>
                <a:gd name="connsiteX6" fmla="*/ 247650 w 290513"/>
                <a:gd name="connsiteY6" fmla="*/ 211931 h 269081"/>
                <a:gd name="connsiteX7" fmla="*/ 276225 w 290513"/>
                <a:gd name="connsiteY7" fmla="*/ 121444 h 269081"/>
                <a:gd name="connsiteX8" fmla="*/ 290513 w 290513"/>
                <a:gd name="connsiteY8" fmla="*/ 33338 h 269081"/>
                <a:gd name="connsiteX9" fmla="*/ 280988 w 290513"/>
                <a:gd name="connsiteY9" fmla="*/ 0 h 269081"/>
                <a:gd name="connsiteX10" fmla="*/ 133350 w 290513"/>
                <a:gd name="connsiteY10" fmla="*/ 28575 h 26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513" h="269081">
                  <a:moveTo>
                    <a:pt x="133350" y="28575"/>
                  </a:moveTo>
                  <a:lnTo>
                    <a:pt x="4763" y="2381"/>
                  </a:lnTo>
                  <a:lnTo>
                    <a:pt x="0" y="83344"/>
                  </a:lnTo>
                  <a:lnTo>
                    <a:pt x="23813" y="169069"/>
                  </a:lnTo>
                  <a:lnTo>
                    <a:pt x="73819" y="266700"/>
                  </a:lnTo>
                  <a:lnTo>
                    <a:pt x="211931" y="269081"/>
                  </a:lnTo>
                  <a:lnTo>
                    <a:pt x="247650" y="211931"/>
                  </a:lnTo>
                  <a:lnTo>
                    <a:pt x="276225" y="121444"/>
                  </a:lnTo>
                  <a:lnTo>
                    <a:pt x="290513" y="33338"/>
                  </a:lnTo>
                  <a:lnTo>
                    <a:pt x="280988" y="0"/>
                  </a:lnTo>
                  <a:lnTo>
                    <a:pt x="133350" y="28575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6" name="Graphique 18" descr="Abeille avec un remplissage uni">
              <a:extLst>
                <a:ext uri="{FF2B5EF4-FFF2-40B4-BE49-F238E27FC236}">
                  <a16:creationId xmlns:a16="http://schemas.microsoft.com/office/drawing/2014/main" id="{D3FC0613-7494-FDC3-BF48-2E8BC72AA1A3}"/>
                </a:ext>
              </a:extLst>
            </p:cNvPr>
            <p:cNvSpPr/>
            <p:nvPr/>
          </p:nvSpPr>
          <p:spPr>
            <a:xfrm>
              <a:off x="13496532" y="4020420"/>
              <a:ext cx="970276" cy="838057"/>
            </a:xfrm>
            <a:custGeom>
              <a:avLst/>
              <a:gdLst>
                <a:gd name="connsiteX0" fmla="*/ 964012 w 970276"/>
                <a:gd name="connsiteY0" fmla="*/ 248343 h 838057"/>
                <a:gd name="connsiteX1" fmla="*/ 924912 w 970276"/>
                <a:gd name="connsiteY1" fmla="*/ 206140 h 838057"/>
                <a:gd name="connsiteX2" fmla="*/ 629492 w 970276"/>
                <a:gd name="connsiteY2" fmla="*/ 243378 h 838057"/>
                <a:gd name="connsiteX3" fmla="*/ 670205 w 970276"/>
                <a:gd name="connsiteY3" fmla="*/ 164930 h 838057"/>
                <a:gd name="connsiteX4" fmla="*/ 721097 w 970276"/>
                <a:gd name="connsiteY4" fmla="*/ 107460 h 838057"/>
                <a:gd name="connsiteX5" fmla="*/ 745922 w 970276"/>
                <a:gd name="connsiteY5" fmla="*/ 82634 h 838057"/>
                <a:gd name="connsiteX6" fmla="*/ 721097 w 970276"/>
                <a:gd name="connsiteY6" fmla="*/ 57809 h 838057"/>
                <a:gd name="connsiteX7" fmla="*/ 623037 w 970276"/>
                <a:gd name="connsiteY7" fmla="*/ 149290 h 838057"/>
                <a:gd name="connsiteX8" fmla="*/ 592378 w 970276"/>
                <a:gd name="connsiteY8" fmla="*/ 209988 h 838057"/>
                <a:gd name="connsiteX9" fmla="*/ 570904 w 970276"/>
                <a:gd name="connsiteY9" fmla="*/ 175977 h 838057"/>
                <a:gd name="connsiteX10" fmla="*/ 584558 w 970276"/>
                <a:gd name="connsiteY10" fmla="*/ 144822 h 838057"/>
                <a:gd name="connsiteX11" fmla="*/ 543596 w 970276"/>
                <a:gd name="connsiteY11" fmla="*/ 95171 h 838057"/>
                <a:gd name="connsiteX12" fmla="*/ 576366 w 970276"/>
                <a:gd name="connsiteY12" fmla="*/ 29508 h 838057"/>
                <a:gd name="connsiteX13" fmla="*/ 572150 w 970276"/>
                <a:gd name="connsiteY13" fmla="*/ 3516 h 838057"/>
                <a:gd name="connsiteX14" fmla="*/ 546158 w 970276"/>
                <a:gd name="connsiteY14" fmla="*/ 7733 h 838057"/>
                <a:gd name="connsiteX15" fmla="*/ 543720 w 970276"/>
                <a:gd name="connsiteY15" fmla="*/ 12379 h 838057"/>
                <a:gd name="connsiteX16" fmla="*/ 507724 w 970276"/>
                <a:gd name="connsiteY16" fmla="*/ 84372 h 838057"/>
                <a:gd name="connsiteX17" fmla="*/ 464031 w 970276"/>
                <a:gd name="connsiteY17" fmla="*/ 84372 h 838057"/>
                <a:gd name="connsiteX18" fmla="*/ 428035 w 970276"/>
                <a:gd name="connsiteY18" fmla="*/ 12379 h 838057"/>
                <a:gd name="connsiteX19" fmla="*/ 402673 w 970276"/>
                <a:gd name="connsiteY19" fmla="*/ 5297 h 838057"/>
                <a:gd name="connsiteX20" fmla="*/ 394769 w 970276"/>
                <a:gd name="connsiteY20" fmla="*/ 29012 h 838057"/>
                <a:gd name="connsiteX21" fmla="*/ 426917 w 970276"/>
                <a:gd name="connsiteY21" fmla="*/ 95171 h 838057"/>
                <a:gd name="connsiteX22" fmla="*/ 385956 w 970276"/>
                <a:gd name="connsiteY22" fmla="*/ 144822 h 838057"/>
                <a:gd name="connsiteX23" fmla="*/ 402837 w 970276"/>
                <a:gd name="connsiteY23" fmla="*/ 179453 h 838057"/>
                <a:gd name="connsiteX24" fmla="*/ 386576 w 970276"/>
                <a:gd name="connsiteY24" fmla="*/ 204278 h 838057"/>
                <a:gd name="connsiteX25" fmla="*/ 359889 w 970276"/>
                <a:gd name="connsiteY25" fmla="*/ 149414 h 838057"/>
                <a:gd name="connsiteX26" fmla="*/ 261829 w 970276"/>
                <a:gd name="connsiteY26" fmla="*/ 57933 h 838057"/>
                <a:gd name="connsiteX27" fmla="*/ 237004 w 970276"/>
                <a:gd name="connsiteY27" fmla="*/ 82758 h 838057"/>
                <a:gd name="connsiteX28" fmla="*/ 261829 w 970276"/>
                <a:gd name="connsiteY28" fmla="*/ 107584 h 838057"/>
                <a:gd name="connsiteX29" fmla="*/ 313466 w 970276"/>
                <a:gd name="connsiteY29" fmla="*/ 165054 h 838057"/>
                <a:gd name="connsiteX30" fmla="*/ 357531 w 970276"/>
                <a:gd name="connsiteY30" fmla="*/ 249336 h 838057"/>
                <a:gd name="connsiteX31" fmla="*/ 45353 w 970276"/>
                <a:gd name="connsiteY31" fmla="*/ 206140 h 838057"/>
                <a:gd name="connsiteX32" fmla="*/ 6253 w 970276"/>
                <a:gd name="connsiteY32" fmla="*/ 248343 h 838057"/>
                <a:gd name="connsiteX33" fmla="*/ 78867 w 970276"/>
                <a:gd name="connsiteY33" fmla="*/ 446945 h 838057"/>
                <a:gd name="connsiteX34" fmla="*/ 217268 w 970276"/>
                <a:gd name="connsiteY34" fmla="*/ 497340 h 838057"/>
                <a:gd name="connsiteX35" fmla="*/ 332706 w 970276"/>
                <a:gd name="connsiteY35" fmla="*/ 470777 h 838057"/>
                <a:gd name="connsiteX36" fmla="*/ 331713 w 970276"/>
                <a:gd name="connsiteY36" fmla="*/ 483190 h 838057"/>
                <a:gd name="connsiteX37" fmla="*/ 331713 w 970276"/>
                <a:gd name="connsiteY37" fmla="*/ 483190 h 838057"/>
                <a:gd name="connsiteX38" fmla="*/ 330968 w 970276"/>
                <a:gd name="connsiteY38" fmla="*/ 509505 h 838057"/>
                <a:gd name="connsiteX39" fmla="*/ 331961 w 970276"/>
                <a:gd name="connsiteY39" fmla="*/ 529737 h 838057"/>
                <a:gd name="connsiteX40" fmla="*/ 263940 w 970276"/>
                <a:gd name="connsiteY40" fmla="*/ 529737 h 838057"/>
                <a:gd name="connsiteX41" fmla="*/ 175934 w 970276"/>
                <a:gd name="connsiteY41" fmla="*/ 617743 h 838057"/>
                <a:gd name="connsiteX42" fmla="*/ 175934 w 970276"/>
                <a:gd name="connsiteY42" fmla="*/ 652747 h 838057"/>
                <a:gd name="connsiteX43" fmla="*/ 193560 w 970276"/>
                <a:gd name="connsiteY43" fmla="*/ 660070 h 838057"/>
                <a:gd name="connsiteX44" fmla="*/ 211062 w 970276"/>
                <a:gd name="connsiteY44" fmla="*/ 652747 h 838057"/>
                <a:gd name="connsiteX45" fmla="*/ 284545 w 970276"/>
                <a:gd name="connsiteY45" fmla="*/ 579264 h 838057"/>
                <a:gd name="connsiteX46" fmla="*/ 339657 w 970276"/>
                <a:gd name="connsiteY46" fmla="*/ 579264 h 838057"/>
                <a:gd name="connsiteX47" fmla="*/ 341270 w 970276"/>
                <a:gd name="connsiteY47" fmla="*/ 587332 h 838057"/>
                <a:gd name="connsiteX48" fmla="*/ 346111 w 970276"/>
                <a:gd name="connsiteY48" fmla="*/ 605703 h 838057"/>
                <a:gd name="connsiteX49" fmla="*/ 347228 w 970276"/>
                <a:gd name="connsiteY49" fmla="*/ 609551 h 838057"/>
                <a:gd name="connsiteX50" fmla="*/ 352318 w 970276"/>
                <a:gd name="connsiteY50" fmla="*/ 625563 h 838057"/>
                <a:gd name="connsiteX51" fmla="*/ 259099 w 970276"/>
                <a:gd name="connsiteY51" fmla="*/ 758006 h 838057"/>
                <a:gd name="connsiteX52" fmla="*/ 254134 w 970276"/>
                <a:gd name="connsiteY52" fmla="*/ 792761 h 838057"/>
                <a:gd name="connsiteX53" fmla="*/ 288889 w 970276"/>
                <a:gd name="connsiteY53" fmla="*/ 797726 h 838057"/>
                <a:gd name="connsiteX54" fmla="*/ 378012 w 970276"/>
                <a:gd name="connsiteY54" fmla="*/ 689364 h 838057"/>
                <a:gd name="connsiteX55" fmla="*/ 395513 w 970276"/>
                <a:gd name="connsiteY55" fmla="*/ 723995 h 838057"/>
                <a:gd name="connsiteX56" fmla="*/ 395513 w 970276"/>
                <a:gd name="connsiteY56" fmla="*/ 723995 h 838057"/>
                <a:gd name="connsiteX57" fmla="*/ 402961 w 970276"/>
                <a:gd name="connsiteY57" fmla="*/ 736408 h 838057"/>
                <a:gd name="connsiteX58" fmla="*/ 404326 w 970276"/>
                <a:gd name="connsiteY58" fmla="*/ 738766 h 838057"/>
                <a:gd name="connsiteX59" fmla="*/ 410533 w 970276"/>
                <a:gd name="connsiteY59" fmla="*/ 749193 h 838057"/>
                <a:gd name="connsiteX60" fmla="*/ 412395 w 970276"/>
                <a:gd name="connsiteY60" fmla="*/ 752172 h 838057"/>
                <a:gd name="connsiteX61" fmla="*/ 418353 w 970276"/>
                <a:gd name="connsiteY61" fmla="*/ 761605 h 838057"/>
                <a:gd name="connsiteX62" fmla="*/ 420215 w 970276"/>
                <a:gd name="connsiteY62" fmla="*/ 764460 h 838057"/>
                <a:gd name="connsiteX63" fmla="*/ 427538 w 970276"/>
                <a:gd name="connsiteY63" fmla="*/ 775508 h 838057"/>
                <a:gd name="connsiteX64" fmla="*/ 430145 w 970276"/>
                <a:gd name="connsiteY64" fmla="*/ 779107 h 838057"/>
                <a:gd name="connsiteX65" fmla="*/ 434737 w 970276"/>
                <a:gd name="connsiteY65" fmla="*/ 785686 h 838057"/>
                <a:gd name="connsiteX66" fmla="*/ 438337 w 970276"/>
                <a:gd name="connsiteY66" fmla="*/ 790527 h 838057"/>
                <a:gd name="connsiteX67" fmla="*/ 441813 w 970276"/>
                <a:gd name="connsiteY67" fmla="*/ 795120 h 838057"/>
                <a:gd name="connsiteX68" fmla="*/ 445536 w 970276"/>
                <a:gd name="connsiteY68" fmla="*/ 799960 h 838057"/>
                <a:gd name="connsiteX69" fmla="*/ 448640 w 970276"/>
                <a:gd name="connsiteY69" fmla="*/ 803808 h 838057"/>
                <a:gd name="connsiteX70" fmla="*/ 452239 w 970276"/>
                <a:gd name="connsiteY70" fmla="*/ 808277 h 838057"/>
                <a:gd name="connsiteX71" fmla="*/ 455218 w 970276"/>
                <a:gd name="connsiteY71" fmla="*/ 811753 h 838057"/>
                <a:gd name="connsiteX72" fmla="*/ 458694 w 970276"/>
                <a:gd name="connsiteY72" fmla="*/ 815600 h 838057"/>
                <a:gd name="connsiteX73" fmla="*/ 462169 w 970276"/>
                <a:gd name="connsiteY73" fmla="*/ 819448 h 838057"/>
                <a:gd name="connsiteX74" fmla="*/ 466514 w 970276"/>
                <a:gd name="connsiteY74" fmla="*/ 823917 h 838057"/>
                <a:gd name="connsiteX75" fmla="*/ 469989 w 970276"/>
                <a:gd name="connsiteY75" fmla="*/ 827392 h 838057"/>
                <a:gd name="connsiteX76" fmla="*/ 472099 w 970276"/>
                <a:gd name="connsiteY76" fmla="*/ 829254 h 838057"/>
                <a:gd name="connsiteX77" fmla="*/ 475203 w 970276"/>
                <a:gd name="connsiteY77" fmla="*/ 831985 h 838057"/>
                <a:gd name="connsiteX78" fmla="*/ 477065 w 970276"/>
                <a:gd name="connsiteY78" fmla="*/ 833475 h 838057"/>
                <a:gd name="connsiteX79" fmla="*/ 480044 w 970276"/>
                <a:gd name="connsiteY79" fmla="*/ 835461 h 838057"/>
                <a:gd name="connsiteX80" fmla="*/ 481533 w 970276"/>
                <a:gd name="connsiteY80" fmla="*/ 836454 h 838057"/>
                <a:gd name="connsiteX81" fmla="*/ 484264 w 970276"/>
                <a:gd name="connsiteY81" fmla="*/ 837943 h 838057"/>
                <a:gd name="connsiteX82" fmla="*/ 485257 w 970276"/>
                <a:gd name="connsiteY82" fmla="*/ 837943 h 838057"/>
                <a:gd name="connsiteX83" fmla="*/ 488360 w 970276"/>
                <a:gd name="connsiteY83" fmla="*/ 837943 h 838057"/>
                <a:gd name="connsiteX84" fmla="*/ 488360 w 970276"/>
                <a:gd name="connsiteY84" fmla="*/ 837943 h 838057"/>
                <a:gd name="connsiteX85" fmla="*/ 490967 w 970276"/>
                <a:gd name="connsiteY85" fmla="*/ 837943 h 838057"/>
                <a:gd name="connsiteX86" fmla="*/ 492456 w 970276"/>
                <a:gd name="connsiteY86" fmla="*/ 837198 h 838057"/>
                <a:gd name="connsiteX87" fmla="*/ 494442 w 970276"/>
                <a:gd name="connsiteY87" fmla="*/ 836081 h 838057"/>
                <a:gd name="connsiteX88" fmla="*/ 496676 w 970276"/>
                <a:gd name="connsiteY88" fmla="*/ 834716 h 838057"/>
                <a:gd name="connsiteX89" fmla="*/ 498538 w 970276"/>
                <a:gd name="connsiteY89" fmla="*/ 833351 h 838057"/>
                <a:gd name="connsiteX90" fmla="*/ 501393 w 970276"/>
                <a:gd name="connsiteY90" fmla="*/ 831116 h 838057"/>
                <a:gd name="connsiteX91" fmla="*/ 502759 w 970276"/>
                <a:gd name="connsiteY91" fmla="*/ 829751 h 838057"/>
                <a:gd name="connsiteX92" fmla="*/ 522495 w 970276"/>
                <a:gd name="connsiteY92" fmla="*/ 809146 h 838057"/>
                <a:gd name="connsiteX93" fmla="*/ 522495 w 970276"/>
                <a:gd name="connsiteY93" fmla="*/ 809146 h 838057"/>
                <a:gd name="connsiteX94" fmla="*/ 527832 w 970276"/>
                <a:gd name="connsiteY94" fmla="*/ 802691 h 838057"/>
                <a:gd name="connsiteX95" fmla="*/ 528949 w 970276"/>
                <a:gd name="connsiteY95" fmla="*/ 801202 h 838057"/>
                <a:gd name="connsiteX96" fmla="*/ 534287 w 970276"/>
                <a:gd name="connsiteY96" fmla="*/ 794375 h 838057"/>
                <a:gd name="connsiteX97" fmla="*/ 535776 w 970276"/>
                <a:gd name="connsiteY97" fmla="*/ 792389 h 838057"/>
                <a:gd name="connsiteX98" fmla="*/ 541114 w 970276"/>
                <a:gd name="connsiteY98" fmla="*/ 785189 h 838057"/>
                <a:gd name="connsiteX99" fmla="*/ 542479 w 970276"/>
                <a:gd name="connsiteY99" fmla="*/ 783203 h 838057"/>
                <a:gd name="connsiteX100" fmla="*/ 550920 w 970276"/>
                <a:gd name="connsiteY100" fmla="*/ 770791 h 838057"/>
                <a:gd name="connsiteX101" fmla="*/ 556133 w 970276"/>
                <a:gd name="connsiteY101" fmla="*/ 765453 h 838057"/>
                <a:gd name="connsiteX102" fmla="*/ 558740 w 970276"/>
                <a:gd name="connsiteY102" fmla="*/ 761233 h 838057"/>
                <a:gd name="connsiteX103" fmla="*/ 563953 w 970276"/>
                <a:gd name="connsiteY103" fmla="*/ 753041 h 838057"/>
                <a:gd name="connsiteX104" fmla="*/ 566187 w 970276"/>
                <a:gd name="connsiteY104" fmla="*/ 749565 h 838057"/>
                <a:gd name="connsiteX105" fmla="*/ 572394 w 970276"/>
                <a:gd name="connsiteY105" fmla="*/ 739263 h 838057"/>
                <a:gd name="connsiteX106" fmla="*/ 573511 w 970276"/>
                <a:gd name="connsiteY106" fmla="*/ 737277 h 838057"/>
                <a:gd name="connsiteX107" fmla="*/ 598336 w 970276"/>
                <a:gd name="connsiteY107" fmla="*/ 690357 h 838057"/>
                <a:gd name="connsiteX108" fmla="*/ 686838 w 970276"/>
                <a:gd name="connsiteY108" fmla="*/ 797478 h 838057"/>
                <a:gd name="connsiteX109" fmla="*/ 721593 w 970276"/>
                <a:gd name="connsiteY109" fmla="*/ 792513 h 838057"/>
                <a:gd name="connsiteX110" fmla="*/ 716628 w 970276"/>
                <a:gd name="connsiteY110" fmla="*/ 757758 h 838057"/>
                <a:gd name="connsiteX111" fmla="*/ 624154 w 970276"/>
                <a:gd name="connsiteY111" fmla="*/ 627177 h 838057"/>
                <a:gd name="connsiteX112" fmla="*/ 637312 w 970276"/>
                <a:gd name="connsiteY112" fmla="*/ 579264 h 838057"/>
                <a:gd name="connsiteX113" fmla="*/ 690934 w 970276"/>
                <a:gd name="connsiteY113" fmla="*/ 579264 h 838057"/>
                <a:gd name="connsiteX114" fmla="*/ 764417 w 970276"/>
                <a:gd name="connsiteY114" fmla="*/ 652623 h 838057"/>
                <a:gd name="connsiteX115" fmla="*/ 781919 w 970276"/>
                <a:gd name="connsiteY115" fmla="*/ 659946 h 838057"/>
                <a:gd name="connsiteX116" fmla="*/ 799545 w 970276"/>
                <a:gd name="connsiteY116" fmla="*/ 652623 h 838057"/>
                <a:gd name="connsiteX117" fmla="*/ 799545 w 970276"/>
                <a:gd name="connsiteY117" fmla="*/ 617619 h 838057"/>
                <a:gd name="connsiteX118" fmla="*/ 711539 w 970276"/>
                <a:gd name="connsiteY118" fmla="*/ 529613 h 838057"/>
                <a:gd name="connsiteX119" fmla="*/ 644635 w 970276"/>
                <a:gd name="connsiteY119" fmla="*/ 529613 h 838057"/>
                <a:gd name="connsiteX120" fmla="*/ 645380 w 970276"/>
                <a:gd name="connsiteY120" fmla="*/ 509381 h 838057"/>
                <a:gd name="connsiteX121" fmla="*/ 644139 w 970276"/>
                <a:gd name="connsiteY121" fmla="*/ 473756 h 838057"/>
                <a:gd name="connsiteX122" fmla="*/ 753122 w 970276"/>
                <a:gd name="connsiteY122" fmla="*/ 497713 h 838057"/>
                <a:gd name="connsiteX123" fmla="*/ 891274 w 970276"/>
                <a:gd name="connsiteY123" fmla="*/ 447317 h 838057"/>
                <a:gd name="connsiteX124" fmla="*/ 964012 w 970276"/>
                <a:gd name="connsiteY124" fmla="*/ 248343 h 838057"/>
                <a:gd name="connsiteX125" fmla="*/ 354800 w 970276"/>
                <a:gd name="connsiteY125" fmla="*/ 362291 h 838057"/>
                <a:gd name="connsiteX126" fmla="*/ 348966 w 970276"/>
                <a:gd name="connsiteY126" fmla="*/ 380662 h 838057"/>
                <a:gd name="connsiteX127" fmla="*/ 347725 w 970276"/>
                <a:gd name="connsiteY127" fmla="*/ 385006 h 838057"/>
                <a:gd name="connsiteX128" fmla="*/ 342884 w 970276"/>
                <a:gd name="connsiteY128" fmla="*/ 404370 h 838057"/>
                <a:gd name="connsiteX129" fmla="*/ 341891 w 970276"/>
                <a:gd name="connsiteY129" fmla="*/ 408714 h 838057"/>
                <a:gd name="connsiteX130" fmla="*/ 341891 w 970276"/>
                <a:gd name="connsiteY130" fmla="*/ 408714 h 838057"/>
                <a:gd name="connsiteX131" fmla="*/ 330720 w 970276"/>
                <a:gd name="connsiteY131" fmla="*/ 416658 h 838057"/>
                <a:gd name="connsiteX132" fmla="*/ 110892 w 970276"/>
                <a:gd name="connsiteY132" fmla="*/ 409211 h 838057"/>
                <a:gd name="connsiteX133" fmla="*/ 53545 w 970276"/>
                <a:gd name="connsiteY133" fmla="*/ 263859 h 838057"/>
                <a:gd name="connsiteX134" fmla="*/ 65958 w 970276"/>
                <a:gd name="connsiteY134" fmla="*/ 251446 h 838057"/>
                <a:gd name="connsiteX135" fmla="*/ 109402 w 970276"/>
                <a:gd name="connsiteY135" fmla="*/ 244371 h 838057"/>
                <a:gd name="connsiteX136" fmla="*/ 377639 w 970276"/>
                <a:gd name="connsiteY136" fmla="*/ 310158 h 838057"/>
                <a:gd name="connsiteX137" fmla="*/ 372550 w 970276"/>
                <a:gd name="connsiteY137" fmla="*/ 319219 h 838057"/>
                <a:gd name="connsiteX138" fmla="*/ 371433 w 970276"/>
                <a:gd name="connsiteY138" fmla="*/ 321453 h 838057"/>
                <a:gd name="connsiteX139" fmla="*/ 363861 w 970276"/>
                <a:gd name="connsiteY139" fmla="*/ 337962 h 838057"/>
                <a:gd name="connsiteX140" fmla="*/ 362372 w 970276"/>
                <a:gd name="connsiteY140" fmla="*/ 341065 h 838057"/>
                <a:gd name="connsiteX141" fmla="*/ 355669 w 970276"/>
                <a:gd name="connsiteY141" fmla="*/ 358567 h 838057"/>
                <a:gd name="connsiteX142" fmla="*/ 354800 w 970276"/>
                <a:gd name="connsiteY142" fmla="*/ 362291 h 838057"/>
                <a:gd name="connsiteX143" fmla="*/ 564325 w 970276"/>
                <a:gd name="connsiteY143" fmla="*/ 702273 h 838057"/>
                <a:gd name="connsiteX144" fmla="*/ 488608 w 970276"/>
                <a:gd name="connsiteY144" fmla="*/ 709969 h 838057"/>
                <a:gd name="connsiteX145" fmla="*/ 411774 w 970276"/>
                <a:gd name="connsiteY145" fmla="*/ 702025 h 838057"/>
                <a:gd name="connsiteX146" fmla="*/ 384714 w 970276"/>
                <a:gd name="connsiteY146" fmla="*/ 643189 h 838057"/>
                <a:gd name="connsiteX147" fmla="*/ 488608 w 970276"/>
                <a:gd name="connsiteY147" fmla="*/ 660318 h 838057"/>
                <a:gd name="connsiteX148" fmla="*/ 591633 w 970276"/>
                <a:gd name="connsiteY148" fmla="*/ 643313 h 838057"/>
                <a:gd name="connsiteX149" fmla="*/ 564325 w 970276"/>
                <a:gd name="connsiteY149" fmla="*/ 702273 h 838057"/>
                <a:gd name="connsiteX150" fmla="*/ 617451 w 970276"/>
                <a:gd name="connsiteY150" fmla="*/ 550342 h 838057"/>
                <a:gd name="connsiteX151" fmla="*/ 359393 w 970276"/>
                <a:gd name="connsiteY151" fmla="*/ 550342 h 838057"/>
                <a:gd name="connsiteX152" fmla="*/ 356290 w 970276"/>
                <a:gd name="connsiteY152" fmla="*/ 509381 h 838057"/>
                <a:gd name="connsiteX153" fmla="*/ 356290 w 970276"/>
                <a:gd name="connsiteY153" fmla="*/ 495354 h 838057"/>
                <a:gd name="connsiteX154" fmla="*/ 620306 w 970276"/>
                <a:gd name="connsiteY154" fmla="*/ 495354 h 838057"/>
                <a:gd name="connsiteX155" fmla="*/ 620306 w 970276"/>
                <a:gd name="connsiteY155" fmla="*/ 509257 h 838057"/>
                <a:gd name="connsiteX156" fmla="*/ 617451 w 970276"/>
                <a:gd name="connsiteY156" fmla="*/ 550342 h 838057"/>
                <a:gd name="connsiteX157" fmla="*/ 859498 w 970276"/>
                <a:gd name="connsiteY157" fmla="*/ 409335 h 838057"/>
                <a:gd name="connsiteX158" fmla="*/ 639670 w 970276"/>
                <a:gd name="connsiteY158" fmla="*/ 416782 h 838057"/>
                <a:gd name="connsiteX159" fmla="*/ 636070 w 970276"/>
                <a:gd name="connsiteY159" fmla="*/ 414176 h 838057"/>
                <a:gd name="connsiteX160" fmla="*/ 597591 w 970276"/>
                <a:gd name="connsiteY160" fmla="*/ 307800 h 838057"/>
                <a:gd name="connsiteX161" fmla="*/ 904059 w 970276"/>
                <a:gd name="connsiteY161" fmla="*/ 251198 h 838057"/>
                <a:gd name="connsiteX162" fmla="*/ 916472 w 970276"/>
                <a:gd name="connsiteY162" fmla="*/ 263611 h 838057"/>
                <a:gd name="connsiteX163" fmla="*/ 859498 w 970276"/>
                <a:gd name="connsiteY163" fmla="*/ 409335 h 838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970276" h="838057">
                  <a:moveTo>
                    <a:pt x="964012" y="248343"/>
                  </a:moveTo>
                  <a:cubicBezTo>
                    <a:pt x="957477" y="229412"/>
                    <a:pt x="943289" y="214099"/>
                    <a:pt x="924912" y="206140"/>
                  </a:cubicBezTo>
                  <a:cubicBezTo>
                    <a:pt x="857139" y="174736"/>
                    <a:pt x="713898" y="215077"/>
                    <a:pt x="629492" y="243378"/>
                  </a:cubicBezTo>
                  <a:cubicBezTo>
                    <a:pt x="647115" y="219539"/>
                    <a:pt x="660857" y="193063"/>
                    <a:pt x="670205" y="164930"/>
                  </a:cubicBezTo>
                  <a:cubicBezTo>
                    <a:pt x="688452" y="110066"/>
                    <a:pt x="719856" y="107460"/>
                    <a:pt x="721097" y="107460"/>
                  </a:cubicBezTo>
                  <a:cubicBezTo>
                    <a:pt x="734808" y="107460"/>
                    <a:pt x="745922" y="96345"/>
                    <a:pt x="745922" y="82634"/>
                  </a:cubicBezTo>
                  <a:cubicBezTo>
                    <a:pt x="745922" y="68923"/>
                    <a:pt x="734808" y="57809"/>
                    <a:pt x="721097" y="57809"/>
                  </a:cubicBezTo>
                  <a:cubicBezTo>
                    <a:pt x="718366" y="57809"/>
                    <a:pt x="653200" y="58802"/>
                    <a:pt x="623037" y="149290"/>
                  </a:cubicBezTo>
                  <a:cubicBezTo>
                    <a:pt x="615774" y="170886"/>
                    <a:pt x="605450" y="191327"/>
                    <a:pt x="592378" y="209988"/>
                  </a:cubicBezTo>
                  <a:cubicBezTo>
                    <a:pt x="588181" y="197032"/>
                    <a:pt x="580798" y="185336"/>
                    <a:pt x="570904" y="175977"/>
                  </a:cubicBezTo>
                  <a:cubicBezTo>
                    <a:pt x="579265" y="167715"/>
                    <a:pt x="584150" y="156569"/>
                    <a:pt x="584558" y="144822"/>
                  </a:cubicBezTo>
                  <a:cubicBezTo>
                    <a:pt x="584558" y="124217"/>
                    <a:pt x="568297" y="105970"/>
                    <a:pt x="543596" y="95171"/>
                  </a:cubicBezTo>
                  <a:lnTo>
                    <a:pt x="576366" y="29508"/>
                  </a:lnTo>
                  <a:cubicBezTo>
                    <a:pt x="582378" y="21167"/>
                    <a:pt x="580492" y="9530"/>
                    <a:pt x="572150" y="3516"/>
                  </a:cubicBezTo>
                  <a:cubicBezTo>
                    <a:pt x="563809" y="-2497"/>
                    <a:pt x="552172" y="-609"/>
                    <a:pt x="546158" y="7733"/>
                  </a:cubicBezTo>
                  <a:cubicBezTo>
                    <a:pt x="545130" y="9158"/>
                    <a:pt x="544310" y="10723"/>
                    <a:pt x="543720" y="12379"/>
                  </a:cubicBezTo>
                  <a:lnTo>
                    <a:pt x="507724" y="84372"/>
                  </a:lnTo>
                  <a:cubicBezTo>
                    <a:pt x="493238" y="82225"/>
                    <a:pt x="478517" y="82225"/>
                    <a:pt x="464031" y="84372"/>
                  </a:cubicBezTo>
                  <a:lnTo>
                    <a:pt x="428035" y="12379"/>
                  </a:lnTo>
                  <a:cubicBezTo>
                    <a:pt x="422986" y="3421"/>
                    <a:pt x="411633" y="249"/>
                    <a:pt x="402673" y="5297"/>
                  </a:cubicBezTo>
                  <a:cubicBezTo>
                    <a:pt x="394336" y="9996"/>
                    <a:pt x="390917" y="20250"/>
                    <a:pt x="394769" y="29012"/>
                  </a:cubicBezTo>
                  <a:lnTo>
                    <a:pt x="426917" y="95171"/>
                  </a:lnTo>
                  <a:cubicBezTo>
                    <a:pt x="402092" y="106467"/>
                    <a:pt x="385956" y="124713"/>
                    <a:pt x="385956" y="144822"/>
                  </a:cubicBezTo>
                  <a:cubicBezTo>
                    <a:pt x="386444" y="158230"/>
                    <a:pt x="392575" y="170809"/>
                    <a:pt x="402837" y="179453"/>
                  </a:cubicBezTo>
                  <a:cubicBezTo>
                    <a:pt x="395962" y="186678"/>
                    <a:pt x="390453" y="195089"/>
                    <a:pt x="386576" y="204278"/>
                  </a:cubicBezTo>
                  <a:cubicBezTo>
                    <a:pt x="375314" y="187239"/>
                    <a:pt x="366341" y="168793"/>
                    <a:pt x="359889" y="149414"/>
                  </a:cubicBezTo>
                  <a:cubicBezTo>
                    <a:pt x="329726" y="58926"/>
                    <a:pt x="264560" y="57933"/>
                    <a:pt x="261829" y="57933"/>
                  </a:cubicBezTo>
                  <a:cubicBezTo>
                    <a:pt x="248118" y="57933"/>
                    <a:pt x="237004" y="69047"/>
                    <a:pt x="237004" y="82758"/>
                  </a:cubicBezTo>
                  <a:cubicBezTo>
                    <a:pt x="237004" y="96469"/>
                    <a:pt x="248118" y="107584"/>
                    <a:pt x="261829" y="107584"/>
                  </a:cubicBezTo>
                  <a:cubicBezTo>
                    <a:pt x="263195" y="107584"/>
                    <a:pt x="295219" y="110190"/>
                    <a:pt x="313466" y="165054"/>
                  </a:cubicBezTo>
                  <a:cubicBezTo>
                    <a:pt x="323356" y="195407"/>
                    <a:pt x="338249" y="223894"/>
                    <a:pt x="357531" y="249336"/>
                  </a:cubicBezTo>
                  <a:cubicBezTo>
                    <a:pt x="277718" y="221035"/>
                    <a:pt x="117967" y="172502"/>
                    <a:pt x="45353" y="206140"/>
                  </a:cubicBezTo>
                  <a:cubicBezTo>
                    <a:pt x="26976" y="214099"/>
                    <a:pt x="12788" y="229412"/>
                    <a:pt x="6253" y="248343"/>
                  </a:cubicBezTo>
                  <a:cubicBezTo>
                    <a:pt x="-14228" y="309786"/>
                    <a:pt x="17052" y="395309"/>
                    <a:pt x="78867" y="446945"/>
                  </a:cubicBezTo>
                  <a:cubicBezTo>
                    <a:pt x="117451" y="479821"/>
                    <a:pt x="166579" y="497710"/>
                    <a:pt x="217268" y="497340"/>
                  </a:cubicBezTo>
                  <a:cubicBezTo>
                    <a:pt x="257193" y="496758"/>
                    <a:pt x="296541" y="487704"/>
                    <a:pt x="332706" y="470777"/>
                  </a:cubicBezTo>
                  <a:cubicBezTo>
                    <a:pt x="332706" y="474874"/>
                    <a:pt x="331961" y="478846"/>
                    <a:pt x="331713" y="483190"/>
                  </a:cubicBezTo>
                  <a:lnTo>
                    <a:pt x="331713" y="483190"/>
                  </a:lnTo>
                  <a:cubicBezTo>
                    <a:pt x="331713" y="491879"/>
                    <a:pt x="330968" y="500692"/>
                    <a:pt x="330968" y="509505"/>
                  </a:cubicBezTo>
                  <a:cubicBezTo>
                    <a:pt x="330968" y="516208"/>
                    <a:pt x="330968" y="523035"/>
                    <a:pt x="331961" y="529737"/>
                  </a:cubicBezTo>
                  <a:lnTo>
                    <a:pt x="263940" y="529737"/>
                  </a:lnTo>
                  <a:lnTo>
                    <a:pt x="175934" y="617743"/>
                  </a:lnTo>
                  <a:cubicBezTo>
                    <a:pt x="166309" y="627426"/>
                    <a:pt x="166309" y="643064"/>
                    <a:pt x="175934" y="652747"/>
                  </a:cubicBezTo>
                  <a:cubicBezTo>
                    <a:pt x="180599" y="657439"/>
                    <a:pt x="186944" y="660075"/>
                    <a:pt x="193560" y="660070"/>
                  </a:cubicBezTo>
                  <a:cubicBezTo>
                    <a:pt x="200134" y="660043"/>
                    <a:pt x="206428" y="657409"/>
                    <a:pt x="211062" y="652747"/>
                  </a:cubicBezTo>
                  <a:lnTo>
                    <a:pt x="284545" y="579264"/>
                  </a:lnTo>
                  <a:lnTo>
                    <a:pt x="339657" y="579264"/>
                  </a:lnTo>
                  <a:cubicBezTo>
                    <a:pt x="340526" y="583484"/>
                    <a:pt x="341270" y="586960"/>
                    <a:pt x="341270" y="587332"/>
                  </a:cubicBezTo>
                  <a:cubicBezTo>
                    <a:pt x="342760" y="593414"/>
                    <a:pt x="344373" y="599745"/>
                    <a:pt x="346111" y="605703"/>
                  </a:cubicBezTo>
                  <a:lnTo>
                    <a:pt x="347228" y="609551"/>
                  </a:lnTo>
                  <a:cubicBezTo>
                    <a:pt x="348718" y="614888"/>
                    <a:pt x="350456" y="620226"/>
                    <a:pt x="352318" y="625563"/>
                  </a:cubicBezTo>
                  <a:cubicBezTo>
                    <a:pt x="334529" y="677707"/>
                    <a:pt x="302182" y="723666"/>
                    <a:pt x="259099" y="758006"/>
                  </a:cubicBezTo>
                  <a:cubicBezTo>
                    <a:pt x="248130" y="766232"/>
                    <a:pt x="245908" y="781792"/>
                    <a:pt x="254134" y="792761"/>
                  </a:cubicBezTo>
                  <a:cubicBezTo>
                    <a:pt x="262359" y="803730"/>
                    <a:pt x="277920" y="805952"/>
                    <a:pt x="288889" y="797726"/>
                  </a:cubicBezTo>
                  <a:cubicBezTo>
                    <a:pt x="326368" y="768768"/>
                    <a:pt x="356831" y="731727"/>
                    <a:pt x="378012" y="689364"/>
                  </a:cubicBezTo>
                  <a:cubicBezTo>
                    <a:pt x="383597" y="701777"/>
                    <a:pt x="389555" y="713072"/>
                    <a:pt x="395513" y="723995"/>
                  </a:cubicBezTo>
                  <a:lnTo>
                    <a:pt x="395513" y="723995"/>
                  </a:lnTo>
                  <a:cubicBezTo>
                    <a:pt x="397996" y="728464"/>
                    <a:pt x="400479" y="732601"/>
                    <a:pt x="402961" y="736408"/>
                  </a:cubicBezTo>
                  <a:lnTo>
                    <a:pt x="404326" y="738766"/>
                  </a:lnTo>
                  <a:cubicBezTo>
                    <a:pt x="406312" y="742242"/>
                    <a:pt x="408423" y="745717"/>
                    <a:pt x="410533" y="749193"/>
                  </a:cubicBezTo>
                  <a:lnTo>
                    <a:pt x="412395" y="752172"/>
                  </a:lnTo>
                  <a:lnTo>
                    <a:pt x="418353" y="761605"/>
                  </a:lnTo>
                  <a:lnTo>
                    <a:pt x="420215" y="764460"/>
                  </a:lnTo>
                  <a:lnTo>
                    <a:pt x="427538" y="775508"/>
                  </a:lnTo>
                  <a:lnTo>
                    <a:pt x="430145" y="779107"/>
                  </a:lnTo>
                  <a:lnTo>
                    <a:pt x="434737" y="785686"/>
                  </a:lnTo>
                  <a:lnTo>
                    <a:pt x="438337" y="790527"/>
                  </a:lnTo>
                  <a:lnTo>
                    <a:pt x="441813" y="795120"/>
                  </a:lnTo>
                  <a:lnTo>
                    <a:pt x="445536" y="799960"/>
                  </a:lnTo>
                  <a:lnTo>
                    <a:pt x="448640" y="803808"/>
                  </a:lnTo>
                  <a:lnTo>
                    <a:pt x="452239" y="808277"/>
                  </a:lnTo>
                  <a:lnTo>
                    <a:pt x="455218" y="811753"/>
                  </a:lnTo>
                  <a:lnTo>
                    <a:pt x="458694" y="815600"/>
                  </a:lnTo>
                  <a:cubicBezTo>
                    <a:pt x="459811" y="816966"/>
                    <a:pt x="461052" y="818207"/>
                    <a:pt x="462169" y="819448"/>
                  </a:cubicBezTo>
                  <a:cubicBezTo>
                    <a:pt x="463286" y="820690"/>
                    <a:pt x="465024" y="822551"/>
                    <a:pt x="466514" y="823917"/>
                  </a:cubicBezTo>
                  <a:lnTo>
                    <a:pt x="469989" y="827392"/>
                  </a:lnTo>
                  <a:lnTo>
                    <a:pt x="472099" y="829254"/>
                  </a:lnTo>
                  <a:lnTo>
                    <a:pt x="475203" y="831985"/>
                  </a:lnTo>
                  <a:lnTo>
                    <a:pt x="477065" y="833475"/>
                  </a:lnTo>
                  <a:lnTo>
                    <a:pt x="480044" y="835461"/>
                  </a:lnTo>
                  <a:lnTo>
                    <a:pt x="481533" y="836454"/>
                  </a:lnTo>
                  <a:lnTo>
                    <a:pt x="484264" y="837943"/>
                  </a:lnTo>
                  <a:lnTo>
                    <a:pt x="485257" y="837943"/>
                  </a:lnTo>
                  <a:cubicBezTo>
                    <a:pt x="486286" y="838096"/>
                    <a:pt x="487331" y="838096"/>
                    <a:pt x="488360" y="837943"/>
                  </a:cubicBezTo>
                  <a:lnTo>
                    <a:pt x="488360" y="837943"/>
                  </a:lnTo>
                  <a:cubicBezTo>
                    <a:pt x="489226" y="838035"/>
                    <a:pt x="490100" y="838035"/>
                    <a:pt x="490967" y="837943"/>
                  </a:cubicBezTo>
                  <a:lnTo>
                    <a:pt x="492456" y="837198"/>
                  </a:lnTo>
                  <a:cubicBezTo>
                    <a:pt x="493157" y="836900"/>
                    <a:pt x="493824" y="836526"/>
                    <a:pt x="494442" y="836081"/>
                  </a:cubicBezTo>
                  <a:lnTo>
                    <a:pt x="496676" y="834716"/>
                  </a:lnTo>
                  <a:lnTo>
                    <a:pt x="498538" y="833351"/>
                  </a:lnTo>
                  <a:lnTo>
                    <a:pt x="501393" y="831116"/>
                  </a:lnTo>
                  <a:cubicBezTo>
                    <a:pt x="501817" y="830631"/>
                    <a:pt x="502273" y="830174"/>
                    <a:pt x="502759" y="829751"/>
                  </a:cubicBezTo>
                  <a:cubicBezTo>
                    <a:pt x="509843" y="823384"/>
                    <a:pt x="516440" y="816497"/>
                    <a:pt x="522495" y="809146"/>
                  </a:cubicBezTo>
                  <a:lnTo>
                    <a:pt x="522495" y="809146"/>
                  </a:lnTo>
                  <a:lnTo>
                    <a:pt x="527832" y="802691"/>
                  </a:lnTo>
                  <a:lnTo>
                    <a:pt x="528949" y="801202"/>
                  </a:lnTo>
                  <a:lnTo>
                    <a:pt x="534287" y="794375"/>
                  </a:lnTo>
                  <a:lnTo>
                    <a:pt x="535776" y="792389"/>
                  </a:lnTo>
                  <a:lnTo>
                    <a:pt x="541114" y="785189"/>
                  </a:lnTo>
                  <a:lnTo>
                    <a:pt x="542479" y="783203"/>
                  </a:lnTo>
                  <a:lnTo>
                    <a:pt x="550920" y="770791"/>
                  </a:lnTo>
                  <a:lnTo>
                    <a:pt x="556133" y="765453"/>
                  </a:lnTo>
                  <a:lnTo>
                    <a:pt x="558740" y="761233"/>
                  </a:lnTo>
                  <a:cubicBezTo>
                    <a:pt x="560477" y="758585"/>
                    <a:pt x="562215" y="755855"/>
                    <a:pt x="563953" y="753041"/>
                  </a:cubicBezTo>
                  <a:lnTo>
                    <a:pt x="566187" y="749565"/>
                  </a:lnTo>
                  <a:lnTo>
                    <a:pt x="572394" y="739263"/>
                  </a:lnTo>
                  <a:lnTo>
                    <a:pt x="573511" y="737277"/>
                  </a:lnTo>
                  <a:cubicBezTo>
                    <a:pt x="582075" y="722630"/>
                    <a:pt x="590392" y="706866"/>
                    <a:pt x="598336" y="690357"/>
                  </a:cubicBezTo>
                  <a:cubicBezTo>
                    <a:pt x="619461" y="732229"/>
                    <a:pt x="649703" y="768833"/>
                    <a:pt x="686838" y="797478"/>
                  </a:cubicBezTo>
                  <a:cubicBezTo>
                    <a:pt x="697807" y="805704"/>
                    <a:pt x="713368" y="803482"/>
                    <a:pt x="721593" y="792513"/>
                  </a:cubicBezTo>
                  <a:cubicBezTo>
                    <a:pt x="729819" y="781544"/>
                    <a:pt x="727597" y="765983"/>
                    <a:pt x="716628" y="757758"/>
                  </a:cubicBezTo>
                  <a:cubicBezTo>
                    <a:pt x="674037" y="723887"/>
                    <a:pt x="641964" y="678597"/>
                    <a:pt x="624154" y="627177"/>
                  </a:cubicBezTo>
                  <a:cubicBezTo>
                    <a:pt x="629454" y="611471"/>
                    <a:pt x="633847" y="595474"/>
                    <a:pt x="637312" y="579264"/>
                  </a:cubicBezTo>
                  <a:lnTo>
                    <a:pt x="690934" y="579264"/>
                  </a:lnTo>
                  <a:lnTo>
                    <a:pt x="764417" y="652623"/>
                  </a:lnTo>
                  <a:cubicBezTo>
                    <a:pt x="769052" y="657285"/>
                    <a:pt x="775345" y="659919"/>
                    <a:pt x="781919" y="659946"/>
                  </a:cubicBezTo>
                  <a:cubicBezTo>
                    <a:pt x="788535" y="659951"/>
                    <a:pt x="794880" y="657315"/>
                    <a:pt x="799545" y="652623"/>
                  </a:cubicBezTo>
                  <a:cubicBezTo>
                    <a:pt x="809170" y="642939"/>
                    <a:pt x="809170" y="627302"/>
                    <a:pt x="799545" y="617619"/>
                  </a:cubicBezTo>
                  <a:lnTo>
                    <a:pt x="711539" y="529613"/>
                  </a:lnTo>
                  <a:lnTo>
                    <a:pt x="644635" y="529613"/>
                  </a:lnTo>
                  <a:cubicBezTo>
                    <a:pt x="644635" y="522910"/>
                    <a:pt x="645380" y="516084"/>
                    <a:pt x="645380" y="509381"/>
                  </a:cubicBezTo>
                  <a:cubicBezTo>
                    <a:pt x="645380" y="496968"/>
                    <a:pt x="645380" y="485424"/>
                    <a:pt x="644139" y="473756"/>
                  </a:cubicBezTo>
                  <a:cubicBezTo>
                    <a:pt x="678469" y="489038"/>
                    <a:pt x="715547" y="497188"/>
                    <a:pt x="753122" y="497713"/>
                  </a:cubicBezTo>
                  <a:cubicBezTo>
                    <a:pt x="803725" y="498023"/>
                    <a:pt x="852756" y="480138"/>
                    <a:pt x="891274" y="447317"/>
                  </a:cubicBezTo>
                  <a:cubicBezTo>
                    <a:pt x="953337" y="395309"/>
                    <a:pt x="984493" y="309786"/>
                    <a:pt x="964012" y="248343"/>
                  </a:cubicBezTo>
                  <a:close/>
                  <a:moveTo>
                    <a:pt x="354800" y="362291"/>
                  </a:moveTo>
                  <a:cubicBezTo>
                    <a:pt x="352690" y="368249"/>
                    <a:pt x="350828" y="374704"/>
                    <a:pt x="348966" y="380662"/>
                  </a:cubicBezTo>
                  <a:cubicBezTo>
                    <a:pt x="348966" y="382027"/>
                    <a:pt x="348097" y="383517"/>
                    <a:pt x="347725" y="385006"/>
                  </a:cubicBezTo>
                  <a:cubicBezTo>
                    <a:pt x="345987" y="391296"/>
                    <a:pt x="344373" y="397750"/>
                    <a:pt x="342884" y="404370"/>
                  </a:cubicBezTo>
                  <a:cubicBezTo>
                    <a:pt x="342884" y="405859"/>
                    <a:pt x="342884" y="407225"/>
                    <a:pt x="341891" y="408714"/>
                  </a:cubicBezTo>
                  <a:lnTo>
                    <a:pt x="341891" y="408714"/>
                  </a:lnTo>
                  <a:lnTo>
                    <a:pt x="330720" y="416658"/>
                  </a:lnTo>
                  <a:cubicBezTo>
                    <a:pt x="218385" y="476487"/>
                    <a:pt x="144530" y="437760"/>
                    <a:pt x="110892" y="409211"/>
                  </a:cubicBezTo>
                  <a:cubicBezTo>
                    <a:pt x="59131" y="365766"/>
                    <a:pt x="41133" y="301221"/>
                    <a:pt x="53545" y="263859"/>
                  </a:cubicBezTo>
                  <a:cubicBezTo>
                    <a:pt x="55698" y="258124"/>
                    <a:pt x="60223" y="253598"/>
                    <a:pt x="65958" y="251446"/>
                  </a:cubicBezTo>
                  <a:cubicBezTo>
                    <a:pt x="79792" y="246099"/>
                    <a:pt x="94587" y="243689"/>
                    <a:pt x="109402" y="244371"/>
                  </a:cubicBezTo>
                  <a:cubicBezTo>
                    <a:pt x="182016" y="244371"/>
                    <a:pt x="301922" y="280368"/>
                    <a:pt x="377639" y="310158"/>
                  </a:cubicBezTo>
                  <a:lnTo>
                    <a:pt x="372550" y="319219"/>
                  </a:lnTo>
                  <a:lnTo>
                    <a:pt x="371433" y="321453"/>
                  </a:lnTo>
                  <a:cubicBezTo>
                    <a:pt x="368826" y="326791"/>
                    <a:pt x="366220" y="332252"/>
                    <a:pt x="363861" y="337962"/>
                  </a:cubicBezTo>
                  <a:lnTo>
                    <a:pt x="362372" y="341065"/>
                  </a:lnTo>
                  <a:cubicBezTo>
                    <a:pt x="360054" y="346775"/>
                    <a:pt x="357820" y="352609"/>
                    <a:pt x="355669" y="358567"/>
                  </a:cubicBezTo>
                  <a:cubicBezTo>
                    <a:pt x="355669" y="359684"/>
                    <a:pt x="355172" y="360926"/>
                    <a:pt x="354800" y="362291"/>
                  </a:cubicBezTo>
                  <a:close/>
                  <a:moveTo>
                    <a:pt x="564325" y="702273"/>
                  </a:moveTo>
                  <a:cubicBezTo>
                    <a:pt x="539413" y="707401"/>
                    <a:pt x="514043" y="709979"/>
                    <a:pt x="488608" y="709969"/>
                  </a:cubicBezTo>
                  <a:cubicBezTo>
                    <a:pt x="462789" y="710020"/>
                    <a:pt x="437036" y="707357"/>
                    <a:pt x="411774" y="702025"/>
                  </a:cubicBezTo>
                  <a:cubicBezTo>
                    <a:pt x="401648" y="682940"/>
                    <a:pt x="392614" y="663297"/>
                    <a:pt x="384714" y="643189"/>
                  </a:cubicBezTo>
                  <a:cubicBezTo>
                    <a:pt x="418164" y="654587"/>
                    <a:pt x="453269" y="660375"/>
                    <a:pt x="488608" y="660318"/>
                  </a:cubicBezTo>
                  <a:cubicBezTo>
                    <a:pt x="523655" y="660407"/>
                    <a:pt x="558473" y="654659"/>
                    <a:pt x="591633" y="643313"/>
                  </a:cubicBezTo>
                  <a:cubicBezTo>
                    <a:pt x="583652" y="663466"/>
                    <a:pt x="574535" y="683151"/>
                    <a:pt x="564325" y="702273"/>
                  </a:cubicBezTo>
                  <a:close/>
                  <a:moveTo>
                    <a:pt x="617451" y="550342"/>
                  </a:moveTo>
                  <a:cubicBezTo>
                    <a:pt x="534181" y="581101"/>
                    <a:pt x="442663" y="581101"/>
                    <a:pt x="359393" y="550342"/>
                  </a:cubicBezTo>
                  <a:cubicBezTo>
                    <a:pt x="357376" y="536780"/>
                    <a:pt x="356339" y="523092"/>
                    <a:pt x="356290" y="509381"/>
                  </a:cubicBezTo>
                  <a:cubicBezTo>
                    <a:pt x="356290" y="504664"/>
                    <a:pt x="356290" y="499947"/>
                    <a:pt x="356290" y="495354"/>
                  </a:cubicBezTo>
                  <a:cubicBezTo>
                    <a:pt x="440232" y="533174"/>
                    <a:pt x="536363" y="533174"/>
                    <a:pt x="620306" y="495354"/>
                  </a:cubicBezTo>
                  <a:cubicBezTo>
                    <a:pt x="620306" y="499947"/>
                    <a:pt x="620306" y="504540"/>
                    <a:pt x="620306" y="509257"/>
                  </a:cubicBezTo>
                  <a:cubicBezTo>
                    <a:pt x="620340" y="523002"/>
                    <a:pt x="619385" y="536733"/>
                    <a:pt x="617451" y="550342"/>
                  </a:cubicBezTo>
                  <a:close/>
                  <a:moveTo>
                    <a:pt x="859498" y="409335"/>
                  </a:moveTo>
                  <a:cubicBezTo>
                    <a:pt x="825611" y="437884"/>
                    <a:pt x="752129" y="476611"/>
                    <a:pt x="639670" y="416782"/>
                  </a:cubicBezTo>
                  <a:lnTo>
                    <a:pt x="636070" y="414176"/>
                  </a:lnTo>
                  <a:cubicBezTo>
                    <a:pt x="629004" y="376891"/>
                    <a:pt x="616013" y="340977"/>
                    <a:pt x="597591" y="307800"/>
                  </a:cubicBezTo>
                  <a:cubicBezTo>
                    <a:pt x="692672" y="270562"/>
                    <a:pt x="850437" y="226373"/>
                    <a:pt x="904059" y="251198"/>
                  </a:cubicBezTo>
                  <a:cubicBezTo>
                    <a:pt x="909794" y="253350"/>
                    <a:pt x="914319" y="257876"/>
                    <a:pt x="916472" y="263611"/>
                  </a:cubicBezTo>
                  <a:cubicBezTo>
                    <a:pt x="929381" y="301345"/>
                    <a:pt x="911259" y="365891"/>
                    <a:pt x="859498" y="409335"/>
                  </a:cubicBezTo>
                  <a:close/>
                </a:path>
              </a:pathLst>
            </a:custGeom>
            <a:solidFill>
              <a:srgbClr val="000000"/>
            </a:solidFill>
            <a:ln w="1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2F1C1D71-A145-DBBA-064A-0C65B9B0410F}"/>
              </a:ext>
            </a:extLst>
          </p:cNvPr>
          <p:cNvGrpSpPr/>
          <p:nvPr/>
        </p:nvGrpSpPr>
        <p:grpSpPr>
          <a:xfrm>
            <a:off x="-1808663" y="1035940"/>
            <a:ext cx="1758310" cy="2176515"/>
            <a:chOff x="4133395" y="5844160"/>
            <a:chExt cx="1758310" cy="2176515"/>
          </a:xfrm>
        </p:grpSpPr>
        <p:pic>
          <p:nvPicPr>
            <p:cNvPr id="36" name="Graphique 35" descr="Voiture avec un remplissage uni">
              <a:extLst>
                <a:ext uri="{FF2B5EF4-FFF2-40B4-BE49-F238E27FC236}">
                  <a16:creationId xmlns:a16="http://schemas.microsoft.com/office/drawing/2014/main" id="{2B1A0B31-4A0A-8555-BE43-26AE891C7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4173517" y="6302487"/>
              <a:ext cx="1718188" cy="1718188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7F6E74A8-73E9-F1FB-0B2B-F44F2DA305AF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0503" flipH="1">
              <a:off x="4133395" y="5844160"/>
              <a:ext cx="1165141" cy="1070494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0739ABC-B299-4F88-BF9F-47E3E5EE0680}"/>
              </a:ext>
            </a:extLst>
          </p:cNvPr>
          <p:cNvSpPr txBox="1"/>
          <p:nvPr/>
        </p:nvSpPr>
        <p:spPr>
          <a:xfrm>
            <a:off x="814392" y="86726"/>
            <a:ext cx="65051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200" dirty="0"/>
              <a:t>May 29</a:t>
            </a:r>
            <a:endParaRPr lang="en-CA" sz="1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0D697BC-3D9F-491D-AFB3-76541BC009D1}"/>
              </a:ext>
            </a:extLst>
          </p:cNvPr>
          <p:cNvSpPr txBox="1"/>
          <p:nvPr/>
        </p:nvSpPr>
        <p:spPr>
          <a:xfrm>
            <a:off x="5435062" y="52254"/>
            <a:ext cx="6609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200" dirty="0"/>
              <a:t>June 1</a:t>
            </a:r>
            <a:endParaRPr lang="en-CA" sz="1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685A1A-C8AC-4316-924B-200A0A3D07D4}"/>
              </a:ext>
            </a:extLst>
          </p:cNvPr>
          <p:cNvSpPr txBox="1"/>
          <p:nvPr/>
        </p:nvSpPr>
        <p:spPr>
          <a:xfrm>
            <a:off x="8418178" y="5518864"/>
            <a:ext cx="60493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200" dirty="0"/>
              <a:t>July 1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251637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58347 -0.0171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-85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1.18034 -0.00555 " pathEditMode="relative" rAng="0" ptsTypes="AA">
                                      <p:cBhvr>
                                        <p:cTn id="111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1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 animBg="1"/>
      <p:bldP spid="3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herbe, roche, extérieur, nature&#10;&#10;Description générée automatiquement">
            <a:extLst>
              <a:ext uri="{FF2B5EF4-FFF2-40B4-BE49-F238E27FC236}">
                <a16:creationId xmlns:a16="http://schemas.microsoft.com/office/drawing/2014/main" id="{26D3D649-A617-3CD3-FDF2-F3E369407A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9946509-21EA-3BAA-500D-51FCD585D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Summer Flooding</a:t>
            </a:r>
          </a:p>
        </p:txBody>
      </p:sp>
    </p:spTree>
    <p:extLst>
      <p:ext uri="{BB962C8B-B14F-4D97-AF65-F5344CB8AC3E}">
        <p14:creationId xmlns:p14="http://schemas.microsoft.com/office/powerpoint/2010/main" val="3967783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153A556-ADD1-FC40-4D1E-E5E4824DC97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88731" y="0"/>
            <a:ext cx="10814539" cy="6858000"/>
          </a:xfrm>
          <a:prstGeom prst="rect">
            <a:avLst/>
          </a:prstGeom>
        </p:spPr>
      </p:pic>
      <p:pic>
        <p:nvPicPr>
          <p:cNvPr id="8" name="Graphique 7" descr="Vague avec un remplissage uni">
            <a:extLst>
              <a:ext uri="{FF2B5EF4-FFF2-40B4-BE49-F238E27FC236}">
                <a16:creationId xmlns:a16="http://schemas.microsoft.com/office/drawing/2014/main" id="{187F968A-0A3F-2E1D-16A8-3B2ECAEC3C5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55676" y="1429124"/>
            <a:ext cx="1064302" cy="1064302"/>
          </a:xfrm>
          <a:prstGeom prst="rect">
            <a:avLst/>
          </a:prstGeom>
        </p:spPr>
      </p:pic>
      <p:pic>
        <p:nvPicPr>
          <p:cNvPr id="9" name="Graphique 8" descr="Vague avec un remplissage uni">
            <a:extLst>
              <a:ext uri="{FF2B5EF4-FFF2-40B4-BE49-F238E27FC236}">
                <a16:creationId xmlns:a16="http://schemas.microsoft.com/office/drawing/2014/main" id="{7531CDEA-32C5-7C19-EDC1-8C6B609DC6A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68576" y="1429124"/>
            <a:ext cx="1064302" cy="1064302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C5AC1518-20B6-3CE0-A8A6-9D4636823B09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8655978" y="493202"/>
            <a:ext cx="1077808" cy="914400"/>
            <a:chOff x="5999431" y="4036915"/>
            <a:chExt cx="1240713" cy="914400"/>
          </a:xfrm>
        </p:grpSpPr>
        <p:pic>
          <p:nvPicPr>
            <p:cNvPr id="11" name="Graphique 10" descr="Chenille avec un remplissage uni">
              <a:extLst>
                <a:ext uri="{FF2B5EF4-FFF2-40B4-BE49-F238E27FC236}">
                  <a16:creationId xmlns:a16="http://schemas.microsoft.com/office/drawing/2014/main" id="{B2FB1869-E386-B601-2EA2-A66EF3ACB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999431" y="4036915"/>
              <a:ext cx="914400" cy="914400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E0980721-F569-793A-066B-DE9E0F3C5117}"/>
                </a:ext>
              </a:extLst>
            </p:cNvPr>
            <p:cNvSpPr txBox="1"/>
            <p:nvPr/>
          </p:nvSpPr>
          <p:spPr>
            <a:xfrm>
              <a:off x="6325744" y="4451874"/>
              <a:ext cx="914400" cy="47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30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3,1</a:t>
              </a:r>
            </a:p>
          </p:txBody>
        </p:sp>
      </p:grpSp>
      <p:pic>
        <p:nvPicPr>
          <p:cNvPr id="6" name="Graphique 5" descr="Œil avec un remplissage uni">
            <a:extLst>
              <a:ext uri="{FF2B5EF4-FFF2-40B4-BE49-F238E27FC236}">
                <a16:creationId xmlns:a16="http://schemas.microsoft.com/office/drawing/2014/main" id="{94B764EA-DD6B-043C-00A7-75247A8B1ED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595948" y="-192272"/>
            <a:ext cx="914400" cy="914400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45F68087-811A-BFCF-87A2-E7106E545ADB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816338" y="-119554"/>
            <a:ext cx="955339" cy="933939"/>
            <a:chOff x="5999431" y="4036915"/>
            <a:chExt cx="1099733" cy="933939"/>
          </a:xfrm>
        </p:grpSpPr>
        <p:pic>
          <p:nvPicPr>
            <p:cNvPr id="14" name="Graphique 13" descr="Chenille avec un remplissage uni">
              <a:extLst>
                <a:ext uri="{FF2B5EF4-FFF2-40B4-BE49-F238E27FC236}">
                  <a16:creationId xmlns:a16="http://schemas.microsoft.com/office/drawing/2014/main" id="{762D6B03-4CAB-7541-A8AE-9F56CF01C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999431" y="4036915"/>
              <a:ext cx="914400" cy="914400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1E17D79-6F0D-C488-0D4F-7237CE477EAF}"/>
                </a:ext>
              </a:extLst>
            </p:cNvPr>
            <p:cNvSpPr txBox="1"/>
            <p:nvPr/>
          </p:nvSpPr>
          <p:spPr>
            <a:xfrm>
              <a:off x="6296931" y="4416856"/>
              <a:ext cx="80223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30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24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AEE97E57-5189-A61D-5D4B-B191452E433E}"/>
              </a:ext>
            </a:extLst>
          </p:cNvPr>
          <p:cNvGrpSpPr/>
          <p:nvPr/>
        </p:nvGrpSpPr>
        <p:grpSpPr>
          <a:xfrm>
            <a:off x="6876368" y="534459"/>
            <a:ext cx="1577846" cy="914400"/>
            <a:chOff x="6136294" y="388454"/>
            <a:chExt cx="1577846" cy="914400"/>
          </a:xfrm>
        </p:grpSpPr>
        <p:pic>
          <p:nvPicPr>
            <p:cNvPr id="3" name="Graphique 2" descr="Myrtille avec un remplissage uni">
              <a:extLst>
                <a:ext uri="{FF2B5EF4-FFF2-40B4-BE49-F238E27FC236}">
                  <a16:creationId xmlns:a16="http://schemas.microsoft.com/office/drawing/2014/main" id="{856ED30A-174A-2E7F-7FC2-CCA7976AB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799740" y="388454"/>
              <a:ext cx="914400" cy="914400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8F5C174E-7E5E-6E47-E832-42E7FFB16342}"/>
                </a:ext>
              </a:extLst>
            </p:cNvPr>
            <p:cNvSpPr txBox="1"/>
            <p:nvPr/>
          </p:nvSpPr>
          <p:spPr>
            <a:xfrm>
              <a:off x="6136294" y="534459"/>
              <a:ext cx="9144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30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200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A02D99A0-603B-FA33-93A4-7E2DAD2A02CB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6976004" y="1328246"/>
            <a:ext cx="955339" cy="933939"/>
            <a:chOff x="5999431" y="4036915"/>
            <a:chExt cx="1099733" cy="933939"/>
          </a:xfrm>
        </p:grpSpPr>
        <p:pic>
          <p:nvPicPr>
            <p:cNvPr id="19" name="Graphique 18" descr="Chenille avec un remplissage uni">
              <a:extLst>
                <a:ext uri="{FF2B5EF4-FFF2-40B4-BE49-F238E27FC236}">
                  <a16:creationId xmlns:a16="http://schemas.microsoft.com/office/drawing/2014/main" id="{327DC708-0E10-7F52-B294-2E755E650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5999431" y="4036915"/>
              <a:ext cx="914400" cy="914400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C8518D25-3230-52C3-F8A2-23E75842B925}"/>
                </a:ext>
              </a:extLst>
            </p:cNvPr>
            <p:cNvSpPr txBox="1"/>
            <p:nvPr/>
          </p:nvSpPr>
          <p:spPr>
            <a:xfrm>
              <a:off x="6296931" y="4416856"/>
              <a:ext cx="80223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30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0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69E7A5CE-7A10-82B8-61F3-2C6227F18B1F}"/>
              </a:ext>
            </a:extLst>
          </p:cNvPr>
          <p:cNvGrpSpPr/>
          <p:nvPr/>
        </p:nvGrpSpPr>
        <p:grpSpPr>
          <a:xfrm>
            <a:off x="6790228" y="1957918"/>
            <a:ext cx="1577846" cy="914400"/>
            <a:chOff x="6136294" y="388454"/>
            <a:chExt cx="1577846" cy="914400"/>
          </a:xfrm>
        </p:grpSpPr>
        <p:pic>
          <p:nvPicPr>
            <p:cNvPr id="22" name="Graphique 21" descr="Myrtille avec un remplissage uni">
              <a:extLst>
                <a:ext uri="{FF2B5EF4-FFF2-40B4-BE49-F238E27FC236}">
                  <a16:creationId xmlns:a16="http://schemas.microsoft.com/office/drawing/2014/main" id="{CAA5C88E-6B78-7553-2622-B3EAFAA72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799740" y="388454"/>
              <a:ext cx="914400" cy="914400"/>
            </a:xfrm>
            <a:prstGeom prst="rect">
              <a:avLst/>
            </a:prstGeom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F988E927-2462-4EEF-7BC3-ADDC5E0F40D6}"/>
                </a:ext>
              </a:extLst>
            </p:cNvPr>
            <p:cNvSpPr txBox="1"/>
            <p:nvPr/>
          </p:nvSpPr>
          <p:spPr>
            <a:xfrm>
              <a:off x="6136294" y="534459"/>
              <a:ext cx="9144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30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200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3A97EF33-C37B-225C-65C9-5B887BAEB2B3}"/>
              </a:ext>
            </a:extLst>
          </p:cNvPr>
          <p:cNvGrpSpPr/>
          <p:nvPr/>
        </p:nvGrpSpPr>
        <p:grpSpPr>
          <a:xfrm>
            <a:off x="5307077" y="3319117"/>
            <a:ext cx="1577846" cy="914400"/>
            <a:chOff x="6136294" y="388454"/>
            <a:chExt cx="1577846" cy="914400"/>
          </a:xfrm>
        </p:grpSpPr>
        <p:pic>
          <p:nvPicPr>
            <p:cNvPr id="28" name="Graphique 27" descr="Myrtille avec un remplissage uni">
              <a:extLst>
                <a:ext uri="{FF2B5EF4-FFF2-40B4-BE49-F238E27FC236}">
                  <a16:creationId xmlns:a16="http://schemas.microsoft.com/office/drawing/2014/main" id="{3D58369F-5173-F00F-1410-57B8651D7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799740" y="388454"/>
              <a:ext cx="914400" cy="914400"/>
            </a:xfrm>
            <a:prstGeom prst="rect">
              <a:avLst/>
            </a:prstGeom>
          </p:spPr>
        </p:pic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8557F040-E11C-2F57-331C-0AAC5D459914}"/>
                </a:ext>
              </a:extLst>
            </p:cNvPr>
            <p:cNvSpPr txBox="1"/>
            <p:nvPr/>
          </p:nvSpPr>
          <p:spPr>
            <a:xfrm>
              <a:off x="6136294" y="534459"/>
              <a:ext cx="9144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30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200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E4512E84-C276-2B8F-93F2-0DEA92994E5B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5492853" y="2697919"/>
            <a:ext cx="955339" cy="933939"/>
            <a:chOff x="5999431" y="4036915"/>
            <a:chExt cx="1099733" cy="933939"/>
          </a:xfrm>
        </p:grpSpPr>
        <p:pic>
          <p:nvPicPr>
            <p:cNvPr id="31" name="Graphique 30" descr="Chenille avec un remplissage uni">
              <a:extLst>
                <a:ext uri="{FF2B5EF4-FFF2-40B4-BE49-F238E27FC236}">
                  <a16:creationId xmlns:a16="http://schemas.microsoft.com/office/drawing/2014/main" id="{7D34C1DD-599C-5DA5-F4F3-1168C2225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5999431" y="4036915"/>
              <a:ext cx="914400" cy="914400"/>
            </a:xfrm>
            <a:prstGeom prst="rect">
              <a:avLst/>
            </a:prstGeom>
          </p:spPr>
        </p:pic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BFCD1C20-B77F-72AA-029F-C54D93F3EBD7}"/>
                </a:ext>
              </a:extLst>
            </p:cNvPr>
            <p:cNvSpPr txBox="1"/>
            <p:nvPr/>
          </p:nvSpPr>
          <p:spPr>
            <a:xfrm>
              <a:off x="6296931" y="4416856"/>
              <a:ext cx="80223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30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0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E7F01A31-2EE5-2137-9B18-F3B6CAC93AAD}"/>
              </a:ext>
            </a:extLst>
          </p:cNvPr>
          <p:cNvSpPr txBox="1"/>
          <p:nvPr/>
        </p:nvSpPr>
        <p:spPr>
          <a:xfrm rot="1968492">
            <a:off x="8042553" y="1798652"/>
            <a:ext cx="2829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Arial Black" panose="020B0A04020102020204" pitchFamily="34" charset="0"/>
              </a:rPr>
              <a:t>= 12% infestation</a:t>
            </a:r>
          </a:p>
        </p:txBody>
      </p:sp>
      <p:pic>
        <p:nvPicPr>
          <p:cNvPr id="13" name="Graphique 12" descr="Bouclier coche avec un remplissage uni">
            <a:extLst>
              <a:ext uri="{FF2B5EF4-FFF2-40B4-BE49-F238E27FC236}">
                <a16:creationId xmlns:a16="http://schemas.microsoft.com/office/drawing/2014/main" id="{BF8660B3-65EA-F499-91DA-F9EF2DAC8B2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616590" y="1083629"/>
            <a:ext cx="914400" cy="914400"/>
          </a:xfrm>
          <a:prstGeom prst="rect">
            <a:avLst/>
          </a:prstGeom>
        </p:spPr>
      </p:pic>
      <p:pic>
        <p:nvPicPr>
          <p:cNvPr id="25" name="Graphique 24" descr="Badge coche avec un remplissage uni">
            <a:extLst>
              <a:ext uri="{FF2B5EF4-FFF2-40B4-BE49-F238E27FC236}">
                <a16:creationId xmlns:a16="http://schemas.microsoft.com/office/drawing/2014/main" id="{CF9C0421-D9CD-6EEA-068A-FC059CB5C7C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993627" y="1136980"/>
            <a:ext cx="914400" cy="914400"/>
          </a:xfrm>
          <a:prstGeom prst="rect">
            <a:avLst/>
          </a:prstGeom>
        </p:spPr>
      </p:pic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8817AF58-D2B8-D299-AEC0-26F8B2B7BB56}"/>
              </a:ext>
            </a:extLst>
          </p:cNvPr>
          <p:cNvCxnSpPr/>
          <p:nvPr/>
        </p:nvCxnSpPr>
        <p:spPr>
          <a:xfrm>
            <a:off x="5386388" y="3531394"/>
            <a:ext cx="7096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CD4EC364-C779-5FDB-9BA6-895536928973}"/>
              </a:ext>
            </a:extLst>
          </p:cNvPr>
          <p:cNvCxnSpPr/>
          <p:nvPr/>
        </p:nvCxnSpPr>
        <p:spPr>
          <a:xfrm>
            <a:off x="6901066" y="2166144"/>
            <a:ext cx="7096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0023C2CD-3223-D441-317E-08CBBF41A1F2}"/>
              </a:ext>
            </a:extLst>
          </p:cNvPr>
          <p:cNvCxnSpPr/>
          <p:nvPr/>
        </p:nvCxnSpPr>
        <p:spPr>
          <a:xfrm>
            <a:off x="6976004" y="722128"/>
            <a:ext cx="7096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2DFEE28-53CA-42BF-847A-8DF0AAECC9FE}"/>
              </a:ext>
            </a:extLst>
          </p:cNvPr>
          <p:cNvSpPr txBox="1"/>
          <p:nvPr/>
        </p:nvSpPr>
        <p:spPr>
          <a:xfrm>
            <a:off x="786106" y="60647"/>
            <a:ext cx="87067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200" dirty="0"/>
              <a:t>July 31</a:t>
            </a:r>
            <a:endParaRPr lang="en-CA" sz="1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0EE2724-E49B-410E-AB25-5221EFCE18DE}"/>
              </a:ext>
            </a:extLst>
          </p:cNvPr>
          <p:cNvSpPr txBox="1"/>
          <p:nvPr/>
        </p:nvSpPr>
        <p:spPr>
          <a:xfrm>
            <a:off x="2264255" y="60646"/>
            <a:ext cx="7943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200" dirty="0"/>
              <a:t>August 1</a:t>
            </a:r>
            <a:endParaRPr lang="en-CA" sz="1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2A3D876-92FC-43B2-AD83-E6E34F77AE33}"/>
              </a:ext>
            </a:extLst>
          </p:cNvPr>
          <p:cNvSpPr txBox="1"/>
          <p:nvPr/>
        </p:nvSpPr>
        <p:spPr>
          <a:xfrm>
            <a:off x="6911040" y="5529754"/>
            <a:ext cx="10203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200" dirty="0" err="1"/>
              <a:t>September</a:t>
            </a:r>
            <a:r>
              <a:rPr lang="fr-CA" sz="1200" dirty="0"/>
              <a:t> 1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98864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455D69-1526-DACB-95A1-16F2E8C75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AA2E76-BD9B-B1C8-4A6A-0695BE9B0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B79B5DB-8C2F-41CF-070E-A1BD6D2852C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2838" y="0"/>
            <a:ext cx="10766324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A8545D1-4631-1766-62A4-37F570ABDEE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017950" y="365125"/>
            <a:ext cx="1168220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5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July 2021</a:t>
            </a:r>
          </a:p>
        </p:txBody>
      </p:sp>
      <p:pic>
        <p:nvPicPr>
          <p:cNvPr id="6" name="Graphique 5" descr="Spray insecticide avec un remplissage uni">
            <a:extLst>
              <a:ext uri="{FF2B5EF4-FFF2-40B4-BE49-F238E27FC236}">
                <a16:creationId xmlns:a16="http://schemas.microsoft.com/office/drawing/2014/main" id="{BF88426A-4D9F-07D9-A377-0CE9670B3C3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583760" y="1690688"/>
            <a:ext cx="914400" cy="914400"/>
          </a:xfrm>
          <a:prstGeom prst="rect">
            <a:avLst/>
          </a:prstGeom>
        </p:spPr>
      </p:pic>
      <p:pic>
        <p:nvPicPr>
          <p:cNvPr id="7" name="Graphique 6" descr="Spray insecticide avec un remplissage uni">
            <a:extLst>
              <a:ext uri="{FF2B5EF4-FFF2-40B4-BE49-F238E27FC236}">
                <a16:creationId xmlns:a16="http://schemas.microsoft.com/office/drawing/2014/main" id="{9C7CE55B-28E3-EA57-CE1F-99DAB55BF7F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576720" y="3016251"/>
            <a:ext cx="914400" cy="914400"/>
          </a:xfrm>
          <a:prstGeom prst="rect">
            <a:avLst/>
          </a:prstGeom>
        </p:spPr>
      </p:pic>
      <p:pic>
        <p:nvPicPr>
          <p:cNvPr id="8" name="Graphique 7" descr="Spray insecticide avec un remplissage uni">
            <a:extLst>
              <a:ext uri="{FF2B5EF4-FFF2-40B4-BE49-F238E27FC236}">
                <a16:creationId xmlns:a16="http://schemas.microsoft.com/office/drawing/2014/main" id="{172C46D5-8C71-89BD-B01E-88EE548F1C3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31875" y="4373956"/>
            <a:ext cx="914400" cy="914400"/>
          </a:xfrm>
          <a:prstGeom prst="rect">
            <a:avLst/>
          </a:prstGeom>
        </p:spPr>
      </p:pic>
      <p:pic>
        <p:nvPicPr>
          <p:cNvPr id="9" name="Graphique 8" descr="Pluie avec un remplissage uni">
            <a:extLst>
              <a:ext uri="{FF2B5EF4-FFF2-40B4-BE49-F238E27FC236}">
                <a16:creationId xmlns:a16="http://schemas.microsoft.com/office/drawing/2014/main" id="{A222B5D6-D1F0-D3D3-70BB-AF633592759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144860" y="1598613"/>
            <a:ext cx="914400" cy="914400"/>
          </a:xfrm>
          <a:prstGeom prst="rect">
            <a:avLst/>
          </a:prstGeom>
        </p:spPr>
      </p:pic>
      <p:pic>
        <p:nvPicPr>
          <p:cNvPr id="10" name="Graphique 9" descr="Pluie avec un remplissage uni">
            <a:extLst>
              <a:ext uri="{FF2B5EF4-FFF2-40B4-BE49-F238E27FC236}">
                <a16:creationId xmlns:a16="http://schemas.microsoft.com/office/drawing/2014/main" id="{AE2F12C0-FD06-53CF-F7B9-E03BF98AC31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638800" y="3042445"/>
            <a:ext cx="914400" cy="914400"/>
          </a:xfrm>
          <a:prstGeom prst="rect">
            <a:avLst/>
          </a:prstGeom>
        </p:spPr>
      </p:pic>
      <p:pic>
        <p:nvPicPr>
          <p:cNvPr id="11" name="Graphique 10" descr="Pluie avec un remplissage uni">
            <a:extLst>
              <a:ext uri="{FF2B5EF4-FFF2-40B4-BE49-F238E27FC236}">
                <a16:creationId xmlns:a16="http://schemas.microsoft.com/office/drawing/2014/main" id="{8BDC10B2-20DA-E14C-7C5F-31137A64DF3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638800" y="4391421"/>
            <a:ext cx="914400" cy="914400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EEBFDC0E-EAB1-8D20-3D33-67E929E76E51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6948213" y="3956845"/>
            <a:ext cx="1352491" cy="932676"/>
            <a:chOff x="7637906" y="1860255"/>
            <a:chExt cx="1352491" cy="932676"/>
          </a:xfrm>
        </p:grpSpPr>
        <p:pic>
          <p:nvPicPr>
            <p:cNvPr id="13" name="Graphique 12" descr="Chenille avec un remplissage uni">
              <a:extLst>
                <a:ext uri="{FF2B5EF4-FFF2-40B4-BE49-F238E27FC236}">
                  <a16:creationId xmlns:a16="http://schemas.microsoft.com/office/drawing/2014/main" id="{7FCBE095-0E75-81BE-C235-C0BAF519E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7637906" y="1860255"/>
              <a:ext cx="914400" cy="914400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CA01E36-64EB-32D2-E297-09D431B2309D}"/>
                </a:ext>
              </a:extLst>
            </p:cNvPr>
            <p:cNvSpPr txBox="1"/>
            <p:nvPr/>
          </p:nvSpPr>
          <p:spPr>
            <a:xfrm>
              <a:off x="7926096" y="2238933"/>
              <a:ext cx="106430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30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31</a:t>
              </a:r>
            </a:p>
          </p:txBody>
        </p:sp>
      </p:grpSp>
      <p:pic>
        <p:nvPicPr>
          <p:cNvPr id="15" name="Graphique 14" descr="Vague avec un remplissage uni">
            <a:extLst>
              <a:ext uri="{FF2B5EF4-FFF2-40B4-BE49-F238E27FC236}">
                <a16:creationId xmlns:a16="http://schemas.microsoft.com/office/drawing/2014/main" id="{27267E59-44C8-7E31-4A05-6ED9FA153CF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139226" y="4359434"/>
            <a:ext cx="1064302" cy="1064302"/>
          </a:xfrm>
          <a:prstGeom prst="rect">
            <a:avLst/>
          </a:prstGeom>
        </p:spPr>
      </p:pic>
      <p:pic>
        <p:nvPicPr>
          <p:cNvPr id="16" name="Graphique 15" descr="Vague avec un remplissage uni">
            <a:extLst>
              <a:ext uri="{FF2B5EF4-FFF2-40B4-BE49-F238E27FC236}">
                <a16:creationId xmlns:a16="http://schemas.microsoft.com/office/drawing/2014/main" id="{B2F0F011-9E7F-8490-CC8B-85F24364547D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547559" y="4359434"/>
            <a:ext cx="1064302" cy="1064302"/>
          </a:xfrm>
          <a:prstGeom prst="rect">
            <a:avLst/>
          </a:prstGeom>
        </p:spPr>
      </p:pic>
      <p:pic>
        <p:nvPicPr>
          <p:cNvPr id="17" name="Graphique 16" descr="Vague avec un remplissage uni">
            <a:extLst>
              <a:ext uri="{FF2B5EF4-FFF2-40B4-BE49-F238E27FC236}">
                <a16:creationId xmlns:a16="http://schemas.microsoft.com/office/drawing/2014/main" id="{BA33A6F3-61C5-ED58-5165-F8A86C541B54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095823" y="4335523"/>
            <a:ext cx="1064302" cy="1064302"/>
          </a:xfrm>
          <a:prstGeom prst="rect">
            <a:avLst/>
          </a:prstGeom>
        </p:spPr>
      </p:pic>
      <p:pic>
        <p:nvPicPr>
          <p:cNvPr id="18" name="Image 17" descr="Une image contenant personne, orange&#10;&#10;Description générée automatiquement">
            <a:extLst>
              <a:ext uri="{FF2B5EF4-FFF2-40B4-BE49-F238E27FC236}">
                <a16:creationId xmlns:a16="http://schemas.microsoft.com/office/drawing/2014/main" id="{349067BC-C2FE-B4CC-42A4-951A657FA8E2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160" y="5691917"/>
            <a:ext cx="766763" cy="800958"/>
          </a:xfrm>
          <a:prstGeom prst="rect">
            <a:avLst/>
          </a:prstGeom>
        </p:spPr>
      </p:pic>
      <p:pic>
        <p:nvPicPr>
          <p:cNvPr id="19" name="Image 18" descr="Une image contenant personne, orange&#10;&#10;Description générée automatiquement">
            <a:extLst>
              <a:ext uri="{FF2B5EF4-FFF2-40B4-BE49-F238E27FC236}">
                <a16:creationId xmlns:a16="http://schemas.microsoft.com/office/drawing/2014/main" id="{BEEDABB7-08C9-586A-45C4-4E508D71221A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360" y="5691917"/>
            <a:ext cx="766763" cy="800958"/>
          </a:xfrm>
          <a:prstGeom prst="rect">
            <a:avLst/>
          </a:prstGeom>
        </p:spPr>
      </p:pic>
      <p:pic>
        <p:nvPicPr>
          <p:cNvPr id="20" name="Image 19" descr="Une image contenant personne, orange&#10;&#10;Description générée automatiquement">
            <a:extLst>
              <a:ext uri="{FF2B5EF4-FFF2-40B4-BE49-F238E27FC236}">
                <a16:creationId xmlns:a16="http://schemas.microsoft.com/office/drawing/2014/main" id="{C3AF812E-E9D9-9474-E4A4-90E4AAAAA834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2618" y="5691917"/>
            <a:ext cx="766763" cy="800958"/>
          </a:xfrm>
          <a:prstGeom prst="rect">
            <a:avLst/>
          </a:prstGeom>
        </p:spPr>
      </p:pic>
      <p:pic>
        <p:nvPicPr>
          <p:cNvPr id="21" name="Image 20" descr="Une image contenant personne, orange&#10;&#10;Description générée automatiquement">
            <a:extLst>
              <a:ext uri="{FF2B5EF4-FFF2-40B4-BE49-F238E27FC236}">
                <a16:creationId xmlns:a16="http://schemas.microsoft.com/office/drawing/2014/main" id="{C3BC2831-4C7E-83D7-F65A-154ED10BBF55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678" y="5716524"/>
            <a:ext cx="766763" cy="800958"/>
          </a:xfrm>
          <a:prstGeom prst="rect">
            <a:avLst/>
          </a:prstGeom>
        </p:spPr>
      </p:pic>
      <p:pic>
        <p:nvPicPr>
          <p:cNvPr id="22" name="Image 21" descr="Une image contenant personne, orange&#10;&#10;Description générée automatiquement">
            <a:extLst>
              <a:ext uri="{FF2B5EF4-FFF2-40B4-BE49-F238E27FC236}">
                <a16:creationId xmlns:a16="http://schemas.microsoft.com/office/drawing/2014/main" id="{407F8430-B3FD-0C33-EB58-EC7E6107686B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6077" y="5716524"/>
            <a:ext cx="766763" cy="800958"/>
          </a:xfrm>
          <a:prstGeom prst="rect">
            <a:avLst/>
          </a:prstGeom>
        </p:spPr>
      </p:pic>
      <p:pic>
        <p:nvPicPr>
          <p:cNvPr id="23" name="Graphique 22" descr="Bouclier coche avec un remplissage uni">
            <a:extLst>
              <a:ext uri="{FF2B5EF4-FFF2-40B4-BE49-F238E27FC236}">
                <a16:creationId xmlns:a16="http://schemas.microsoft.com/office/drawing/2014/main" id="{C778BFFC-AEEB-64A6-9CD3-2EC826268AF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503811" y="3975121"/>
            <a:ext cx="914400" cy="914400"/>
          </a:xfrm>
          <a:prstGeom prst="rect">
            <a:avLst/>
          </a:prstGeom>
        </p:spPr>
      </p:pic>
      <p:pic>
        <p:nvPicPr>
          <p:cNvPr id="24" name="Graphique 23" descr="Badge coche avec un remplissage uni">
            <a:extLst>
              <a:ext uri="{FF2B5EF4-FFF2-40B4-BE49-F238E27FC236}">
                <a16:creationId xmlns:a16="http://schemas.microsoft.com/office/drawing/2014/main" id="{2D9B38F8-E760-E621-5FDF-06B1072E7B6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880848" y="4028472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CDDDF33-B35C-48FB-8974-497CDBDAD563}"/>
              </a:ext>
            </a:extLst>
          </p:cNvPr>
          <p:cNvSpPr txBox="1"/>
          <p:nvPr/>
        </p:nvSpPr>
        <p:spPr>
          <a:xfrm>
            <a:off x="6916210" y="80232"/>
            <a:ext cx="60493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200" dirty="0"/>
              <a:t>July 1</a:t>
            </a:r>
            <a:endParaRPr lang="en-CA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08A476-CA73-4C03-8888-908D118E41B9}"/>
              </a:ext>
            </a:extLst>
          </p:cNvPr>
          <p:cNvSpPr txBox="1"/>
          <p:nvPr/>
        </p:nvSpPr>
        <p:spPr>
          <a:xfrm>
            <a:off x="838200" y="92272"/>
            <a:ext cx="8366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200" dirty="0"/>
              <a:t>June 27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83368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herbe, ciel, extérieur, eau&#10;&#10;Description générée automatiquement">
            <a:extLst>
              <a:ext uri="{FF2B5EF4-FFF2-40B4-BE49-F238E27FC236}">
                <a16:creationId xmlns:a16="http://schemas.microsoft.com/office/drawing/2014/main" id="{9706A6F4-2E34-1773-8F24-41694EA0326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81F9941-BB91-4D5B-5B76-8BC09A2BF46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Summer Flooding: Partial conclusions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94A22C-1D86-385B-C419-E6998D26BF67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Warranted when using biopesticides if</a:t>
            </a:r>
            <a:endParaRPr lang="fr-CA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lvl="1"/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more than 5% infestation or 10 caterpillars/200 fruits.</a:t>
            </a:r>
          </a:p>
          <a:p>
            <a:pPr lvl="1"/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more than 3 caterpillars observed visually.</a:t>
            </a:r>
          </a:p>
          <a:p>
            <a:r>
              <a:rPr lang="fr-CA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Timing</a:t>
            </a:r>
          </a:p>
          <a:p>
            <a:pPr lvl="1"/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Last 2 weeks of July</a:t>
            </a:r>
          </a:p>
          <a:p>
            <a:pPr lvl="1"/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Early August</a:t>
            </a:r>
          </a:p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Flooding instead of treating</a:t>
            </a:r>
            <a:endParaRPr lang="fr-CA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lvl="1"/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healthy fruits that are not dried out will survive the flooding.</a:t>
            </a:r>
            <a:endParaRPr lang="fr-CA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lvl="2"/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Until evidence to the contrary.</a:t>
            </a:r>
            <a:endParaRPr lang="fr-CA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lvl="1"/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caterpillars are protected from pesticides in the fruits.</a:t>
            </a:r>
            <a:endParaRPr lang="fr-CA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lvl="2"/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But they can still be drowned!</a:t>
            </a:r>
            <a:endParaRPr lang="fr-CA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BE101FB7-07D8-54DD-989A-7B5EBDB337E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6164676" y="4919306"/>
            <a:ext cx="542925" cy="542925"/>
            <a:chOff x="6551802" y="440729"/>
            <a:chExt cx="1249959" cy="1249959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7861533A-9C32-9C2E-C017-C75F55DEC967}"/>
                </a:ext>
              </a:extLst>
            </p:cNvPr>
            <p:cNvSpPr/>
            <p:nvPr/>
          </p:nvSpPr>
          <p:spPr>
            <a:xfrm>
              <a:off x="6883166" y="915064"/>
              <a:ext cx="587230" cy="56206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7" name="Graphique 6" descr="Glissant avec un remplissage uni">
              <a:extLst>
                <a:ext uri="{FF2B5EF4-FFF2-40B4-BE49-F238E27FC236}">
                  <a16:creationId xmlns:a16="http://schemas.microsoft.com/office/drawing/2014/main" id="{5615BF0D-BA5E-6491-AB15-8E0CB9524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551802" y="440729"/>
              <a:ext cx="1249959" cy="1249959"/>
            </a:xfrm>
            <a:prstGeom prst="rect">
              <a:avLst/>
            </a:prstGeom>
          </p:spPr>
        </p:pic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5BEF2E7E-3A0C-4115-691E-DE389B78DEFA}"/>
              </a:ext>
            </a:extLst>
          </p:cNvPr>
          <p:cNvPicPr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684838"/>
            <a:ext cx="492125" cy="4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2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C3444B5-178E-4DD0-A0FB-879DBE48535A}">
  <we:reference id="wa104380121" version="2.0.0.0" store="fr-FR" storeType="OMEX"/>
  <we:alternateReferences>
    <we:reference id="WA104380121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357</Words>
  <Application>Microsoft Macintosh PowerPoint</Application>
  <PresentationFormat>Widescreen</PresentationFormat>
  <Paragraphs>119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Segoe UI Black</vt:lpstr>
      <vt:lpstr>Thème Office</vt:lpstr>
      <vt:lpstr>PowerPoint Presentation</vt:lpstr>
      <vt:lpstr>Presentation Overview</vt:lpstr>
      <vt:lpstr>Spring Flooding</vt:lpstr>
      <vt:lpstr>PowerPoint Presentation</vt:lpstr>
      <vt:lpstr>PowerPoint Presentation</vt:lpstr>
      <vt:lpstr>Summer Flooding</vt:lpstr>
      <vt:lpstr>PowerPoint Presentation</vt:lpstr>
      <vt:lpstr>PowerPoint Presentation</vt:lpstr>
      <vt:lpstr>Summer Flooding: Partial conclusions</vt:lpstr>
      <vt:lpstr>2023 Planning</vt:lpstr>
      <vt:lpstr>2023 Planning</vt:lpstr>
      <vt:lpstr>Reminders</vt:lpstr>
      <vt:lpstr>PowerPoint Presentation</vt:lpstr>
      <vt:lpstr>PowerPoint Presentation</vt:lpstr>
      <vt:lpstr>Filter Screens</vt:lpstr>
      <vt:lpstr>PowerPoint Presentation</vt:lpstr>
      <vt:lpstr>PowerPoint Presentation</vt:lpstr>
      <vt:lpstr>Filter screens</vt:lpstr>
      <vt:lpstr>Thank you 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Fireworm 4</dc:title>
  <dc:creator>François Gervais</dc:creator>
  <cp:lastModifiedBy>Carolina Correa</cp:lastModifiedBy>
  <cp:revision>20</cp:revision>
  <dcterms:created xsi:type="dcterms:W3CDTF">2023-01-10T13:37:03Z</dcterms:created>
  <dcterms:modified xsi:type="dcterms:W3CDTF">2023-03-13T18:00:37Z</dcterms:modified>
</cp:coreProperties>
</file>