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8" r:id="rId3"/>
    <p:sldMasterId id="2147483710" r:id="rId4"/>
    <p:sldMasterId id="2147483713" r:id="rId5"/>
    <p:sldMasterId id="2147483737" r:id="rId6"/>
    <p:sldMasterId id="2147483749" r:id="rId7"/>
    <p:sldMasterId id="2147483754" r:id="rId8"/>
    <p:sldMasterId id="2147483759" r:id="rId9"/>
  </p:sldMasterIdLst>
  <p:notesMasterIdLst>
    <p:notesMasterId r:id="rId44"/>
  </p:notesMasterIdLst>
  <p:sldIdLst>
    <p:sldId id="258" r:id="rId10"/>
    <p:sldId id="1082" r:id="rId11"/>
    <p:sldId id="1089" r:id="rId12"/>
    <p:sldId id="1096" r:id="rId13"/>
    <p:sldId id="1055" r:id="rId14"/>
    <p:sldId id="1056" r:id="rId15"/>
    <p:sldId id="1032" r:id="rId16"/>
    <p:sldId id="1057" r:id="rId17"/>
    <p:sldId id="1090" r:id="rId18"/>
    <p:sldId id="1097" r:id="rId19"/>
    <p:sldId id="1092" r:id="rId20"/>
    <p:sldId id="1101" r:id="rId21"/>
    <p:sldId id="480" r:id="rId22"/>
    <p:sldId id="1115" r:id="rId23"/>
    <p:sldId id="308" r:id="rId24"/>
    <p:sldId id="309" r:id="rId25"/>
    <p:sldId id="479" r:id="rId26"/>
    <p:sldId id="1098" r:id="rId27"/>
    <p:sldId id="1113" r:id="rId28"/>
    <p:sldId id="1112" r:id="rId29"/>
    <p:sldId id="288" r:id="rId30"/>
    <p:sldId id="603" r:id="rId31"/>
    <p:sldId id="256" r:id="rId32"/>
    <p:sldId id="275" r:id="rId33"/>
    <p:sldId id="1099" r:id="rId34"/>
    <p:sldId id="1117" r:id="rId35"/>
    <p:sldId id="607" r:id="rId36"/>
    <p:sldId id="1116" r:id="rId37"/>
    <p:sldId id="1094" r:id="rId38"/>
    <p:sldId id="1095" r:id="rId39"/>
    <p:sldId id="1118" r:id="rId40"/>
    <p:sldId id="1114" r:id="rId41"/>
    <p:sldId id="262" r:id="rId42"/>
    <p:sldId id="27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77"/>
    <p:restoredTop sz="89333"/>
  </p:normalViewPr>
  <p:slideViewPr>
    <p:cSldViewPr snapToGrid="0" snapToObjects="1">
      <p:cViewPr varScale="1">
        <p:scale>
          <a:sx n="125" d="100"/>
          <a:sy n="125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85B63-7660-BE44-8219-B81109E69D3E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71B39-A5BD-BA40-B0F3-5A160B8AA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30 min time slot.  16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 2023.  New Brunswick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54F49-70F7-C144-B8A5-C8C20B929D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63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71B39-A5BD-BA40-B0F3-5A160B8AA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988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17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231D-F248-7249-A9B6-BBC8F2177E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3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231D-F248-7249-A9B6-BBC8F2177E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63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BABB4-A275-2B45-9A66-E94835C107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Leaf on a plant treated with just the protectant</a:t>
            </a:r>
            <a:r>
              <a:rPr lang="en-US" baseline="0" dirty="0"/>
              <a:t> fungicide </a:t>
            </a:r>
            <a:r>
              <a:rPr lang="en-US" baseline="0" dirty="0" err="1"/>
              <a:t>chlorothalonil</a:t>
            </a:r>
            <a:r>
              <a:rPr lang="en-US" baseline="0" dirty="0"/>
              <a:t>.  Limited to no fungicide spray is deposited on the lower surface of leaves.  Consequently very poor control of powdery mildew on the lower surface of leaves when just a protectant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77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13221-01BE-164A-B406-A4D9683F7A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When PM is not controlled well on the lower surface of leaves they</a:t>
            </a:r>
            <a:r>
              <a:rPr lang="en-US" baseline="0" dirty="0"/>
              <a:t> turn yellow and then die prematurely.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67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231D-F248-7249-A9B6-BBC8F2177E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980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243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25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prevention. Don’t wait until you have a disease problem before you start thinking about managing.  Recognize plant diseases are challenging to manage.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044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372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765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076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71B39-A5BD-BA40-B0F3-5A160B8AA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428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80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8483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29168-9596-B84F-B737-D1184E76E8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71B39-A5BD-BA40-B0F3-5A160B8AA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36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37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8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8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42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4207D-9BEB-4AA8-8E8A-951FC6B48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75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71B39-A5BD-BA40-B0F3-5A160B8AA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30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7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90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668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489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89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77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933907"/>
            <a:ext cx="12195048" cy="494219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3581" t="-7524" r="-28025" b="-97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2" b="1" i="0" spc="0" baseline="0">
                <a:solidFill>
                  <a:srgbClr val="CA1B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85101"/>
            <a:ext cx="9144000" cy="488049"/>
          </a:xfrm>
        </p:spPr>
        <p:txBody>
          <a:bodyPr/>
          <a:lstStyle>
            <a:lvl1pPr marL="0" indent="0" algn="ctr">
              <a:buNone/>
              <a:defRPr sz="2400" b="0" baseline="0">
                <a:latin typeface="Arial" charset="0"/>
                <a:ea typeface="Arial" charset="0"/>
                <a:cs typeface="Arial" charset="0"/>
              </a:defRPr>
            </a:lvl1pPr>
            <a:lvl2pPr marL="457264" indent="0" algn="ctr">
              <a:buNone/>
              <a:defRPr sz="2001"/>
            </a:lvl2pPr>
            <a:lvl3pPr marL="914531" indent="0" algn="ctr">
              <a:buNone/>
              <a:defRPr sz="1800"/>
            </a:lvl3pPr>
            <a:lvl4pPr marL="1371797" indent="0" algn="ctr">
              <a:buNone/>
              <a:defRPr sz="1600"/>
            </a:lvl4pPr>
            <a:lvl5pPr marL="1829062" indent="0" algn="ctr">
              <a:buNone/>
              <a:defRPr sz="1600"/>
            </a:lvl5pPr>
            <a:lvl6pPr marL="2286328" indent="0" algn="ctr">
              <a:buNone/>
              <a:defRPr sz="1600"/>
            </a:lvl6pPr>
            <a:lvl7pPr marL="2743593" indent="0" algn="ctr">
              <a:buNone/>
              <a:defRPr sz="1600"/>
            </a:lvl7pPr>
            <a:lvl8pPr marL="3200860" indent="0" algn="ctr">
              <a:buNone/>
              <a:defRPr sz="1600"/>
            </a:lvl8pPr>
            <a:lvl9pPr marL="3658126" indent="0" algn="ctr">
              <a:buNone/>
              <a:defRPr sz="1600"/>
            </a:lvl9pPr>
          </a:lstStyle>
          <a:p>
            <a:r>
              <a:rPr lang="en-US" dirty="0"/>
              <a:t>Speaker, Month Day, Year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921" y="5738659"/>
            <a:ext cx="3222266" cy="704191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5136310" y="3678951"/>
            <a:ext cx="1919377" cy="45719"/>
          </a:xfrm>
          <a:prstGeom prst="rect">
            <a:avLst/>
          </a:pr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Freeform 22"/>
          <p:cNvSpPr/>
          <p:nvPr userDrawn="1"/>
        </p:nvSpPr>
        <p:spPr>
          <a:xfrm>
            <a:off x="102570" y="75417"/>
            <a:ext cx="11992023" cy="6704859"/>
          </a:xfrm>
          <a:custGeom>
            <a:avLst/>
            <a:gdLst>
              <a:gd name="connsiteX0" fmla="*/ 176271 w 11821099"/>
              <a:gd name="connsiteY0" fmla="*/ 165252 h 6510968"/>
              <a:gd name="connsiteX1" fmla="*/ 176271 w 11821099"/>
              <a:gd name="connsiteY1" fmla="*/ 6345715 h 6510968"/>
              <a:gd name="connsiteX2" fmla="*/ 11644830 w 11821099"/>
              <a:gd name="connsiteY2" fmla="*/ 6345715 h 6510968"/>
              <a:gd name="connsiteX3" fmla="*/ 11644830 w 11821099"/>
              <a:gd name="connsiteY3" fmla="*/ 165252 h 6510968"/>
              <a:gd name="connsiteX4" fmla="*/ 0 w 11821099"/>
              <a:gd name="connsiteY4" fmla="*/ 0 h 6510968"/>
              <a:gd name="connsiteX5" fmla="*/ 11821099 w 11821099"/>
              <a:gd name="connsiteY5" fmla="*/ 0 h 6510968"/>
              <a:gd name="connsiteX6" fmla="*/ 11821099 w 11821099"/>
              <a:gd name="connsiteY6" fmla="*/ 6510968 h 6510968"/>
              <a:gd name="connsiteX7" fmla="*/ 0 w 11821099"/>
              <a:gd name="connsiteY7" fmla="*/ 6510968 h 65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099" h="6510968">
                <a:moveTo>
                  <a:pt x="176271" y="165252"/>
                </a:moveTo>
                <a:lnTo>
                  <a:pt x="176271" y="6345715"/>
                </a:lnTo>
                <a:lnTo>
                  <a:pt x="11644830" y="6345715"/>
                </a:lnTo>
                <a:lnTo>
                  <a:pt x="11644830" y="165252"/>
                </a:lnTo>
                <a:close/>
                <a:moveTo>
                  <a:pt x="0" y="0"/>
                </a:moveTo>
                <a:lnTo>
                  <a:pt x="11821099" y="0"/>
                </a:lnTo>
                <a:lnTo>
                  <a:pt x="11821099" y="6510968"/>
                </a:lnTo>
                <a:lnTo>
                  <a:pt x="0" y="6510968"/>
                </a:lnTo>
                <a:close/>
              </a:path>
            </a:pathLst>
          </a:cu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93643" y="5855526"/>
            <a:ext cx="1889303" cy="839904"/>
            <a:chOff x="693642" y="5855526"/>
            <a:chExt cx="1889302" cy="839904"/>
          </a:xfrm>
        </p:grpSpPr>
        <p:sp>
          <p:nvSpPr>
            <p:cNvPr id="28" name="Rectangle 27"/>
            <p:cNvSpPr/>
            <p:nvPr userDrawn="1"/>
          </p:nvSpPr>
          <p:spPr>
            <a:xfrm>
              <a:off x="693642" y="5855526"/>
              <a:ext cx="1889302" cy="839904"/>
            </a:xfrm>
            <a:prstGeom prst="rect">
              <a:avLst/>
            </a:prstGeom>
            <a:solidFill>
              <a:srgbClr val="CA1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48" y="6034189"/>
              <a:ext cx="1582298" cy="45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153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CA1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2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01.</a:t>
            </a:r>
            <a:br>
              <a:rPr lang="en-US" dirty="0"/>
            </a:br>
            <a:r>
              <a:rPr lang="en-US" dirty="0"/>
              <a:t>New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567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64" indent="0" algn="ctr">
              <a:buNone/>
              <a:defRPr sz="2001"/>
            </a:lvl2pPr>
            <a:lvl3pPr marL="914531" indent="0" algn="ctr">
              <a:buNone/>
              <a:defRPr sz="1800"/>
            </a:lvl3pPr>
            <a:lvl4pPr marL="1371797" indent="0" algn="ctr">
              <a:buNone/>
              <a:defRPr sz="1600"/>
            </a:lvl4pPr>
            <a:lvl5pPr marL="1829062" indent="0" algn="ctr">
              <a:buNone/>
              <a:defRPr sz="1600"/>
            </a:lvl5pPr>
            <a:lvl6pPr marL="2286328" indent="0" algn="ctr">
              <a:buNone/>
              <a:defRPr sz="1600"/>
            </a:lvl6pPr>
            <a:lvl7pPr marL="2743593" indent="0" algn="ctr">
              <a:buNone/>
              <a:defRPr sz="1600"/>
            </a:lvl7pPr>
            <a:lvl8pPr marL="3200860" indent="0" algn="ctr">
              <a:buNone/>
              <a:defRPr sz="1600"/>
            </a:lvl8pPr>
            <a:lvl9pPr marL="365812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136310" y="3678951"/>
            <a:ext cx="191937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64265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102570" y="75417"/>
            <a:ext cx="11992023" cy="6704859"/>
          </a:xfrm>
          <a:custGeom>
            <a:avLst/>
            <a:gdLst>
              <a:gd name="connsiteX0" fmla="*/ 176271 w 11821099"/>
              <a:gd name="connsiteY0" fmla="*/ 165252 h 6510968"/>
              <a:gd name="connsiteX1" fmla="*/ 176271 w 11821099"/>
              <a:gd name="connsiteY1" fmla="*/ 6345715 h 6510968"/>
              <a:gd name="connsiteX2" fmla="*/ 11644830 w 11821099"/>
              <a:gd name="connsiteY2" fmla="*/ 6345715 h 6510968"/>
              <a:gd name="connsiteX3" fmla="*/ 11644830 w 11821099"/>
              <a:gd name="connsiteY3" fmla="*/ 165252 h 6510968"/>
              <a:gd name="connsiteX4" fmla="*/ 0 w 11821099"/>
              <a:gd name="connsiteY4" fmla="*/ 0 h 6510968"/>
              <a:gd name="connsiteX5" fmla="*/ 11821099 w 11821099"/>
              <a:gd name="connsiteY5" fmla="*/ 0 h 6510968"/>
              <a:gd name="connsiteX6" fmla="*/ 11821099 w 11821099"/>
              <a:gd name="connsiteY6" fmla="*/ 6510968 h 6510968"/>
              <a:gd name="connsiteX7" fmla="*/ 0 w 11821099"/>
              <a:gd name="connsiteY7" fmla="*/ 6510968 h 65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099" h="6510968">
                <a:moveTo>
                  <a:pt x="176271" y="165252"/>
                </a:moveTo>
                <a:lnTo>
                  <a:pt x="176271" y="6345715"/>
                </a:lnTo>
                <a:lnTo>
                  <a:pt x="11644830" y="6345715"/>
                </a:lnTo>
                <a:lnTo>
                  <a:pt x="11644830" y="165252"/>
                </a:lnTo>
                <a:close/>
                <a:moveTo>
                  <a:pt x="0" y="0"/>
                </a:moveTo>
                <a:lnTo>
                  <a:pt x="11821099" y="0"/>
                </a:lnTo>
                <a:lnTo>
                  <a:pt x="11821099" y="6510968"/>
                </a:lnTo>
                <a:lnTo>
                  <a:pt x="0" y="6510968"/>
                </a:lnTo>
                <a:close/>
              </a:path>
            </a:pathLst>
          </a:cu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3643" y="713529"/>
            <a:ext cx="10779221" cy="6603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This is an example of a one-line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78164" y="1643844"/>
            <a:ext cx="1919377" cy="45719"/>
          </a:xfrm>
          <a:prstGeom prst="rect">
            <a:avLst/>
          </a:pr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9049735" y="74660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64750" y="1989138"/>
            <a:ext cx="10808111" cy="363855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3643" y="5855526"/>
            <a:ext cx="1889303" cy="839904"/>
            <a:chOff x="693642" y="5855526"/>
            <a:chExt cx="1889302" cy="8399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93642" y="5855526"/>
              <a:ext cx="1889302" cy="839904"/>
            </a:xfrm>
            <a:prstGeom prst="rect">
              <a:avLst/>
            </a:prstGeom>
            <a:solidFill>
              <a:srgbClr val="CA1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48" y="6034189"/>
              <a:ext cx="1582298" cy="45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8304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93644" y="713532"/>
            <a:ext cx="10779221" cy="124464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This is an example of a really long title that takes up two whole lines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78164" y="2235494"/>
            <a:ext cx="1919377" cy="45719"/>
          </a:xfrm>
          <a:prstGeom prst="rect">
            <a:avLst/>
          </a:pr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reeform 4"/>
          <p:cNvSpPr/>
          <p:nvPr userDrawn="1"/>
        </p:nvSpPr>
        <p:spPr>
          <a:xfrm>
            <a:off x="102570" y="75417"/>
            <a:ext cx="11992023" cy="6704859"/>
          </a:xfrm>
          <a:custGeom>
            <a:avLst/>
            <a:gdLst>
              <a:gd name="connsiteX0" fmla="*/ 176271 w 11821099"/>
              <a:gd name="connsiteY0" fmla="*/ 165252 h 6510968"/>
              <a:gd name="connsiteX1" fmla="*/ 176271 w 11821099"/>
              <a:gd name="connsiteY1" fmla="*/ 6345715 h 6510968"/>
              <a:gd name="connsiteX2" fmla="*/ 11644830 w 11821099"/>
              <a:gd name="connsiteY2" fmla="*/ 6345715 h 6510968"/>
              <a:gd name="connsiteX3" fmla="*/ 11644830 w 11821099"/>
              <a:gd name="connsiteY3" fmla="*/ 165252 h 6510968"/>
              <a:gd name="connsiteX4" fmla="*/ 0 w 11821099"/>
              <a:gd name="connsiteY4" fmla="*/ 0 h 6510968"/>
              <a:gd name="connsiteX5" fmla="*/ 11821099 w 11821099"/>
              <a:gd name="connsiteY5" fmla="*/ 0 h 6510968"/>
              <a:gd name="connsiteX6" fmla="*/ 11821099 w 11821099"/>
              <a:gd name="connsiteY6" fmla="*/ 6510968 h 6510968"/>
              <a:gd name="connsiteX7" fmla="*/ 0 w 11821099"/>
              <a:gd name="connsiteY7" fmla="*/ 6510968 h 65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099" h="6510968">
                <a:moveTo>
                  <a:pt x="176271" y="165252"/>
                </a:moveTo>
                <a:lnTo>
                  <a:pt x="176271" y="6345715"/>
                </a:lnTo>
                <a:lnTo>
                  <a:pt x="11644830" y="6345715"/>
                </a:lnTo>
                <a:lnTo>
                  <a:pt x="11644830" y="165252"/>
                </a:lnTo>
                <a:close/>
                <a:moveTo>
                  <a:pt x="0" y="0"/>
                </a:moveTo>
                <a:lnTo>
                  <a:pt x="11821099" y="0"/>
                </a:lnTo>
                <a:lnTo>
                  <a:pt x="11821099" y="6510968"/>
                </a:lnTo>
                <a:lnTo>
                  <a:pt x="0" y="6510968"/>
                </a:lnTo>
                <a:close/>
              </a:path>
            </a:pathLst>
          </a:cu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64752" y="2621669"/>
            <a:ext cx="10808113" cy="302467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3643" y="5855526"/>
            <a:ext cx="1889303" cy="839904"/>
            <a:chOff x="693642" y="5855526"/>
            <a:chExt cx="1889302" cy="8399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93642" y="5855526"/>
              <a:ext cx="1889302" cy="839904"/>
            </a:xfrm>
            <a:prstGeom prst="rect">
              <a:avLst/>
            </a:prstGeom>
            <a:solidFill>
              <a:srgbClr val="CA1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48" y="6034189"/>
              <a:ext cx="1582298" cy="45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74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 userDrawn="1"/>
        </p:nvSpPr>
        <p:spPr>
          <a:xfrm>
            <a:off x="102570" y="75417"/>
            <a:ext cx="11992023" cy="6704859"/>
          </a:xfrm>
          <a:custGeom>
            <a:avLst/>
            <a:gdLst>
              <a:gd name="connsiteX0" fmla="*/ 176271 w 11821099"/>
              <a:gd name="connsiteY0" fmla="*/ 165252 h 6510968"/>
              <a:gd name="connsiteX1" fmla="*/ 176271 w 11821099"/>
              <a:gd name="connsiteY1" fmla="*/ 6345715 h 6510968"/>
              <a:gd name="connsiteX2" fmla="*/ 11644830 w 11821099"/>
              <a:gd name="connsiteY2" fmla="*/ 6345715 h 6510968"/>
              <a:gd name="connsiteX3" fmla="*/ 11644830 w 11821099"/>
              <a:gd name="connsiteY3" fmla="*/ 165252 h 6510968"/>
              <a:gd name="connsiteX4" fmla="*/ 0 w 11821099"/>
              <a:gd name="connsiteY4" fmla="*/ 0 h 6510968"/>
              <a:gd name="connsiteX5" fmla="*/ 11821099 w 11821099"/>
              <a:gd name="connsiteY5" fmla="*/ 0 h 6510968"/>
              <a:gd name="connsiteX6" fmla="*/ 11821099 w 11821099"/>
              <a:gd name="connsiteY6" fmla="*/ 6510968 h 6510968"/>
              <a:gd name="connsiteX7" fmla="*/ 0 w 11821099"/>
              <a:gd name="connsiteY7" fmla="*/ 6510968 h 65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099" h="6510968">
                <a:moveTo>
                  <a:pt x="176271" y="165252"/>
                </a:moveTo>
                <a:lnTo>
                  <a:pt x="176271" y="6345715"/>
                </a:lnTo>
                <a:lnTo>
                  <a:pt x="11644830" y="6345715"/>
                </a:lnTo>
                <a:lnTo>
                  <a:pt x="11644830" y="165252"/>
                </a:lnTo>
                <a:close/>
                <a:moveTo>
                  <a:pt x="0" y="0"/>
                </a:moveTo>
                <a:lnTo>
                  <a:pt x="11821099" y="0"/>
                </a:lnTo>
                <a:lnTo>
                  <a:pt x="11821099" y="6510968"/>
                </a:lnTo>
                <a:lnTo>
                  <a:pt x="0" y="6510968"/>
                </a:lnTo>
                <a:close/>
              </a:path>
            </a:pathLst>
          </a:cu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Title 1"/>
          <p:cNvSpPr>
            <a:spLocks noGrp="1"/>
          </p:cNvSpPr>
          <p:nvPr>
            <p:ph type="title" hasCustomPrompt="1"/>
          </p:nvPr>
        </p:nvSpPr>
        <p:spPr>
          <a:xfrm>
            <a:off x="693643" y="713529"/>
            <a:ext cx="10779221" cy="6603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This is an example of a one-line title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778164" y="1643844"/>
            <a:ext cx="1919377" cy="45719"/>
          </a:xfrm>
          <a:prstGeom prst="rect">
            <a:avLst/>
          </a:pr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6" name="TextBox 45"/>
          <p:cNvSpPr txBox="1"/>
          <p:nvPr userDrawn="1"/>
        </p:nvSpPr>
        <p:spPr>
          <a:xfrm>
            <a:off x="9049735" y="74660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8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64751" y="1989138"/>
            <a:ext cx="5095026" cy="363855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Content Placeholder 12"/>
          <p:cNvSpPr>
            <a:spLocks noGrp="1"/>
          </p:cNvSpPr>
          <p:nvPr>
            <p:ph sz="quarter" idx="10"/>
          </p:nvPr>
        </p:nvSpPr>
        <p:spPr>
          <a:xfrm>
            <a:off x="5995990" y="1989139"/>
            <a:ext cx="5476875" cy="3638550"/>
          </a:xfrm>
        </p:spPr>
        <p:txBody>
          <a:bodyPr/>
          <a:lstStyle/>
          <a:p>
            <a:pPr lvl="0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3643" y="5855526"/>
            <a:ext cx="1889303" cy="839904"/>
            <a:chOff x="693642" y="5855526"/>
            <a:chExt cx="1889302" cy="8399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93642" y="5855526"/>
              <a:ext cx="1889302" cy="839904"/>
            </a:xfrm>
            <a:prstGeom prst="rect">
              <a:avLst/>
            </a:prstGeom>
            <a:solidFill>
              <a:srgbClr val="CA1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48" y="6034189"/>
              <a:ext cx="1582298" cy="45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788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93644" y="713532"/>
            <a:ext cx="10779221" cy="124464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This is an example of a really long title that takes up two whole lines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78164" y="2235494"/>
            <a:ext cx="1919377" cy="45719"/>
          </a:xfrm>
          <a:prstGeom prst="rect">
            <a:avLst/>
          </a:pr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 userDrawn="1"/>
        </p:nvSpPr>
        <p:spPr>
          <a:xfrm>
            <a:off x="102570" y="75417"/>
            <a:ext cx="11992023" cy="6704859"/>
          </a:xfrm>
          <a:custGeom>
            <a:avLst/>
            <a:gdLst>
              <a:gd name="connsiteX0" fmla="*/ 176271 w 11821099"/>
              <a:gd name="connsiteY0" fmla="*/ 165252 h 6510968"/>
              <a:gd name="connsiteX1" fmla="*/ 176271 w 11821099"/>
              <a:gd name="connsiteY1" fmla="*/ 6345715 h 6510968"/>
              <a:gd name="connsiteX2" fmla="*/ 11644830 w 11821099"/>
              <a:gd name="connsiteY2" fmla="*/ 6345715 h 6510968"/>
              <a:gd name="connsiteX3" fmla="*/ 11644830 w 11821099"/>
              <a:gd name="connsiteY3" fmla="*/ 165252 h 6510968"/>
              <a:gd name="connsiteX4" fmla="*/ 0 w 11821099"/>
              <a:gd name="connsiteY4" fmla="*/ 0 h 6510968"/>
              <a:gd name="connsiteX5" fmla="*/ 11821099 w 11821099"/>
              <a:gd name="connsiteY5" fmla="*/ 0 h 6510968"/>
              <a:gd name="connsiteX6" fmla="*/ 11821099 w 11821099"/>
              <a:gd name="connsiteY6" fmla="*/ 6510968 h 6510968"/>
              <a:gd name="connsiteX7" fmla="*/ 0 w 11821099"/>
              <a:gd name="connsiteY7" fmla="*/ 6510968 h 65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099" h="6510968">
                <a:moveTo>
                  <a:pt x="176271" y="165252"/>
                </a:moveTo>
                <a:lnTo>
                  <a:pt x="176271" y="6345715"/>
                </a:lnTo>
                <a:lnTo>
                  <a:pt x="11644830" y="6345715"/>
                </a:lnTo>
                <a:lnTo>
                  <a:pt x="11644830" y="165252"/>
                </a:lnTo>
                <a:close/>
                <a:moveTo>
                  <a:pt x="0" y="0"/>
                </a:moveTo>
                <a:lnTo>
                  <a:pt x="11821099" y="0"/>
                </a:lnTo>
                <a:lnTo>
                  <a:pt x="11821099" y="6510968"/>
                </a:lnTo>
                <a:lnTo>
                  <a:pt x="0" y="6510968"/>
                </a:lnTo>
                <a:close/>
              </a:path>
            </a:pathLst>
          </a:cu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64751" y="2621669"/>
            <a:ext cx="5311844" cy="302467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12"/>
          <p:cNvSpPr>
            <a:spLocks noGrp="1"/>
          </p:cNvSpPr>
          <p:nvPr>
            <p:ph sz="quarter" idx="10"/>
          </p:nvPr>
        </p:nvSpPr>
        <p:spPr>
          <a:xfrm>
            <a:off x="6221691" y="2610461"/>
            <a:ext cx="5251172" cy="3035889"/>
          </a:xfrm>
        </p:spPr>
        <p:txBody>
          <a:bodyPr/>
          <a:lstStyle/>
          <a:p>
            <a:pPr lvl="0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93643" y="5855526"/>
            <a:ext cx="1889303" cy="839904"/>
            <a:chOff x="693642" y="5855526"/>
            <a:chExt cx="1889302" cy="83990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93642" y="5855526"/>
              <a:ext cx="1889302" cy="839904"/>
            </a:xfrm>
            <a:prstGeom prst="rect">
              <a:avLst/>
            </a:prstGeom>
            <a:solidFill>
              <a:srgbClr val="CA1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48" y="6034189"/>
              <a:ext cx="1582298" cy="45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8780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8"/>
          <p:cNvSpPr>
            <a:spLocks noGrp="1"/>
          </p:cNvSpPr>
          <p:nvPr>
            <p:ph type="pic" sz="quarter" idx="10" hasCustomPrompt="1"/>
          </p:nvPr>
        </p:nvSpPr>
        <p:spPr>
          <a:xfrm>
            <a:off x="5199320" y="1643598"/>
            <a:ext cx="6992680" cy="469121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to replace image</a:t>
            </a:r>
          </a:p>
        </p:txBody>
      </p:sp>
      <p:sp>
        <p:nvSpPr>
          <p:cNvPr id="20" name="Freeform 19"/>
          <p:cNvSpPr/>
          <p:nvPr userDrawn="1"/>
        </p:nvSpPr>
        <p:spPr>
          <a:xfrm>
            <a:off x="102570" y="75417"/>
            <a:ext cx="11992023" cy="6704859"/>
          </a:xfrm>
          <a:custGeom>
            <a:avLst/>
            <a:gdLst>
              <a:gd name="connsiteX0" fmla="*/ 176271 w 11821099"/>
              <a:gd name="connsiteY0" fmla="*/ 165252 h 6510968"/>
              <a:gd name="connsiteX1" fmla="*/ 176271 w 11821099"/>
              <a:gd name="connsiteY1" fmla="*/ 6345715 h 6510968"/>
              <a:gd name="connsiteX2" fmla="*/ 11644830 w 11821099"/>
              <a:gd name="connsiteY2" fmla="*/ 6345715 h 6510968"/>
              <a:gd name="connsiteX3" fmla="*/ 11644830 w 11821099"/>
              <a:gd name="connsiteY3" fmla="*/ 165252 h 6510968"/>
              <a:gd name="connsiteX4" fmla="*/ 0 w 11821099"/>
              <a:gd name="connsiteY4" fmla="*/ 0 h 6510968"/>
              <a:gd name="connsiteX5" fmla="*/ 11821099 w 11821099"/>
              <a:gd name="connsiteY5" fmla="*/ 0 h 6510968"/>
              <a:gd name="connsiteX6" fmla="*/ 11821099 w 11821099"/>
              <a:gd name="connsiteY6" fmla="*/ 6510968 h 6510968"/>
              <a:gd name="connsiteX7" fmla="*/ 0 w 11821099"/>
              <a:gd name="connsiteY7" fmla="*/ 6510968 h 65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099" h="6510968">
                <a:moveTo>
                  <a:pt x="176271" y="165252"/>
                </a:moveTo>
                <a:lnTo>
                  <a:pt x="176271" y="6345715"/>
                </a:lnTo>
                <a:lnTo>
                  <a:pt x="11644830" y="6345715"/>
                </a:lnTo>
                <a:lnTo>
                  <a:pt x="11644830" y="165252"/>
                </a:lnTo>
                <a:close/>
                <a:moveTo>
                  <a:pt x="0" y="0"/>
                </a:moveTo>
                <a:lnTo>
                  <a:pt x="11821099" y="0"/>
                </a:lnTo>
                <a:lnTo>
                  <a:pt x="11821099" y="6510968"/>
                </a:lnTo>
                <a:lnTo>
                  <a:pt x="0" y="6510968"/>
                </a:lnTo>
                <a:close/>
              </a:path>
            </a:pathLst>
          </a:cu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693643" y="713529"/>
            <a:ext cx="10533682" cy="6603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This is an example of a one-line title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778164" y="1643844"/>
            <a:ext cx="1919377" cy="45719"/>
          </a:xfrm>
          <a:prstGeom prst="rect">
            <a:avLst/>
          </a:pr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64753" y="1989138"/>
            <a:ext cx="4199480" cy="363855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93643" y="5855526"/>
            <a:ext cx="1889303" cy="839904"/>
            <a:chOff x="693642" y="5855526"/>
            <a:chExt cx="1889302" cy="83990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93642" y="5855526"/>
              <a:ext cx="1889302" cy="839904"/>
            </a:xfrm>
            <a:prstGeom prst="rect">
              <a:avLst/>
            </a:prstGeom>
            <a:solidFill>
              <a:srgbClr val="CA1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48" y="6034189"/>
              <a:ext cx="1582298" cy="45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427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93645" y="713532"/>
            <a:ext cx="5242089" cy="124464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This is an example </a:t>
            </a:r>
            <a:br>
              <a:rPr lang="en-US" dirty="0"/>
            </a:br>
            <a:r>
              <a:rPr lang="en-US" dirty="0"/>
              <a:t>of a two-line title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778164" y="2235494"/>
            <a:ext cx="1919377" cy="45719"/>
          </a:xfrm>
          <a:prstGeom prst="rect">
            <a:avLst/>
          </a:pr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 Placeholder 2"/>
          <p:cNvSpPr>
            <a:spLocks noGrp="1"/>
          </p:cNvSpPr>
          <p:nvPr userDrawn="1"/>
        </p:nvSpPr>
        <p:spPr>
          <a:xfrm>
            <a:off x="665361" y="2661473"/>
            <a:ext cx="5052238" cy="2633164"/>
          </a:xfrm>
          <a:prstGeom prst="rect">
            <a:avLst/>
          </a:prstGeom>
        </p:spPr>
        <p:txBody>
          <a:bodyPr vert="horz" lIns="91441" tIns="45720" rIns="91441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b="0" i="0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b="1" i="0" kern="1200">
                <a:solidFill>
                  <a:srgbClr val="CA1B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i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1" dirty="0"/>
              <a:t>First Level</a:t>
            </a:r>
          </a:p>
          <a:p>
            <a:pPr lvl="1"/>
            <a:r>
              <a:rPr lang="en-US" sz="2400" dirty="0"/>
              <a:t>Second level</a:t>
            </a:r>
          </a:p>
          <a:p>
            <a:pPr lvl="2"/>
            <a:r>
              <a:rPr lang="en-US" sz="2001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11"/>
          </p:nvPr>
        </p:nvSpPr>
        <p:spPr>
          <a:xfrm>
            <a:off x="6358606" y="0"/>
            <a:ext cx="5833394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  <a:p>
            <a:r>
              <a:rPr lang="en-US" dirty="0"/>
              <a:t>Click to replace image</a:t>
            </a:r>
          </a:p>
        </p:txBody>
      </p:sp>
      <p:sp>
        <p:nvSpPr>
          <p:cNvPr id="23" name="Freeform 22"/>
          <p:cNvSpPr/>
          <p:nvPr userDrawn="1"/>
        </p:nvSpPr>
        <p:spPr>
          <a:xfrm>
            <a:off x="102570" y="75417"/>
            <a:ext cx="11992023" cy="6704859"/>
          </a:xfrm>
          <a:custGeom>
            <a:avLst/>
            <a:gdLst>
              <a:gd name="connsiteX0" fmla="*/ 176271 w 11821099"/>
              <a:gd name="connsiteY0" fmla="*/ 165252 h 6510968"/>
              <a:gd name="connsiteX1" fmla="*/ 176271 w 11821099"/>
              <a:gd name="connsiteY1" fmla="*/ 6345715 h 6510968"/>
              <a:gd name="connsiteX2" fmla="*/ 11644830 w 11821099"/>
              <a:gd name="connsiteY2" fmla="*/ 6345715 h 6510968"/>
              <a:gd name="connsiteX3" fmla="*/ 11644830 w 11821099"/>
              <a:gd name="connsiteY3" fmla="*/ 165252 h 6510968"/>
              <a:gd name="connsiteX4" fmla="*/ 0 w 11821099"/>
              <a:gd name="connsiteY4" fmla="*/ 0 h 6510968"/>
              <a:gd name="connsiteX5" fmla="*/ 11821099 w 11821099"/>
              <a:gd name="connsiteY5" fmla="*/ 0 h 6510968"/>
              <a:gd name="connsiteX6" fmla="*/ 11821099 w 11821099"/>
              <a:gd name="connsiteY6" fmla="*/ 6510968 h 6510968"/>
              <a:gd name="connsiteX7" fmla="*/ 0 w 11821099"/>
              <a:gd name="connsiteY7" fmla="*/ 6510968 h 65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099" h="6510968">
                <a:moveTo>
                  <a:pt x="176271" y="165252"/>
                </a:moveTo>
                <a:lnTo>
                  <a:pt x="176271" y="6345715"/>
                </a:lnTo>
                <a:lnTo>
                  <a:pt x="11644830" y="6345715"/>
                </a:lnTo>
                <a:lnTo>
                  <a:pt x="11644830" y="165252"/>
                </a:lnTo>
                <a:close/>
                <a:moveTo>
                  <a:pt x="0" y="0"/>
                </a:moveTo>
                <a:lnTo>
                  <a:pt x="11821099" y="0"/>
                </a:lnTo>
                <a:lnTo>
                  <a:pt x="11821099" y="6510968"/>
                </a:lnTo>
                <a:lnTo>
                  <a:pt x="0" y="6510968"/>
                </a:lnTo>
                <a:close/>
              </a:path>
            </a:pathLst>
          </a:cu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93643" y="5855526"/>
            <a:ext cx="1889303" cy="839904"/>
            <a:chOff x="693642" y="5855526"/>
            <a:chExt cx="1889302" cy="83990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93642" y="5855526"/>
              <a:ext cx="1889302" cy="839904"/>
            </a:xfrm>
            <a:prstGeom prst="rect">
              <a:avLst/>
            </a:prstGeom>
            <a:solidFill>
              <a:srgbClr val="CA1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48" y="6034189"/>
              <a:ext cx="1582298" cy="45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48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59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/>
          </p:cNvSpPr>
          <p:nvPr>
            <p:ph type="pic" sz="quarter" idx="10" hasCustomPrompt="1"/>
          </p:nvPr>
        </p:nvSpPr>
        <p:spPr>
          <a:xfrm>
            <a:off x="479342" y="443060"/>
            <a:ext cx="5497252" cy="595835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to replace image</a:t>
            </a:r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6165131" y="443060"/>
            <a:ext cx="5542961" cy="308256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to replace image</a:t>
            </a:r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2" hasCustomPrompt="1"/>
          </p:nvPr>
        </p:nvSpPr>
        <p:spPr>
          <a:xfrm>
            <a:off x="6165132" y="3704734"/>
            <a:ext cx="2667785" cy="269667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to replace image</a:t>
            </a:r>
          </a:p>
        </p:txBody>
      </p:sp>
      <p:sp>
        <p:nvSpPr>
          <p:cNvPr id="16" name="Picture Placeholder 28"/>
          <p:cNvSpPr>
            <a:spLocks noGrp="1"/>
          </p:cNvSpPr>
          <p:nvPr>
            <p:ph type="pic" sz="quarter" idx="13" hasCustomPrompt="1"/>
          </p:nvPr>
        </p:nvSpPr>
        <p:spPr>
          <a:xfrm>
            <a:off x="9030879" y="3704734"/>
            <a:ext cx="2677212" cy="269667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to replace image</a:t>
            </a:r>
          </a:p>
        </p:txBody>
      </p:sp>
      <p:sp>
        <p:nvSpPr>
          <p:cNvPr id="25" name="Freeform 24"/>
          <p:cNvSpPr/>
          <p:nvPr userDrawn="1"/>
        </p:nvSpPr>
        <p:spPr>
          <a:xfrm>
            <a:off x="102570" y="75417"/>
            <a:ext cx="11992023" cy="6704859"/>
          </a:xfrm>
          <a:custGeom>
            <a:avLst/>
            <a:gdLst>
              <a:gd name="connsiteX0" fmla="*/ 176271 w 11821099"/>
              <a:gd name="connsiteY0" fmla="*/ 165252 h 6510968"/>
              <a:gd name="connsiteX1" fmla="*/ 176271 w 11821099"/>
              <a:gd name="connsiteY1" fmla="*/ 6345715 h 6510968"/>
              <a:gd name="connsiteX2" fmla="*/ 11644830 w 11821099"/>
              <a:gd name="connsiteY2" fmla="*/ 6345715 h 6510968"/>
              <a:gd name="connsiteX3" fmla="*/ 11644830 w 11821099"/>
              <a:gd name="connsiteY3" fmla="*/ 165252 h 6510968"/>
              <a:gd name="connsiteX4" fmla="*/ 0 w 11821099"/>
              <a:gd name="connsiteY4" fmla="*/ 0 h 6510968"/>
              <a:gd name="connsiteX5" fmla="*/ 11821099 w 11821099"/>
              <a:gd name="connsiteY5" fmla="*/ 0 h 6510968"/>
              <a:gd name="connsiteX6" fmla="*/ 11821099 w 11821099"/>
              <a:gd name="connsiteY6" fmla="*/ 6510968 h 6510968"/>
              <a:gd name="connsiteX7" fmla="*/ 0 w 11821099"/>
              <a:gd name="connsiteY7" fmla="*/ 6510968 h 65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099" h="6510968">
                <a:moveTo>
                  <a:pt x="176271" y="165252"/>
                </a:moveTo>
                <a:lnTo>
                  <a:pt x="176271" y="6345715"/>
                </a:lnTo>
                <a:lnTo>
                  <a:pt x="11644830" y="6345715"/>
                </a:lnTo>
                <a:lnTo>
                  <a:pt x="11644830" y="165252"/>
                </a:lnTo>
                <a:close/>
                <a:moveTo>
                  <a:pt x="0" y="0"/>
                </a:moveTo>
                <a:lnTo>
                  <a:pt x="11821099" y="0"/>
                </a:lnTo>
                <a:lnTo>
                  <a:pt x="11821099" y="6510968"/>
                </a:lnTo>
                <a:lnTo>
                  <a:pt x="0" y="6510968"/>
                </a:lnTo>
                <a:close/>
              </a:path>
            </a:pathLst>
          </a:cu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3643" y="5855526"/>
            <a:ext cx="1889303" cy="839904"/>
            <a:chOff x="693642" y="5855526"/>
            <a:chExt cx="1889302" cy="8399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93642" y="5855526"/>
              <a:ext cx="1889302" cy="839904"/>
            </a:xfrm>
            <a:prstGeom prst="rect">
              <a:avLst/>
            </a:prstGeom>
            <a:solidFill>
              <a:srgbClr val="CA1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48" y="6034189"/>
              <a:ext cx="1582298" cy="45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16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/>
          </p:cNvSpPr>
          <p:nvPr>
            <p:ph type="pic" sz="quarter" idx="10" hasCustomPrompt="1"/>
          </p:nvPr>
        </p:nvSpPr>
        <p:spPr>
          <a:xfrm>
            <a:off x="479342" y="443060"/>
            <a:ext cx="5497252" cy="595835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to replace image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102570" y="75417"/>
            <a:ext cx="11992023" cy="6704859"/>
          </a:xfrm>
          <a:custGeom>
            <a:avLst/>
            <a:gdLst>
              <a:gd name="connsiteX0" fmla="*/ 176271 w 11821099"/>
              <a:gd name="connsiteY0" fmla="*/ 165252 h 6510968"/>
              <a:gd name="connsiteX1" fmla="*/ 176271 w 11821099"/>
              <a:gd name="connsiteY1" fmla="*/ 6345715 h 6510968"/>
              <a:gd name="connsiteX2" fmla="*/ 11644830 w 11821099"/>
              <a:gd name="connsiteY2" fmla="*/ 6345715 h 6510968"/>
              <a:gd name="connsiteX3" fmla="*/ 11644830 w 11821099"/>
              <a:gd name="connsiteY3" fmla="*/ 165252 h 6510968"/>
              <a:gd name="connsiteX4" fmla="*/ 0 w 11821099"/>
              <a:gd name="connsiteY4" fmla="*/ 0 h 6510968"/>
              <a:gd name="connsiteX5" fmla="*/ 11821099 w 11821099"/>
              <a:gd name="connsiteY5" fmla="*/ 0 h 6510968"/>
              <a:gd name="connsiteX6" fmla="*/ 11821099 w 11821099"/>
              <a:gd name="connsiteY6" fmla="*/ 6510968 h 6510968"/>
              <a:gd name="connsiteX7" fmla="*/ 0 w 11821099"/>
              <a:gd name="connsiteY7" fmla="*/ 6510968 h 65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099" h="6510968">
                <a:moveTo>
                  <a:pt x="176271" y="165252"/>
                </a:moveTo>
                <a:lnTo>
                  <a:pt x="176271" y="6345715"/>
                </a:lnTo>
                <a:lnTo>
                  <a:pt x="11644830" y="6345715"/>
                </a:lnTo>
                <a:lnTo>
                  <a:pt x="11644830" y="165252"/>
                </a:lnTo>
                <a:close/>
                <a:moveTo>
                  <a:pt x="0" y="0"/>
                </a:moveTo>
                <a:lnTo>
                  <a:pt x="11821099" y="0"/>
                </a:lnTo>
                <a:lnTo>
                  <a:pt x="11821099" y="6510968"/>
                </a:lnTo>
                <a:lnTo>
                  <a:pt x="0" y="6510968"/>
                </a:lnTo>
                <a:close/>
              </a:path>
            </a:pathLst>
          </a:cu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6165130" y="443060"/>
            <a:ext cx="5523016" cy="59583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replace image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3643" y="5855526"/>
            <a:ext cx="1889303" cy="839904"/>
            <a:chOff x="693642" y="5855526"/>
            <a:chExt cx="1889302" cy="8399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93642" y="5855526"/>
              <a:ext cx="1889302" cy="839904"/>
            </a:xfrm>
            <a:prstGeom prst="rect">
              <a:avLst/>
            </a:prstGeom>
            <a:solidFill>
              <a:srgbClr val="CA1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48" y="6034189"/>
              <a:ext cx="1582298" cy="45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970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3"/>
          <p:cNvSpPr>
            <a:spLocks noGrp="1"/>
          </p:cNvSpPr>
          <p:nvPr>
            <p:ph type="pic" sz="quarter" idx="14" hasCustomPrompt="1"/>
          </p:nvPr>
        </p:nvSpPr>
        <p:spPr>
          <a:xfrm>
            <a:off x="480767" y="442917"/>
            <a:ext cx="11227046" cy="595788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to replace image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102570" y="75417"/>
            <a:ext cx="11992023" cy="6704859"/>
          </a:xfrm>
          <a:custGeom>
            <a:avLst/>
            <a:gdLst>
              <a:gd name="connsiteX0" fmla="*/ 176271 w 11821099"/>
              <a:gd name="connsiteY0" fmla="*/ 165252 h 6510968"/>
              <a:gd name="connsiteX1" fmla="*/ 176271 w 11821099"/>
              <a:gd name="connsiteY1" fmla="*/ 6345715 h 6510968"/>
              <a:gd name="connsiteX2" fmla="*/ 11644830 w 11821099"/>
              <a:gd name="connsiteY2" fmla="*/ 6345715 h 6510968"/>
              <a:gd name="connsiteX3" fmla="*/ 11644830 w 11821099"/>
              <a:gd name="connsiteY3" fmla="*/ 165252 h 6510968"/>
              <a:gd name="connsiteX4" fmla="*/ 0 w 11821099"/>
              <a:gd name="connsiteY4" fmla="*/ 0 h 6510968"/>
              <a:gd name="connsiteX5" fmla="*/ 11821099 w 11821099"/>
              <a:gd name="connsiteY5" fmla="*/ 0 h 6510968"/>
              <a:gd name="connsiteX6" fmla="*/ 11821099 w 11821099"/>
              <a:gd name="connsiteY6" fmla="*/ 6510968 h 6510968"/>
              <a:gd name="connsiteX7" fmla="*/ 0 w 11821099"/>
              <a:gd name="connsiteY7" fmla="*/ 6510968 h 65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099" h="6510968">
                <a:moveTo>
                  <a:pt x="176271" y="165252"/>
                </a:moveTo>
                <a:lnTo>
                  <a:pt x="176271" y="6345715"/>
                </a:lnTo>
                <a:lnTo>
                  <a:pt x="11644830" y="6345715"/>
                </a:lnTo>
                <a:lnTo>
                  <a:pt x="11644830" y="165252"/>
                </a:lnTo>
                <a:close/>
                <a:moveTo>
                  <a:pt x="0" y="0"/>
                </a:moveTo>
                <a:lnTo>
                  <a:pt x="11821099" y="0"/>
                </a:lnTo>
                <a:lnTo>
                  <a:pt x="11821099" y="6510968"/>
                </a:lnTo>
                <a:lnTo>
                  <a:pt x="0" y="6510968"/>
                </a:lnTo>
                <a:close/>
              </a:path>
            </a:pathLst>
          </a:cu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93643" y="5855526"/>
            <a:ext cx="1889303" cy="839904"/>
            <a:chOff x="693642" y="5855526"/>
            <a:chExt cx="1889302" cy="839904"/>
          </a:xfrm>
        </p:grpSpPr>
        <p:sp>
          <p:nvSpPr>
            <p:cNvPr id="8" name="Rectangle 7"/>
            <p:cNvSpPr/>
            <p:nvPr userDrawn="1"/>
          </p:nvSpPr>
          <p:spPr>
            <a:xfrm>
              <a:off x="693642" y="5855526"/>
              <a:ext cx="1889302" cy="839904"/>
            </a:xfrm>
            <a:prstGeom prst="rect">
              <a:avLst/>
            </a:prstGeom>
            <a:solidFill>
              <a:srgbClr val="CA1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48" y="6034189"/>
              <a:ext cx="1582298" cy="45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199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02570" y="75417"/>
            <a:ext cx="11992023" cy="6704859"/>
          </a:xfrm>
          <a:custGeom>
            <a:avLst/>
            <a:gdLst>
              <a:gd name="connsiteX0" fmla="*/ 176271 w 11821099"/>
              <a:gd name="connsiteY0" fmla="*/ 165252 h 6510968"/>
              <a:gd name="connsiteX1" fmla="*/ 176271 w 11821099"/>
              <a:gd name="connsiteY1" fmla="*/ 6345715 h 6510968"/>
              <a:gd name="connsiteX2" fmla="*/ 11644830 w 11821099"/>
              <a:gd name="connsiteY2" fmla="*/ 6345715 h 6510968"/>
              <a:gd name="connsiteX3" fmla="*/ 11644830 w 11821099"/>
              <a:gd name="connsiteY3" fmla="*/ 165252 h 6510968"/>
              <a:gd name="connsiteX4" fmla="*/ 0 w 11821099"/>
              <a:gd name="connsiteY4" fmla="*/ 0 h 6510968"/>
              <a:gd name="connsiteX5" fmla="*/ 11821099 w 11821099"/>
              <a:gd name="connsiteY5" fmla="*/ 0 h 6510968"/>
              <a:gd name="connsiteX6" fmla="*/ 11821099 w 11821099"/>
              <a:gd name="connsiteY6" fmla="*/ 6510968 h 6510968"/>
              <a:gd name="connsiteX7" fmla="*/ 0 w 11821099"/>
              <a:gd name="connsiteY7" fmla="*/ 6510968 h 65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099" h="6510968">
                <a:moveTo>
                  <a:pt x="176271" y="165252"/>
                </a:moveTo>
                <a:lnTo>
                  <a:pt x="176271" y="6345715"/>
                </a:lnTo>
                <a:lnTo>
                  <a:pt x="11644830" y="6345715"/>
                </a:lnTo>
                <a:lnTo>
                  <a:pt x="11644830" y="165252"/>
                </a:lnTo>
                <a:close/>
                <a:moveTo>
                  <a:pt x="0" y="0"/>
                </a:moveTo>
                <a:lnTo>
                  <a:pt x="11821099" y="0"/>
                </a:lnTo>
                <a:lnTo>
                  <a:pt x="11821099" y="6510968"/>
                </a:lnTo>
                <a:lnTo>
                  <a:pt x="0" y="6510968"/>
                </a:lnTo>
                <a:close/>
              </a:path>
            </a:pathLst>
          </a:cu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693644" y="998932"/>
            <a:ext cx="10807059" cy="464741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2" b="1" i="0" spc="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“It does not</a:t>
            </a:r>
            <a:r>
              <a:rPr lang="en-US" sz="4402" b="1" i="0" spc="0" baseline="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 matter how </a:t>
            </a:r>
          </a:p>
          <a:p>
            <a:pPr algn="ctr">
              <a:lnSpc>
                <a:spcPct val="100000"/>
              </a:lnSpc>
            </a:pPr>
            <a:r>
              <a:rPr lang="en-US" sz="4402" b="1" i="0" spc="0" baseline="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slowly you go as long as you </a:t>
            </a:r>
          </a:p>
          <a:p>
            <a:pPr algn="ctr">
              <a:lnSpc>
                <a:spcPct val="100000"/>
              </a:lnSpc>
            </a:pPr>
            <a:r>
              <a:rPr lang="en-US" sz="4402" b="1" i="0" spc="0" baseline="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do not stop.” </a:t>
            </a:r>
          </a:p>
          <a:p>
            <a:pPr algn="ctr">
              <a:lnSpc>
                <a:spcPct val="200000"/>
              </a:lnSpc>
            </a:pPr>
            <a:r>
              <a:rPr lang="en-US" sz="2801" i="1" baseline="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—</a:t>
            </a:r>
            <a:r>
              <a:rPr lang="en-US" sz="2801" i="1" baseline="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Confucious</a:t>
            </a:r>
            <a:endParaRPr lang="en-US" sz="2801" i="1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693643" y="5855526"/>
            <a:ext cx="1889303" cy="839904"/>
            <a:chOff x="693642" y="5855526"/>
            <a:chExt cx="1889302" cy="839904"/>
          </a:xfrm>
        </p:grpSpPr>
        <p:sp>
          <p:nvSpPr>
            <p:cNvPr id="10" name="Rectangle 9"/>
            <p:cNvSpPr/>
            <p:nvPr userDrawn="1"/>
          </p:nvSpPr>
          <p:spPr>
            <a:xfrm>
              <a:off x="693642" y="5855526"/>
              <a:ext cx="1889302" cy="839904"/>
            </a:xfrm>
            <a:prstGeom prst="rect">
              <a:avLst/>
            </a:prstGeom>
            <a:solidFill>
              <a:srgbClr val="CA1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48" y="6034189"/>
              <a:ext cx="1582298" cy="45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7520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3"/>
          <p:cNvSpPr>
            <a:spLocks noGrp="1"/>
          </p:cNvSpPr>
          <p:nvPr>
            <p:ph type="pic" sz="quarter" idx="14" hasCustomPrompt="1"/>
          </p:nvPr>
        </p:nvSpPr>
        <p:spPr>
          <a:xfrm>
            <a:off x="480767" y="442917"/>
            <a:ext cx="11227046" cy="595788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to replace image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102570" y="75417"/>
            <a:ext cx="11992023" cy="6704859"/>
          </a:xfrm>
          <a:custGeom>
            <a:avLst/>
            <a:gdLst>
              <a:gd name="connsiteX0" fmla="*/ 176271 w 11821099"/>
              <a:gd name="connsiteY0" fmla="*/ 165252 h 6510968"/>
              <a:gd name="connsiteX1" fmla="*/ 176271 w 11821099"/>
              <a:gd name="connsiteY1" fmla="*/ 6345715 h 6510968"/>
              <a:gd name="connsiteX2" fmla="*/ 11644830 w 11821099"/>
              <a:gd name="connsiteY2" fmla="*/ 6345715 h 6510968"/>
              <a:gd name="connsiteX3" fmla="*/ 11644830 w 11821099"/>
              <a:gd name="connsiteY3" fmla="*/ 165252 h 6510968"/>
              <a:gd name="connsiteX4" fmla="*/ 0 w 11821099"/>
              <a:gd name="connsiteY4" fmla="*/ 0 h 6510968"/>
              <a:gd name="connsiteX5" fmla="*/ 11821099 w 11821099"/>
              <a:gd name="connsiteY5" fmla="*/ 0 h 6510968"/>
              <a:gd name="connsiteX6" fmla="*/ 11821099 w 11821099"/>
              <a:gd name="connsiteY6" fmla="*/ 6510968 h 6510968"/>
              <a:gd name="connsiteX7" fmla="*/ 0 w 11821099"/>
              <a:gd name="connsiteY7" fmla="*/ 6510968 h 65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099" h="6510968">
                <a:moveTo>
                  <a:pt x="176271" y="165252"/>
                </a:moveTo>
                <a:lnTo>
                  <a:pt x="176271" y="6345715"/>
                </a:lnTo>
                <a:lnTo>
                  <a:pt x="11644830" y="6345715"/>
                </a:lnTo>
                <a:lnTo>
                  <a:pt x="11644830" y="165252"/>
                </a:lnTo>
                <a:close/>
                <a:moveTo>
                  <a:pt x="0" y="0"/>
                </a:moveTo>
                <a:lnTo>
                  <a:pt x="11821099" y="0"/>
                </a:lnTo>
                <a:lnTo>
                  <a:pt x="11821099" y="6510968"/>
                </a:lnTo>
                <a:lnTo>
                  <a:pt x="0" y="6510968"/>
                </a:lnTo>
                <a:close/>
              </a:path>
            </a:pathLst>
          </a:custGeom>
          <a:solidFill>
            <a:srgbClr val="CA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3641" y="998932"/>
            <a:ext cx="10797632" cy="464741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2" b="1" i="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“It does not</a:t>
            </a:r>
            <a:r>
              <a:rPr lang="en-US" sz="4402" b="1" i="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matter how </a:t>
            </a:r>
          </a:p>
          <a:p>
            <a:pPr algn="ctr">
              <a:lnSpc>
                <a:spcPct val="100000"/>
              </a:lnSpc>
            </a:pPr>
            <a:r>
              <a:rPr lang="en-US" sz="4402" b="1" i="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slowly you go as long as you </a:t>
            </a:r>
          </a:p>
          <a:p>
            <a:pPr algn="ctr">
              <a:lnSpc>
                <a:spcPct val="100000"/>
              </a:lnSpc>
            </a:pPr>
            <a:r>
              <a:rPr lang="en-US" sz="4402" b="1" i="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 not stop.” </a:t>
            </a:r>
          </a:p>
          <a:p>
            <a:pPr algn="ctr">
              <a:lnSpc>
                <a:spcPct val="200000"/>
              </a:lnSpc>
            </a:pPr>
            <a:r>
              <a:rPr lang="en-US" sz="2801" i="1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—</a:t>
            </a:r>
            <a:r>
              <a:rPr lang="en-US" sz="2801" i="1" baseline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Confucious</a:t>
            </a:r>
            <a:endParaRPr lang="en-US" sz="280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693643" y="5855526"/>
            <a:ext cx="1889303" cy="839904"/>
            <a:chOff x="693642" y="5855526"/>
            <a:chExt cx="1889302" cy="839904"/>
          </a:xfrm>
        </p:grpSpPr>
        <p:sp>
          <p:nvSpPr>
            <p:cNvPr id="9" name="Rectangle 8"/>
            <p:cNvSpPr/>
            <p:nvPr userDrawn="1"/>
          </p:nvSpPr>
          <p:spPr>
            <a:xfrm>
              <a:off x="693642" y="5855526"/>
              <a:ext cx="1889302" cy="839904"/>
            </a:xfrm>
            <a:prstGeom prst="rect">
              <a:avLst/>
            </a:prstGeom>
            <a:solidFill>
              <a:srgbClr val="CA1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48" y="6034189"/>
              <a:ext cx="1582298" cy="45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708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9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8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0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208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10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2"/>
            <a:ext cx="10363200" cy="1362075"/>
          </a:xfrm>
        </p:spPr>
        <p:txBody>
          <a:bodyPr anchor="t"/>
          <a:lstStyle>
            <a:lvl1pPr algn="l">
              <a:defRPr sz="474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1pPr>
            <a:lvl2pPr marL="54169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083397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62509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4pPr>
            <a:lvl5pPr marL="2166781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5pPr>
            <a:lvl6pPr marL="2708478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6pPr>
            <a:lvl7pPr marL="3250178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7pPr>
            <a:lvl8pPr marL="3791870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8pPr>
            <a:lvl9pPr marL="4333563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79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6"/>
            <a:ext cx="5384800" cy="4525963"/>
          </a:xfrm>
        </p:spPr>
        <p:txBody>
          <a:bodyPr/>
          <a:lstStyle>
            <a:lvl1pPr>
              <a:defRPr sz="3320"/>
            </a:lvl1pPr>
            <a:lvl2pPr>
              <a:defRPr sz="2844"/>
            </a:lvl2pPr>
            <a:lvl3pPr>
              <a:defRPr sz="237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6"/>
            <a:ext cx="5384800" cy="4525963"/>
          </a:xfrm>
        </p:spPr>
        <p:txBody>
          <a:bodyPr/>
          <a:lstStyle>
            <a:lvl1pPr>
              <a:defRPr sz="3320"/>
            </a:lvl1pPr>
            <a:lvl2pPr>
              <a:defRPr sz="2844"/>
            </a:lvl2pPr>
            <a:lvl3pPr>
              <a:defRPr sz="237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056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8" cy="639763"/>
          </a:xfrm>
        </p:spPr>
        <p:txBody>
          <a:bodyPr anchor="b"/>
          <a:lstStyle>
            <a:lvl1pPr marL="0" indent="0">
              <a:buNone/>
              <a:defRPr sz="2844" b="1"/>
            </a:lvl1pPr>
            <a:lvl2pPr marL="541699" indent="0">
              <a:buNone/>
              <a:defRPr sz="2370" b="1"/>
            </a:lvl2pPr>
            <a:lvl3pPr marL="1083397" indent="0">
              <a:buNone/>
              <a:defRPr sz="2133" b="1"/>
            </a:lvl3pPr>
            <a:lvl4pPr marL="1625094" indent="0">
              <a:buNone/>
              <a:defRPr sz="1896" b="1"/>
            </a:lvl4pPr>
            <a:lvl5pPr marL="2166781" indent="0">
              <a:buNone/>
              <a:defRPr sz="1896" b="1"/>
            </a:lvl5pPr>
            <a:lvl6pPr marL="2708478" indent="0">
              <a:buNone/>
              <a:defRPr sz="1896" b="1"/>
            </a:lvl6pPr>
            <a:lvl7pPr marL="3250178" indent="0">
              <a:buNone/>
              <a:defRPr sz="1896" b="1"/>
            </a:lvl7pPr>
            <a:lvl8pPr marL="3791870" indent="0">
              <a:buNone/>
              <a:defRPr sz="1896" b="1"/>
            </a:lvl8pPr>
            <a:lvl9pPr marL="4333563" indent="0">
              <a:buNone/>
              <a:defRPr sz="18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44"/>
            </a:lvl1pPr>
            <a:lvl2pPr>
              <a:defRPr sz="2370"/>
            </a:lvl2pPr>
            <a:lvl3pPr>
              <a:defRPr sz="2133"/>
            </a:lvl3pPr>
            <a:lvl4pPr>
              <a:defRPr sz="1896"/>
            </a:lvl4pPr>
            <a:lvl5pPr>
              <a:defRPr sz="1896"/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8" y="1535116"/>
            <a:ext cx="5389033" cy="639763"/>
          </a:xfrm>
        </p:spPr>
        <p:txBody>
          <a:bodyPr anchor="b"/>
          <a:lstStyle>
            <a:lvl1pPr marL="0" indent="0">
              <a:buNone/>
              <a:defRPr sz="2844" b="1"/>
            </a:lvl1pPr>
            <a:lvl2pPr marL="541699" indent="0">
              <a:buNone/>
              <a:defRPr sz="2370" b="1"/>
            </a:lvl2pPr>
            <a:lvl3pPr marL="1083397" indent="0">
              <a:buNone/>
              <a:defRPr sz="2133" b="1"/>
            </a:lvl3pPr>
            <a:lvl4pPr marL="1625094" indent="0">
              <a:buNone/>
              <a:defRPr sz="1896" b="1"/>
            </a:lvl4pPr>
            <a:lvl5pPr marL="2166781" indent="0">
              <a:buNone/>
              <a:defRPr sz="1896" b="1"/>
            </a:lvl5pPr>
            <a:lvl6pPr marL="2708478" indent="0">
              <a:buNone/>
              <a:defRPr sz="1896" b="1"/>
            </a:lvl6pPr>
            <a:lvl7pPr marL="3250178" indent="0">
              <a:buNone/>
              <a:defRPr sz="1896" b="1"/>
            </a:lvl7pPr>
            <a:lvl8pPr marL="3791870" indent="0">
              <a:buNone/>
              <a:defRPr sz="1896" b="1"/>
            </a:lvl8pPr>
            <a:lvl9pPr marL="4333563" indent="0">
              <a:buNone/>
              <a:defRPr sz="18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8" y="2174875"/>
            <a:ext cx="5389033" cy="3951288"/>
          </a:xfrm>
        </p:spPr>
        <p:txBody>
          <a:bodyPr/>
          <a:lstStyle>
            <a:lvl1pPr>
              <a:defRPr sz="2844"/>
            </a:lvl1pPr>
            <a:lvl2pPr>
              <a:defRPr sz="2370"/>
            </a:lvl2pPr>
            <a:lvl3pPr>
              <a:defRPr sz="2133"/>
            </a:lvl3pPr>
            <a:lvl4pPr>
              <a:defRPr sz="1896"/>
            </a:lvl4pPr>
            <a:lvl5pPr>
              <a:defRPr sz="1896"/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86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2"/>
            <a:ext cx="10363200" cy="1362075"/>
          </a:xfrm>
        </p:spPr>
        <p:txBody>
          <a:bodyPr anchor="t"/>
          <a:lstStyle>
            <a:lvl1pPr algn="l">
              <a:defRPr sz="474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1pPr>
            <a:lvl2pPr marL="54191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083825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625736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4pPr>
            <a:lvl5pPr marL="216764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5pPr>
            <a:lvl6pPr marL="2709562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6pPr>
            <a:lvl7pPr marL="325147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7pPr>
            <a:lvl8pPr marL="3793387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8pPr>
            <a:lvl9pPr marL="433529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926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34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155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</p:spPr>
        <p:txBody>
          <a:bodyPr anchor="b"/>
          <a:lstStyle>
            <a:lvl1pPr algn="l">
              <a:defRPr sz="23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316"/>
            <a:ext cx="6815667" cy="5853113"/>
          </a:xfrm>
        </p:spPr>
        <p:txBody>
          <a:bodyPr/>
          <a:lstStyle>
            <a:lvl1pPr>
              <a:defRPr sz="3794"/>
            </a:lvl1pPr>
            <a:lvl2pPr>
              <a:defRPr sz="3320"/>
            </a:lvl2pPr>
            <a:lvl3pPr>
              <a:defRPr sz="2844"/>
            </a:lvl3pPr>
            <a:lvl4pPr>
              <a:defRPr sz="2370"/>
            </a:lvl4pPr>
            <a:lvl5pPr>
              <a:defRPr sz="2370"/>
            </a:lvl5pPr>
            <a:lvl6pPr>
              <a:defRPr sz="2370"/>
            </a:lvl6pPr>
            <a:lvl7pPr>
              <a:defRPr sz="2370"/>
            </a:lvl7pPr>
            <a:lvl8pPr>
              <a:defRPr sz="2370"/>
            </a:lvl8pPr>
            <a:lvl9pPr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659"/>
            </a:lvl1pPr>
            <a:lvl2pPr marL="541699" indent="0">
              <a:buNone/>
              <a:defRPr sz="1422"/>
            </a:lvl2pPr>
            <a:lvl3pPr marL="1083397" indent="0">
              <a:buNone/>
              <a:defRPr sz="1185"/>
            </a:lvl3pPr>
            <a:lvl4pPr marL="1625094" indent="0">
              <a:buNone/>
              <a:defRPr sz="948"/>
            </a:lvl4pPr>
            <a:lvl5pPr marL="2166781" indent="0">
              <a:buNone/>
              <a:defRPr sz="948"/>
            </a:lvl5pPr>
            <a:lvl6pPr marL="2708478" indent="0">
              <a:buNone/>
              <a:defRPr sz="948"/>
            </a:lvl6pPr>
            <a:lvl7pPr marL="3250178" indent="0">
              <a:buNone/>
              <a:defRPr sz="948"/>
            </a:lvl7pPr>
            <a:lvl8pPr marL="3791870" indent="0">
              <a:buNone/>
              <a:defRPr sz="948"/>
            </a:lvl8pPr>
            <a:lvl9pPr marL="4333563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899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3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94"/>
            </a:lvl1pPr>
            <a:lvl2pPr marL="541699" indent="0">
              <a:buNone/>
              <a:defRPr sz="3320"/>
            </a:lvl2pPr>
            <a:lvl3pPr marL="1083397" indent="0">
              <a:buNone/>
              <a:defRPr sz="2844"/>
            </a:lvl3pPr>
            <a:lvl4pPr marL="1625094" indent="0">
              <a:buNone/>
              <a:defRPr sz="2370"/>
            </a:lvl4pPr>
            <a:lvl5pPr marL="2166781" indent="0">
              <a:buNone/>
              <a:defRPr sz="2370"/>
            </a:lvl5pPr>
            <a:lvl6pPr marL="2708478" indent="0">
              <a:buNone/>
              <a:defRPr sz="2370"/>
            </a:lvl6pPr>
            <a:lvl7pPr marL="3250178" indent="0">
              <a:buNone/>
              <a:defRPr sz="2370"/>
            </a:lvl7pPr>
            <a:lvl8pPr marL="3791870" indent="0">
              <a:buNone/>
              <a:defRPr sz="2370"/>
            </a:lvl8pPr>
            <a:lvl9pPr marL="4333563" indent="0">
              <a:buNone/>
              <a:defRPr sz="237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659"/>
            </a:lvl1pPr>
            <a:lvl2pPr marL="541699" indent="0">
              <a:buNone/>
              <a:defRPr sz="1422"/>
            </a:lvl2pPr>
            <a:lvl3pPr marL="1083397" indent="0">
              <a:buNone/>
              <a:defRPr sz="1185"/>
            </a:lvl3pPr>
            <a:lvl4pPr marL="1625094" indent="0">
              <a:buNone/>
              <a:defRPr sz="948"/>
            </a:lvl4pPr>
            <a:lvl5pPr marL="2166781" indent="0">
              <a:buNone/>
              <a:defRPr sz="948"/>
            </a:lvl5pPr>
            <a:lvl6pPr marL="2708478" indent="0">
              <a:buNone/>
              <a:defRPr sz="948"/>
            </a:lvl6pPr>
            <a:lvl7pPr marL="3250178" indent="0">
              <a:buNone/>
              <a:defRPr sz="948"/>
            </a:lvl7pPr>
            <a:lvl8pPr marL="3791870" indent="0">
              <a:buNone/>
              <a:defRPr sz="948"/>
            </a:lvl8pPr>
            <a:lvl9pPr marL="4333563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117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143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489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89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783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32C91-83DB-45C1-9588-C6D1F6E157D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DA87-7253-4236-80A5-482C46066B2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201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1BBBC-7BF7-CD4E-90EB-4F0324E300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12D47F-91C0-BD4B-8552-2D69C527A5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46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EC3-B5E4-044A-A0C6-469538E2CDFE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C04-1DD0-784A-929D-E7A9EAB9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40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EC3-B5E4-044A-A0C6-469538E2CDFE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C04-1DD0-784A-929D-E7A9EAB9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3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6"/>
            <a:ext cx="5384800" cy="4525963"/>
          </a:xfrm>
        </p:spPr>
        <p:txBody>
          <a:bodyPr/>
          <a:lstStyle>
            <a:lvl1pPr>
              <a:defRPr sz="3320"/>
            </a:lvl1pPr>
            <a:lvl2pPr>
              <a:defRPr sz="2844"/>
            </a:lvl2pPr>
            <a:lvl3pPr>
              <a:defRPr sz="237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6"/>
            <a:ext cx="5384800" cy="4525963"/>
          </a:xfrm>
        </p:spPr>
        <p:txBody>
          <a:bodyPr/>
          <a:lstStyle>
            <a:lvl1pPr>
              <a:defRPr sz="3320"/>
            </a:lvl1pPr>
            <a:lvl2pPr>
              <a:defRPr sz="2844"/>
            </a:lvl2pPr>
            <a:lvl3pPr>
              <a:defRPr sz="237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473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EC3-B5E4-044A-A0C6-469538E2CDFE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C04-1DD0-784A-929D-E7A9EAB9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49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600204"/>
            <a:ext cx="607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600204"/>
            <a:ext cx="607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EC3-B5E4-044A-A0C6-469538E2CDFE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C04-1DD0-784A-929D-E7A9EAB9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79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EC3-B5E4-044A-A0C6-469538E2CDFE}" type="datetimeFigureOut">
              <a:rPr lang="en-US" smtClean="0"/>
              <a:t>3/16/23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C04-1DD0-784A-929D-E7A9EAB9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0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EC3-B5E4-044A-A0C6-469538E2CDFE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C04-1DD0-784A-929D-E7A9EAB9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21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EC3-B5E4-044A-A0C6-469538E2CDFE}" type="datetimeFigureOut">
              <a:rPr lang="en-US" smtClean="0"/>
              <a:t>3/16/23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C04-1DD0-784A-929D-E7A9EAB9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67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EC3-B5E4-044A-A0C6-469538E2CDFE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C04-1DD0-784A-929D-E7A9EAB9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8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EC3-B5E4-044A-A0C6-469538E2CDFE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C04-1DD0-784A-929D-E7A9EAB9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60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EC3-B5E4-044A-A0C6-469538E2CDFE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C04-1DD0-784A-929D-E7A9EAB9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700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3" y="274642"/>
            <a:ext cx="30861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274642"/>
            <a:ext cx="90551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EC3-B5E4-044A-A0C6-469538E2CDFE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1C04-1DD0-784A-929D-E7A9EAB9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14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BBBC-7BF7-CD4E-90EB-4F0324E300B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47F-91C0-BD4B-8552-2D69C527A5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31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44" b="1"/>
            </a:lvl1pPr>
            <a:lvl2pPr marL="541911" indent="0">
              <a:buNone/>
              <a:defRPr sz="2370" b="1"/>
            </a:lvl2pPr>
            <a:lvl3pPr marL="1083825" indent="0">
              <a:buNone/>
              <a:defRPr sz="2133" b="1"/>
            </a:lvl3pPr>
            <a:lvl4pPr marL="1625736" indent="0">
              <a:buNone/>
              <a:defRPr sz="1896" b="1"/>
            </a:lvl4pPr>
            <a:lvl5pPr marL="2167649" indent="0">
              <a:buNone/>
              <a:defRPr sz="1896" b="1"/>
            </a:lvl5pPr>
            <a:lvl6pPr marL="2709562" indent="0">
              <a:buNone/>
              <a:defRPr sz="1896" b="1"/>
            </a:lvl6pPr>
            <a:lvl7pPr marL="3251474" indent="0">
              <a:buNone/>
              <a:defRPr sz="1896" b="1"/>
            </a:lvl7pPr>
            <a:lvl8pPr marL="3793387" indent="0">
              <a:buNone/>
              <a:defRPr sz="1896" b="1"/>
            </a:lvl8pPr>
            <a:lvl9pPr marL="4335299" indent="0">
              <a:buNone/>
              <a:defRPr sz="18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44"/>
            </a:lvl1pPr>
            <a:lvl2pPr>
              <a:defRPr sz="2370"/>
            </a:lvl2pPr>
            <a:lvl3pPr>
              <a:defRPr sz="2133"/>
            </a:lvl3pPr>
            <a:lvl4pPr>
              <a:defRPr sz="1896"/>
            </a:lvl4pPr>
            <a:lvl5pPr>
              <a:defRPr sz="1896"/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4" y="1535113"/>
            <a:ext cx="5389033" cy="639762"/>
          </a:xfrm>
        </p:spPr>
        <p:txBody>
          <a:bodyPr anchor="b"/>
          <a:lstStyle>
            <a:lvl1pPr marL="0" indent="0">
              <a:buNone/>
              <a:defRPr sz="2844" b="1"/>
            </a:lvl1pPr>
            <a:lvl2pPr marL="541911" indent="0">
              <a:buNone/>
              <a:defRPr sz="2370" b="1"/>
            </a:lvl2pPr>
            <a:lvl3pPr marL="1083825" indent="0">
              <a:buNone/>
              <a:defRPr sz="2133" b="1"/>
            </a:lvl3pPr>
            <a:lvl4pPr marL="1625736" indent="0">
              <a:buNone/>
              <a:defRPr sz="1896" b="1"/>
            </a:lvl4pPr>
            <a:lvl5pPr marL="2167649" indent="0">
              <a:buNone/>
              <a:defRPr sz="1896" b="1"/>
            </a:lvl5pPr>
            <a:lvl6pPr marL="2709562" indent="0">
              <a:buNone/>
              <a:defRPr sz="1896" b="1"/>
            </a:lvl6pPr>
            <a:lvl7pPr marL="3251474" indent="0">
              <a:buNone/>
              <a:defRPr sz="1896" b="1"/>
            </a:lvl7pPr>
            <a:lvl8pPr marL="3793387" indent="0">
              <a:buNone/>
              <a:defRPr sz="1896" b="1"/>
            </a:lvl8pPr>
            <a:lvl9pPr marL="4335299" indent="0">
              <a:buNone/>
              <a:defRPr sz="18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4" y="2174875"/>
            <a:ext cx="5389033" cy="3951288"/>
          </a:xfrm>
        </p:spPr>
        <p:txBody>
          <a:bodyPr/>
          <a:lstStyle>
            <a:lvl1pPr>
              <a:defRPr sz="2844"/>
            </a:lvl1pPr>
            <a:lvl2pPr>
              <a:defRPr sz="2370"/>
            </a:lvl2pPr>
            <a:lvl3pPr>
              <a:defRPr sz="2133"/>
            </a:lvl3pPr>
            <a:lvl4pPr>
              <a:defRPr sz="1896"/>
            </a:lvl4pPr>
            <a:lvl5pPr>
              <a:defRPr sz="1896"/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7199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BBBC-7BF7-CD4E-90EB-4F0324E300B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47F-91C0-BD4B-8552-2D69C527A5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3264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BBBC-7BF7-CD4E-90EB-4F0324E300B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47F-91C0-BD4B-8552-2D69C527A5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2882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5" y="1600206"/>
            <a:ext cx="607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600206"/>
            <a:ext cx="607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BBBC-7BF7-CD4E-90EB-4F0324E300B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47F-91C0-BD4B-8552-2D69C527A5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860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BBBC-7BF7-CD4E-90EB-4F0324E300B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47F-91C0-BD4B-8552-2D69C527A5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9328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BBBC-7BF7-CD4E-90EB-4F0324E300B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47F-91C0-BD4B-8552-2D69C527A5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637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BBBC-7BF7-CD4E-90EB-4F0324E300B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47F-91C0-BD4B-8552-2D69C527A5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341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BBBC-7BF7-CD4E-90EB-4F0324E300B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47F-91C0-BD4B-8552-2D69C527A5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1591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BBBC-7BF7-CD4E-90EB-4F0324E300B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47F-91C0-BD4B-8552-2D69C527A5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76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BBBC-7BF7-CD4E-90EB-4F0324E300B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47F-91C0-BD4B-8552-2D69C527A5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2580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20" y="274668"/>
            <a:ext cx="30861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20" y="274668"/>
            <a:ext cx="90551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BBBC-7BF7-CD4E-90EB-4F0324E300B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47F-91C0-BD4B-8552-2D69C527A5A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18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3427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D067-34A8-D44A-AF6A-7CA8BA6FB5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703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24" y="1981200"/>
            <a:ext cx="5091289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6337" y="1981200"/>
            <a:ext cx="5091289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24" y="4114800"/>
            <a:ext cx="5091289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337" y="4114800"/>
            <a:ext cx="5091289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71CF-61D9-8E4B-B5B3-869F5D235F1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503118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32" indent="0" algn="ctr">
              <a:buNone/>
              <a:defRPr/>
            </a:lvl2pPr>
            <a:lvl3pPr marL="914466" indent="0" algn="ctr">
              <a:buNone/>
              <a:defRPr/>
            </a:lvl3pPr>
            <a:lvl4pPr marL="1371698" indent="0" algn="ctr">
              <a:buNone/>
              <a:defRPr/>
            </a:lvl4pPr>
            <a:lvl5pPr marL="1828931" indent="0" algn="ctr">
              <a:buNone/>
              <a:defRPr/>
            </a:lvl5pPr>
            <a:lvl6pPr marL="2286164" indent="0" algn="ctr">
              <a:buNone/>
              <a:defRPr/>
            </a:lvl6pPr>
            <a:lvl7pPr marL="2743397" indent="0" algn="ctr">
              <a:buNone/>
              <a:defRPr/>
            </a:lvl7pPr>
            <a:lvl8pPr marL="3200630" indent="0" algn="ctr">
              <a:buNone/>
              <a:defRPr/>
            </a:lvl8pPr>
            <a:lvl9pPr marL="36578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CE81-A486-634C-A264-89C3AC9C01A9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03011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7C31E-83A5-A440-B75E-D0C496EAE944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44185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D067-34A8-D44A-AF6A-7CA8BA6FB5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709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23" y="1981200"/>
            <a:ext cx="5091289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6335" y="1981200"/>
            <a:ext cx="5091289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23" y="4114800"/>
            <a:ext cx="5091289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335" y="4114800"/>
            <a:ext cx="5091289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71CF-61D9-8E4B-B5B3-869F5D235F1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16960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CE81-A486-634C-A264-89C3AC9C01A9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2538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7C31E-83A5-A440-B75E-D0C496EAE944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484694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DC43-0E80-E741-90D4-21043657D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414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646F4-30CE-0B4F-A7B3-3AD53822B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51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3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302"/>
            <a:ext cx="6815667" cy="5853113"/>
          </a:xfrm>
        </p:spPr>
        <p:txBody>
          <a:bodyPr/>
          <a:lstStyle>
            <a:lvl1pPr>
              <a:defRPr sz="3794"/>
            </a:lvl1pPr>
            <a:lvl2pPr>
              <a:defRPr sz="3320"/>
            </a:lvl2pPr>
            <a:lvl3pPr>
              <a:defRPr sz="2844"/>
            </a:lvl3pPr>
            <a:lvl4pPr>
              <a:defRPr sz="2370"/>
            </a:lvl4pPr>
            <a:lvl5pPr>
              <a:defRPr sz="2370"/>
            </a:lvl5pPr>
            <a:lvl6pPr>
              <a:defRPr sz="2370"/>
            </a:lvl6pPr>
            <a:lvl7pPr>
              <a:defRPr sz="2370"/>
            </a:lvl7pPr>
            <a:lvl8pPr>
              <a:defRPr sz="2370"/>
            </a:lvl8pPr>
            <a:lvl9pPr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659"/>
            </a:lvl1pPr>
            <a:lvl2pPr marL="541911" indent="0">
              <a:buNone/>
              <a:defRPr sz="1422"/>
            </a:lvl2pPr>
            <a:lvl3pPr marL="1083825" indent="0">
              <a:buNone/>
              <a:defRPr sz="1185"/>
            </a:lvl3pPr>
            <a:lvl4pPr marL="1625736" indent="0">
              <a:buNone/>
              <a:defRPr sz="1067"/>
            </a:lvl4pPr>
            <a:lvl5pPr marL="2167649" indent="0">
              <a:buNone/>
              <a:defRPr sz="1067"/>
            </a:lvl5pPr>
            <a:lvl6pPr marL="2709562" indent="0">
              <a:buNone/>
              <a:defRPr sz="1067"/>
            </a:lvl6pPr>
            <a:lvl7pPr marL="3251474" indent="0">
              <a:buNone/>
              <a:defRPr sz="1067"/>
            </a:lvl7pPr>
            <a:lvl8pPr marL="3793387" indent="0">
              <a:buNone/>
              <a:defRPr sz="1067"/>
            </a:lvl8pPr>
            <a:lvl9pPr marL="433529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62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3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94"/>
            </a:lvl1pPr>
            <a:lvl2pPr marL="541911" indent="0">
              <a:buNone/>
              <a:defRPr sz="3320"/>
            </a:lvl2pPr>
            <a:lvl3pPr marL="1083825" indent="0">
              <a:buNone/>
              <a:defRPr sz="2844"/>
            </a:lvl3pPr>
            <a:lvl4pPr marL="1625736" indent="0">
              <a:buNone/>
              <a:defRPr sz="2370"/>
            </a:lvl4pPr>
            <a:lvl5pPr marL="2167649" indent="0">
              <a:buNone/>
              <a:defRPr sz="2370"/>
            </a:lvl5pPr>
            <a:lvl6pPr marL="2709562" indent="0">
              <a:buNone/>
              <a:defRPr sz="2370"/>
            </a:lvl6pPr>
            <a:lvl7pPr marL="3251474" indent="0">
              <a:buNone/>
              <a:defRPr sz="2370"/>
            </a:lvl7pPr>
            <a:lvl8pPr marL="3793387" indent="0">
              <a:buNone/>
              <a:defRPr sz="2370"/>
            </a:lvl8pPr>
            <a:lvl9pPr marL="4335299" indent="0">
              <a:buNone/>
              <a:defRPr sz="237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59"/>
            </a:lvl1pPr>
            <a:lvl2pPr marL="541911" indent="0">
              <a:buNone/>
              <a:defRPr sz="1422"/>
            </a:lvl2pPr>
            <a:lvl3pPr marL="1083825" indent="0">
              <a:buNone/>
              <a:defRPr sz="1185"/>
            </a:lvl3pPr>
            <a:lvl4pPr marL="1625736" indent="0">
              <a:buNone/>
              <a:defRPr sz="1067"/>
            </a:lvl4pPr>
            <a:lvl5pPr marL="2167649" indent="0">
              <a:buNone/>
              <a:defRPr sz="1067"/>
            </a:lvl5pPr>
            <a:lvl6pPr marL="2709562" indent="0">
              <a:buNone/>
              <a:defRPr sz="1067"/>
            </a:lvl6pPr>
            <a:lvl7pPr marL="3251474" indent="0">
              <a:buNone/>
              <a:defRPr sz="1067"/>
            </a:lvl7pPr>
            <a:lvl8pPr marL="3793387" indent="0">
              <a:buNone/>
              <a:defRPr sz="1067"/>
            </a:lvl8pPr>
            <a:lvl9pPr marL="433529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29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0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28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41911" rtl="0" eaLnBrk="1" latinLnBrk="0" hangingPunct="1">
        <a:spcBef>
          <a:spcPct val="0"/>
        </a:spcBef>
        <a:buNone/>
        <a:defRPr sz="52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35" indent="-406435" algn="l" defTabSz="541911" rtl="0" eaLnBrk="1" latinLnBrk="0" hangingPunct="1">
        <a:spcBef>
          <a:spcPct val="20000"/>
        </a:spcBef>
        <a:buFont typeface="Arial"/>
        <a:buChar char="•"/>
        <a:defRPr sz="3794" kern="1200">
          <a:solidFill>
            <a:schemeClr val="tx1"/>
          </a:solidFill>
          <a:latin typeface="+mn-lt"/>
          <a:ea typeface="+mn-ea"/>
          <a:cs typeface="+mn-cs"/>
        </a:defRPr>
      </a:lvl1pPr>
      <a:lvl2pPr marL="880607" indent="-338696" algn="l" defTabSz="541911" rtl="0" eaLnBrk="1" latinLnBrk="0" hangingPunct="1">
        <a:spcBef>
          <a:spcPct val="20000"/>
        </a:spcBef>
        <a:buFont typeface="Arial"/>
        <a:buChar char="–"/>
        <a:defRPr sz="3320" kern="1200">
          <a:solidFill>
            <a:schemeClr val="tx1"/>
          </a:solidFill>
          <a:latin typeface="+mn-lt"/>
          <a:ea typeface="+mn-ea"/>
          <a:cs typeface="+mn-cs"/>
        </a:defRPr>
      </a:lvl2pPr>
      <a:lvl3pPr marL="1354781" indent="-270957" algn="l" defTabSz="541911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1896693" indent="-270957" algn="l" defTabSz="541911" rtl="0" eaLnBrk="1" latinLnBrk="0" hangingPunct="1">
        <a:spcBef>
          <a:spcPct val="20000"/>
        </a:spcBef>
        <a:buFont typeface="Arial"/>
        <a:buChar char="–"/>
        <a:defRPr sz="237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05" indent="-270957" algn="l" defTabSz="541911" rtl="0" eaLnBrk="1" latinLnBrk="0" hangingPunct="1">
        <a:spcBef>
          <a:spcPct val="20000"/>
        </a:spcBef>
        <a:buFont typeface="Arial"/>
        <a:buChar char="»"/>
        <a:defRPr sz="2370" kern="1200">
          <a:solidFill>
            <a:schemeClr val="tx1"/>
          </a:solidFill>
          <a:latin typeface="+mn-lt"/>
          <a:ea typeface="+mn-ea"/>
          <a:cs typeface="+mn-cs"/>
        </a:defRPr>
      </a:lvl5pPr>
      <a:lvl6pPr marL="2980518" indent="-270957" algn="l" defTabSz="541911" rtl="0" eaLnBrk="1" latinLnBrk="0" hangingPunct="1">
        <a:spcBef>
          <a:spcPct val="20000"/>
        </a:spcBef>
        <a:buFont typeface="Arial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6pPr>
      <a:lvl7pPr marL="3522430" indent="-270957" algn="l" defTabSz="541911" rtl="0" eaLnBrk="1" latinLnBrk="0" hangingPunct="1">
        <a:spcBef>
          <a:spcPct val="20000"/>
        </a:spcBef>
        <a:buFont typeface="Arial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7pPr>
      <a:lvl8pPr marL="4064342" indent="-270957" algn="l" defTabSz="541911" rtl="0" eaLnBrk="1" latinLnBrk="0" hangingPunct="1">
        <a:spcBef>
          <a:spcPct val="20000"/>
        </a:spcBef>
        <a:buFont typeface="Arial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8pPr>
      <a:lvl9pPr marL="4606255" indent="-270957" algn="l" defTabSz="541911" rtl="0" eaLnBrk="1" latinLnBrk="0" hangingPunct="1">
        <a:spcBef>
          <a:spcPct val="20000"/>
        </a:spcBef>
        <a:buFont typeface="Arial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191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1911" algn="l" defTabSz="54191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3825" algn="l" defTabSz="54191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25736" algn="l" defTabSz="54191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67649" algn="l" defTabSz="54191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09562" algn="l" defTabSz="54191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51474" algn="l" defTabSz="54191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93387" algn="l" defTabSz="54191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35299" algn="l" defTabSz="54191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084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dt="0"/>
  <p:txStyles>
    <p:titleStyle>
      <a:lvl1pPr algn="l" defTabSz="914531" rtl="0" eaLnBrk="1" latinLnBrk="0" hangingPunct="1">
        <a:lnSpc>
          <a:spcPct val="90000"/>
        </a:lnSpc>
        <a:spcBef>
          <a:spcPct val="0"/>
        </a:spcBef>
        <a:buNone/>
        <a:defRPr sz="4402" b="1" i="0" kern="1200">
          <a:solidFill>
            <a:srgbClr val="CA1B00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531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3056" indent="-285792" algn="l" defTabSz="914531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b="0" i="0" kern="1200" spc="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257482" indent="-342949" algn="l" defTabSz="914531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1" b="1" i="0" kern="1200">
          <a:solidFill>
            <a:srgbClr val="CA1B00"/>
          </a:solidFill>
          <a:latin typeface="Arial" charset="0"/>
          <a:ea typeface="Arial" charset="0"/>
          <a:cs typeface="Arial" charset="0"/>
        </a:defRPr>
      </a:lvl3pPr>
      <a:lvl4pPr marL="1657588" indent="-285792" algn="l" defTabSz="914531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b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9062" indent="0" algn="l" defTabSz="914531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i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960" indent="-228633" algn="l" defTabSz="91453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27" indent="-228633" algn="l" defTabSz="91453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92" indent="-228633" algn="l" defTabSz="91453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58" indent="-228633" algn="l" defTabSz="91453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4" algn="l" defTabSz="914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1" algn="l" defTabSz="914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97" algn="l" defTabSz="914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62" algn="l" defTabSz="914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28" algn="l" defTabSz="914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93" algn="l" defTabSz="914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60" algn="l" defTabSz="914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26" algn="l" defTabSz="914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4" tIns="45700" rIns="91404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4" tIns="45700" rIns="91404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03"/>
            <a:ext cx="2844800" cy="365125"/>
          </a:xfrm>
          <a:prstGeom prst="rect">
            <a:avLst/>
          </a:prstGeom>
        </p:spPr>
        <p:txBody>
          <a:bodyPr vert="horz" lIns="91404" tIns="45700" rIns="91404" bIns="45700" rtlCol="0" anchor="ctr"/>
          <a:lstStyle>
            <a:lvl1pPr algn="l">
              <a:defRPr sz="14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B35D-77E0-2342-8CFF-3E249C8B7F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03"/>
            <a:ext cx="3860800" cy="365125"/>
          </a:xfrm>
          <a:prstGeom prst="rect">
            <a:avLst/>
          </a:prstGeom>
        </p:spPr>
        <p:txBody>
          <a:bodyPr vert="horz" lIns="91404" tIns="45700" rIns="91404" bIns="45700" rtlCol="0" anchor="ctr"/>
          <a:lstStyle>
            <a:lvl1pPr algn="ctr">
              <a:defRPr sz="14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03"/>
            <a:ext cx="2844800" cy="365125"/>
          </a:xfrm>
          <a:prstGeom prst="rect">
            <a:avLst/>
          </a:prstGeom>
        </p:spPr>
        <p:txBody>
          <a:bodyPr vert="horz" lIns="91404" tIns="45700" rIns="91404" bIns="45700" rtlCol="0" anchor="ctr"/>
          <a:lstStyle>
            <a:lvl1pPr algn="r">
              <a:defRPr sz="14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F3B4-9215-8540-AF45-31775B6A4C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95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541699" rtl="0" eaLnBrk="1" latinLnBrk="0" hangingPunct="1">
        <a:spcBef>
          <a:spcPct val="0"/>
        </a:spcBef>
        <a:buNone/>
        <a:defRPr sz="52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275" indent="-406275" algn="l" defTabSz="541699" rtl="0" eaLnBrk="1" latinLnBrk="0" hangingPunct="1">
        <a:spcBef>
          <a:spcPct val="20000"/>
        </a:spcBef>
        <a:buFont typeface="Arial"/>
        <a:buChar char="•"/>
        <a:defRPr sz="3794" kern="1200">
          <a:solidFill>
            <a:schemeClr val="tx1"/>
          </a:solidFill>
          <a:latin typeface="+mn-lt"/>
          <a:ea typeface="+mn-ea"/>
          <a:cs typeface="+mn-cs"/>
        </a:defRPr>
      </a:lvl1pPr>
      <a:lvl2pPr marL="880252" indent="-338554" algn="l" defTabSz="541699" rtl="0" eaLnBrk="1" latinLnBrk="0" hangingPunct="1">
        <a:spcBef>
          <a:spcPct val="20000"/>
        </a:spcBef>
        <a:buFont typeface="Arial"/>
        <a:buChar char="–"/>
        <a:defRPr sz="3320" kern="1200">
          <a:solidFill>
            <a:schemeClr val="tx1"/>
          </a:solidFill>
          <a:latin typeface="+mn-lt"/>
          <a:ea typeface="+mn-ea"/>
          <a:cs typeface="+mn-cs"/>
        </a:defRPr>
      </a:lvl2pPr>
      <a:lvl3pPr marL="1354240" indent="-270849" algn="l" defTabSz="541699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1895935" indent="-270849" algn="l" defTabSz="541699" rtl="0" eaLnBrk="1" latinLnBrk="0" hangingPunct="1">
        <a:spcBef>
          <a:spcPct val="20000"/>
        </a:spcBef>
        <a:buFont typeface="Arial"/>
        <a:buChar char="–"/>
        <a:defRPr sz="237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27" indent="-270849" algn="l" defTabSz="541699" rtl="0" eaLnBrk="1" latinLnBrk="0" hangingPunct="1">
        <a:spcBef>
          <a:spcPct val="20000"/>
        </a:spcBef>
        <a:buFont typeface="Arial"/>
        <a:buChar char="»"/>
        <a:defRPr sz="2370" kern="1200">
          <a:solidFill>
            <a:schemeClr val="tx1"/>
          </a:solidFill>
          <a:latin typeface="+mn-lt"/>
          <a:ea typeface="+mn-ea"/>
          <a:cs typeface="+mn-cs"/>
        </a:defRPr>
      </a:lvl5pPr>
      <a:lvl6pPr marL="2979326" indent="-270849" algn="l" defTabSz="541699" rtl="0" eaLnBrk="1" latinLnBrk="0" hangingPunct="1">
        <a:spcBef>
          <a:spcPct val="20000"/>
        </a:spcBef>
        <a:buFont typeface="Arial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6pPr>
      <a:lvl7pPr marL="3521022" indent="-270849" algn="l" defTabSz="541699" rtl="0" eaLnBrk="1" latinLnBrk="0" hangingPunct="1">
        <a:spcBef>
          <a:spcPct val="20000"/>
        </a:spcBef>
        <a:buFont typeface="Arial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7pPr>
      <a:lvl8pPr marL="4062709" indent="-270849" algn="l" defTabSz="541699" rtl="0" eaLnBrk="1" latinLnBrk="0" hangingPunct="1">
        <a:spcBef>
          <a:spcPct val="20000"/>
        </a:spcBef>
        <a:buFont typeface="Arial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8pPr>
      <a:lvl9pPr marL="4604407" indent="-270849" algn="l" defTabSz="541699" rtl="0" eaLnBrk="1" latinLnBrk="0" hangingPunct="1">
        <a:spcBef>
          <a:spcPct val="20000"/>
        </a:spcBef>
        <a:buFont typeface="Arial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169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1699" algn="l" defTabSz="54169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3397" algn="l" defTabSz="54169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25094" algn="l" defTabSz="54169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66781" algn="l" defTabSz="54169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08478" algn="l" defTabSz="54169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50178" algn="l" defTabSz="54169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91870" algn="l" defTabSz="54169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33563" algn="l" defTabSz="54169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D310EA-D9FC-4A1F-A666-4EBB25C1D22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933EC-0C8F-4337-A3C0-AFF5DCAD899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65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ctr" defTabSz="457232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32" algn="ctr" defTabSz="4572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66" algn="ctr" defTabSz="4572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98" algn="ctr" defTabSz="4572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931" algn="ctr" defTabSz="4572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25" indent="-342925" algn="l" defTabSz="457232" rtl="0" fontAlgn="base">
        <a:spcBef>
          <a:spcPct val="20000"/>
        </a:spcBef>
        <a:spcAft>
          <a:spcPct val="0"/>
        </a:spcAft>
        <a:buFont typeface="Arial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003" indent="-285771" algn="l" defTabSz="457232" rtl="0" fontAlgn="base">
        <a:spcBef>
          <a:spcPct val="20000"/>
        </a:spcBef>
        <a:spcAft>
          <a:spcPct val="0"/>
        </a:spcAft>
        <a:buFont typeface="Arial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2" indent="-228617" algn="l" defTabSz="457232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5" indent="-228617" algn="l" defTabSz="457232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7" indent="-228617" algn="l" defTabSz="457232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1" indent="-228617" algn="l" defTabSz="4572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4572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4572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4572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3EC3-B5E4-044A-A0C6-469538E2CDFE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1C04-1DD0-784A-929D-E7A9EAB9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4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1BBBC-7BF7-CD4E-90EB-4F0324E300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D47F-91C0-BD4B-8552-2D69C527A5A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2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6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6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2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6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58C367-F212-9947-92AF-D0421E27E0F9}" type="slidenum">
              <a:rPr lang="en-US" smtClean="0">
                <a:solidFill>
                  <a:srgbClr val="000000"/>
                </a:solidFill>
              </a:rPr>
              <a:pPr defTabSz="91446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6pPr>
      <a:lvl7pPr marL="9144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7pPr>
      <a:lvl8pPr marL="13716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8pPr>
      <a:lvl9pPr marL="18289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9pPr>
    </p:titleStyle>
    <p:bodyStyle>
      <a:lvl1pPr marL="342925" indent="-342925" algn="l" rtl="0" eaLnBrk="0" fontAlgn="base" hangingPunct="0">
        <a:spcBef>
          <a:spcPct val="20000"/>
        </a:spcBef>
        <a:spcAft>
          <a:spcPct val="0"/>
        </a:spcAft>
        <a:buChar char="•"/>
        <a:defRPr sz="3201">
          <a:solidFill>
            <a:schemeClr val="tx1"/>
          </a:solidFill>
          <a:latin typeface="+mn-lt"/>
          <a:ea typeface="+mn-ea"/>
          <a:cs typeface="+mn-cs"/>
        </a:defRPr>
      </a:lvl1pPr>
      <a:lvl2pPr marL="743003" indent="-285771" algn="l" rtl="0" eaLnBrk="0" fontAlgn="base" hangingPunct="0">
        <a:spcBef>
          <a:spcPct val="20000"/>
        </a:spcBef>
        <a:spcAft>
          <a:spcPct val="0"/>
        </a:spcAft>
        <a:buChar char="–"/>
        <a:defRPr sz="2801">
          <a:solidFill>
            <a:schemeClr val="tx1"/>
          </a:solidFill>
          <a:latin typeface="+mn-lt"/>
          <a:ea typeface="+mn-ea"/>
        </a:defRPr>
      </a:lvl2pPr>
      <a:lvl3pPr marL="1143082" indent="-22861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315" indent="-22861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547" indent="-22861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781" indent="-2286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2013" indent="-2286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246" indent="-2286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479" indent="-2286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58C367-F212-9947-92AF-D0421E27E0F9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2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6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6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2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6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772B46C-E055-5B4B-BB9A-652B814C0846}" type="slidenum">
              <a:rPr lang="en-US" smtClean="0">
                <a:solidFill>
                  <a:srgbClr val="000000"/>
                </a:solidFill>
              </a:rPr>
              <a:pPr defTabSz="91446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2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6pPr>
      <a:lvl7pPr marL="9144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7pPr>
      <a:lvl8pPr marL="13716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8pPr>
      <a:lvl9pPr marL="18289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9pPr>
    </p:titleStyle>
    <p:bodyStyle>
      <a:lvl1pPr marL="342925" indent="-342925" algn="l" rtl="0" eaLnBrk="0" fontAlgn="base" hangingPunct="0">
        <a:spcBef>
          <a:spcPct val="20000"/>
        </a:spcBef>
        <a:spcAft>
          <a:spcPct val="0"/>
        </a:spcAft>
        <a:buChar char="•"/>
        <a:defRPr sz="3201">
          <a:solidFill>
            <a:schemeClr val="tx1"/>
          </a:solidFill>
          <a:latin typeface="+mn-lt"/>
          <a:ea typeface="+mn-ea"/>
          <a:cs typeface="+mn-cs"/>
        </a:defRPr>
      </a:lvl1pPr>
      <a:lvl2pPr marL="743003" indent="-285771" algn="l" rtl="0" eaLnBrk="0" fontAlgn="base" hangingPunct="0">
        <a:spcBef>
          <a:spcPct val="20000"/>
        </a:spcBef>
        <a:spcAft>
          <a:spcPct val="0"/>
        </a:spcAft>
        <a:buChar char="–"/>
        <a:defRPr sz="2801">
          <a:solidFill>
            <a:schemeClr val="tx1"/>
          </a:solidFill>
          <a:latin typeface="+mn-lt"/>
          <a:ea typeface="+mn-ea"/>
        </a:defRPr>
      </a:lvl2pPr>
      <a:lvl3pPr marL="1143082" indent="-22861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315" indent="-22861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547" indent="-22861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781" indent="-2286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2013" indent="-2286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246" indent="-2286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479" indent="-2286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457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 bwMode="auto">
          <a:xfrm>
            <a:off x="2" y="288030"/>
            <a:ext cx="12191999" cy="174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331" tIns="54163" rIns="108331" bIns="54163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defTabSz="541699">
              <a:lnSpc>
                <a:spcPts val="8863"/>
              </a:lnSpc>
              <a:defRPr/>
            </a:pPr>
            <a:r>
              <a:rPr lang="en-US" sz="6600" b="1" dirty="0">
                <a:solidFill>
                  <a:prstClr val="black"/>
                </a:solidFill>
              </a:rPr>
              <a:t>Managing  Cucurbit  Diseases</a:t>
            </a:r>
            <a:endParaRPr lang="en-US" sz="6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ubtitle 6"/>
          <p:cNvSpPr txBox="1">
            <a:spLocks/>
          </p:cNvSpPr>
          <p:nvPr/>
        </p:nvSpPr>
        <p:spPr bwMode="auto">
          <a:xfrm>
            <a:off x="220134" y="2908371"/>
            <a:ext cx="11802533" cy="279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331" tIns="54163" rIns="108331" bIns="54163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3397" fontAlgn="auto">
              <a:spcAft>
                <a:spcPts val="0"/>
              </a:spcAft>
              <a:defRPr/>
            </a:pPr>
            <a:r>
              <a:rPr lang="en-US" sz="6400" b="1" i="1" dirty="0">
                <a:solidFill>
                  <a:srgbClr val="000000"/>
                </a:solidFill>
                <a:latin typeface="Franklin Gothic Book"/>
              </a:rPr>
              <a:t>Meg  McGrath</a:t>
            </a:r>
            <a:endParaRPr lang="en-US" sz="6400" i="1" dirty="0">
              <a:solidFill>
                <a:srgbClr val="000000"/>
              </a:solidFill>
              <a:latin typeface="Franklin Gothic Book"/>
            </a:endParaRPr>
          </a:p>
          <a:p>
            <a:pPr defTabSz="1083397" fontAlgn="auto">
              <a:spcAft>
                <a:spcPts val="0"/>
              </a:spcAft>
              <a:defRPr/>
            </a:pPr>
            <a:r>
              <a:rPr lang="en-US" sz="3320" b="1" dirty="0">
                <a:solidFill>
                  <a:srgbClr val="000000"/>
                </a:solidFill>
                <a:latin typeface="Franklin Gothic Book"/>
              </a:rPr>
              <a:t>Cornell University, School of Integrative Plant Sciences</a:t>
            </a:r>
          </a:p>
          <a:p>
            <a:pPr defTabSz="1083397" fontAlgn="auto">
              <a:spcAft>
                <a:spcPts val="0"/>
              </a:spcAft>
              <a:defRPr/>
            </a:pPr>
            <a:r>
              <a:rPr lang="en-US" sz="3320" b="1" dirty="0">
                <a:solidFill>
                  <a:srgbClr val="000000"/>
                </a:solidFill>
                <a:latin typeface="Franklin Gothic Book"/>
              </a:rPr>
              <a:t>Plant Pathology and Plant-Microbe Biology Section</a:t>
            </a:r>
          </a:p>
          <a:p>
            <a:pPr defTabSz="1083397" fontAlgn="auto">
              <a:spcAft>
                <a:spcPts val="0"/>
              </a:spcAft>
              <a:defRPr/>
            </a:pPr>
            <a:r>
              <a:rPr lang="en-US" sz="3320" b="1" dirty="0">
                <a:solidFill>
                  <a:srgbClr val="000000"/>
                </a:solidFill>
                <a:latin typeface="Franklin Gothic Book"/>
              </a:rPr>
              <a:t>Long Island Horticultural Research and Extension Center</a:t>
            </a:r>
          </a:p>
          <a:p>
            <a:pPr defTabSz="1083397" fontAlgn="auto">
              <a:spcAft>
                <a:spcPts val="0"/>
              </a:spcAft>
              <a:defRPr/>
            </a:pPr>
            <a:r>
              <a:rPr lang="en-US" sz="3320" b="1" dirty="0">
                <a:solidFill>
                  <a:srgbClr val="000000"/>
                </a:solidFill>
                <a:latin typeface="Franklin Gothic Book"/>
              </a:rPr>
              <a:t>Riverhead, New York.   mtm3@cornell.edu </a:t>
            </a:r>
          </a:p>
          <a:p>
            <a:pPr defTabSz="1083397" fontAlgn="auto">
              <a:spcAft>
                <a:spcPts val="0"/>
              </a:spcAft>
              <a:defRPr/>
            </a:pPr>
            <a:endParaRPr lang="en-US" sz="3557" dirty="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68C41FF-0F5B-9A43-9D30-8216DF481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44" y="5929316"/>
            <a:ext cx="2248371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94E8260B-D7AE-E54B-900A-194555EC9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934" y="5936332"/>
            <a:ext cx="8500533" cy="3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331" tIns="54163" rIns="108331" bIns="54163">
            <a:spAutoFit/>
          </a:bodyPr>
          <a:lstStyle/>
          <a:p>
            <a:pPr marL="406275" indent="-406275" algn="ctr" defTabSz="541699">
              <a:spcBef>
                <a:spcPct val="20000"/>
              </a:spcBef>
              <a:defRPr/>
            </a:pPr>
            <a:r>
              <a:rPr lang="en-US" sz="1659" dirty="0">
                <a:solidFill>
                  <a:prstClr val="black"/>
                </a:solidFill>
                <a:latin typeface="Calibri" pitchFamily="34" charset="0"/>
              </a:rPr>
              <a:t>Cornell University is an equal opportunity, affirmative action educator and employer. </a:t>
            </a:r>
            <a:endParaRPr lang="en-US" sz="1659" i="1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BD2C5-E226-6248-8444-37FB5A925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356" y="5805874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0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71E1F3F-F645-AE65-C279-ADBB1CCD1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503" y="3776905"/>
            <a:ext cx="2333617" cy="1189104"/>
          </a:xfrm>
          <a:prstGeom prst="rect">
            <a:avLst/>
          </a:prstGeom>
        </p:spPr>
      </p:pic>
      <p:pic>
        <p:nvPicPr>
          <p:cNvPr id="7" name="Picture 6" descr="A group of potatoes&#10;&#10;Description automatically generated with medium confidence">
            <a:extLst>
              <a:ext uri="{FF2B5EF4-FFF2-40B4-BE49-F238E27FC236}">
                <a16:creationId xmlns:a16="http://schemas.microsoft.com/office/drawing/2014/main" id="{CC43E8E2-C096-1467-3731-25D9EC8D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92062"/>
            <a:ext cx="4876800" cy="486215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A971BC9-B184-460D-45E0-DBCDA3A8D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175" y="5668896"/>
            <a:ext cx="2492820" cy="1189104"/>
          </a:xfrm>
          <a:prstGeom prst="rect">
            <a:avLst/>
          </a:prstGeom>
        </p:spPr>
      </p:pic>
      <p:pic>
        <p:nvPicPr>
          <p:cNvPr id="11" name="Picture 10" descr="A picture containing text, melon, fruit&#10;&#10;Description automatically generated">
            <a:extLst>
              <a:ext uri="{FF2B5EF4-FFF2-40B4-BE49-F238E27FC236}">
                <a16:creationId xmlns:a16="http://schemas.microsoft.com/office/drawing/2014/main" id="{926A357B-8D5D-2B5D-066F-9433D968F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92062"/>
            <a:ext cx="4876800" cy="60659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43D474-6DC8-FDAE-C6D5-4E47CF3EE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23" y="89175"/>
            <a:ext cx="11598753" cy="57964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Arial"/>
              </a:rPr>
              <a:t>Cantaloupe: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Race specific resistance. 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Arial"/>
              </a:rPr>
              <a:t>Excellent but specific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22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C28B7DE9-01FD-A886-FE11-82C6B2A40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0413"/>
            <a:ext cx="4585063" cy="682944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2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https://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www.vegetables.cornell.edu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/</a:t>
            </a:r>
          </a:p>
          <a:p>
            <a:pPr marL="0" marR="0" lvl="0" indent="0" algn="ctr" defTabSz="914400" rtl="0" eaLnBrk="0" fontAlgn="base" latinLnBrk="0" hangingPunct="0">
              <a:lnSpc>
                <a:spcPts val="22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pest-management/disease-factsheets/</a:t>
            </a:r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5012A8-4294-6544-5AEE-3B1F239FF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77905"/>
            <a:ext cx="4585063" cy="6101240"/>
          </a:xfrm>
          <a:prstGeom prst="rect">
            <a:avLst/>
          </a:prstGeom>
        </p:spPr>
      </p:pic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96D9072-93D9-EA23-368F-0A717B415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292" y="-17446"/>
            <a:ext cx="3526248" cy="6875446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0C662818-8EED-2B0F-D7B8-B0F0B7ED9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614" y="2836496"/>
            <a:ext cx="5383397" cy="93874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3A2E47-8FB3-ABEC-486B-3BF3024CDE30}"/>
              </a:ext>
            </a:extLst>
          </p:cNvPr>
          <p:cNvCxnSpPr>
            <a:cxnSpLocks/>
          </p:cNvCxnSpPr>
          <p:nvPr/>
        </p:nvCxnSpPr>
        <p:spPr bwMode="auto">
          <a:xfrm>
            <a:off x="6251329" y="3317631"/>
            <a:ext cx="99353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ADA190-800D-2D93-C32F-F4D20E5D187D}"/>
              </a:ext>
            </a:extLst>
          </p:cNvPr>
          <p:cNvCxnSpPr>
            <a:cxnSpLocks/>
          </p:cNvCxnSpPr>
          <p:nvPr/>
        </p:nvCxnSpPr>
        <p:spPr bwMode="auto">
          <a:xfrm flipH="1">
            <a:off x="9400233" y="2336800"/>
            <a:ext cx="919424" cy="74134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43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9500"/>
            <a:ext cx="12192000" cy="962025"/>
          </a:xfrm>
        </p:spPr>
        <p:txBody>
          <a:bodyPr>
            <a:noAutofit/>
          </a:bodyPr>
          <a:lstStyle/>
          <a:p>
            <a:r>
              <a:rPr lang="en-US" sz="5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Fungicides  -  Tips  to  Maximizing  Control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552081" y="2805036"/>
            <a:ext cx="11087837" cy="194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6213" marR="0" lvl="0" indent="-176213" algn="l" defTabSz="457200" rtl="0" eaLnBrk="1" fontAlgn="base" latinLnBrk="0" hangingPunct="1">
              <a:lnSpc>
                <a:spcPts val="32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Accurate diagnosis is critical especially with targeted fungicides that have narrow spectrum of activity.</a:t>
            </a:r>
          </a:p>
          <a:p>
            <a:pPr marL="176213" marR="0" lvl="0" indent="-176213" algn="l" defTabSz="457200" rtl="0" eaLnBrk="1" fontAlgn="base" latinLnBrk="0" hangingPunct="1">
              <a:lnSpc>
                <a:spcPts val="32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Knowledge about resistance in pathogen to targeted fungicides.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176213" marR="0" lvl="0" indent="-176213" algn="l" defTabSz="457200" rtl="0" eaLnBrk="1" fontAlgn="base" latinLnBrk="0" hangingPunct="1">
              <a:lnSpc>
                <a:spcPts val="32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Some diseases cannot be controlled with fungicides: bacterial wilt, cucurbit yellow vine disease.</a:t>
            </a:r>
          </a:p>
          <a:p>
            <a:pPr marL="176213" marR="0" lvl="0" indent="-176213" algn="l" defTabSz="457200" rtl="0" eaLnBrk="1" fontAlgn="base" latinLnBrk="0" hangingPunct="1">
              <a:lnSpc>
                <a:spcPts val="32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Start applying preventively or at first symptom.  No fungicide can cure an established infection.  Few have any curative activity.</a:t>
            </a:r>
          </a:p>
          <a:p>
            <a:pPr marL="176213" marR="0" lvl="0" indent="-176213" algn="l" defTabSz="457200" rtl="0" eaLnBrk="1" fontAlgn="base" latinLnBrk="0" hangingPunct="1">
              <a:lnSpc>
                <a:spcPts val="32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Best to apply before rain because leaf wetness provides favorable conditions for infection by many bacterial and fungal pathogens; powdery mildew fungus is an exception. </a:t>
            </a:r>
          </a:p>
          <a:p>
            <a:pPr marL="176213" marR="0" lvl="0" indent="-176213" algn="l" defTabSz="457200" rtl="0" eaLnBrk="1" fontAlgn="base" latinLnBrk="0" hangingPunct="1">
              <a:lnSpc>
                <a:spcPts val="32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Good coverage important, especially with contact fungicides.</a:t>
            </a:r>
          </a:p>
          <a:p>
            <a:pPr marL="176213" marR="0" lvl="0" indent="-176213" algn="l" defTabSz="457200" rtl="0" eaLnBrk="1" fontAlgn="base" latinLnBrk="0" hangingPunct="1">
              <a:lnSpc>
                <a:spcPts val="32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Use in combination with cultural management practices.</a:t>
            </a:r>
          </a:p>
        </p:txBody>
      </p:sp>
    </p:spTree>
    <p:extLst>
      <p:ext uri="{BB962C8B-B14F-4D97-AF65-F5344CB8AC3E}">
        <p14:creationId xmlns:p14="http://schemas.microsoft.com/office/powerpoint/2010/main" val="16885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23882" y="-20796"/>
            <a:ext cx="8415619" cy="89255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Cucurbit  Powdery  Mildew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852525" y="4447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286C7B4-691C-B8A0-69A7-D92EC93D3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007072"/>
            <a:ext cx="5689600" cy="1421928"/>
          </a:xfrm>
          <a:prstGeom prst="rect">
            <a:avLst/>
          </a:pr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6075" marR="0" lvl="0" indent="-346075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Resistant varieties</a:t>
            </a:r>
          </a:p>
          <a:p>
            <a:pPr marL="346075" marR="0" lvl="0" indent="-346075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Fungicides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905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23882" y="-20796"/>
            <a:ext cx="8415619" cy="89255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Cucurbit  Powdery  Mildew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852525" y="4447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286C7B4-691C-B8A0-69A7-D92EC93D3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19" y="1196844"/>
            <a:ext cx="7569843" cy="5091779"/>
          </a:xfrm>
          <a:prstGeom prst="rect">
            <a:avLst/>
          </a:pr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6075" marR="0" lvl="0" indent="-346075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802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Control on upper leaf surface</a:t>
            </a:r>
          </a:p>
          <a:p>
            <a:pPr marL="346075" marR="0" lvl="0" indent="-346075" algn="l" defTabSz="914400" rtl="0" eaLnBrk="0" fontAlgn="auto" latinLnBrk="0" hangingPunct="0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8025" algn="l"/>
              </a:tabLst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Contact Fungicides:</a:t>
            </a:r>
          </a:p>
          <a:p>
            <a:pPr marL="346075" marR="0" lvl="0" indent="-346075" algn="l" defTabSz="914400" rtl="0" eaLnBrk="0" fontAlgn="auto" latinLnBrk="0" hangingPunct="0">
              <a:lnSpc>
                <a:spcPts val="3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8025" algn="l"/>
              </a:tabLst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chlorothalonil	copper (Cueva)</a:t>
            </a:r>
          </a:p>
          <a:p>
            <a:pPr marL="346075" marR="0" lvl="0" indent="-346075" algn="l" defTabSz="914400" rtl="0" eaLnBrk="0" fontAlgn="auto" latinLnBrk="0" hangingPunct="0">
              <a:lnSpc>
                <a:spcPts val="3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80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	mineral oil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SuffOil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-X, etc.)</a:t>
            </a:r>
          </a:p>
          <a:p>
            <a:pPr marL="346075" marR="0" lvl="0" indent="-346075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8025" algn="l"/>
              </a:tabLst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Biopesticides (suppression):</a:t>
            </a:r>
          </a:p>
          <a:p>
            <a:pPr marL="346075" marR="0" lvl="0" indent="-346075" defTabSz="914400" rtl="0" eaLnBrk="0" fontAlgn="auto" latinLnBrk="0" hangingPunct="0">
              <a:lnSpc>
                <a:spcPts val="3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8025" algn="l"/>
              </a:tabLst>
              <a:defRPr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	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Double Nickel	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Serenade Opti</a:t>
            </a:r>
          </a:p>
          <a:p>
            <a:pPr marL="346075" marR="0" lvl="0" indent="-346075" defTabSz="914400" rtl="0" eaLnBrk="0" fontAlgn="auto" latinLnBrk="0" hangingPunct="0">
              <a:lnSpc>
                <a:spcPts val="3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8025" algn="l"/>
              </a:tabLst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	Cyclone	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Tivano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346075" marR="0" lvl="0" indent="-346075" defTabSz="914400" rtl="0" eaLnBrk="0" fontAlgn="auto" latinLnBrk="0" hangingPunct="0">
              <a:lnSpc>
                <a:spcPts val="3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8025" algn="l"/>
              </a:tabLs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	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Vegol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	Regalia Maxx</a:t>
            </a:r>
          </a:p>
          <a:p>
            <a:pPr marL="346075" indent="-346075" eaLnBrk="0" hangingPunct="0">
              <a:lnSpc>
                <a:spcPts val="3760"/>
              </a:lnSpc>
              <a:tabLst>
                <a:tab pos="3248025" algn="l"/>
              </a:tabLst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MilStop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OxiDate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81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952500" y="1"/>
            <a:ext cx="10287000" cy="6967538"/>
          </a:xfrm>
        </p:spPr>
      </p:pic>
    </p:spTree>
    <p:extLst>
      <p:ext uri="{BB962C8B-B14F-4D97-AF65-F5344CB8AC3E}">
        <p14:creationId xmlns:p14="http://schemas.microsoft.com/office/powerpoint/2010/main" val="159226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638300" y="4"/>
            <a:ext cx="8915400" cy="6881813"/>
          </a:xfrm>
        </p:spPr>
      </p:pic>
    </p:spTree>
    <p:extLst>
      <p:ext uri="{BB962C8B-B14F-4D97-AF65-F5344CB8AC3E}">
        <p14:creationId xmlns:p14="http://schemas.microsoft.com/office/powerpoint/2010/main" val="169694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23882" y="-20796"/>
            <a:ext cx="8415619" cy="89255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Cucurbit  Powdery  Mildew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852525" y="44478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1" y="1101948"/>
            <a:ext cx="10299699" cy="4330416"/>
          </a:xfrm>
          <a:prstGeom prst="rect">
            <a:avLst/>
          </a:pr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6075" marR="0" lvl="0" indent="-346075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Managing Effectively with Targeted, Mobile Fungicides:</a:t>
            </a:r>
          </a:p>
          <a:p>
            <a:pPr marL="346075" marR="0" lvl="0" indent="-346075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346075" marR="0" lvl="0" indent="-346075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- Need information about resistance in pathogen.  </a:t>
            </a:r>
          </a:p>
          <a:p>
            <a:pPr marL="346075" marR="0" lvl="0" indent="-346075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	Requires research:  isolate testing or seedling bioassays.</a:t>
            </a:r>
          </a:p>
          <a:p>
            <a:pPr marL="346075" marR="0" lvl="0" indent="-346075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	Not on product labels.</a:t>
            </a:r>
          </a:p>
          <a:p>
            <a:pPr marL="346075" marR="0" lvl="0" indent="-346075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346075" marR="0" lvl="0" indent="-346075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- Must apply more than 1 due to label restrictions.</a:t>
            </a:r>
          </a:p>
          <a:p>
            <a:pPr marL="346075" marR="0" lvl="0" indent="-346075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346075" marR="0" lvl="0" indent="-346075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- Expect changes in recommendations!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7AB0C6-C38C-8953-4591-7F51357C9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3" y="5902548"/>
            <a:ext cx="6705598" cy="563231"/>
          </a:xfrm>
          <a:prstGeom prst="rect">
            <a:avLst/>
          </a:pr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6075" marR="0" lvl="0" indent="-346075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NOTE:  not unique to this disease</a:t>
            </a:r>
          </a:p>
        </p:txBody>
      </p:sp>
    </p:spTree>
    <p:extLst>
      <p:ext uri="{BB962C8B-B14F-4D97-AF65-F5344CB8AC3E}">
        <p14:creationId xmlns:p14="http://schemas.microsoft.com/office/powerpoint/2010/main" val="22856283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254"/>
            <a:ext cx="12192000" cy="962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Cucurbit Powdery Mildew Targeted Fungicides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902274" y="2763570"/>
            <a:ext cx="10857926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Recommended, listed by FRAC Group and by efficacy:</a:t>
            </a:r>
          </a:p>
          <a:p>
            <a:pPr marL="866775" indent="-866775" algn="l">
              <a:lnSpc>
                <a:spcPts val="3640"/>
              </a:lnSpc>
              <a:spcBef>
                <a:spcPts val="600"/>
              </a:spcBef>
              <a:tabLst>
                <a:tab pos="4429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	50: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Vivando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, Property (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Prolivo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in U.S.)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866775" indent="-866775" algn="l">
              <a:lnSpc>
                <a:spcPts val="3640"/>
              </a:lnSpc>
              <a:spcBef>
                <a:spcPts val="600"/>
              </a:spcBef>
              <a:tabLst>
                <a:tab pos="4429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	 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: Proline,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Miravis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Duo,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Mettle,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Aprovia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Top,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Nova (Rally)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 	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Aprovia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Aprovia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Top,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Miravis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Duo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, Luna Sensation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NOT Recommended because of resistance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	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Cantus (Endura), Pristine,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Fontelis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Sercadis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(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Merivon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	11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: Cabrio, Reason,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Quadris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Top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13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Quintec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507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832825" y="3515924"/>
            <a:ext cx="10857926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  <a:tab pos="4164013" algn="l"/>
              </a:tabLst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Vivando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, Property (50)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866775" indent="-866775" algn="l">
              <a:lnSpc>
                <a:spcPts val="3640"/>
              </a:lnSpc>
              <a:spcBef>
                <a:spcPts val="600"/>
              </a:spcBef>
              <a:tabLst>
                <a:tab pos="442913" algn="l"/>
                <a:tab pos="41640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Proline (3)	Gummy stem blight/black rot</a:t>
            </a:r>
          </a:p>
          <a:p>
            <a:pPr marL="866775" indent="-866775" algn="l">
              <a:lnSpc>
                <a:spcPts val="3640"/>
              </a:lnSpc>
              <a:spcBef>
                <a:spcPts val="600"/>
              </a:spcBef>
              <a:tabLst>
                <a:tab pos="442913" algn="l"/>
                <a:tab pos="41640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Mettle (3)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GSB/BR (suppression)</a:t>
            </a:r>
          </a:p>
          <a:p>
            <a:pPr marL="866775" indent="-866775" algn="l">
              <a:lnSpc>
                <a:spcPts val="3640"/>
              </a:lnSpc>
              <a:spcBef>
                <a:spcPts val="600"/>
              </a:spcBef>
              <a:tabLst>
                <a:tab pos="442913" algn="l"/>
                <a:tab pos="41640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Luna Sensation (7 + 11)</a:t>
            </a:r>
          </a:p>
          <a:p>
            <a:pPr marL="866775" indent="-866775" algn="l">
              <a:lnSpc>
                <a:spcPts val="3640"/>
              </a:lnSpc>
              <a:spcBef>
                <a:spcPts val="600"/>
              </a:spcBef>
              <a:tabLst>
                <a:tab pos="442913" algn="l"/>
                <a:tab pos="41640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Nova (3)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  <a:tab pos="4164013" algn="l"/>
              </a:tabLst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Aprovia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(7)	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GSB/BR, Alternaria, Anthracnose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  <a:tab pos="4164013" algn="l"/>
              </a:tabLst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Aprovia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Top (3 + 7)	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GSB/BR, Alternaria, Anthracnose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  <a:tab pos="4164013" algn="l"/>
              </a:tabLst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Miravis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Duo (3 + 7)	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GSB/BR, Alternaria, Anthracnose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1ED0CE-976E-7078-5CE7-9E0CD1B5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8330"/>
            <a:ext cx="12192000" cy="962025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Recommended Powdery Mildew Targeted Fungicides</a:t>
            </a:r>
            <a:b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 Labeled  Diseases  of  Cucurbits</a:t>
            </a:r>
          </a:p>
        </p:txBody>
      </p:sp>
    </p:spTree>
    <p:extLst>
      <p:ext uri="{BB962C8B-B14F-4D97-AF65-F5344CB8AC3E}">
        <p14:creationId xmlns:p14="http://schemas.microsoft.com/office/powerpoint/2010/main" val="117999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3990"/>
            <a:ext cx="12192000" cy="962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 to Success in Disease Management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1259544" y="3114107"/>
            <a:ext cx="10773429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96863" marR="0" lvl="0" indent="-296863" algn="l" defTabSz="457200" rtl="0" eaLnBrk="1" fontAlgn="base" latinLnBrk="0" hangingPunct="1">
              <a:lnSpc>
                <a:spcPts val="29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 Proactive!</a:t>
            </a:r>
          </a:p>
          <a:p>
            <a:pPr marL="296863" marR="0" lvl="0" indent="-296863" algn="l" defTabSz="457200" rtl="0" eaLnBrk="1" fontAlgn="base" latinLnBrk="0" hangingPunct="1">
              <a:lnSpc>
                <a:spcPts val="29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Know what diseases have + could occur.</a:t>
            </a:r>
          </a:p>
          <a:p>
            <a:pPr marL="296863" marR="0" lvl="0" indent="-296863" algn="l" defTabSz="457200" rtl="0" eaLnBrk="1" fontAlgn="base" latinLnBrk="0" hangingPunct="1">
              <a:lnSpc>
                <a:spcPts val="29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Become familiar with symptoms.</a:t>
            </a:r>
          </a:p>
          <a:p>
            <a:pPr marL="296863" marR="0" lvl="0" indent="-296863" algn="l" defTabSz="457200" rtl="0" eaLnBrk="1" fontAlgn="base" latinLnBrk="0" hangingPunct="1">
              <a:lnSpc>
                <a:spcPts val="29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Understand biology of pathogen; survival and dispersal.</a:t>
            </a:r>
          </a:p>
          <a:p>
            <a:pPr marL="296863" marR="0" lvl="0" indent="-296863" algn="l" defTabSz="457200" rtl="0" eaLnBrk="1" fontAlgn="base" latinLnBrk="0" hangingPunct="1">
              <a:lnSpc>
                <a:spcPts val="29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Learn practices for managing main diseases.</a:t>
            </a:r>
          </a:p>
          <a:p>
            <a:pPr marL="296863" marR="0" lvl="0" indent="-296863" algn="l" defTabSz="457200" rtl="0" eaLnBrk="1" fontAlgn="base" latinLnBrk="0" hangingPunct="1">
              <a:lnSpc>
                <a:spcPts val="29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Implement Basic Cultural Management Practices.</a:t>
            </a:r>
          </a:p>
          <a:p>
            <a:pPr marL="296863" marR="0" lvl="0" indent="-296863" algn="l" defTabSz="457200" rtl="0" eaLnBrk="1" fontAlgn="base" latinLnBrk="0" hangingPunct="1">
              <a:lnSpc>
                <a:spcPts val="29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624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Rotation, separation.	Minimize leaf wetness.</a:t>
            </a:r>
          </a:p>
          <a:p>
            <a:pPr marL="296863" marR="0" lvl="0" indent="-296863" algn="l" defTabSz="457200" rtl="0" eaLnBrk="1" fontAlgn="base" latinLnBrk="0" hangingPunct="1">
              <a:lnSpc>
                <a:spcPts val="29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624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 Manage weeds.	Sanitation: before + after crop. </a:t>
            </a:r>
          </a:p>
          <a:p>
            <a:pPr marL="296863" marR="0" lvl="0" indent="-296863" algn="l" defTabSz="914400" rtl="0" eaLnBrk="1" fontAlgn="auto" latinLnBrk="0" hangingPunct="1">
              <a:lnSpc>
                <a:spcPts val="294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 Observant!</a:t>
            </a:r>
          </a:p>
          <a:p>
            <a:pPr marL="296863" marR="0" lvl="0" indent="-296863" algn="l" defTabSz="914400" rtl="0" eaLnBrk="1" fontAlgn="auto" latinLnBrk="0" hangingPunct="1">
              <a:lnSpc>
                <a:spcPts val="294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Look for disease symptoms. Record with camera.</a:t>
            </a:r>
          </a:p>
          <a:p>
            <a:pPr marL="296863" marR="0" lvl="0" indent="-296863" algn="l" defTabSz="457200" rtl="0" eaLnBrk="1" fontAlgn="base" latinLnBrk="0" hangingPunct="1">
              <a:lnSpc>
                <a:spcPts val="29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Ensure Diseases are Accurately Identified.</a:t>
            </a:r>
          </a:p>
          <a:p>
            <a:pPr marL="296863" marR="0" lvl="0" indent="-296863" algn="l" defTabSz="457200" rtl="0" eaLnBrk="1" fontAlgn="base" latinLnBrk="0" hangingPunct="1">
              <a:lnSpc>
                <a:spcPts val="29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 Prepared to Act!</a:t>
            </a:r>
          </a:p>
          <a:p>
            <a:pPr marL="296863" marR="0" lvl="0" indent="-296863" algn="l" defTabSz="457200" rtl="0" eaLnBrk="1" fontAlgn="base" latinLnBrk="0" hangingPunct="1">
              <a:lnSpc>
                <a:spcPts val="29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Rogue diseased plants when appropriate (early; ex. virus). </a:t>
            </a:r>
          </a:p>
          <a:p>
            <a:pPr marL="296863" marR="0" lvl="0" indent="-296863" algn="l" defTabSz="457200" rtl="0" eaLnBrk="1" fontAlgn="base" latinLnBrk="0" hangingPunct="1">
              <a:lnSpc>
                <a:spcPts val="29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Have sprayer ready to apply fungicides.</a:t>
            </a:r>
          </a:p>
        </p:txBody>
      </p:sp>
    </p:spTree>
    <p:extLst>
      <p:ext uri="{BB962C8B-B14F-4D97-AF65-F5344CB8AC3E}">
        <p14:creationId xmlns:p14="http://schemas.microsoft.com/office/powerpoint/2010/main" val="31806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754"/>
            <a:ext cx="12192000" cy="962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Cucurbit  Diseases  caused  by  Bacteria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1143575" y="2987090"/>
            <a:ext cx="10499006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Angular leaf spot and Xanthomonas (Bacterial) leaf spot </a:t>
            </a:r>
          </a:p>
          <a:p>
            <a:pPr marL="866775" indent="-866775" algn="l">
              <a:lnSpc>
                <a:spcPts val="3640"/>
              </a:lnSpc>
              <a:spcBef>
                <a:spcPts val="600"/>
              </a:spcBef>
              <a:tabLst>
                <a:tab pos="4429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Resistant varieties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   Angular leaf spot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Pathogen free seed.   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Esp. Angular leaf spot 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Manage cucurbit volunteer plants.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866775" marR="0" lvl="0" indent="-866775" algn="l" defTabSz="914400" rtl="0" eaLnBrk="1" fontAlgn="auto" latinLnBrk="0" hangingPunct="1">
              <a:lnSpc>
                <a:spcPts val="364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Rotation.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Esp. Xanthomonas leaf spot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866775" indent="-866775" algn="l">
              <a:lnSpc>
                <a:spcPts val="3640"/>
              </a:lnSpc>
              <a:spcBef>
                <a:spcPts val="600"/>
              </a:spcBef>
              <a:tabLst>
                <a:tab pos="4429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Rogue affected plants early.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  <a:p>
            <a:pPr marL="866775" indent="-866775" algn="l">
              <a:lnSpc>
                <a:spcPts val="3640"/>
              </a:lnSpc>
              <a:spcBef>
                <a:spcPts val="600"/>
              </a:spcBef>
              <a:tabLst>
                <a:tab pos="442913" algn="l"/>
              </a:tabLst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Drip irrigation.  Overhead irrigation mid-day.  These bacteria spread by splashing water.</a:t>
            </a:r>
          </a:p>
          <a:p>
            <a:pPr marL="866775" indent="-866775" algn="l">
              <a:lnSpc>
                <a:spcPts val="3640"/>
              </a:lnSpc>
              <a:spcBef>
                <a:spcPts val="600"/>
              </a:spcBef>
              <a:tabLst>
                <a:tab pos="4429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	Don’t work in crops when leaves wet.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866775" indent="-866775" algn="l">
              <a:lnSpc>
                <a:spcPts val="3640"/>
              </a:lnSpc>
              <a:spcBef>
                <a:spcPts val="600"/>
              </a:spcBef>
              <a:tabLst>
                <a:tab pos="442913" algn="l"/>
              </a:tabLst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Apply copper and biopesticides; preventively best. 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866775" indent="-866775" algn="l">
              <a:lnSpc>
                <a:spcPts val="3640"/>
              </a:lnSpc>
              <a:spcBef>
                <a:spcPts val="600"/>
              </a:spcBef>
              <a:tabLst>
                <a:tab pos="44291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	P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romptly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after harvest mow and incorporate crop debris.</a:t>
            </a:r>
          </a:p>
        </p:txBody>
      </p:sp>
    </p:spTree>
    <p:extLst>
      <p:ext uri="{BB962C8B-B14F-4D97-AF65-F5344CB8AC3E}">
        <p14:creationId xmlns:p14="http://schemas.microsoft.com/office/powerpoint/2010/main" val="14673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8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3" name="Picture 2" descr="IMG_48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6099063" y="-3593"/>
            <a:ext cx="0" cy="6861593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05300" y="-3593"/>
            <a:ext cx="6334200" cy="54534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  <a:cs typeface="Arial"/>
              </a:rPr>
              <a:t>Angular  Leaf  Spot - Zucchini 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51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A23571-F53E-B14B-8D49-51CB4DDACD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379" y="0"/>
            <a:ext cx="914124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94D3CA-B205-9C43-BAD0-35ADE53C0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380" y="6282628"/>
            <a:ext cx="3145681" cy="54534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  <a:cs typeface="Arial"/>
              </a:rPr>
              <a:t>Winter squash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75287-8D46-954F-AB1A-AA51CFA32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740" y="0"/>
            <a:ext cx="3892441" cy="54534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  <a:cs typeface="Arial"/>
              </a:rPr>
              <a:t>Angular  Leaf  Spot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10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kin-Bact-LS_Exp2_7-31-08_46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10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10100" y="1587"/>
            <a:ext cx="5994396" cy="584776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Bacterial Leaf Spot - Pumpkin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kin-Bact-LS_Exp2_7-31-08_46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533" y="1803400"/>
            <a:ext cx="6739467" cy="5054600"/>
          </a:xfrm>
          <a:prstGeom prst="rect">
            <a:avLst/>
          </a:prstGeom>
        </p:spPr>
      </p:pic>
      <p:pic>
        <p:nvPicPr>
          <p:cNvPr id="5" name="Picture 4" descr="Pkin_Bact_Fruit3_678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1" y="38100"/>
            <a:ext cx="5621867" cy="4216400"/>
          </a:xfrm>
          <a:prstGeom prst="rect">
            <a:avLst/>
          </a:prstGeom>
        </p:spPr>
      </p:pic>
      <p:pic>
        <p:nvPicPr>
          <p:cNvPr id="6" name="Picture 5" descr="Pkin_Bact_Fruit3_678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" y="4229100"/>
            <a:ext cx="3505200" cy="26289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15663" y="217487"/>
            <a:ext cx="4229096" cy="140936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43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Bacterial Leaf Spot</a:t>
            </a:r>
          </a:p>
          <a:p>
            <a:pPr algn="ctr" eaLnBrk="0" fontAlgn="base" hangingPunct="0">
              <a:lnSpc>
                <a:spcPts val="43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Pumpkin</a:t>
            </a:r>
          </a:p>
          <a:p>
            <a:pPr algn="ctr" eaLnBrk="0" fontAlgn="base" hangingPunct="0">
              <a:lnSpc>
                <a:spcPts val="104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67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754"/>
            <a:ext cx="12192000" cy="962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Cucurbit  Diseases  caused  by  Bacteria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359949" y="1049146"/>
            <a:ext cx="10499006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Bacterial wilt</a:t>
            </a:r>
          </a:p>
          <a:p>
            <a:pPr marL="866775" indent="-866775" algn="l">
              <a:lnSpc>
                <a:spcPts val="3640"/>
              </a:lnSpc>
              <a:spcBef>
                <a:spcPts val="600"/>
              </a:spcBef>
              <a:tabLst>
                <a:tab pos="4429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Resistant varieties (few)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Manage cucumber beetles.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3" descr="A plant in a pot&#10;&#10;Description automatically generated with low confidence">
            <a:extLst>
              <a:ext uri="{FF2B5EF4-FFF2-40B4-BE49-F238E27FC236}">
                <a16:creationId xmlns:a16="http://schemas.microsoft.com/office/drawing/2014/main" id="{1A9666F9-4044-826A-0DAE-826D412EFB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77768"/>
            <a:ext cx="5609452" cy="3980232"/>
          </a:xfrm>
          <a:prstGeom prst="rect">
            <a:avLst/>
          </a:prstGeom>
        </p:spPr>
      </p:pic>
      <p:pic>
        <p:nvPicPr>
          <p:cNvPr id="7" name="Picture 6" descr="A close-up of a leaf&#10;&#10;Description automatically generated with low confidence">
            <a:extLst>
              <a:ext uri="{FF2B5EF4-FFF2-40B4-BE49-F238E27FC236}">
                <a16:creationId xmlns:a16="http://schemas.microsoft.com/office/drawing/2014/main" id="{2955CEF7-EAF3-EF8A-6FFA-58202D5B8B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1271838"/>
            <a:ext cx="6477000" cy="4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51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2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Gummy  Stem  Blight / Black  Rot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1015849" y="3521827"/>
            <a:ext cx="10929224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Pathogen-free seed.  Treated seed.</a:t>
            </a:r>
          </a:p>
          <a:p>
            <a:pPr marL="866775" indent="-866775" algn="l">
              <a:lnSpc>
                <a:spcPts val="3640"/>
              </a:lnSpc>
              <a:spcBef>
                <a:spcPts val="1200"/>
              </a:spcBef>
              <a:tabLst>
                <a:tab pos="442913" algn="l"/>
              </a:tabLst>
              <a:defRPr/>
            </a:pPr>
            <a:r>
              <a:rPr lang="en-US" sz="3200" dirty="0">
                <a:solidFill>
                  <a:prstClr val="black"/>
                </a:solidFill>
              </a:rPr>
              <a:t>Resistant varieties (few).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Rotate.   4 years recommended.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Drip irrigation.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Fungicides.  Resistance has developed to targeted fungicides.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Manage powdery mildew.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Avoid wounding fruit during harvest.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Store winter squash properly: 													Cure 1 - 2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wks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at 25 C.  13 C and 60% RH.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Promptly incorporate debris.  Mow first.  Remove when feasible.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40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32E418-788D-E34F-A34A-41E7E07E8F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000376"/>
            <a:ext cx="5143500" cy="3857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125114-D80B-4B40-9875-BD09F8B027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289926"/>
            <a:ext cx="5143500" cy="3229841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1B9185AF-A7A2-3E48-8758-2704C988F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785" y="204735"/>
            <a:ext cx="1851659" cy="2062103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FFFF"/>
                </a:solidFill>
              </a:rPr>
              <a:t>Melon – Gummy Stem Blight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69401F-A01F-F043-AC8E-2BB1133DD2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1" y="-963"/>
            <a:ext cx="5092161" cy="33294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235268-1B7F-CC4D-8AC6-743D6E20C0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1" y="3395432"/>
            <a:ext cx="5092161" cy="3462568"/>
          </a:xfrm>
          <a:prstGeom prst="rect">
            <a:avLst/>
          </a:prstGeom>
        </p:spPr>
      </p:pic>
      <p:sp>
        <p:nvSpPr>
          <p:cNvPr id="23" name="Rectangle 4">
            <a:extLst>
              <a:ext uri="{FF2B5EF4-FFF2-40B4-BE49-F238E27FC236}">
                <a16:creationId xmlns:a16="http://schemas.microsoft.com/office/drawing/2014/main" id="{CBB95695-2165-2246-BE75-60AFE1A3B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194" y="2647528"/>
            <a:ext cx="4042441" cy="58477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FFFF"/>
                </a:solidFill>
              </a:rPr>
              <a:t>Pumpkin – Black Rot</a:t>
            </a:r>
          </a:p>
        </p:txBody>
      </p:sp>
    </p:spTree>
    <p:extLst>
      <p:ext uri="{BB962C8B-B14F-4D97-AF65-F5344CB8AC3E}">
        <p14:creationId xmlns:p14="http://schemas.microsoft.com/office/powerpoint/2010/main" val="1979900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3032"/>
            <a:ext cx="6096000" cy="962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Alternaria Leaf Blight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784354" y="889940"/>
            <a:ext cx="5531565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Pathogen-free seed.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Resistant varieties (few).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Rotate.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" name="Picture 9" descr="A close-up of a leaf&#10;&#10;Description automatically generated with low confidence">
            <a:extLst>
              <a:ext uri="{FF2B5EF4-FFF2-40B4-BE49-F238E27FC236}">
                <a16:creationId xmlns:a16="http://schemas.microsoft.com/office/drawing/2014/main" id="{930647E5-4E9C-4FE3-BC76-9F55ECDD22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25" y="1887992"/>
            <a:ext cx="5971475" cy="4970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F7A709-123B-A744-C861-DAC76F02A6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1" y="2351068"/>
            <a:ext cx="6096000" cy="4572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4AE0984-6ECD-DEAB-D6EE-27AADE08DC9C}"/>
              </a:ext>
            </a:extLst>
          </p:cNvPr>
          <p:cNvSpPr txBox="1">
            <a:spLocks/>
          </p:cNvSpPr>
          <p:nvPr/>
        </p:nvSpPr>
        <p:spPr bwMode="auto">
          <a:xfrm>
            <a:off x="6315919" y="296595"/>
            <a:ext cx="5656162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Drip irrigation.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Fungicides.  Resistance potential.</a:t>
            </a:r>
          </a:p>
          <a:p>
            <a:pPr marL="866775" marR="0" lvl="0" indent="-866775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Promptly incorporate debris.</a:t>
            </a:r>
          </a:p>
        </p:txBody>
      </p:sp>
    </p:spTree>
    <p:extLst>
      <p:ext uri="{BB962C8B-B14F-4D97-AF65-F5344CB8AC3E}">
        <p14:creationId xmlns:p14="http://schemas.microsoft.com/office/powerpoint/2010/main" val="864231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lant, vegetable, green&#10;&#10;Description automatically generated">
            <a:extLst>
              <a:ext uri="{FF2B5EF4-FFF2-40B4-BE49-F238E27FC236}">
                <a16:creationId xmlns:a16="http://schemas.microsoft.com/office/drawing/2014/main" id="{64B5CE87-C379-4202-B57C-D19ABEEC02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86311" cy="4639733"/>
          </a:xfrm>
          <a:prstGeom prst="rect">
            <a:avLst/>
          </a:prstGeom>
        </p:spPr>
      </p:pic>
      <p:pic>
        <p:nvPicPr>
          <p:cNvPr id="6" name="Picture 5" descr="A picture containing fruit, grass, outdoor, squash&#10;&#10;Description automatically generated">
            <a:extLst>
              <a:ext uri="{FF2B5EF4-FFF2-40B4-BE49-F238E27FC236}">
                <a16:creationId xmlns:a16="http://schemas.microsoft.com/office/drawing/2014/main" id="{7757EECF-4E89-40D3-F14A-95DE81E8B6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784" y="3228171"/>
            <a:ext cx="6390067" cy="3593592"/>
          </a:xfrm>
          <a:prstGeom prst="rect">
            <a:avLst/>
          </a:prstGeom>
        </p:spPr>
      </p:pic>
      <p:pic>
        <p:nvPicPr>
          <p:cNvPr id="8" name="Picture 7" descr="A picture containing outdoor, ground, plant, green&#10;&#10;Description automatically generated">
            <a:extLst>
              <a:ext uri="{FF2B5EF4-FFF2-40B4-BE49-F238E27FC236}">
                <a16:creationId xmlns:a16="http://schemas.microsoft.com/office/drawing/2014/main" id="{1FF2A3FC-1458-A702-1C1C-D8D8674679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344" y="-1"/>
            <a:ext cx="4223656" cy="3193497"/>
          </a:xfrm>
          <a:prstGeom prst="rect">
            <a:avLst/>
          </a:prstGeom>
        </p:spPr>
      </p:pic>
      <p:pic>
        <p:nvPicPr>
          <p:cNvPr id="10" name="Picture 9" descr="A close-up of a leaf&#10;&#10;Description automatically generated with medium confidence">
            <a:extLst>
              <a:ext uri="{FF2B5EF4-FFF2-40B4-BE49-F238E27FC236}">
                <a16:creationId xmlns:a16="http://schemas.microsoft.com/office/drawing/2014/main" id="{CAAD7CE5-0BE8-E0FE-2098-66D2AF6D72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83" y="3224270"/>
            <a:ext cx="5795402" cy="36337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682F260-5184-958A-D887-08ACA21A9F86}"/>
              </a:ext>
            </a:extLst>
          </p:cNvPr>
          <p:cNvSpPr txBox="1">
            <a:spLocks/>
          </p:cNvSpPr>
          <p:nvPr/>
        </p:nvSpPr>
        <p:spPr>
          <a:xfrm>
            <a:off x="6186311" y="1215748"/>
            <a:ext cx="1782033" cy="406398"/>
          </a:xfrm>
          <a:prstGeom prst="rect">
            <a:avLst/>
          </a:prstGeom>
          <a:solidFill>
            <a:srgbClr val="0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Virus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Symptoms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Leaves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5268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C28B7DE9-01FD-A886-FE11-82C6B2A40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0413"/>
            <a:ext cx="4585063" cy="682944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2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https://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www.vegetables.cornell.edu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/</a:t>
            </a:r>
          </a:p>
          <a:p>
            <a:pPr marL="0" marR="0" lvl="0" indent="0" algn="ctr" defTabSz="914400" rtl="0" eaLnBrk="0" fontAlgn="base" latinLnBrk="0" hangingPunct="0">
              <a:lnSpc>
                <a:spcPts val="22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pest-management/disease-factsheets/</a:t>
            </a:r>
          </a:p>
        </p:txBody>
      </p:sp>
      <p:pic>
        <p:nvPicPr>
          <p:cNvPr id="9" name="Picture 8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F751DDCC-42F2-70CF-0095-587CE2DDFE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268" y="-2009"/>
            <a:ext cx="2467732" cy="6858000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5012A8-4294-6544-5AEE-3B1F239FF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77905"/>
            <a:ext cx="4585063" cy="6101240"/>
          </a:xfrm>
          <a:prstGeom prst="rect">
            <a:avLst/>
          </a:prstGeom>
        </p:spPr>
      </p:pic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96D9072-93D9-EA23-368F-0A717B415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030" y="0"/>
            <a:ext cx="3526248" cy="6875446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C1E75C-5466-2276-772D-6425452488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136" y="-17731"/>
            <a:ext cx="2279046" cy="68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43" y="0"/>
            <a:ext cx="11516809" cy="96202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 Affecting  Cucurbit  Crops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-8308" y="3232230"/>
            <a:ext cx="12042710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Zucchini Yellow Mosaic Virus  (ZYMV)</a:t>
            </a:r>
          </a:p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Seed-borne.  Volunteer plants potential source.</a:t>
            </a:r>
          </a:p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Aphid-vectored, mechanical transmission.</a:t>
            </a:r>
          </a:p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	2022 NY: most common, often NOT associated with aphids.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Cucumber Mosaic Virus  (CMV)</a:t>
            </a:r>
          </a:p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Aphid-vectored.  Many weed hosts.</a:t>
            </a:r>
          </a:p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	2022 NY: found associated with many aphids; orchards.</a:t>
            </a:r>
          </a:p>
          <a:p>
            <a:pPr marL="1193800" indent="-292100" algn="l">
              <a:lnSpc>
                <a:spcPts val="3340"/>
              </a:lnSpc>
              <a:spcBef>
                <a:spcPts val="0"/>
              </a:spcBef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Squash Mosaic Virus  (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SqMV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 Seed-borne. Cucumber beetle-vectored.  1 detect in NY in 2022.</a:t>
            </a:r>
          </a:p>
          <a:p>
            <a:pPr marL="1193800" indent="-292100" algn="l">
              <a:lnSpc>
                <a:spcPts val="3340"/>
              </a:lnSpc>
              <a:spcBef>
                <a:spcPts val="0"/>
              </a:spcBef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Watermelon Mosaic Virus  (WMV)</a:t>
            </a:r>
          </a:p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Aphid-vectored. 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1193800" indent="-292100" algn="l">
              <a:lnSpc>
                <a:spcPts val="3340"/>
              </a:lnSpc>
              <a:spcBef>
                <a:spcPts val="0"/>
              </a:spcBef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Papaya Ringspot Virus  (PRV)</a:t>
            </a:r>
          </a:p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Aphid-vectored.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2C1EF5-BC03-3EE4-6473-B0AFCEADB402}"/>
              </a:ext>
            </a:extLst>
          </p:cNvPr>
          <p:cNvSpPr txBox="1">
            <a:spLocks/>
          </p:cNvSpPr>
          <p:nvPr/>
        </p:nvSpPr>
        <p:spPr bwMode="auto">
          <a:xfrm>
            <a:off x="7907628" y="5052486"/>
            <a:ext cx="3670479" cy="164724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3" marR="0" lvl="0" indent="-11113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Calibri"/>
              </a:rPr>
              <a:t>2022 high incidence viruses and aphids in Quebec.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3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7" y="334851"/>
            <a:ext cx="11516809" cy="96202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 Cucurbit  Viruses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319037" y="3335261"/>
            <a:ext cx="12042710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93800" indent="-292100" algn="l">
              <a:lnSpc>
                <a:spcPts val="3340"/>
              </a:lnSpc>
              <a:spcBef>
                <a:spcPts val="2400"/>
              </a:spcBef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lang="en-US" sz="3600" dirty="0">
                <a:solidFill>
                  <a:srgbClr val="C00000"/>
                </a:solidFill>
                <a:latin typeface="Calibri"/>
              </a:rPr>
              <a:t>Dry year = favorable. Aphids attracted to irrigated crops.</a:t>
            </a:r>
          </a:p>
          <a:p>
            <a:pPr marL="1193800" indent="-292100" algn="l">
              <a:lnSpc>
                <a:spcPts val="3340"/>
              </a:lnSpc>
              <a:spcBef>
                <a:spcPts val="2400"/>
              </a:spcBef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Resistant varieties.  Few, most genetically modified.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Virus-free seed (ZYMV).  Do not save seed.</a:t>
            </a:r>
          </a:p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Control v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olunteer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cucurbit plants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(ZYMV)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</a:t>
            </a:r>
          </a:p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Remove affected plants found early.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Manage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weeds around production fields.</a:t>
            </a:r>
          </a:p>
          <a:p>
            <a:pPr marL="1193800" marR="0" lvl="0" indent="-292100" algn="l" defTabSz="457200" rtl="0" eaLnBrk="1" fontAlgn="base" latinLnBrk="0" hangingPunct="1">
              <a:lnSpc>
                <a:spcPts val="334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8963" algn="l"/>
                <a:tab pos="5245100" algn="l"/>
                <a:tab pos="6900863" algn="l"/>
              </a:tabLst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Control aphids with insecticides on other crops.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5848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eaf&#10;&#10;Description automatically generated with medium confidence">
            <a:extLst>
              <a:ext uri="{FF2B5EF4-FFF2-40B4-BE49-F238E27FC236}">
                <a16:creationId xmlns:a16="http://schemas.microsoft.com/office/drawing/2014/main" id="{567A96DB-87CD-DAC8-D6E8-2FB6F5DB40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099" y="0"/>
            <a:ext cx="4361871" cy="3270011"/>
          </a:xfrm>
          <a:prstGeom prst="rect">
            <a:avLst/>
          </a:prstGeom>
        </p:spPr>
      </p:pic>
      <p:pic>
        <p:nvPicPr>
          <p:cNvPr id="5" name="Picture 4" descr="A picture containing blue&#10;&#10;Description automatically generated">
            <a:extLst>
              <a:ext uri="{FF2B5EF4-FFF2-40B4-BE49-F238E27FC236}">
                <a16:creationId xmlns:a16="http://schemas.microsoft.com/office/drawing/2014/main" id="{8588B157-D6C3-88B3-3A34-DFA8F29EF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9300"/>
            <a:ext cx="4830327" cy="3621202"/>
          </a:xfrm>
          <a:prstGeom prst="rect">
            <a:avLst/>
          </a:prstGeom>
        </p:spPr>
      </p:pic>
      <p:pic>
        <p:nvPicPr>
          <p:cNvPr id="7" name="Picture 6" descr="A close-up of a leaf&#10;&#10;Description automatically generated with medium confidence">
            <a:extLst>
              <a:ext uri="{FF2B5EF4-FFF2-40B4-BE49-F238E27FC236}">
                <a16:creationId xmlns:a16="http://schemas.microsoft.com/office/drawing/2014/main" id="{4DCFCAA6-F698-60A8-A5F6-EBE862DBFE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0"/>
            <a:ext cx="4198947" cy="3270011"/>
          </a:xfrm>
          <a:prstGeom prst="rect">
            <a:avLst/>
          </a:prstGeom>
        </p:spPr>
      </p:pic>
      <p:pic>
        <p:nvPicPr>
          <p:cNvPr id="9" name="Picture 8" descr="A close-up of a leaf&#10;&#10;Description automatically generated with medium confidence">
            <a:extLst>
              <a:ext uri="{FF2B5EF4-FFF2-40B4-BE49-F238E27FC236}">
                <a16:creationId xmlns:a16="http://schemas.microsoft.com/office/drawing/2014/main" id="{0B41F91F-04B9-3DE2-F83E-8050B90879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5833" y="-1"/>
            <a:ext cx="3706166" cy="3270011"/>
          </a:xfrm>
          <a:prstGeom prst="rect">
            <a:avLst/>
          </a:prstGeom>
        </p:spPr>
      </p:pic>
      <p:pic>
        <p:nvPicPr>
          <p:cNvPr id="11" name="Picture 10" descr="A group of green leaves&#10;&#10;Description automatically generated with low confidence">
            <a:extLst>
              <a:ext uri="{FF2B5EF4-FFF2-40B4-BE49-F238E27FC236}">
                <a16:creationId xmlns:a16="http://schemas.microsoft.com/office/drawing/2014/main" id="{FA65BCA5-75D6-B2FE-C60C-0533FB049F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359" y="3289300"/>
            <a:ext cx="4760293" cy="35687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548A8EA-9FF9-E8E8-5BDA-2308E47C0C2E}"/>
              </a:ext>
            </a:extLst>
          </p:cNvPr>
          <p:cNvSpPr txBox="1">
            <a:spLocks/>
          </p:cNvSpPr>
          <p:nvPr/>
        </p:nvSpPr>
        <p:spPr>
          <a:xfrm>
            <a:off x="4830327" y="4619348"/>
            <a:ext cx="2531347" cy="406398"/>
          </a:xfrm>
          <a:prstGeom prst="rect">
            <a:avLst/>
          </a:prstGeom>
          <a:solidFill>
            <a:srgbClr val="0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Leaves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that  tested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positive  for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ZYMV</a:t>
            </a:r>
          </a:p>
        </p:txBody>
      </p:sp>
    </p:spTree>
    <p:extLst>
      <p:ext uri="{BB962C8B-B14F-4D97-AF65-F5344CB8AC3E}">
        <p14:creationId xmlns:p14="http://schemas.microsoft.com/office/powerpoint/2010/main" val="2725410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4" descr="PM _Low_Lot-8_4_08_4750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400" y="0"/>
            <a:ext cx="9144000" cy="6858000"/>
          </a:xfrm>
        </p:spPr>
      </p:pic>
      <p:sp>
        <p:nvSpPr>
          <p:cNvPr id="131075" name="Rectangle 2"/>
          <p:cNvSpPr>
            <a:spLocks noChangeArrowheads="1"/>
          </p:cNvSpPr>
          <p:nvPr/>
        </p:nvSpPr>
        <p:spPr bwMode="auto">
          <a:xfrm>
            <a:off x="952500" y="5821378"/>
            <a:ext cx="4876800" cy="104708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200" b="1">
                <a:solidFill>
                  <a:srgbClr val="FFFFFF"/>
                </a:solidFill>
                <a:latin typeface="Times New Roman"/>
                <a:ea typeface="ＭＳ Ｐゴシック"/>
                <a:cs typeface="ＭＳ Ｐゴシック"/>
              </a:rPr>
              <a:t>Thank  You!</a:t>
            </a:r>
            <a:endParaRPr lang="en-US" sz="4000" b="1">
              <a:solidFill>
                <a:srgbClr val="FFFF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  <p:sp>
        <p:nvSpPr>
          <p:cNvPr id="131076" name="Rectangle 3"/>
          <p:cNvSpPr>
            <a:spLocks noChangeArrowheads="1"/>
          </p:cNvSpPr>
          <p:nvPr/>
        </p:nvSpPr>
        <p:spPr bwMode="auto">
          <a:xfrm>
            <a:off x="6819904" y="3"/>
            <a:ext cx="4419600" cy="104708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200" b="1" dirty="0">
                <a:solidFill>
                  <a:srgbClr val="FFFFFF"/>
                </a:solidFill>
                <a:latin typeface="Times New Roman"/>
                <a:ea typeface="ＭＳ Ｐゴシック"/>
                <a:cs typeface="ＭＳ Ｐゴシック"/>
              </a:rPr>
              <a:t>Questions?</a:t>
            </a:r>
            <a:endParaRPr lang="en-US" sz="4000" b="1" dirty="0">
              <a:solidFill>
                <a:srgbClr val="FFFF00"/>
              </a:solidFill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51784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03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420"/>
            <a:ext cx="12192000" cy="962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 – United States: Important Differences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562811" y="2951581"/>
            <a:ext cx="11066378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96863" marR="0" lvl="0" indent="-296863" algn="l" defTabSz="457200" rtl="0" eaLnBrk="1" fontAlgn="base" latinLnBrk="0" hangingPunct="1">
              <a:lnSpc>
                <a:spcPts val="45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Cucurbit disease occurrence:</a:t>
            </a:r>
          </a:p>
          <a:p>
            <a:pPr marL="296863" marR="0" lvl="0" indent="-296863" algn="l" defTabSz="457200" rtl="0" eaLnBrk="1" fontAlgn="base" latinLnBrk="0" hangingPunct="1">
              <a:lnSpc>
                <a:spcPts val="45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	downy mildew and Phytophthora blight important in U.S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</a:t>
            </a:r>
          </a:p>
          <a:p>
            <a:pPr marL="296863" marR="0" lvl="0" indent="-296863" algn="l" defTabSz="457200" rtl="0" eaLnBrk="1" fontAlgn="base" latinLnBrk="0" hangingPunct="1">
              <a:lnSpc>
                <a:spcPts val="45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296863" marR="0" lvl="0" indent="-296863" algn="l" defTabSz="457200" rtl="0" eaLnBrk="1" fontAlgn="base" latinLnBrk="0" hangingPunct="1">
              <a:lnSpc>
                <a:spcPts val="45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Fungicides registered:</a:t>
            </a:r>
          </a:p>
          <a:p>
            <a:pPr marL="296863" marR="0" lvl="0" indent="-296863" algn="l" defTabSz="457200" rtl="0" eaLnBrk="1" fontAlgn="base" latinLnBrk="0" hangingPunct="1">
              <a:lnSpc>
                <a:spcPts val="45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	More in U.S, especially biopesticides, mostly because efficacy data not required.  Also more labeled uses.</a:t>
            </a:r>
          </a:p>
          <a:p>
            <a:pPr marL="296863" lvl="0" indent="-296863" algn="l">
              <a:lnSpc>
                <a:spcPts val="4540"/>
              </a:lnSpc>
              <a:spcBef>
                <a:spcPts val="1200"/>
              </a:spcBef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Few have different names. </a:t>
            </a:r>
            <a:r>
              <a:rPr lang="en-US" sz="3600" dirty="0">
                <a:solidFill>
                  <a:prstClr val="black"/>
                </a:solidFill>
              </a:rPr>
              <a:t>Cantus = Endura.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189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754"/>
            <a:ext cx="12192000" cy="962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 Facts – Managing  Vegetable  Diseases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846497" y="1775792"/>
            <a:ext cx="10499006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Accurate diagnosis:</a:t>
            </a:r>
          </a:p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	- essential for selecting appropriate management practices.</a:t>
            </a:r>
          </a:p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Pathogens vary in how they survive and spread 					plus favorable conditions.</a:t>
            </a:r>
          </a:p>
        </p:txBody>
      </p:sp>
    </p:spTree>
    <p:extLst>
      <p:ext uri="{BB962C8B-B14F-4D97-AF65-F5344CB8AC3E}">
        <p14:creationId xmlns:p14="http://schemas.microsoft.com/office/powerpoint/2010/main" val="33793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754"/>
            <a:ext cx="12192000" cy="962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 Facts – Managing  Vegetable  Diseases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1417282" y="2931261"/>
            <a:ext cx="10499006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59300" algn="l"/>
                <a:tab pos="54768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Cultural management practices:</a:t>
            </a:r>
          </a:p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59300" algn="l"/>
                <a:tab pos="54768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	- vary among diseases.</a:t>
            </a:r>
          </a:p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59300" algn="l"/>
                <a:tab pos="54768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	- based on knowledge about pathogen’s biology.</a:t>
            </a:r>
          </a:p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59300" algn="l"/>
                <a:tab pos="54768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59300" algn="l"/>
                <a:tab pos="547687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Foundation of a good plant disease management program.</a:t>
            </a:r>
          </a:p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59300" algn="l"/>
                <a:tab pos="5476875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59300" algn="l"/>
                <a:tab pos="547687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Good plant disease management program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= </a:t>
            </a:r>
          </a:p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59300" algn="l"/>
                <a:tab pos="547687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	Cultural practices</a:t>
            </a:r>
          </a:p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59300" algn="l"/>
                <a:tab pos="547687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		Fungicides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316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8673"/>
            <a:ext cx="12192000" cy="962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Disease Management Practices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942237" y="3069823"/>
            <a:ext cx="11543677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96863" marR="0" lvl="0" indent="-296863" algn="l" defTabSz="457200" rtl="0" eaLnBrk="1" fontAlgn="base" latinLnBrk="0" hangingPunct="1">
              <a:lnSpc>
                <a:spcPts val="24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Resistant varieties.              </a:t>
            </a:r>
          </a:p>
          <a:p>
            <a:pPr marL="296863" marR="0" lvl="0" indent="-296863" algn="l" defTabSz="457200" rtl="0" eaLnBrk="1" fontAlgn="base" latinLnBrk="0" hangingPunct="1">
              <a:lnSpc>
                <a:spcPts val="24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Pathogen-free seed.</a:t>
            </a:r>
          </a:p>
          <a:p>
            <a:pPr marL="296863" indent="-296863" algn="l">
              <a:lnSpc>
                <a:spcPts val="2740"/>
              </a:lnSpc>
              <a:spcBef>
                <a:spcPts val="12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Rotate crop plantings.  Target = pathogens that survive in soil.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B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implemented before pathogen has built up.</a:t>
            </a:r>
          </a:p>
          <a:p>
            <a:pPr marL="296863" marR="0" lvl="0" indent="-296863" algn="l" defTabSz="457200" rtl="0" eaLnBrk="1" fontAlgn="base" latinLnBrk="0" hangingPunct="1">
              <a:lnSpc>
                <a:spcPts val="24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Mulch: plastic and organic.</a:t>
            </a:r>
          </a:p>
          <a:p>
            <a:pPr marL="296863" indent="-296863" algn="l">
              <a:lnSpc>
                <a:spcPts val="2440"/>
              </a:lnSpc>
              <a:spcBef>
                <a:spcPts val="12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Separate crops susceptible to same water- or wind-dispersed pathogens.</a:t>
            </a:r>
          </a:p>
          <a:p>
            <a:pPr marL="296863" marR="0" lvl="0" indent="-296863" algn="l" defTabSz="457200" rtl="0" eaLnBrk="1" fontAlgn="base" latinLnBrk="0" hangingPunct="1">
              <a:lnSpc>
                <a:spcPts val="24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Sanitation in greenhouse (target pathogens surviving on surfaces): </a:t>
            </a:r>
          </a:p>
          <a:p>
            <a:pPr marL="296863" marR="0" lvl="0" indent="-296863" algn="l" defTabSz="457200" rtl="0" eaLnBrk="1" fontAlgn="base" latinLnBrk="0" hangingPunct="1">
              <a:lnSpc>
                <a:spcPts val="24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- clean + disinfect benches + planting materials (trays).  Manage weeds.</a:t>
            </a:r>
          </a:p>
          <a:p>
            <a:pPr marL="296863" marR="0" lvl="0" indent="-296863" algn="l" defTabSz="457200" rtl="0" eaLnBrk="1" fontAlgn="base" latinLnBrk="0" hangingPunct="1">
              <a:lnSpc>
                <a:spcPts val="24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Sanitation in field (target pathogens surviving in soil and spread): </a:t>
            </a:r>
          </a:p>
          <a:p>
            <a:pPr marL="296863" marR="0" lvl="0" indent="-296863" algn="l" defTabSz="457200" rtl="0" eaLnBrk="1" fontAlgn="base" latinLnBrk="0" hangingPunct="1">
              <a:lnSpc>
                <a:spcPts val="24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- clean + disinfect equipment between fields.</a:t>
            </a:r>
          </a:p>
          <a:p>
            <a:pPr marL="296863" marR="0" lvl="0" indent="-296863" algn="l" defTabSz="457200" rtl="0" eaLnBrk="1" fontAlgn="base" latinLnBrk="0" hangingPunct="1">
              <a:lnSpc>
                <a:spcPts val="24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- don’t work in crops when leaves wet,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with bacterial disease. </a:t>
            </a:r>
          </a:p>
          <a:p>
            <a:pPr marL="296863" marR="0" lvl="0" indent="-296863" algn="l" defTabSz="457200" rtl="0" eaLnBrk="1" fontAlgn="base" latinLnBrk="0" hangingPunct="1">
              <a:lnSpc>
                <a:spcPts val="24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Drip irrigation.  Overhead irrigation mid-day.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296863" marR="0" lvl="0" indent="-296863" algn="l" defTabSz="457200" rtl="0" eaLnBrk="1" fontAlgn="base" latinLnBrk="0" hangingPunct="1">
              <a:lnSpc>
                <a:spcPts val="244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Promptly after harvest mow and incorporate crop debris.</a:t>
            </a:r>
          </a:p>
        </p:txBody>
      </p:sp>
    </p:spTree>
    <p:extLst>
      <p:ext uri="{BB962C8B-B14F-4D97-AF65-F5344CB8AC3E}">
        <p14:creationId xmlns:p14="http://schemas.microsoft.com/office/powerpoint/2010/main" val="17972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754"/>
            <a:ext cx="12192000" cy="962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 Facts – Managing  Vegetable  Diseases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7353E-F04B-CA4B-B96E-864BC604652F}"/>
              </a:ext>
            </a:extLst>
          </p:cNvPr>
          <p:cNvSpPr txBox="1">
            <a:spLocks/>
          </p:cNvSpPr>
          <p:nvPr/>
        </p:nvSpPr>
        <p:spPr bwMode="auto">
          <a:xfrm>
            <a:off x="1854775" y="1091398"/>
            <a:ext cx="10499006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Resistant varieties vary substantially in:</a:t>
            </a:r>
          </a:p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	- degree of suppression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provid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ed.</a:t>
            </a:r>
          </a:p>
          <a:p>
            <a:pPr marL="11113" marR="0" lvl="0" indent="-11113" algn="l" defTabSz="457200" rtl="0" eaLnBrk="1" fontAlgn="base" latinLnBrk="0" hangingPunct="1">
              <a:lnSpc>
                <a:spcPts val="364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68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	- durability of their resistance.</a:t>
            </a:r>
          </a:p>
        </p:txBody>
      </p:sp>
    </p:spTree>
    <p:extLst>
      <p:ext uri="{BB962C8B-B14F-4D97-AF65-F5344CB8AC3E}">
        <p14:creationId xmlns:p14="http://schemas.microsoft.com/office/powerpoint/2010/main" val="421057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42DF3073-03BD-2C7E-A4B0-D95A92689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017" y="0"/>
            <a:ext cx="3915002" cy="3975233"/>
          </a:xfrm>
          <a:prstGeom prst="rect">
            <a:avLst/>
          </a:prstGeom>
        </p:spPr>
      </p:pic>
      <p:pic>
        <p:nvPicPr>
          <p:cNvPr id="5" name="Picture 4" descr="A picture containing text, fruit&#10;&#10;Description automatically generated">
            <a:extLst>
              <a:ext uri="{FF2B5EF4-FFF2-40B4-BE49-F238E27FC236}">
                <a16:creationId xmlns:a16="http://schemas.microsoft.com/office/drawing/2014/main" id="{1542F277-EE87-AB5A-1F8E-5B1A337AC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3963908" cy="39752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053EE4-E543-50F8-94CA-25B5B4FCA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54" y="4211421"/>
            <a:ext cx="5910223" cy="2482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Arial"/>
              </a:rPr>
              <a:t>Squashes and Pumpkins</a:t>
            </a: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Intermediate resistance</a:t>
            </a: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Powdery mildew tolerant</a:t>
            </a: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Homozygous best</a:t>
            </a: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Arial"/>
              </a:rPr>
              <a:t>control improved with fungicides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8D995-4D45-5523-7127-88769ACD3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149600"/>
            <a:ext cx="0" cy="55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293A2D-D6EF-9952-987E-4AE0A7EB6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2583" y="2990850"/>
            <a:ext cx="3202623" cy="488950"/>
          </a:xfrm>
          <a:prstGeom prst="rect">
            <a:avLst/>
          </a:prstGeom>
        </p:spPr>
      </p:pic>
      <p:pic>
        <p:nvPicPr>
          <p:cNvPr id="14" name="Picture 13" descr="A red and black sign&#10;&#10;Description automatically generated with low confidence">
            <a:extLst>
              <a:ext uri="{FF2B5EF4-FFF2-40B4-BE49-F238E27FC236}">
                <a16:creationId xmlns:a16="http://schemas.microsoft.com/office/drawing/2014/main" id="{70B848DC-0F29-6B4A-A9AD-C2ADD910010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128" y="2990850"/>
            <a:ext cx="1027793" cy="488950"/>
          </a:xfrm>
          <a:prstGeom prst="rect">
            <a:avLst/>
          </a:prstGeom>
        </p:spPr>
      </p:pic>
      <p:pic>
        <p:nvPicPr>
          <p:cNvPr id="16" name="Picture 15" descr="A group of orange pumpkins&#10;&#10;Description automatically generated with low confidence">
            <a:extLst>
              <a:ext uri="{FF2B5EF4-FFF2-40B4-BE49-F238E27FC236}">
                <a16:creationId xmlns:a16="http://schemas.microsoft.com/office/drawing/2014/main" id="{AA46843F-E0BB-847A-96D8-69B62565E0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5127" y="-1"/>
            <a:ext cx="4309267" cy="2678329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053C0C08-8E9B-BC97-4BF0-F7CF10ED84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5126" y="3792322"/>
            <a:ext cx="4272281" cy="2833875"/>
          </a:xfrm>
          <a:prstGeom prst="rect">
            <a:avLst/>
          </a:prstGeom>
        </p:spPr>
      </p:pic>
      <p:sp>
        <p:nvSpPr>
          <p:cNvPr id="19" name="Frame 18">
            <a:extLst>
              <a:ext uri="{FF2B5EF4-FFF2-40B4-BE49-F238E27FC236}">
                <a16:creationId xmlns:a16="http://schemas.microsoft.com/office/drawing/2014/main" id="{A17A37E1-84EE-6863-BEF3-869F53249786}"/>
              </a:ext>
            </a:extLst>
          </p:cNvPr>
          <p:cNvSpPr/>
          <p:nvPr/>
        </p:nvSpPr>
        <p:spPr>
          <a:xfrm>
            <a:off x="94129" y="3044638"/>
            <a:ext cx="2017059" cy="43815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600151DD-6895-C2AE-B786-4CA0ACF3E4A6}"/>
              </a:ext>
            </a:extLst>
          </p:cNvPr>
          <p:cNvSpPr/>
          <p:nvPr/>
        </p:nvSpPr>
        <p:spPr>
          <a:xfrm>
            <a:off x="10010258" y="4642728"/>
            <a:ext cx="2181742" cy="43815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AC2F0C6-09C8-CF53-9874-04C8E178F6D6}"/>
              </a:ext>
            </a:extLst>
          </p:cNvPr>
          <p:cNvSpPr/>
          <p:nvPr/>
        </p:nvSpPr>
        <p:spPr>
          <a:xfrm>
            <a:off x="4048532" y="3560547"/>
            <a:ext cx="2017059" cy="43815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4351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4803</TotalTime>
  <Words>1502</Words>
  <Application>Microsoft Macintosh PowerPoint</Application>
  <PresentationFormat>Widescreen</PresentationFormat>
  <Paragraphs>226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Franklin Gothic Book</vt:lpstr>
      <vt:lpstr>Times New Roman</vt:lpstr>
      <vt:lpstr>4_Office Theme</vt:lpstr>
      <vt:lpstr>1_Custom Design</vt:lpstr>
      <vt:lpstr>5_Office Theme</vt:lpstr>
      <vt:lpstr>18_Office Theme</vt:lpstr>
      <vt:lpstr>Office Theme</vt:lpstr>
      <vt:lpstr>6_Office Theme</vt:lpstr>
      <vt:lpstr>2_Blank Presentation</vt:lpstr>
      <vt:lpstr>1_Blank Presentation</vt:lpstr>
      <vt:lpstr>12_Blank Presentation</vt:lpstr>
      <vt:lpstr>PowerPoint Presentation</vt:lpstr>
      <vt:lpstr>Keys to Success in Disease Management</vt:lpstr>
      <vt:lpstr>PowerPoint Presentation</vt:lpstr>
      <vt:lpstr>Canada – United States: Important Differences</vt:lpstr>
      <vt:lpstr>Top  Facts – Managing  Vegetable  Diseases</vt:lpstr>
      <vt:lpstr>Top  Facts – Managing  Vegetable  Diseases</vt:lpstr>
      <vt:lpstr>Cultural Disease Management Practices</vt:lpstr>
      <vt:lpstr>Top  Facts – Managing  Vegetable  Diseases</vt:lpstr>
      <vt:lpstr>PowerPoint Presentation</vt:lpstr>
      <vt:lpstr>PowerPoint Presentation</vt:lpstr>
      <vt:lpstr>PowerPoint Presentation</vt:lpstr>
      <vt:lpstr>Fungicides  -  Tips  to  Maximizing 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Cucurbit Powdery Mildew Targeted Fungicides</vt:lpstr>
      <vt:lpstr>Recommended Powdery Mildew Targeted Fungicides Other  Labeled  Diseases  of  Cucurbits</vt:lpstr>
      <vt:lpstr>Cucurbit  Diseases  caused  by  Bacteria</vt:lpstr>
      <vt:lpstr>PowerPoint Presentation</vt:lpstr>
      <vt:lpstr>PowerPoint Presentation</vt:lpstr>
      <vt:lpstr>PowerPoint Presentation</vt:lpstr>
      <vt:lpstr>PowerPoint Presentation</vt:lpstr>
      <vt:lpstr>Cucurbit  Diseases  caused  by  Bacteria</vt:lpstr>
      <vt:lpstr>Gummy  Stem  Blight / Black  Rot</vt:lpstr>
      <vt:lpstr>PowerPoint Presentation</vt:lpstr>
      <vt:lpstr>Alternaria Leaf Blight</vt:lpstr>
      <vt:lpstr>PowerPoint Presentation</vt:lpstr>
      <vt:lpstr>Viruses  Affecting  Cucurbit  Crops</vt:lpstr>
      <vt:lpstr>Managing  Cucurbit  Viruses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T. McGrath</dc:creator>
  <cp:lastModifiedBy>Margaret T. McGrath</cp:lastModifiedBy>
  <cp:revision>33</cp:revision>
  <dcterms:created xsi:type="dcterms:W3CDTF">2019-12-11T03:35:03Z</dcterms:created>
  <dcterms:modified xsi:type="dcterms:W3CDTF">2023-03-16T14:50:18Z</dcterms:modified>
</cp:coreProperties>
</file>