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93" r:id="rId3"/>
    <p:sldId id="264" r:id="rId4"/>
    <p:sldId id="261" r:id="rId5"/>
    <p:sldId id="268" r:id="rId6"/>
    <p:sldId id="269" r:id="rId7"/>
    <p:sldId id="271" r:id="rId8"/>
    <p:sldId id="273" r:id="rId9"/>
    <p:sldId id="275" r:id="rId10"/>
    <p:sldId id="276" r:id="rId11"/>
    <p:sldId id="277" r:id="rId12"/>
    <p:sldId id="296" r:id="rId13"/>
    <p:sldId id="297" r:id="rId14"/>
    <p:sldId id="278" r:id="rId15"/>
    <p:sldId id="280" r:id="rId16"/>
    <p:sldId id="286" r:id="rId17"/>
    <p:sldId id="287" r:id="rId18"/>
    <p:sldId id="288" r:id="rId19"/>
    <p:sldId id="294" r:id="rId20"/>
    <p:sldId id="300" r:id="rId21"/>
    <p:sldId id="301" r:id="rId22"/>
    <p:sldId id="298" r:id="rId23"/>
    <p:sldId id="299" r:id="rId24"/>
    <p:sldId id="281" r:id="rId25"/>
    <p:sldId id="282" r:id="rId26"/>
    <p:sldId id="289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D1382-94E0-4BCA-0E21-7B6C0F2736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E060B-0C7B-4DD3-B298-3FFE1242D1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34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F9629-56FD-61AB-F6D6-61BB2EEDF3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F7450-39B5-4A82-8395-E417F33707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96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74101" y="328614"/>
            <a:ext cx="2705100" cy="5767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6684" y="328614"/>
            <a:ext cx="7914216" cy="5767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63967-65CA-0904-68B3-219A2EC2F8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130FD-C464-4DDF-9AAF-BA91DE2B9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8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E026B3-C2E4-B430-6840-7D19746C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C1CFB81-8F34-B003-97BF-33B700D7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0FDFEE-9C9C-5461-D018-D8A0F9EA8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FDD2-E207-43FD-8053-5C9D7AAC2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0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9E0DC-8C17-E33A-E57A-F4969E427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9C7D8-866A-417D-924F-01A921519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63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A4D8E-8189-43CD-1884-74DAABD464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200D2-7B7A-40F9-9BCA-954CBCF97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675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283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371600"/>
            <a:ext cx="5283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282E52A-CA08-B22A-F98B-DA784ACD61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EDAE2-4BFA-4687-B16A-DC8ABBD989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76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9899A0F-491D-9DD8-A7B6-6AB554EFD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4BF46-6F89-4927-B349-6E38E45D3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260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8667897-A7D7-1359-F81F-353DC9CB3B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56B3C-D0B6-48D3-8B88-2F6C736CA9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3AFBE2A-B5E1-F59E-4E1C-401400125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1E58C-F93A-4112-A0F0-BD48BD0E5F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0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8967BE8-3D30-C672-42EE-3B4C25BA9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8D921-1610-4BAB-9358-2D2B621D94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448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D1D782A-EBC4-4DD0-7C14-6376BE0D6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BCDF3-2367-42ED-AC99-12FEB6FE2D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79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B1B14AA-A646-559D-1E16-BFA43CA0DA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6685" y="328614"/>
            <a:ext cx="10822516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0E1026D-B0FB-F895-AE68-436C29793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76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697F2AB-19A8-8CA5-CA5F-54DB2A040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77000"/>
            <a:ext cx="2844800" cy="3810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304A5742-6ECA-4F26-AF7F-E1164AE6D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9">
            <a:extLst>
              <a:ext uri="{FF2B5EF4-FFF2-40B4-BE49-F238E27FC236}">
                <a16:creationId xmlns:a16="http://schemas.microsoft.com/office/drawing/2014/main" id="{65EF6AED-E591-DBAE-DE5A-AD56948D84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9676"/>
            <a:ext cx="12192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18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464646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64646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64646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4646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.maund@gnb.ca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6271F3A-4AA2-5CDE-7D68-D742E6F9EC9C}"/>
              </a:ext>
            </a:extLst>
          </p:cNvPr>
          <p:cNvSpPr txBox="1">
            <a:spLocks/>
          </p:cNvSpPr>
          <p:nvPr/>
        </p:nvSpPr>
        <p:spPr>
          <a:xfrm>
            <a:off x="1432560" y="425126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Chris Maund</a:t>
            </a:r>
            <a:b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chris.maund@gnb.ca</a:t>
            </a:r>
            <a: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506-453-3477 </a:t>
            </a:r>
            <a:b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Integrated Pest Management Specialist</a:t>
            </a:r>
            <a:b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(Entomologist) and Provincial Apiarist</a:t>
            </a:r>
            <a:b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CA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 Department of Agriculture, Aquaculture and Fisheries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EC7B2E-B01F-1B69-B161-185D03E254FA}"/>
              </a:ext>
            </a:extLst>
          </p:cNvPr>
          <p:cNvSpPr txBox="1"/>
          <p:nvPr/>
        </p:nvSpPr>
        <p:spPr>
          <a:xfrm>
            <a:off x="774192" y="725214"/>
            <a:ext cx="106436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Monitoring for major cranberry insect pests</a:t>
            </a:r>
            <a:b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</a:br>
            <a:b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New Brunswick Hort Congress</a:t>
            </a:r>
            <a:b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March 15-16, 2023</a:t>
            </a:r>
            <a:b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Fredericton, NB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9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20935290-2D0B-0DB1-81CE-A062F66E8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0213" y="228600"/>
            <a:ext cx="8991600" cy="814388"/>
          </a:xfrm>
        </p:spPr>
        <p:txBody>
          <a:bodyPr/>
          <a:lstStyle/>
          <a:p>
            <a:r>
              <a:rPr lang="en-US" altLang="en-US" sz="2800"/>
              <a:t>Calculation of 50% Post Out Of Bloom (POOB)</a:t>
            </a:r>
            <a:br>
              <a:rPr lang="en-US" altLang="en-US" sz="2800"/>
            </a:br>
            <a:r>
              <a:rPr lang="en-US" altLang="en-US"/>
              <a:t> 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E0AB7A48-7DBB-0753-93D5-19F2E2DD49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186" y="851053"/>
            <a:ext cx="11964318" cy="6324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b="1" dirty="0"/>
              <a:t>Randomly</a:t>
            </a:r>
            <a:r>
              <a:rPr lang="en-US" altLang="en-US" sz="2400" dirty="0"/>
              <a:t> go to 5 to 10 locations to calculate POOB</a:t>
            </a:r>
          </a:p>
          <a:p>
            <a:pPr>
              <a:defRPr/>
            </a:pPr>
            <a:r>
              <a:rPr lang="en-US" altLang="en-US" sz="2400" dirty="0"/>
              <a:t>Count: Buds, Flowers (with petals), Pinheads (petals have fallen off), Berries</a:t>
            </a: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POOB =</a:t>
            </a:r>
            <a:r>
              <a:rPr lang="en-US" altLang="en-US" sz="2400" u="sng" dirty="0"/>
              <a:t>TOTAL A:  </a:t>
            </a:r>
            <a:r>
              <a:rPr lang="en-US" altLang="en-US" sz="2400" dirty="0"/>
              <a:t>                            </a:t>
            </a:r>
            <a:r>
              <a:rPr lang="en-US" altLang="en-US" sz="2400" u="sng" dirty="0"/>
              <a:t># Pinheads + # Berries                </a:t>
            </a:r>
          </a:p>
          <a:p>
            <a:pPr marL="0" indent="0">
              <a:buNone/>
              <a:defRPr/>
            </a:pPr>
            <a:r>
              <a:rPr lang="en-US" altLang="en-US" sz="2400" dirty="0"/>
              <a:t>                 TOTAL B:       # Buds + # Flowers (with petals) + # Pinheads + # Berries</a:t>
            </a:r>
          </a:p>
          <a:p>
            <a:pPr marL="0" indent="0">
              <a:buNone/>
              <a:defRPr/>
            </a:pPr>
            <a:endParaRPr lang="en-US" altLang="en-US" sz="2400" dirty="0"/>
          </a:p>
          <a:p>
            <a:pPr marL="457200" indent="-457200">
              <a:buAutoNum type="arabicParenR"/>
              <a:defRPr/>
            </a:pPr>
            <a:r>
              <a:rPr lang="en-US" altLang="en-US" sz="2400" dirty="0"/>
              <a:t>Take samples before 50% out of bloom stage</a:t>
            </a:r>
          </a:p>
          <a:p>
            <a:pPr marL="457200" indent="-457200">
              <a:buAutoNum type="arabicParenR"/>
              <a:defRPr/>
            </a:pPr>
            <a:r>
              <a:rPr lang="en-US" altLang="en-US" sz="2400" dirty="0"/>
              <a:t>Take samples until after 50% out of bloom stage</a:t>
            </a:r>
          </a:p>
          <a:p>
            <a:pPr marL="0" indent="0">
              <a:buNone/>
              <a:defRPr/>
            </a:pPr>
            <a:endParaRPr lang="en-US" altLang="en-US" sz="2400" dirty="0"/>
          </a:p>
          <a:p>
            <a:pPr marL="0" indent="0">
              <a:buNone/>
              <a:defRPr/>
            </a:pPr>
            <a:r>
              <a:rPr lang="en-US" altLang="en-US" sz="1800" dirty="0"/>
              <a:t>For first sample after 50% OOB, then:</a:t>
            </a:r>
          </a:p>
          <a:p>
            <a:pPr>
              <a:defRPr/>
            </a:pPr>
            <a:r>
              <a:rPr lang="en-US" altLang="en-US" sz="1800" dirty="0"/>
              <a:t>Subtract the 2nd last POOB rate (before 50% OOB) from the last sample (1st sample after 50% OOB) and divide this by the number of days between samples = </a:t>
            </a:r>
            <a:r>
              <a:rPr lang="en-US" altLang="en-US" sz="1800" b="1" dirty="0"/>
              <a:t>rate of change in bloom per day (value = X)</a:t>
            </a:r>
          </a:p>
          <a:p>
            <a:pPr>
              <a:defRPr/>
            </a:pPr>
            <a:r>
              <a:rPr lang="en-US" altLang="en-US" sz="1800" dirty="0"/>
              <a:t>50 minus the POOB rate from 2nd last sample = </a:t>
            </a:r>
            <a:r>
              <a:rPr lang="en-US" altLang="en-US" sz="1800" b="1" dirty="0"/>
              <a:t>OOB rate needed to get 50% OOB (value = Y)</a:t>
            </a:r>
          </a:p>
          <a:p>
            <a:pPr>
              <a:defRPr/>
            </a:pPr>
            <a:r>
              <a:rPr lang="en-US" altLang="en-US" sz="1800" dirty="0"/>
              <a:t>Y/X = number of days after 2nd last sample when 50% OOB occurred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3834E680-5B0E-E8AF-481D-B76BA038B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5987" y="310327"/>
            <a:ext cx="6059486" cy="1061274"/>
          </a:xfrm>
        </p:spPr>
        <p:txBody>
          <a:bodyPr/>
          <a:lstStyle/>
          <a:p>
            <a:r>
              <a:rPr lang="en-US" altLang="en-US" dirty="0"/>
              <a:t>Cranberry fruitworm</a:t>
            </a:r>
            <a:br>
              <a:rPr lang="en-US" altLang="en-US" dirty="0"/>
            </a:br>
            <a:r>
              <a:rPr lang="en-US" altLang="en-US" i="1" dirty="0"/>
              <a:t>Acrobasis vaccinii 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DABAB50F-17A9-D872-0E43-69519D1E6F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101" y="1371600"/>
            <a:ext cx="11300099" cy="4724400"/>
          </a:xfrm>
        </p:spPr>
        <p:txBody>
          <a:bodyPr/>
          <a:lstStyle/>
          <a:p>
            <a:r>
              <a:rPr lang="en-US" altLang="en-US" sz="2400" dirty="0"/>
              <a:t>Adult monitoring period: Start of July to Late - August</a:t>
            </a:r>
          </a:p>
          <a:p>
            <a:r>
              <a:rPr lang="en-US" altLang="en-US" sz="2400" dirty="0"/>
              <a:t>Pheromone traps: WING TRAP; lure lasts 4 weeks</a:t>
            </a:r>
          </a:p>
          <a:p>
            <a:r>
              <a:rPr lang="en-US" altLang="en-US" sz="2400" dirty="0"/>
              <a:t>RATE : 2 traps per 5 hectares</a:t>
            </a:r>
          </a:p>
          <a:p>
            <a:r>
              <a:rPr lang="en-US" altLang="en-US" sz="2400" dirty="0"/>
              <a:t>Monitor once a week</a:t>
            </a:r>
          </a:p>
          <a:p>
            <a:r>
              <a:rPr lang="en-US" altLang="en-US" sz="2400" dirty="0"/>
              <a:t>Moth identification: Two black dots in centre of each forewing</a:t>
            </a:r>
          </a:p>
          <a:p>
            <a:r>
              <a:rPr lang="en-US" altLang="en-US" sz="2400" dirty="0"/>
              <a:t>THRESHOLD: none yet established  </a:t>
            </a:r>
          </a:p>
          <a:p>
            <a:r>
              <a:rPr lang="en-US" altLang="en-US" sz="2400" dirty="0"/>
              <a:t> traps: optional - help in evaluating control measures</a:t>
            </a:r>
          </a:p>
          <a:p>
            <a:r>
              <a:rPr lang="en-US" altLang="en-US" sz="2400" dirty="0"/>
              <a:t> verify by inspecting fruit for live YOUNG larvae</a:t>
            </a:r>
          </a:p>
          <a:p>
            <a:r>
              <a:rPr lang="en-US" altLang="en-US" sz="2400" dirty="0"/>
              <a:t>	(more than a few percent berries with live larvae)</a:t>
            </a:r>
          </a:p>
          <a:p>
            <a:r>
              <a:rPr lang="en-US" altLang="en-US" sz="2400" dirty="0"/>
              <a:t>larvae leave frass (excrement) inside fruit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F7F2B-78C4-0A33-FC00-D350F8A2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036" y="106392"/>
            <a:ext cx="3401863" cy="3322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C8B26C-DA73-1C54-B628-C41BFA826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905" y="2643187"/>
            <a:ext cx="2932430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A2A093-F8BB-874E-C821-3FB4B75E6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3787" y="3429000"/>
            <a:ext cx="1908213" cy="287756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ADA1901-2F5D-8489-6075-BFCFFBAEDCD7}"/>
              </a:ext>
            </a:extLst>
          </p:cNvPr>
          <p:cNvSpPr txBox="1">
            <a:spLocks/>
          </p:cNvSpPr>
          <p:nvPr/>
        </p:nvSpPr>
        <p:spPr bwMode="auto">
          <a:xfrm>
            <a:off x="10272293" y="5901208"/>
            <a:ext cx="1908213" cy="956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CA" kern="0" dirty="0">
                <a:latin typeface="Arial"/>
                <a:ea typeface="ヒラギノ角ゴ Pro W3"/>
              </a:rPr>
              <a:t>Delta trap</a:t>
            </a:r>
          </a:p>
          <a:p>
            <a:pPr marL="0" indent="0">
              <a:buNone/>
              <a:defRPr/>
            </a:pPr>
            <a:r>
              <a:rPr lang="en-CA" sz="1400" kern="0" dirty="0">
                <a:latin typeface="Arial"/>
                <a:ea typeface="ヒラギノ角ゴ Pro W3"/>
              </a:rPr>
              <a:t>(photo credit: Rutgers) </a:t>
            </a:r>
            <a:endParaRPr lang="en-US" sz="1400" kern="0" dirty="0">
              <a:latin typeface="Arial"/>
              <a:ea typeface="ヒラギノ角ゴ Pro W3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F39F-26A6-03B9-1E2F-E91134EB0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23" y="328614"/>
            <a:ext cx="11479576" cy="1088706"/>
          </a:xfrm>
        </p:spPr>
        <p:txBody>
          <a:bodyPr/>
          <a:lstStyle/>
          <a:p>
            <a:r>
              <a:rPr lang="en-US" dirty="0"/>
              <a:t>Cranberry fruitworm – POOB </a:t>
            </a:r>
            <a:br>
              <a:rPr lang="en-US" dirty="0"/>
            </a:br>
            <a:r>
              <a:rPr lang="en-US" sz="2800" dirty="0"/>
              <a:t>pesticide application and variety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A31DA-8748-8A8C-7E75-A96678CC2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95" y="1417320"/>
            <a:ext cx="11607004" cy="528523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Consult your local agricultural representative for your area</a:t>
            </a:r>
          </a:p>
          <a:p>
            <a:pPr marL="0" indent="0">
              <a:buNone/>
            </a:pPr>
            <a:r>
              <a:rPr lang="en-US" dirty="0"/>
              <a:t>Guideline (from Maine)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</a:rPr>
              <a:t>Current thinking: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Stevens (and early varieties): 1</a:t>
            </a:r>
            <a:r>
              <a:rPr lang="en-US" baseline="30000" dirty="0">
                <a:solidFill>
                  <a:srgbClr val="000000"/>
                </a:solidFill>
                <a:effectLst/>
              </a:rPr>
              <a:t>st</a:t>
            </a:r>
            <a:r>
              <a:rPr lang="en-US" dirty="0">
                <a:solidFill>
                  <a:srgbClr val="000000"/>
                </a:solidFill>
                <a:effectLst/>
              </a:rPr>
              <a:t> spray: the 50% OOB day.</a:t>
            </a:r>
          </a:p>
          <a:p>
            <a:pPr marL="0" indent="0" algn="l">
              <a:buNone/>
            </a:pPr>
            <a:r>
              <a:rPr lang="en-US" b="1" i="1" dirty="0">
                <a:solidFill>
                  <a:srgbClr val="000000"/>
                </a:solidFill>
                <a:effectLst/>
              </a:rPr>
              <a:t>- </a:t>
            </a:r>
            <a:r>
              <a:rPr lang="en-US" b="1" dirty="0">
                <a:solidFill>
                  <a:srgbClr val="FF0000"/>
                </a:solidFill>
                <a:effectLst/>
              </a:rPr>
              <a:t>Consult local recommendations for pesticide – safe for bees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effectLst/>
              </a:rPr>
              <a:t>Howes: 1</a:t>
            </a:r>
            <a:r>
              <a:rPr lang="en-US" b="0" baseline="30000" dirty="0">
                <a:solidFill>
                  <a:srgbClr val="000000"/>
                </a:solidFill>
                <a:effectLst/>
              </a:rPr>
              <a:t>st</a:t>
            </a:r>
            <a:r>
              <a:rPr lang="en-US" b="0" dirty="0">
                <a:solidFill>
                  <a:srgbClr val="000000"/>
                </a:solidFill>
                <a:effectLst/>
              </a:rPr>
              <a:t> spray: 7 to 10 days after 50% OOB 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</a:rPr>
              <a:t>Unable to monitor for egg-laying: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en-US" baseline="30000" dirty="0">
                <a:solidFill>
                  <a:srgbClr val="000000"/>
                </a:solidFill>
              </a:rPr>
              <a:t>nd</a:t>
            </a:r>
            <a:r>
              <a:rPr lang="en-US" dirty="0">
                <a:solidFill>
                  <a:srgbClr val="000000"/>
                </a:solidFill>
              </a:rPr>
              <a:t> spray: 10 to 11 days later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</a:rPr>
              <a:t>Very high populations: 3</a:t>
            </a:r>
            <a:r>
              <a:rPr lang="en-US" baseline="30000" dirty="0">
                <a:solidFill>
                  <a:srgbClr val="000000"/>
                </a:solidFill>
              </a:rPr>
              <a:t>rd</a:t>
            </a:r>
            <a:r>
              <a:rPr lang="en-US" dirty="0">
                <a:solidFill>
                  <a:srgbClr val="000000"/>
                </a:solidFill>
              </a:rPr>
              <a:t> spray: 10 to 11 days later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</a:rPr>
              <a:t>- Most need 2 sprays; some only 1 spray</a:t>
            </a:r>
          </a:p>
          <a:p>
            <a:pPr marL="0" indent="0" algn="l">
              <a:buNone/>
            </a:pPr>
            <a:endParaRPr lang="en-US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83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8B23-E731-B5BF-2F07-DF534C92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85" y="328614"/>
            <a:ext cx="5880691" cy="814387"/>
          </a:xfrm>
        </p:spPr>
        <p:txBody>
          <a:bodyPr/>
          <a:lstStyle/>
          <a:p>
            <a:r>
              <a:rPr lang="en-CA" dirty="0"/>
              <a:t>Cranberry fruitworm: </a:t>
            </a:r>
            <a:br>
              <a:rPr lang="en-CA" dirty="0"/>
            </a:br>
            <a:r>
              <a:rPr lang="en-CA" dirty="0"/>
              <a:t>egg laying monitoring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313A8-9D9A-AA10-937C-5502E8CE9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46" y="1563468"/>
            <a:ext cx="5992368" cy="1518059"/>
          </a:xfrm>
        </p:spPr>
        <p:txBody>
          <a:bodyPr/>
          <a:lstStyle/>
          <a:p>
            <a:r>
              <a:rPr lang="en-CA" b="1" dirty="0"/>
              <a:t>Monitor Egg laying activity: </a:t>
            </a:r>
            <a:r>
              <a:rPr lang="en-CA" dirty="0"/>
              <a:t>to determine need for a 2</a:t>
            </a:r>
            <a:r>
              <a:rPr lang="en-CA" baseline="30000" dirty="0"/>
              <a:t>nd</a:t>
            </a:r>
            <a:r>
              <a:rPr lang="en-CA" dirty="0"/>
              <a:t> spray</a:t>
            </a:r>
          </a:p>
          <a:p>
            <a:r>
              <a:rPr lang="en-CA" dirty="0"/>
              <a:t>Need a dissecting microscope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863924B-EA32-F9A7-5A3E-F998AE613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608172"/>
              </p:ext>
            </p:extLst>
          </p:nvPr>
        </p:nvGraphicFramePr>
        <p:xfrm>
          <a:off x="0" y="3271520"/>
          <a:ext cx="10259568" cy="358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4892">
                  <a:extLst>
                    <a:ext uri="{9D8B030D-6E8A-4147-A177-3AD203B41FA5}">
                      <a16:colId xmlns:a16="http://schemas.microsoft.com/office/drawing/2014/main" val="3245175726"/>
                    </a:ext>
                  </a:extLst>
                </a:gridCol>
                <a:gridCol w="2564892">
                  <a:extLst>
                    <a:ext uri="{9D8B030D-6E8A-4147-A177-3AD203B41FA5}">
                      <a16:colId xmlns:a16="http://schemas.microsoft.com/office/drawing/2014/main" val="1402038330"/>
                    </a:ext>
                  </a:extLst>
                </a:gridCol>
                <a:gridCol w="2564892">
                  <a:extLst>
                    <a:ext uri="{9D8B030D-6E8A-4147-A177-3AD203B41FA5}">
                      <a16:colId xmlns:a16="http://schemas.microsoft.com/office/drawing/2014/main" val="1374399380"/>
                    </a:ext>
                  </a:extLst>
                </a:gridCol>
                <a:gridCol w="2564892">
                  <a:extLst>
                    <a:ext uri="{9D8B030D-6E8A-4147-A177-3AD203B41FA5}">
                      <a16:colId xmlns:a16="http://schemas.microsoft.com/office/drawing/2014/main" val="30841802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Table from Maine</a:t>
                      </a:r>
                    </a:p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Number of Hectares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(Number of Acres)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Number of Berries Checked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Number of Viable Eggs Needed to Trigger Spray during profitable</a:t>
                      </a:r>
                      <a:b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berry prices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Number of Viable Eggs Needed to Trigger Spray during very low berry prices (&lt; $0.30 per lb.) (0.45 kg)(US $)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795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0-2 (0-5)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200-250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5297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2.4 or 2.8 (6 or 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251-350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893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3.2 or 3.6 (8 or 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351-450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4735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4 or 4.5 (10 or 11)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451-550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2328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for each additional 0.8 hectares (2 acres)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add 100 berries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add 1 egg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double the number determined at </a:t>
                      </a:r>
                      <a:r>
                        <a:rPr lang="en-US" b="1" dirty="0">
                          <a:effectLst/>
                        </a:rPr>
                        <a:t>left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339653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2683CC0-E76C-84E3-CD65-CD22521D6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14"/>
          <a:stretch/>
        </p:blipFill>
        <p:spPr>
          <a:xfrm>
            <a:off x="7372350" y="0"/>
            <a:ext cx="4819650" cy="327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06854-5FF9-056F-A3DE-873BBC83C2E4}"/>
              </a:ext>
            </a:extLst>
          </p:cNvPr>
          <p:cNvSpPr txBox="1"/>
          <p:nvPr/>
        </p:nvSpPr>
        <p:spPr>
          <a:xfrm>
            <a:off x="11177016" y="2625189"/>
            <a:ext cx="10149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Photo: C. Armstrong, Maine</a:t>
            </a:r>
          </a:p>
        </p:txBody>
      </p:sp>
    </p:spTree>
    <p:extLst>
      <p:ext uri="{BB962C8B-B14F-4D97-AF65-F5344CB8AC3E}">
        <p14:creationId xmlns:p14="http://schemas.microsoft.com/office/powerpoint/2010/main" val="24485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9E851330-DBE6-7829-6B27-FFE151CE4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32" y="328615"/>
            <a:ext cx="10991088" cy="695514"/>
          </a:xfrm>
        </p:spPr>
        <p:txBody>
          <a:bodyPr/>
          <a:lstStyle/>
          <a:p>
            <a:r>
              <a:rPr lang="en-US" altLang="en-US" dirty="0"/>
              <a:t>Sparganothis fruitworm, </a:t>
            </a:r>
            <a:r>
              <a:rPr lang="en-US" altLang="en-US" i="1" dirty="0"/>
              <a:t>Sparganothis sulfureana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20483" name="Content Placeholder 1">
            <a:extLst>
              <a:ext uri="{FF2B5EF4-FFF2-40B4-BE49-F238E27FC236}">
                <a16:creationId xmlns:a16="http://schemas.microsoft.com/office/drawing/2014/main" id="{4BA43E65-853B-EBE4-8176-36E6A4C4D9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5265" y="1024129"/>
            <a:ext cx="3315359" cy="3171491"/>
          </a:xfrm>
        </p:spPr>
      </p:pic>
      <p:pic>
        <p:nvPicPr>
          <p:cNvPr id="20484" name="Picture 1">
            <a:extLst>
              <a:ext uri="{FF2B5EF4-FFF2-40B4-BE49-F238E27FC236}">
                <a16:creationId xmlns:a16="http://schemas.microsoft.com/office/drawing/2014/main" id="{D04EE4E9-8170-57B3-8FC3-18624076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449" y="3979862"/>
            <a:ext cx="1908175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463659-0EF9-65AF-D3DC-B2AAB55D0018}"/>
              </a:ext>
            </a:extLst>
          </p:cNvPr>
          <p:cNvSpPr txBox="1">
            <a:spLocks/>
          </p:cNvSpPr>
          <p:nvPr/>
        </p:nvSpPr>
        <p:spPr bwMode="auto">
          <a:xfrm>
            <a:off x="9011358" y="3619766"/>
            <a:ext cx="2839266" cy="57585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CA" sz="2400" kern="0" dirty="0">
                <a:highlight>
                  <a:srgbClr val="C0C0C0"/>
                </a:highlight>
                <a:latin typeface="Arial"/>
                <a:ea typeface="ヒラギノ角ゴ Pro W3"/>
              </a:rPr>
              <a:t>Wingspan 15 mm</a:t>
            </a:r>
            <a:endParaRPr lang="en-US" sz="2400" kern="0" dirty="0">
              <a:highlight>
                <a:srgbClr val="C0C0C0"/>
              </a:highlight>
              <a:latin typeface="Arial"/>
              <a:ea typeface="ヒラギノ角ゴ Pro W3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3AFAD75-74F1-A063-F228-E21054A811C6}"/>
              </a:ext>
            </a:extLst>
          </p:cNvPr>
          <p:cNvSpPr txBox="1">
            <a:spLocks/>
          </p:cNvSpPr>
          <p:nvPr/>
        </p:nvSpPr>
        <p:spPr bwMode="auto">
          <a:xfrm>
            <a:off x="10272293" y="5901208"/>
            <a:ext cx="1908213" cy="956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CA" kern="0" dirty="0">
                <a:latin typeface="Arial"/>
                <a:ea typeface="ヒラギノ角ゴ Pro W3"/>
              </a:rPr>
              <a:t>Delta trap</a:t>
            </a:r>
          </a:p>
          <a:p>
            <a:pPr marL="0" indent="0">
              <a:buNone/>
              <a:defRPr/>
            </a:pPr>
            <a:r>
              <a:rPr lang="en-CA" sz="1400" kern="0" dirty="0">
                <a:latin typeface="Arial"/>
                <a:ea typeface="ヒラギノ角ゴ Pro W3"/>
              </a:rPr>
              <a:t>(photo credit: Rutgers) </a:t>
            </a:r>
            <a:endParaRPr lang="en-US" sz="1400" kern="0" dirty="0">
              <a:latin typeface="Arial"/>
              <a:ea typeface="ヒラギノ角ゴ Pro W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5200E-0158-04AC-8100-63DD9BE3861C}"/>
              </a:ext>
            </a:extLst>
          </p:cNvPr>
          <p:cNvSpPr txBox="1"/>
          <p:nvPr/>
        </p:nvSpPr>
        <p:spPr>
          <a:xfrm>
            <a:off x="789218" y="1791550"/>
            <a:ext cx="70423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/>
              <a:t>Has become more numerous at some sites</a:t>
            </a:r>
          </a:p>
          <a:p>
            <a:r>
              <a:rPr lang="en-CA" sz="2800" dirty="0"/>
              <a:t>Traps: to time sprays</a:t>
            </a:r>
            <a:endParaRPr lang="en-US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1DD21993-0A93-D9AF-5186-467E06AF6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4194" y="200598"/>
            <a:ext cx="8116887" cy="1271587"/>
          </a:xfrm>
        </p:spPr>
        <p:txBody>
          <a:bodyPr/>
          <a:lstStyle/>
          <a:p>
            <a:r>
              <a:rPr lang="en-US" altLang="en-US" dirty="0"/>
              <a:t>Cranberry girdler - larvae</a:t>
            </a:r>
            <a:br>
              <a:rPr lang="en-US" altLang="en-US" dirty="0"/>
            </a:br>
            <a:r>
              <a:rPr lang="en-US" altLang="en-US" i="1" dirty="0"/>
              <a:t>Chrysoteuchia topiaria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FAAC687C-C1AC-2FD8-279C-589F6FCE07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2546" y="1371600"/>
            <a:ext cx="9945854" cy="5486400"/>
          </a:xfrm>
        </p:spPr>
        <p:txBody>
          <a:bodyPr/>
          <a:lstStyle/>
          <a:p>
            <a:r>
              <a:rPr lang="en-US" altLang="en-US" sz="2400" dirty="0"/>
              <a:t>Larval monitoring period: August and September</a:t>
            </a:r>
          </a:p>
          <a:p>
            <a:r>
              <a:rPr lang="en-US" altLang="en-US" sz="2400" dirty="0"/>
              <a:t>Monitor once a week </a:t>
            </a:r>
          </a:p>
          <a:p>
            <a:pPr marL="0" indent="0">
              <a:buNone/>
            </a:pPr>
            <a:r>
              <a:rPr lang="en-US" altLang="en-US" sz="2400" dirty="0"/>
              <a:t>(if necessary - or if had high adult populations)</a:t>
            </a:r>
          </a:p>
          <a:p>
            <a:r>
              <a:rPr lang="en-US" altLang="en-US" sz="2400" dirty="0"/>
              <a:t>Look for: weak plants with reddish brown leaves</a:t>
            </a:r>
          </a:p>
          <a:p>
            <a:r>
              <a:rPr lang="en-US" altLang="en-US" sz="2400" dirty="0"/>
              <a:t>VERIFY: pull up plants</a:t>
            </a:r>
          </a:p>
          <a:p>
            <a:r>
              <a:rPr lang="en-US" altLang="en-US" sz="2400" dirty="0"/>
              <a:t>inspect: girdled runners</a:t>
            </a:r>
          </a:p>
          <a:p>
            <a:r>
              <a:rPr lang="en-US" altLang="en-US" sz="2400" dirty="0"/>
              <a:t>excrement (resembles sawdust)</a:t>
            </a:r>
          </a:p>
          <a:p>
            <a:r>
              <a:rPr lang="en-US" altLang="en-US" sz="2400" dirty="0"/>
              <a:t>larval presence</a:t>
            </a:r>
          </a:p>
          <a:p>
            <a:r>
              <a:rPr lang="en-US" altLang="en-US" sz="2400" dirty="0"/>
              <a:t>Control: Flood 6 days after Early Blacks harvested - risky!!!???</a:t>
            </a:r>
          </a:p>
          <a:p>
            <a:r>
              <a:rPr lang="en-US" altLang="en-US" sz="2400" dirty="0"/>
              <a:t>May adversely affect following year’s crop</a:t>
            </a:r>
          </a:p>
          <a:p>
            <a:r>
              <a:rPr lang="en-US" altLang="en-US" sz="2400" dirty="0"/>
              <a:t> (CONSULT BEFORE ATTEMPTING)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259B73-17BD-BE9D-CF49-A34E4C1F9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890" y="1029879"/>
            <a:ext cx="4480703" cy="33592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0208D288-5121-01DB-212D-21CA3CB7E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Red-headed flea beetle</a:t>
            </a:r>
            <a:br>
              <a:rPr lang="en-CA" dirty="0"/>
            </a:b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8EA10-7DF5-9336-94F4-6ED6868FC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CA" dirty="0"/>
              <a:t>Adults: July / Aug / Sep</a:t>
            </a:r>
          </a:p>
          <a:p>
            <a:pPr marL="0" indent="0">
              <a:buNone/>
              <a:defRPr/>
            </a:pPr>
            <a:r>
              <a:rPr lang="en-CA" dirty="0"/>
              <a:t> 3.5 to 5 mm long</a:t>
            </a:r>
          </a:p>
          <a:p>
            <a:pPr marL="0" indent="0">
              <a:buNone/>
              <a:defRPr/>
            </a:pPr>
            <a:r>
              <a:rPr lang="en-CA" dirty="0"/>
              <a:t>High populations may affect bud development for the next year.</a:t>
            </a:r>
          </a:p>
          <a:p>
            <a:pPr marL="0" indent="0">
              <a:buNone/>
              <a:defRPr/>
            </a:pPr>
            <a:r>
              <a:rPr lang="en-CA" dirty="0"/>
              <a:t>Identification: look at head in bright light or use a light  </a:t>
            </a:r>
          </a:p>
          <a:p>
            <a:pPr marL="0" indent="0">
              <a:buNone/>
              <a:defRPr/>
            </a:pPr>
            <a:endParaRPr lang="en-CA" dirty="0"/>
          </a:p>
          <a:p>
            <a:pPr marL="0" indent="0">
              <a:buNone/>
              <a:defRPr/>
            </a:pPr>
            <a:endParaRPr lang="en-CA" dirty="0"/>
          </a:p>
          <a:p>
            <a:pPr marL="0" indent="0">
              <a:buNone/>
              <a:defRPr/>
            </a:pPr>
            <a:endParaRPr lang="en-CA" dirty="0"/>
          </a:p>
          <a:p>
            <a:pPr marL="0" indent="0">
              <a:buNone/>
              <a:defRPr/>
            </a:pPr>
            <a:r>
              <a:rPr lang="en-CA" dirty="0"/>
              <a:t>                          </a:t>
            </a:r>
            <a:r>
              <a:rPr lang="en-CA" sz="1400" dirty="0"/>
              <a:t>(photo credit: Maine)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23556" name="Picture 3">
            <a:extLst>
              <a:ext uri="{FF2B5EF4-FFF2-40B4-BE49-F238E27FC236}">
                <a16:creationId xmlns:a16="http://schemas.microsoft.com/office/drawing/2014/main" id="{D909A4D2-6E60-EA70-AB06-5AAD688CF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3" y="3429000"/>
            <a:ext cx="246380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12771D2A-BE53-D42C-1D09-A3CFBA781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7364" y="76200"/>
            <a:ext cx="8421687" cy="1143000"/>
          </a:xfrm>
        </p:spPr>
        <p:txBody>
          <a:bodyPr/>
          <a:lstStyle/>
          <a:p>
            <a:r>
              <a:rPr lang="en-CA" altLang="en-US" sz="3200"/>
              <a:t>New insect (pest??) to look out for: Leafhoppers</a:t>
            </a:r>
            <a:br>
              <a:rPr lang="en-CA" altLang="en-US"/>
            </a:b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50F11-408F-0533-B34A-B2FBB3B84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364" y="1214438"/>
            <a:ext cx="8421687" cy="51863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CA" i="1" dirty="0"/>
              <a:t>Gyponana serpenta </a:t>
            </a:r>
            <a:r>
              <a:rPr lang="en-CA" dirty="0"/>
              <a:t>DeLong. </a:t>
            </a:r>
          </a:p>
          <a:p>
            <a:pPr marL="0" indent="0">
              <a:buNone/>
              <a:defRPr/>
            </a:pPr>
            <a:r>
              <a:rPr lang="en-CA" dirty="0"/>
              <a:t>Family: Cicadellidae – leafhoppers. </a:t>
            </a:r>
          </a:p>
          <a:p>
            <a:pPr marL="0" indent="0">
              <a:buNone/>
              <a:defRPr/>
            </a:pPr>
            <a:r>
              <a:rPr lang="en-CA" dirty="0"/>
              <a:t>Sub-family: Gyponinae. </a:t>
            </a:r>
          </a:p>
          <a:p>
            <a:pPr>
              <a:defRPr/>
            </a:pPr>
            <a:r>
              <a:rPr lang="en-CA" dirty="0"/>
              <a:t>Adults in NB in late July 2021</a:t>
            </a:r>
          </a:p>
          <a:p>
            <a:pPr>
              <a:defRPr/>
            </a:pPr>
            <a:r>
              <a:rPr lang="en-CA" dirty="0"/>
              <a:t>Possible concern if 100 to 200 per 25 sweeps???</a:t>
            </a:r>
          </a:p>
          <a:p>
            <a:pPr>
              <a:defRPr/>
            </a:pPr>
            <a:r>
              <a:rPr lang="en-CA" dirty="0"/>
              <a:t>Not known if this species transmits a plant disease</a:t>
            </a:r>
          </a:p>
          <a:p>
            <a:pPr>
              <a:defRPr/>
            </a:pPr>
            <a:r>
              <a:rPr lang="en-CA" dirty="0"/>
              <a:t>No reports of this species on cultivated cranberry. </a:t>
            </a:r>
          </a:p>
          <a:p>
            <a:pPr>
              <a:defRPr/>
            </a:pPr>
            <a:r>
              <a:rPr lang="en-CA" b="1" dirty="0"/>
              <a:t>Monitoring:</a:t>
            </a:r>
            <a:r>
              <a:rPr lang="en-CA" dirty="0"/>
              <a:t> look for leaf hopping insects</a:t>
            </a:r>
          </a:p>
          <a:p>
            <a:pPr>
              <a:defRPr/>
            </a:pPr>
            <a:r>
              <a:rPr lang="en-CA" dirty="0"/>
              <a:t>Use a sweep net if needed.  </a:t>
            </a:r>
            <a:endParaRPr lang="en-US" dirty="0"/>
          </a:p>
        </p:txBody>
      </p:sp>
      <p:pic>
        <p:nvPicPr>
          <p:cNvPr id="24580" name="Picture 5">
            <a:extLst>
              <a:ext uri="{FF2B5EF4-FFF2-40B4-BE49-F238E27FC236}">
                <a16:creationId xmlns:a16="http://schemas.microsoft.com/office/drawing/2014/main" id="{4412584E-8C64-996B-896A-19901422B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873126"/>
            <a:ext cx="23622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AD10649A-94CB-DBF9-7329-B1B80BBFE6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Gyponana serpenta </a:t>
            </a:r>
            <a:r>
              <a:rPr lang="en-US" altLang="en-US"/>
              <a:t>DeLong. 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25603" name="Content Placeholder 4" descr="A picture containing indoor, dishware, square&#10;&#10;Description automatically generated">
            <a:extLst>
              <a:ext uri="{FF2B5EF4-FFF2-40B4-BE49-F238E27FC236}">
                <a16:creationId xmlns:a16="http://schemas.microsoft.com/office/drawing/2014/main" id="{4308B908-E6D5-5A41-DF8C-BA4EA692E4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8763" y="2590800"/>
            <a:ext cx="5689600" cy="426720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9F40B9-1C4B-3B0B-E20A-DE1257362747}"/>
              </a:ext>
            </a:extLst>
          </p:cNvPr>
          <p:cNvSpPr txBox="1">
            <a:spLocks/>
          </p:cNvSpPr>
          <p:nvPr/>
        </p:nvSpPr>
        <p:spPr bwMode="auto">
          <a:xfrm>
            <a:off x="7620000" y="4419600"/>
            <a:ext cx="2743200" cy="9667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CA" sz="2400" kern="0" dirty="0">
                <a:latin typeface="Arial"/>
                <a:ea typeface="ヒラギノ角ゴ Pro W3"/>
              </a:rPr>
              <a:t>Sign of leafhopper feeding damage</a:t>
            </a:r>
            <a:endParaRPr lang="en-US" sz="2400" kern="0" dirty="0">
              <a:latin typeface="Arial"/>
              <a:ea typeface="ヒラギノ角ゴ Pro W3"/>
            </a:endParaRPr>
          </a:p>
        </p:txBody>
      </p:sp>
      <p:pic>
        <p:nvPicPr>
          <p:cNvPr id="25605" name="Picture 6">
            <a:extLst>
              <a:ext uri="{FF2B5EF4-FFF2-40B4-BE49-F238E27FC236}">
                <a16:creationId xmlns:a16="http://schemas.microsoft.com/office/drawing/2014/main" id="{C31C6A23-A9B3-20DB-3922-B78A0F51A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0" t="25938" r="24821" b="40730"/>
          <a:stretch>
            <a:fillRect/>
          </a:stretch>
        </p:blipFill>
        <p:spPr bwMode="auto">
          <a:xfrm>
            <a:off x="7772400" y="1928813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3ADEBF-5028-E21A-17A3-06DC7E333F05}"/>
              </a:ext>
            </a:extLst>
          </p:cNvPr>
          <p:cNvSpPr txBox="1">
            <a:spLocks/>
          </p:cNvSpPr>
          <p:nvPr/>
        </p:nvSpPr>
        <p:spPr bwMode="auto">
          <a:xfrm>
            <a:off x="2227263" y="1143000"/>
            <a:ext cx="7848600" cy="9667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CA" kern="0" dirty="0">
                <a:latin typeface="Arial"/>
                <a:ea typeface="ヒラギノ角ゴ Pro W3"/>
              </a:rPr>
              <a:t>492/25 sweeps (15 inch diameter sweep net)</a:t>
            </a:r>
          </a:p>
          <a:p>
            <a:pPr>
              <a:defRPr/>
            </a:pPr>
            <a:r>
              <a:rPr lang="en-CA" kern="0" dirty="0">
                <a:latin typeface="Arial"/>
                <a:ea typeface="ヒラギノ角ゴ Pro W3"/>
              </a:rPr>
              <a:t>populations are patchy </a:t>
            </a:r>
            <a:endParaRPr lang="en-US" kern="0" dirty="0">
              <a:latin typeface="Arial"/>
              <a:ea typeface="ヒラギノ角ゴ Pro W3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5C252-A2D9-F09A-9A79-0B5B897E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07" y="180103"/>
            <a:ext cx="10822516" cy="814387"/>
          </a:xfrm>
        </p:spPr>
        <p:txBody>
          <a:bodyPr/>
          <a:lstStyle/>
          <a:p>
            <a:r>
              <a:rPr lang="en-CA" dirty="0"/>
              <a:t>Spittlebugs (Meadow spittlebug??)</a:t>
            </a:r>
            <a:endParaRPr lang="en-US" dirty="0"/>
          </a:p>
        </p:txBody>
      </p:sp>
      <p:pic>
        <p:nvPicPr>
          <p:cNvPr id="5" name="Content Placeholder 4" descr="A picture containing plant, flower, outdoor, bushes&#10;&#10;Description automatically generated">
            <a:extLst>
              <a:ext uri="{FF2B5EF4-FFF2-40B4-BE49-F238E27FC236}">
                <a16:creationId xmlns:a16="http://schemas.microsoft.com/office/drawing/2014/main" id="{A8B41377-71FD-8DD9-1EF0-8E2925407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29" y="882983"/>
            <a:ext cx="8052035" cy="603902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1AC56A-394D-E92E-3150-9CBA0AF4E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9354"/>
            <a:ext cx="3748985" cy="4998646"/>
          </a:xfrm>
          <a:prstGeom prst="rect">
            <a:avLst/>
          </a:prstGeom>
        </p:spPr>
      </p:pic>
      <p:sp>
        <p:nvSpPr>
          <p:cNvPr id="3" name="AutoShape 5">
            <a:extLst>
              <a:ext uri="{FF2B5EF4-FFF2-40B4-BE49-F238E27FC236}">
                <a16:creationId xmlns:a16="http://schemas.microsoft.com/office/drawing/2014/main" id="{315CD65F-E81F-3796-7D37-925A80B50B39}"/>
              </a:ext>
            </a:extLst>
          </p:cNvPr>
          <p:cNvSpPr>
            <a:spLocks noChangeArrowheads="1"/>
          </p:cNvSpPr>
          <p:nvPr/>
        </p:nvSpPr>
        <p:spPr bwMode="auto">
          <a:xfrm rot="19627447">
            <a:off x="7335716" y="3670261"/>
            <a:ext cx="681886" cy="66856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025" y="10800"/>
                </a:moveTo>
                <a:cubicBezTo>
                  <a:pt x="2025" y="15646"/>
                  <a:pt x="5954" y="19575"/>
                  <a:pt x="10800" y="19575"/>
                </a:cubicBezTo>
                <a:cubicBezTo>
                  <a:pt x="15646" y="19575"/>
                  <a:pt x="19575" y="15646"/>
                  <a:pt x="19575" y="10800"/>
                </a:cubicBezTo>
                <a:cubicBezTo>
                  <a:pt x="19575" y="5954"/>
                  <a:pt x="15646" y="2025"/>
                  <a:pt x="10800" y="2025"/>
                </a:cubicBezTo>
                <a:cubicBezTo>
                  <a:pt x="5954" y="2025"/>
                  <a:pt x="2025" y="5954"/>
                  <a:pt x="2025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ea typeface="ヒラギノ角ゴ Pro W3" pitchFamily="48" charset="-128"/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3A362A56-DAF1-29D3-3048-E5257F043D75}"/>
              </a:ext>
            </a:extLst>
          </p:cNvPr>
          <p:cNvSpPr>
            <a:spLocks noChangeArrowheads="1"/>
          </p:cNvSpPr>
          <p:nvPr/>
        </p:nvSpPr>
        <p:spPr bwMode="auto">
          <a:xfrm rot="19627447">
            <a:off x="10871396" y="4215853"/>
            <a:ext cx="681886" cy="66856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025" y="10800"/>
                </a:moveTo>
                <a:cubicBezTo>
                  <a:pt x="2025" y="15646"/>
                  <a:pt x="5954" y="19575"/>
                  <a:pt x="10800" y="19575"/>
                </a:cubicBezTo>
                <a:cubicBezTo>
                  <a:pt x="15646" y="19575"/>
                  <a:pt x="19575" y="15646"/>
                  <a:pt x="19575" y="10800"/>
                </a:cubicBezTo>
                <a:cubicBezTo>
                  <a:pt x="19575" y="5954"/>
                  <a:pt x="15646" y="2025"/>
                  <a:pt x="10800" y="2025"/>
                </a:cubicBezTo>
                <a:cubicBezTo>
                  <a:pt x="5954" y="2025"/>
                  <a:pt x="2025" y="5954"/>
                  <a:pt x="2025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ea typeface="ヒラギノ角ゴ Pro W3" pitchFamily="48" charset="-128"/>
            </a:endParaRPr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D55D9B8B-5A5D-63F1-3E16-5592AD26E0B5}"/>
              </a:ext>
            </a:extLst>
          </p:cNvPr>
          <p:cNvSpPr>
            <a:spLocks noChangeArrowheads="1"/>
          </p:cNvSpPr>
          <p:nvPr/>
        </p:nvSpPr>
        <p:spPr bwMode="auto">
          <a:xfrm rot="19627447">
            <a:off x="7958052" y="4838958"/>
            <a:ext cx="681886" cy="66856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025" y="10800"/>
                </a:moveTo>
                <a:cubicBezTo>
                  <a:pt x="2025" y="15646"/>
                  <a:pt x="5954" y="19575"/>
                  <a:pt x="10800" y="19575"/>
                </a:cubicBezTo>
                <a:cubicBezTo>
                  <a:pt x="15646" y="19575"/>
                  <a:pt x="19575" y="15646"/>
                  <a:pt x="19575" y="10800"/>
                </a:cubicBezTo>
                <a:cubicBezTo>
                  <a:pt x="19575" y="5954"/>
                  <a:pt x="15646" y="2025"/>
                  <a:pt x="10800" y="2025"/>
                </a:cubicBezTo>
                <a:cubicBezTo>
                  <a:pt x="5954" y="2025"/>
                  <a:pt x="2025" y="5954"/>
                  <a:pt x="2025" y="10800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4257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3A6BE0F3-2E47-6673-9500-11790D02F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1514" y="328614"/>
            <a:ext cx="8116887" cy="966787"/>
          </a:xfrm>
        </p:spPr>
        <p:txBody>
          <a:bodyPr/>
          <a:lstStyle/>
          <a:p>
            <a:pPr algn="ctr"/>
            <a:r>
              <a:rPr lang="en-CA" altLang="en-US" sz="2800"/>
              <a:t>Cranberry scouting calendar </a:t>
            </a:r>
            <a:br>
              <a:rPr lang="en-CA" altLang="en-US" sz="2800"/>
            </a:br>
            <a:r>
              <a:rPr lang="en-CA" altLang="en-US" sz="2800"/>
              <a:t>(most cranberry insect pests) in southern NB</a:t>
            </a:r>
            <a:br>
              <a:rPr lang="en-CA" altLang="en-US" sz="2800"/>
            </a:br>
            <a:r>
              <a:rPr lang="en-CA" altLang="en-US" sz="2000">
                <a:solidFill>
                  <a:schemeClr val="tx1"/>
                </a:solidFill>
              </a:rPr>
              <a:t>Scouting is 7 to 10 days later in northern NB</a:t>
            </a:r>
            <a:endParaRPr lang="en-US" altLang="en-US" sz="2000">
              <a:solidFill>
                <a:schemeClr val="tx1"/>
              </a:solidFill>
            </a:endParaRPr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D02E1367-1939-0C8E-013D-0DD4CE53C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712914"/>
            <a:ext cx="8947150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2965B56-B541-E071-2D6D-E9A7C38EC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6" y="5781676"/>
            <a:ext cx="8893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28D7-3340-8F29-BA00-7F415211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insects (Dearness scale)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84C14-020E-6C03-F528-055D2D494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756"/>
            <a:ext cx="5553456" cy="4165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2CF28-F53E-6554-6C20-083DCEC5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20" y="2205990"/>
            <a:ext cx="6202680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3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EAE7B-08EB-E0B7-0AC8-074129149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328614"/>
            <a:ext cx="11603736" cy="814387"/>
          </a:xfrm>
        </p:spPr>
        <p:txBody>
          <a:bodyPr/>
          <a:lstStyle/>
          <a:p>
            <a:r>
              <a:rPr lang="en-US" sz="2800" dirty="0"/>
              <a:t>Dearness scale crawler stage &amp; parasitoid wasp from adult 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41552-8DF0-9EAF-EFB7-C02AB4583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00"/>
          <a:stretch/>
        </p:blipFill>
        <p:spPr>
          <a:xfrm>
            <a:off x="0" y="1289304"/>
            <a:ext cx="5553456" cy="5568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1B09D-3BD6-31D8-D84C-3EB2B56DE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456" y="4803470"/>
            <a:ext cx="1993565" cy="2054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58D0F2-CBD4-0BF7-1D79-831D37FA3F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00" t="24666" r="35067" b="21600"/>
          <a:stretch/>
        </p:blipFill>
        <p:spPr>
          <a:xfrm>
            <a:off x="5553456" y="1118438"/>
            <a:ext cx="5004816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09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C265-A433-7497-DAEF-FC5E5570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Monitoring: Is the problem due to insects?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EFFD5-BE6C-6FF8-7060-EE940EF47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2022: </a:t>
            </a:r>
          </a:p>
          <a:p>
            <a:r>
              <a:rPr lang="en-CA" dirty="0"/>
              <a:t>no flowers in some beds, no fruit in some beds</a:t>
            </a:r>
          </a:p>
          <a:p>
            <a:r>
              <a:rPr lang="en-CA" dirty="0"/>
              <a:t>entire area affected: likely environmental problem</a:t>
            </a:r>
          </a:p>
          <a:p>
            <a:r>
              <a:rPr lang="en-CA" dirty="0"/>
              <a:t>Excessive heat / drought: petals dry up and fall off</a:t>
            </a:r>
          </a:p>
          <a:p>
            <a:pPr>
              <a:buFontTx/>
              <a:buChar char="-"/>
            </a:pPr>
            <a:r>
              <a:rPr lang="en-CA" dirty="0"/>
              <a:t>Lack of evapotranspiration (not enough water getting to flowers) </a:t>
            </a:r>
          </a:p>
          <a:p>
            <a:pPr marL="0" indent="0">
              <a:buNone/>
            </a:pPr>
            <a:r>
              <a:rPr lang="en-CA" dirty="0"/>
              <a:t>- check moisture levels in soil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06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01F3-DD51-9FB3-7765-37ABB99E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328614"/>
            <a:ext cx="11512296" cy="1198434"/>
          </a:xfrm>
        </p:spPr>
        <p:txBody>
          <a:bodyPr/>
          <a:lstStyle/>
          <a:p>
            <a:r>
              <a:rPr lang="en-CA" dirty="0"/>
              <a:t>Other insect pests: </a:t>
            </a:r>
            <a:br>
              <a:rPr lang="en-CA" dirty="0"/>
            </a:br>
            <a:r>
              <a:rPr lang="en-CA" dirty="0"/>
              <a:t>on the horizon or already here in low numbers ????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3BEE9-CF04-CC22-314F-89664E789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92" y="1527048"/>
            <a:ext cx="10769600" cy="4818888"/>
          </a:xfrm>
        </p:spPr>
        <p:txBody>
          <a:bodyPr/>
          <a:lstStyle/>
          <a:p>
            <a:r>
              <a:rPr lang="en-CA" dirty="0"/>
              <a:t>July 2022: Massachusetts</a:t>
            </a:r>
          </a:p>
          <a:p>
            <a:pPr>
              <a:buFontTx/>
              <a:buChar char="-"/>
            </a:pPr>
            <a:r>
              <a:rPr lang="en-CA" dirty="0"/>
              <a:t>Organic or low input cranberry bogs:</a:t>
            </a:r>
          </a:p>
          <a:p>
            <a:pPr>
              <a:buFontTx/>
              <a:buChar char="-"/>
            </a:pPr>
            <a:r>
              <a:rPr lang="en-CA" dirty="0"/>
              <a:t>Found cranberry black </a:t>
            </a:r>
            <a:r>
              <a:rPr lang="en-CA" dirty="0">
                <a:solidFill>
                  <a:schemeClr val="tx1"/>
                </a:solidFill>
              </a:rPr>
              <a:t>bug, </a:t>
            </a:r>
            <a:r>
              <a:rPr lang="en-US" i="1" dirty="0">
                <a:solidFill>
                  <a:schemeClr val="tx1"/>
                </a:solidFill>
              </a:rPr>
              <a:t>Plagiognathus repetitus: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nymphs (May): adult (June and July).</a:t>
            </a:r>
            <a:r>
              <a:rPr lang="en-CA" dirty="0">
                <a:solidFill>
                  <a:schemeClr val="tx1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en-CA" dirty="0">
                <a:solidFill>
                  <a:schemeClr val="tx1"/>
                </a:solidFill>
              </a:rPr>
              <a:t>Also Found: Blunt nosed leafhopper</a:t>
            </a:r>
          </a:p>
          <a:p>
            <a:pPr>
              <a:buFontTx/>
              <a:buChar char="-"/>
            </a:pPr>
            <a:r>
              <a:rPr lang="en-US" dirty="0">
                <a:effectLst/>
                <a:ea typeface="Calibri" panose="020F0502020204030204" pitchFamily="34" charset="0"/>
              </a:rPr>
              <a:t>Also Found: Golden Case Bearer beetles</a:t>
            </a:r>
          </a:p>
          <a:p>
            <a:pPr marL="0" indent="0">
              <a:buNone/>
            </a:pPr>
            <a:endParaRPr lang="en-US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/>
                <a:ea typeface="Calibri" panose="020F0502020204030204" pitchFamily="34" charset="0"/>
              </a:rPr>
              <a:t>Wisconsin (2016) :</a:t>
            </a: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Helvetica Neue"/>
              </a:rPr>
              <a:t>The Cranberry Toad Bug – An Emerging Pest of Cranberries </a:t>
            </a:r>
            <a:endParaRPr lang="en-CA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668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51658E6A-E7B9-C23F-236A-C295C9181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685" y="328614"/>
            <a:ext cx="10822516" cy="1171002"/>
          </a:xfrm>
        </p:spPr>
        <p:txBody>
          <a:bodyPr/>
          <a:lstStyle/>
          <a:p>
            <a:r>
              <a:rPr lang="en-US" altLang="en-US" dirty="0"/>
              <a:t>Evaluate your monitoring program: </a:t>
            </a:r>
            <a:br>
              <a:rPr lang="en-US" altLang="en-US" dirty="0"/>
            </a:br>
            <a:r>
              <a:rPr lang="en-US" altLang="en-US" dirty="0"/>
              <a:t>Pre - harvest Assessment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BB8E7073-39F2-79B3-1724-D0507BC275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52586"/>
            <a:ext cx="10479024" cy="4876800"/>
          </a:xfrm>
        </p:spPr>
        <p:txBody>
          <a:bodyPr/>
          <a:lstStyle/>
          <a:p>
            <a:r>
              <a:rPr lang="en-US" altLang="en-US" sz="2400" dirty="0"/>
              <a:t>SAMPLE: At least two 1-litre samples per 5 hectares</a:t>
            </a:r>
          </a:p>
          <a:p>
            <a:r>
              <a:rPr lang="en-US" altLang="en-US" sz="2400" dirty="0"/>
              <a:t>Take : 100  Berries per sample</a:t>
            </a:r>
          </a:p>
          <a:p>
            <a:r>
              <a:rPr lang="en-US" altLang="en-US" sz="2400" dirty="0"/>
              <a:t>Inspect : 	</a:t>
            </a:r>
          </a:p>
          <a:p>
            <a:r>
              <a:rPr lang="en-US" altLang="en-US" sz="2400" dirty="0"/>
              <a:t> Cranberry fruitworm damage: frass in berry</a:t>
            </a:r>
          </a:p>
          <a:p>
            <a:r>
              <a:rPr lang="en-US" altLang="en-US" sz="2400" dirty="0"/>
              <a:t> Sparganothis damage: no frass in berry </a:t>
            </a:r>
          </a:p>
          <a:p>
            <a:r>
              <a:rPr lang="en-US" altLang="en-US" sz="2400" dirty="0"/>
              <a:t> Other damage:</a:t>
            </a:r>
          </a:p>
          <a:p>
            <a:r>
              <a:rPr lang="en-US" altLang="en-US" sz="2400" dirty="0"/>
              <a:t>small berries (poor pollination) </a:t>
            </a:r>
          </a:p>
          <a:p>
            <a:r>
              <a:rPr lang="en-US" altLang="en-US" sz="2400" dirty="0"/>
              <a:t>red dots: plant bug feeding damage</a:t>
            </a:r>
          </a:p>
          <a:p>
            <a:r>
              <a:rPr lang="en-US" altLang="en-US" sz="2400" dirty="0"/>
              <a:t>diseases </a:t>
            </a:r>
          </a:p>
          <a:p>
            <a:r>
              <a:rPr lang="en-US" altLang="en-US" sz="2400" dirty="0"/>
              <a:t>mechanical damage (trampling), etc.</a:t>
            </a:r>
          </a:p>
          <a:p>
            <a:r>
              <a:rPr lang="en-US" altLang="en-US" sz="2400" dirty="0"/>
              <a:t>Determine yield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6E1A9492-9BC1-8116-3CDF-D4160B9A0F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Management Recommendations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67331-8CFF-4191-867E-BE783A0C3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016000"/>
            <a:ext cx="8077200" cy="730504"/>
          </a:xfrm>
        </p:spPr>
        <p:txBody>
          <a:bodyPr/>
          <a:lstStyle/>
          <a:p>
            <a:pPr>
              <a:defRPr/>
            </a:pPr>
            <a:r>
              <a:rPr lang="en-CA" dirty="0"/>
              <a:t>Perennia (Nova Scotia)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9F634798-8D9E-C93F-A6AB-650B7F0D7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en-US"/>
              <a:t>Thank you</a:t>
            </a:r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67A2E760-E1F1-ADA7-0C3B-2B952DF91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8269288" cy="1219200"/>
          </a:xfrm>
        </p:spPr>
        <p:txBody>
          <a:bodyPr/>
          <a:lstStyle/>
          <a:p>
            <a:r>
              <a:rPr lang="en-US" altLang="en-US"/>
              <a:t>Cranberry tipworm, </a:t>
            </a:r>
            <a:br>
              <a:rPr lang="en-US" altLang="en-US"/>
            </a:br>
            <a:r>
              <a:rPr lang="en-US" altLang="en-US" i="1"/>
              <a:t>Dasineura oxycoccana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B7499720-A856-435F-6ABD-30F507B8DD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1649" y="1496924"/>
            <a:ext cx="4523231" cy="4748427"/>
          </a:xfrm>
        </p:spPr>
        <p:txBody>
          <a:bodyPr/>
          <a:lstStyle/>
          <a:p>
            <a:r>
              <a:rPr lang="en-CA" altLang="en-US" sz="2400" dirty="0"/>
              <a:t>Monitoring : </a:t>
            </a:r>
            <a:r>
              <a:rPr lang="en-US" altLang="en-US" sz="2400" dirty="0"/>
              <a:t>2 X 50 tips per field, weekly </a:t>
            </a:r>
          </a:p>
          <a:p>
            <a:pPr marL="0" indent="0">
              <a:buNone/>
            </a:pPr>
            <a:r>
              <a:rPr lang="en-US" altLang="en-US" sz="2400" dirty="0"/>
              <a:t> or look for cupped leaves</a:t>
            </a:r>
          </a:p>
          <a:p>
            <a:r>
              <a:rPr lang="en-US" altLang="en-US" sz="2400" dirty="0"/>
              <a:t>control: peak egg hatch</a:t>
            </a:r>
          </a:p>
          <a:p>
            <a:r>
              <a:rPr lang="en-US" altLang="en-US" sz="2400" dirty="0"/>
              <a:t> (most samples: white / opaque maggots)  Prepupae – orange.</a:t>
            </a:r>
          </a:p>
          <a:p>
            <a:r>
              <a:rPr lang="en-US" altLang="en-US" sz="2400" dirty="0"/>
              <a:t> resample: 3 days after 1st control for dead / live maggots</a:t>
            </a:r>
          </a:p>
          <a:p>
            <a:r>
              <a:rPr lang="en-US" altLang="en-US" sz="2400" dirty="0"/>
              <a:t> better control in early season</a:t>
            </a:r>
          </a:p>
          <a:p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85692C-755E-A6D4-6C03-48E20FD13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06" y="4525061"/>
            <a:ext cx="2771346" cy="2301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9FD7EE-C049-5C92-DA4A-2D06FBF6C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920" y="27075"/>
            <a:ext cx="2628079" cy="2176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AB371B-3CC7-AE6C-A592-9E631C534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33" t="21200" r="25474" b="16533"/>
          <a:stretch/>
        </p:blipFill>
        <p:spPr>
          <a:xfrm rot="16200000">
            <a:off x="7995261" y="2661261"/>
            <a:ext cx="4123229" cy="4270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B081DB-ED65-C729-9C71-E028A0D60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832" y="4335527"/>
            <a:ext cx="1394192" cy="13819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1CB97797-6171-A2C6-967C-CF1A8DC3F2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1514" y="328614"/>
            <a:ext cx="8116887" cy="1195387"/>
          </a:xfrm>
        </p:spPr>
        <p:txBody>
          <a:bodyPr/>
          <a:lstStyle/>
          <a:p>
            <a:r>
              <a:rPr lang="en-US" altLang="en-US"/>
              <a:t>Blackheaded fireworm</a:t>
            </a:r>
            <a:br>
              <a:rPr lang="en-US" altLang="en-US"/>
            </a:br>
            <a:r>
              <a:rPr lang="en-US" altLang="en-US" i="1"/>
              <a:t>Rhopobota naevana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74A2DC33-95E8-1B51-4561-CEEAA87735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7976616" cy="4315968"/>
          </a:xfrm>
        </p:spPr>
        <p:txBody>
          <a:bodyPr/>
          <a:lstStyle/>
          <a:p>
            <a:r>
              <a:rPr lang="en-US" altLang="en-US" sz="2400" dirty="0"/>
              <a:t>Larval scouting period: Early to Late - May</a:t>
            </a:r>
          </a:p>
          <a:p>
            <a:r>
              <a:rPr lang="en-US" altLang="en-US" sz="2400" dirty="0"/>
              <a:t>Monitoring</a:t>
            </a:r>
          </a:p>
          <a:p>
            <a:r>
              <a:rPr lang="en-US" altLang="en-US" sz="2400" dirty="0"/>
              <a:t>Sweep net : 3 sets of 25 sweeps per hectare, weekly </a:t>
            </a:r>
          </a:p>
          <a:p>
            <a:pPr marL="0" indent="0">
              <a:buNone/>
            </a:pPr>
            <a:r>
              <a:rPr lang="en-US" altLang="en-US" sz="2400" dirty="0"/>
              <a:t>(2 times a week near threshold levels) </a:t>
            </a:r>
          </a:p>
          <a:p>
            <a:pPr marL="0" indent="0">
              <a:buNone/>
            </a:pPr>
            <a:endParaRPr lang="en-US" altLang="en-US" sz="2400" dirty="0"/>
          </a:p>
          <a:p>
            <a:r>
              <a:rPr lang="en-US" altLang="en-US" sz="2400" dirty="0"/>
              <a:t> THRESHOLD: 1 larva per 25 sweeps </a:t>
            </a:r>
          </a:p>
          <a:p>
            <a:r>
              <a:rPr lang="en-US" altLang="en-US" sz="2400" dirty="0"/>
              <a:t> VERIFY: Visually inspect plant tips for feeding damage</a:t>
            </a:r>
          </a:p>
          <a:p>
            <a:r>
              <a:rPr lang="en-US" altLang="en-US" sz="2400" dirty="0"/>
              <a:t> LARVAE: black head, wiggle</a:t>
            </a:r>
          </a:p>
          <a:p>
            <a:r>
              <a:rPr lang="en-US" altLang="en-US" sz="2400" b="1" dirty="0"/>
              <a:t>History of problems: Visually inspect for larvae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D74775-3137-DC3C-91B2-349529659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216" y="1691640"/>
            <a:ext cx="3292581" cy="24019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E476539-513E-223F-6C29-0AEC5FD7C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Spanworms - various species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601A3375-68BF-96A2-8202-6DEC7E8076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7662401" cy="4754880"/>
          </a:xfrm>
        </p:spPr>
        <p:txBody>
          <a:bodyPr/>
          <a:lstStyle/>
          <a:p>
            <a:r>
              <a:rPr lang="en-US" altLang="en-US" sz="2400" dirty="0"/>
              <a:t>Larvae: Late - May to mid - June</a:t>
            </a:r>
          </a:p>
          <a:p>
            <a:r>
              <a:rPr lang="en-US" altLang="en-US" sz="2400" dirty="0"/>
              <a:t>usually minor pests; </a:t>
            </a:r>
          </a:p>
          <a:p>
            <a:r>
              <a:rPr lang="en-US" altLang="en-US" sz="2400" dirty="0"/>
              <a:t>LARVAE: no prolegs (false legs) in middle of body, loop</a:t>
            </a:r>
          </a:p>
          <a:p>
            <a:pPr marL="0" indent="0">
              <a:buNone/>
            </a:pPr>
            <a:endParaRPr lang="en-US" altLang="en-US" sz="2400" dirty="0"/>
          </a:p>
          <a:p>
            <a:r>
              <a:rPr lang="en-US" altLang="en-US" sz="2400" dirty="0"/>
              <a:t>Monitoring: 3 sets of 25 sweeps per hectare, weekly</a:t>
            </a:r>
          </a:p>
          <a:p>
            <a:pPr marL="0" indent="0">
              <a:buNone/>
            </a:pPr>
            <a:r>
              <a:rPr lang="en-US" altLang="en-US" sz="2400" dirty="0"/>
              <a:t>   (2 times a week near threshold levels) </a:t>
            </a:r>
          </a:p>
          <a:p>
            <a:r>
              <a:rPr lang="en-US" altLang="en-US" sz="2400" dirty="0"/>
              <a:t> THRESHOLD: 18 larvae per 25 sweeps </a:t>
            </a:r>
          </a:p>
          <a:p>
            <a:r>
              <a:rPr lang="en-US" altLang="en-US" sz="2400" dirty="0"/>
              <a:t> add all spanworm species </a:t>
            </a:r>
          </a:p>
          <a:p>
            <a:r>
              <a:rPr lang="en-US" altLang="en-US" sz="2400" dirty="0"/>
              <a:t> VERIFY: Visually inspect for damage on cranberry plants  </a:t>
            </a: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DFA30B-D351-04EC-F807-3AFF0179D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001" y="521424"/>
            <a:ext cx="3752359" cy="25052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A3CBC2F2-707E-36C6-58BB-E869F02E3D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Caterpillars - other than spanworms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4275850D-BFE8-2B19-8E5A-1688999A5F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685" y="1066800"/>
            <a:ext cx="7663771" cy="4724400"/>
          </a:xfrm>
        </p:spPr>
        <p:txBody>
          <a:bodyPr/>
          <a:lstStyle/>
          <a:p>
            <a:r>
              <a:rPr lang="en-US" altLang="en-US" sz="2400" dirty="0"/>
              <a:t>Larvae : Late - May to mid - June</a:t>
            </a:r>
          </a:p>
          <a:p>
            <a:r>
              <a:rPr lang="en-US" altLang="en-US" sz="2400" dirty="0"/>
              <a:t>usually minor pests</a:t>
            </a:r>
          </a:p>
          <a:p>
            <a:r>
              <a:rPr lang="en-US" altLang="en-US" sz="2400" dirty="0"/>
              <a:t>Monitoring: (same as for spanworms)</a:t>
            </a:r>
          </a:p>
          <a:p>
            <a:r>
              <a:rPr lang="en-US" altLang="en-US" sz="2400" dirty="0"/>
              <a:t>THRESHOLD: 4 &amp; 1/2  larvae per 25 sweeps </a:t>
            </a:r>
          </a:p>
          <a:p>
            <a:pPr marL="0" indent="0">
              <a:buNone/>
            </a:pPr>
            <a:r>
              <a:rPr lang="en-US" altLang="en-US" sz="2400" dirty="0"/>
              <a:t>add all remaining caterpillars that do not loop</a:t>
            </a:r>
          </a:p>
          <a:p>
            <a:r>
              <a:rPr lang="en-US" altLang="en-US" sz="2400" dirty="0"/>
              <a:t> VERIFY: Visually inspect for damage on cranberry plants</a:t>
            </a:r>
          </a:p>
          <a:p>
            <a:pPr marL="0" indent="0">
              <a:buNone/>
            </a:pPr>
            <a:endParaRPr lang="en-US" altLang="en-US" sz="2400" dirty="0"/>
          </a:p>
          <a:p>
            <a:r>
              <a:rPr lang="en-US" altLang="en-US" sz="2400" dirty="0"/>
              <a:t> Possible evening / night sweeping if unusual year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8D31F786-4202-CFEC-D33C-F19DFDD9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0502" y="126206"/>
            <a:ext cx="8116887" cy="1271587"/>
          </a:xfrm>
        </p:spPr>
        <p:txBody>
          <a:bodyPr/>
          <a:lstStyle/>
          <a:p>
            <a:r>
              <a:rPr lang="en-US" altLang="en-US" dirty="0"/>
              <a:t>Blackheaded fireworm</a:t>
            </a:r>
            <a:br>
              <a:rPr lang="en-US" altLang="en-US" dirty="0"/>
            </a:br>
            <a:r>
              <a:rPr lang="en-US" altLang="en-US" dirty="0"/>
              <a:t> </a:t>
            </a:r>
            <a:r>
              <a:rPr lang="en-US" altLang="en-US" i="1" dirty="0"/>
              <a:t>Rhopobota naevana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325BE3E3-484C-BE56-1AA8-BDC76932C0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8336096" cy="4724400"/>
          </a:xfrm>
        </p:spPr>
        <p:txBody>
          <a:bodyPr/>
          <a:lstStyle/>
          <a:p>
            <a:r>
              <a:rPr lang="en-US" altLang="en-US" sz="2400" dirty="0"/>
              <a:t>Adult monitoring period: Late - May to Mid - August</a:t>
            </a:r>
          </a:p>
          <a:p>
            <a:r>
              <a:rPr lang="en-US" altLang="en-US" sz="2400" dirty="0"/>
              <a:t>Pheromone traps: WING TRAP; lure lasts 4 weeks</a:t>
            </a:r>
          </a:p>
          <a:p>
            <a:r>
              <a:rPr lang="en-US" altLang="en-US" sz="2400" dirty="0"/>
              <a:t>RATE : 2 traps per 5 hectares</a:t>
            </a:r>
          </a:p>
          <a:p>
            <a:r>
              <a:rPr lang="en-US" altLang="en-US" sz="2400" dirty="0"/>
              <a:t>Monitor once a week </a:t>
            </a:r>
          </a:p>
          <a:p>
            <a:r>
              <a:rPr lang="en-US" altLang="en-US" sz="2400" dirty="0"/>
              <a:t>Calculate:  Moths / Trap / Day</a:t>
            </a:r>
          </a:p>
          <a:p>
            <a:r>
              <a:rPr lang="en-US" altLang="en-US" sz="2400" dirty="0"/>
              <a:t>THRESHOLD: none  </a:t>
            </a:r>
          </a:p>
          <a:p>
            <a:r>
              <a:rPr lang="en-US" altLang="en-US" sz="2400" dirty="0"/>
              <a:t> apply a control 10 days after peak capture</a:t>
            </a:r>
          </a:p>
          <a:p>
            <a:r>
              <a:rPr lang="en-US" altLang="en-US" sz="2400" dirty="0"/>
              <a:t>     if previous problems encountered</a:t>
            </a:r>
          </a:p>
          <a:p>
            <a:r>
              <a:rPr lang="en-US" altLang="en-US" sz="2400" dirty="0"/>
              <a:t>IDENTIFICATION: brownish / grey moths with light / dark patterns</a:t>
            </a:r>
          </a:p>
          <a:p>
            <a:r>
              <a:rPr lang="en-US" altLang="en-US" sz="2400" dirty="0"/>
              <a:t>(similar species appear on trap)</a:t>
            </a:r>
          </a:p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A68B2-17F4-9522-1158-244CE05EF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880" y="109600"/>
            <a:ext cx="2950720" cy="298120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0599F2-500B-A23D-1D50-2DEE15D421DA}"/>
              </a:ext>
            </a:extLst>
          </p:cNvPr>
          <p:cNvSpPr txBox="1">
            <a:spLocks/>
          </p:cNvSpPr>
          <p:nvPr/>
        </p:nvSpPr>
        <p:spPr bwMode="auto">
          <a:xfrm>
            <a:off x="9200334" y="2514948"/>
            <a:ext cx="2839266" cy="57585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CA" sz="2400" kern="0" dirty="0">
                <a:highlight>
                  <a:srgbClr val="C0C0C0"/>
                </a:highlight>
                <a:latin typeface="Arial"/>
                <a:ea typeface="ヒラギノ角ゴ Pro W3"/>
              </a:rPr>
              <a:t>Wingspan 10 mm</a:t>
            </a:r>
            <a:endParaRPr lang="en-US" sz="2400" kern="0" dirty="0">
              <a:highlight>
                <a:srgbClr val="C0C0C0"/>
              </a:highlight>
              <a:latin typeface="Arial"/>
              <a:ea typeface="ヒラギノ角ゴ Pro W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89731-B164-A31A-03CD-812CE0C5B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387" y="3090802"/>
            <a:ext cx="1908213" cy="2877561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09D45BB-ACFC-28EF-8AAA-4CF48932EE2C}"/>
              </a:ext>
            </a:extLst>
          </p:cNvPr>
          <p:cNvSpPr txBox="1">
            <a:spLocks/>
          </p:cNvSpPr>
          <p:nvPr/>
        </p:nvSpPr>
        <p:spPr bwMode="auto">
          <a:xfrm>
            <a:off x="10131387" y="5165088"/>
            <a:ext cx="1908213" cy="80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CA" kern="0" dirty="0">
                <a:latin typeface="Arial"/>
                <a:ea typeface="ヒラギノ角ゴ Pro W3"/>
              </a:rPr>
              <a:t>Delta trap</a:t>
            </a:r>
          </a:p>
          <a:p>
            <a:pPr marL="0" indent="0">
              <a:buNone/>
              <a:defRPr/>
            </a:pPr>
            <a:r>
              <a:rPr lang="en-CA" sz="1400" kern="0" dirty="0">
                <a:latin typeface="Arial"/>
                <a:ea typeface="ヒラギノ角ゴ Pro W3"/>
              </a:rPr>
              <a:t>(photo credit: Rutgers) </a:t>
            </a:r>
            <a:endParaRPr lang="en-US" sz="1400" kern="0" dirty="0">
              <a:latin typeface="Arial"/>
              <a:ea typeface="ヒラギノ角ゴ Pro W3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A465BD-1D5D-7F99-45BF-75CC1D868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607" y="29217"/>
            <a:ext cx="3218967" cy="4267570"/>
          </a:xfrm>
          <a:prstGeom prst="rect">
            <a:avLst/>
          </a:prstGeom>
        </p:spPr>
      </p:pic>
      <p:sp>
        <p:nvSpPr>
          <p:cNvPr id="15362" name="Title 1">
            <a:extLst>
              <a:ext uri="{FF2B5EF4-FFF2-40B4-BE49-F238E27FC236}">
                <a16:creationId xmlns:a16="http://schemas.microsoft.com/office/drawing/2014/main" id="{804B2369-0C12-ADE1-4DBD-D12E7654E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5082" y="251496"/>
            <a:ext cx="7136384" cy="1728787"/>
          </a:xfrm>
        </p:spPr>
        <p:txBody>
          <a:bodyPr/>
          <a:lstStyle/>
          <a:p>
            <a:r>
              <a:rPr lang="en-US" altLang="en-US" dirty="0"/>
              <a:t>Cranberry girdler</a:t>
            </a:r>
            <a:br>
              <a:rPr lang="en-US" altLang="en-US" dirty="0"/>
            </a:br>
            <a:r>
              <a:rPr lang="en-US" altLang="en-US" i="1" dirty="0"/>
              <a:t>Chrysoteuchia topiaria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CDB80A26-3E0D-B3DE-9CB8-C322AF63A8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6056" y="1768207"/>
            <a:ext cx="7862371" cy="4724400"/>
          </a:xfrm>
        </p:spPr>
        <p:txBody>
          <a:bodyPr/>
          <a:lstStyle/>
          <a:p>
            <a:r>
              <a:rPr lang="en-US" altLang="en-US" sz="2400" dirty="0"/>
              <a:t>Adult monitoring period: Late - May to Early - August</a:t>
            </a:r>
          </a:p>
          <a:p>
            <a:r>
              <a:rPr lang="en-US" altLang="en-US" sz="2400" dirty="0"/>
              <a:t>Pheromone traps: WING TRAP; lure lasts 4 weeks</a:t>
            </a:r>
          </a:p>
          <a:p>
            <a:r>
              <a:rPr lang="en-US" altLang="en-US" sz="2400" dirty="0"/>
              <a:t>RATE : 2 traps per 5 hectares</a:t>
            </a:r>
          </a:p>
          <a:p>
            <a:r>
              <a:rPr lang="en-US" altLang="en-US" sz="2400" dirty="0"/>
              <a:t>Monitor once a week </a:t>
            </a:r>
          </a:p>
          <a:p>
            <a:r>
              <a:rPr lang="en-US" altLang="en-US" sz="2400" dirty="0"/>
              <a:t>THRESHOLD: 100 cumulative moths PER TRAP by early August  </a:t>
            </a:r>
          </a:p>
          <a:p>
            <a:r>
              <a:rPr lang="en-US" altLang="en-US" sz="2400" dirty="0"/>
              <a:t> apply a control if no controls made for other moths</a:t>
            </a:r>
          </a:p>
          <a:p>
            <a:r>
              <a:rPr lang="en-US" altLang="en-US" sz="2400" dirty="0"/>
              <a:t>verify if larval damage observed in previous Summer</a:t>
            </a:r>
          </a:p>
          <a:p>
            <a:r>
              <a:rPr lang="en-US" altLang="en-US" sz="2400" dirty="0"/>
              <a:t>IDENTIFICATION: brownish / grey moths with light / dark patterns</a:t>
            </a:r>
          </a:p>
          <a:p>
            <a:r>
              <a:rPr lang="en-US" altLang="en-US" sz="2400" dirty="0"/>
              <a:t>(similar species appear on trap)</a:t>
            </a:r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04EA6-D4E5-1D00-B075-ABBFA405A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205" y="4045622"/>
            <a:ext cx="1908213" cy="287756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69E548B-B7F6-17CF-1F3F-64DC121E5407}"/>
              </a:ext>
            </a:extLst>
          </p:cNvPr>
          <p:cNvSpPr txBox="1">
            <a:spLocks/>
          </p:cNvSpPr>
          <p:nvPr/>
        </p:nvSpPr>
        <p:spPr bwMode="auto">
          <a:xfrm>
            <a:off x="10430204" y="5946104"/>
            <a:ext cx="1908213" cy="956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CA" kern="0" dirty="0">
                <a:latin typeface="Arial"/>
                <a:ea typeface="ヒラギノ角ゴ Pro W3"/>
              </a:rPr>
              <a:t>Delta trap</a:t>
            </a:r>
          </a:p>
          <a:p>
            <a:pPr marL="0" indent="0">
              <a:buNone/>
              <a:defRPr/>
            </a:pPr>
            <a:r>
              <a:rPr lang="en-CA" sz="1400" kern="0" dirty="0">
                <a:latin typeface="Arial"/>
                <a:ea typeface="ヒラギノ角ゴ Pro W3"/>
              </a:rPr>
              <a:t>(photo credit: Rutgers) </a:t>
            </a:r>
            <a:endParaRPr lang="en-US" sz="1400" kern="0" dirty="0">
              <a:latin typeface="Arial"/>
              <a:ea typeface="ヒラギノ角ゴ Pro W3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EF180D-9315-E3AD-4F62-CB77ADF960F3}"/>
              </a:ext>
            </a:extLst>
          </p:cNvPr>
          <p:cNvSpPr txBox="1">
            <a:spLocks/>
          </p:cNvSpPr>
          <p:nvPr/>
        </p:nvSpPr>
        <p:spPr bwMode="auto">
          <a:xfrm>
            <a:off x="9010572" y="2233518"/>
            <a:ext cx="2839266" cy="57585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CA" sz="2400" kern="0" dirty="0">
                <a:highlight>
                  <a:srgbClr val="C0C0C0"/>
                </a:highlight>
              </a:rPr>
              <a:t>Wingspan 15 mm</a:t>
            </a:r>
            <a:endParaRPr lang="en-US" sz="2400" kern="0" dirty="0">
              <a:highlight>
                <a:srgbClr val="C0C0C0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D459E949-CEC7-F912-E0C2-472D084B0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1514" y="328614"/>
            <a:ext cx="8116887" cy="1423987"/>
          </a:xfrm>
        </p:spPr>
        <p:txBody>
          <a:bodyPr/>
          <a:lstStyle/>
          <a:p>
            <a:r>
              <a:rPr lang="en-US" altLang="en-US"/>
              <a:t>Cranberry fruitworm</a:t>
            </a:r>
            <a:br>
              <a:rPr lang="en-US" altLang="en-US"/>
            </a:br>
            <a:r>
              <a:rPr lang="en-US" altLang="en-US" i="1"/>
              <a:t>Acrobasis vaccinii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1C5CB3CA-13C3-921F-05E2-D639075664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0024" y="1601119"/>
            <a:ext cx="8077200" cy="2641697"/>
          </a:xfrm>
        </p:spPr>
        <p:txBody>
          <a:bodyPr/>
          <a:lstStyle/>
          <a:p>
            <a:r>
              <a:rPr lang="en-US" altLang="en-US" sz="2400" dirty="0"/>
              <a:t>THE MOST IMPORTANT CRANBERRY PEST</a:t>
            </a:r>
          </a:p>
          <a:p>
            <a:r>
              <a:rPr lang="en-US" altLang="en-US" sz="2400" dirty="0"/>
              <a:t>Determining timing for control measures</a:t>
            </a:r>
          </a:p>
          <a:p>
            <a:r>
              <a:rPr lang="en-US" altLang="en-US" sz="2400" dirty="0"/>
              <a:t>Sampling: collect 5 sets of 10 uprights, weekly</a:t>
            </a:r>
          </a:p>
          <a:p>
            <a:r>
              <a:rPr lang="en-US" altLang="en-US" sz="2400" dirty="0"/>
              <a:t>		- do not sample field edges</a:t>
            </a:r>
          </a:p>
          <a:p>
            <a:r>
              <a:rPr lang="en-US" altLang="en-US" sz="2400" dirty="0"/>
              <a:t>When: from early bloom until after 50% OOB occurs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1592</Words>
  <Application>Microsoft Macintosh PowerPoint</Application>
  <PresentationFormat>Widescreen</PresentationFormat>
  <Paragraphs>219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Arial Narrow</vt:lpstr>
      <vt:lpstr>Calibri</vt:lpstr>
      <vt:lpstr>Helvetica Neue</vt:lpstr>
      <vt:lpstr>Blank Presentation</vt:lpstr>
      <vt:lpstr>PowerPoint Presentation</vt:lpstr>
      <vt:lpstr>Cranberry scouting calendar  (most cranberry insect pests) in southern NB Scouting is 7 to 10 days later in northern NB</vt:lpstr>
      <vt:lpstr>Cranberry tipworm,  Dasineura oxycoccana </vt:lpstr>
      <vt:lpstr>Blackheaded fireworm Rhopobota naevana </vt:lpstr>
      <vt:lpstr>Spanworms - various species </vt:lpstr>
      <vt:lpstr>Caterpillars - other than spanworms </vt:lpstr>
      <vt:lpstr>Blackheaded fireworm  Rhopobota naevana</vt:lpstr>
      <vt:lpstr>Cranberry girdler Chrysoteuchia topiaria </vt:lpstr>
      <vt:lpstr>Cranberry fruitworm Acrobasis vaccinii </vt:lpstr>
      <vt:lpstr>Calculation of 50% Post Out Of Bloom (POOB)  </vt:lpstr>
      <vt:lpstr>Cranberry fruitworm Acrobasis vaccinii  </vt:lpstr>
      <vt:lpstr>Cranberry fruitworm – POOB  pesticide application and variety</vt:lpstr>
      <vt:lpstr>Cranberry fruitworm:  egg laying monitoring</vt:lpstr>
      <vt:lpstr>Sparganothis fruitworm, Sparganothis sulfureana </vt:lpstr>
      <vt:lpstr>Cranberry girdler - larvae Chrysoteuchia topiaria </vt:lpstr>
      <vt:lpstr>Red-headed flea beetle </vt:lpstr>
      <vt:lpstr>New insect (pest??) to look out for: Leafhoppers </vt:lpstr>
      <vt:lpstr>Gyponana serpenta DeLong.  </vt:lpstr>
      <vt:lpstr>Spittlebugs (Meadow spittlebug??)</vt:lpstr>
      <vt:lpstr>Scale insects (Dearness scale) </vt:lpstr>
      <vt:lpstr>Dearness scale crawler stage &amp; parasitoid wasp from adult scale</vt:lpstr>
      <vt:lpstr>Monitoring: Is the problem due to insects?</vt:lpstr>
      <vt:lpstr>Other insect pests:  on the horizon or already here in low numbers ????</vt:lpstr>
      <vt:lpstr>Evaluate your monitoring program:  Pre - harvest Assessment </vt:lpstr>
      <vt:lpstr>Management Recommendations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for major cranberry insect pests  New Brunswick Hort Congress March 15-16, 2023 Fredericton, NB</dc:title>
  <dc:creator>Maund, Chris (DAAF/MAAP)</dc:creator>
  <cp:lastModifiedBy>Carolina Correa</cp:lastModifiedBy>
  <cp:revision>15</cp:revision>
  <cp:lastPrinted>2023-03-14T12:03:54Z</cp:lastPrinted>
  <dcterms:created xsi:type="dcterms:W3CDTF">2023-03-13T19:37:46Z</dcterms:created>
  <dcterms:modified xsi:type="dcterms:W3CDTF">2023-03-14T15:16:53Z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1622282539</vt:i4>
  </property>
  <property fmtid="{D5CDD505-2E9C-101B-9397-08002B2CF9AE}" pid="3" name="_NewReviewCycle">
    <vt:lpwstr/>
  </property>
  <property fmtid="{D5CDD505-2E9C-101B-9397-08002B2CF9AE}" pid="4" name="_EmailSubject">
    <vt:lpwstr>Monitoring for major cranberry insect pests - Part A of presentation from Chris Maund</vt:lpwstr>
  </property>
  <property fmtid="{D5CDD505-2E9C-101B-9397-08002B2CF9AE}" pid="5" name="_AuthorEmail">
    <vt:lpwstr>chris.maund@gnb.ca</vt:lpwstr>
  </property>
  <property fmtid="{D5CDD505-2E9C-101B-9397-08002B2CF9AE}" pid="6" name="_AuthorEmailDisplayName">
    <vt:lpwstr>Maund, Chris (DAAF/MAAP)</vt:lpwstr>
  </property>
</Properties>
</file>