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9144000"/>
  <p:notesSz cx="7010400" cy="9296400"/>
  <p:embeddedFontLst>
    <p:embeddedFont>
      <p:font typeface="Arial Narrow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gQk+y+zmqoefCJHmtsF4PkHlfG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ArialNarrow-bold.fntdata"/><Relationship Id="rId10" Type="http://schemas.openxmlformats.org/officeDocument/2006/relationships/slide" Target="slides/slide5.xml"/><Relationship Id="rId32" Type="http://schemas.openxmlformats.org/officeDocument/2006/relationships/font" Target="fonts/ArialNarrow-regular.fntdata"/><Relationship Id="rId13" Type="http://schemas.openxmlformats.org/officeDocument/2006/relationships/slide" Target="slides/slide8.xml"/><Relationship Id="rId35" Type="http://schemas.openxmlformats.org/officeDocument/2006/relationships/font" Target="fonts/ArialNarrow-boldItalic.fntdata"/><Relationship Id="rId12" Type="http://schemas.openxmlformats.org/officeDocument/2006/relationships/slide" Target="slides/slide7.xml"/><Relationship Id="rId34" Type="http://schemas.openxmlformats.org/officeDocument/2006/relationships/font" Target="fonts/ArialNarrow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3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5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OMAFRA</a:t>
            </a:r>
            <a:endParaRPr/>
          </a:p>
        </p:txBody>
      </p:sp>
      <p:sp>
        <p:nvSpPr>
          <p:cNvPr id="231" name="Google Shape;231;p18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9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2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Resting spores swim </a:t>
            </a:r>
            <a:endParaRPr/>
          </a:p>
        </p:txBody>
      </p:sp>
      <p:sp>
        <p:nvSpPr>
          <p:cNvPr id="274" name="Google Shape;274;p22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2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OMAFA</a:t>
            </a:r>
            <a:endParaRPr/>
          </a:p>
        </p:txBody>
      </p:sp>
      <p:sp>
        <p:nvSpPr>
          <p:cNvPr id="299" name="Google Shape;299;p24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Resources</a:t>
            </a:r>
            <a:endParaRPr/>
          </a:p>
        </p:txBody>
      </p:sp>
      <p:sp>
        <p:nvSpPr>
          <p:cNvPr id="312" name="Google Shape;312;p25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6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Caused by</a:t>
            </a:r>
            <a:r>
              <a:rPr i="1" lang="en-CA"/>
              <a:t> Sphaerotheca macularis</a:t>
            </a:r>
            <a:r>
              <a:rPr lang="en-CA"/>
              <a:t> f.sp.</a:t>
            </a:r>
            <a:r>
              <a:rPr i="1" lang="en-CA"/>
              <a:t> fragariae</a:t>
            </a:r>
            <a:endParaRPr i="1"/>
          </a:p>
        </p:txBody>
      </p:sp>
      <p:sp>
        <p:nvSpPr>
          <p:cNvPr id="133" name="Google Shape;133;p9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8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7"/>
          <p:cNvSpPr txBox="1"/>
          <p:nvPr>
            <p:ph idx="1" type="body"/>
          </p:nvPr>
        </p:nvSpPr>
        <p:spPr>
          <a:xfrm rot="5400000">
            <a:off x="2133600" y="-304800"/>
            <a:ext cx="4724400" cy="80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8"/>
          <p:cNvSpPr txBox="1"/>
          <p:nvPr>
            <p:ph type="title"/>
          </p:nvPr>
        </p:nvSpPr>
        <p:spPr>
          <a:xfrm rot="5400000">
            <a:off x="4636294" y="2197894"/>
            <a:ext cx="5767387" cy="202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" type="body"/>
          </p:nvPr>
        </p:nvSpPr>
        <p:spPr>
          <a:xfrm rot="5400000">
            <a:off x="501651" y="244476"/>
            <a:ext cx="5767387" cy="593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0" name="Google Shape;60;p38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7" name="Google Shape;27;p31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2"/>
          <p:cNvSpPr txBox="1"/>
          <p:nvPr>
            <p:ph idx="1" type="body"/>
          </p:nvPr>
        </p:nvSpPr>
        <p:spPr>
          <a:xfrm>
            <a:off x="4572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1" name="Google Shape;31;p32"/>
          <p:cNvSpPr txBox="1"/>
          <p:nvPr>
            <p:ph idx="2" type="body"/>
          </p:nvPr>
        </p:nvSpPr>
        <p:spPr>
          <a:xfrm>
            <a:off x="45720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2" name="Google Shape;32;p32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3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8" name="Google Shape;38;p3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6" name="Google Shape;46;p3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47" name="Google Shape;47;p35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3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2" name="Google Shape;52;p36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descr="Branded-Footer-Design3.jpg" id="13" name="Google Shape;13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5019675"/>
            <a:ext cx="9144000" cy="18383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10.png"/><Relationship Id="rId9" Type="http://schemas.openxmlformats.org/officeDocument/2006/relationships/image" Target="../media/image14.jpg"/><Relationship Id="rId5" Type="http://schemas.openxmlformats.org/officeDocument/2006/relationships/image" Target="../media/image25.png"/><Relationship Id="rId6" Type="http://schemas.openxmlformats.org/officeDocument/2006/relationships/image" Target="../media/image22.jpg"/><Relationship Id="rId7" Type="http://schemas.openxmlformats.org/officeDocument/2006/relationships/image" Target="../media/image30.png"/><Relationship Id="rId8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Relationship Id="rId4" Type="http://schemas.openxmlformats.org/officeDocument/2006/relationships/image" Target="../media/image23.jpg"/><Relationship Id="rId5" Type="http://schemas.openxmlformats.org/officeDocument/2006/relationships/image" Target="../media/image36.jpg"/><Relationship Id="rId6" Type="http://schemas.openxmlformats.org/officeDocument/2006/relationships/image" Target="../media/image44.jpg"/><Relationship Id="rId7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40.png"/><Relationship Id="rId5" Type="http://schemas.openxmlformats.org/officeDocument/2006/relationships/image" Target="../media/image32.png"/><Relationship Id="rId6" Type="http://schemas.openxmlformats.org/officeDocument/2006/relationships/image" Target="../media/image37.png"/><Relationship Id="rId7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Relationship Id="rId5" Type="http://schemas.openxmlformats.org/officeDocument/2006/relationships/image" Target="../media/image52.jpg"/><Relationship Id="rId6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9.jpg"/><Relationship Id="rId5" Type="http://schemas.openxmlformats.org/officeDocument/2006/relationships/image" Target="../media/image1.jpg"/><Relationship Id="rId6" Type="http://schemas.openxmlformats.org/officeDocument/2006/relationships/image" Target="../media/image5.png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Relationship Id="rId4" Type="http://schemas.openxmlformats.org/officeDocument/2006/relationships/image" Target="../media/image50.jpg"/><Relationship Id="rId5" Type="http://schemas.openxmlformats.org/officeDocument/2006/relationships/image" Target="../media/image45.jpg"/><Relationship Id="rId6" Type="http://schemas.openxmlformats.org/officeDocument/2006/relationships/image" Target="../media/image61.jpg"/><Relationship Id="rId7" Type="http://schemas.openxmlformats.org/officeDocument/2006/relationships/image" Target="../media/image53.jpg"/><Relationship Id="rId8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png"/><Relationship Id="rId4" Type="http://schemas.openxmlformats.org/officeDocument/2006/relationships/image" Target="../media/image55.png"/><Relationship Id="rId5" Type="http://schemas.openxmlformats.org/officeDocument/2006/relationships/image" Target="../media/image51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jpg"/><Relationship Id="rId4" Type="http://schemas.openxmlformats.org/officeDocument/2006/relationships/image" Target="../media/image62.jpg"/><Relationship Id="rId5" Type="http://schemas.openxmlformats.org/officeDocument/2006/relationships/image" Target="../media/image58.jpg"/><Relationship Id="rId6" Type="http://schemas.openxmlformats.org/officeDocument/2006/relationships/image" Target="../media/image6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1.jpg"/><Relationship Id="rId5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Relationship Id="rId4" Type="http://schemas.openxmlformats.org/officeDocument/2006/relationships/image" Target="../media/image18.jpg"/><Relationship Id="rId5" Type="http://schemas.openxmlformats.org/officeDocument/2006/relationships/image" Target="../media/image12.jpg"/><Relationship Id="rId6" Type="http://schemas.openxmlformats.org/officeDocument/2006/relationships/image" Target="../media/image29.jpg"/><Relationship Id="rId7" Type="http://schemas.openxmlformats.org/officeDocument/2006/relationships/image" Target="../media/image16.jpg"/><Relationship Id="rId8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0" y="685800"/>
            <a:ext cx="90678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Common strawberry and raspberry </a:t>
            </a:r>
            <a:r>
              <a:rPr lang="en-CA"/>
              <a:t>diseases in New Brunswick</a:t>
            </a:r>
            <a:endParaRPr b="1"/>
          </a:p>
        </p:txBody>
      </p:sp>
      <p:sp>
        <p:nvSpPr>
          <p:cNvPr id="67" name="Google Shape;67;p1"/>
          <p:cNvSpPr txBox="1"/>
          <p:nvPr/>
        </p:nvSpPr>
        <p:spPr>
          <a:xfrm>
            <a:off x="457200" y="3221266"/>
            <a:ext cx="7696200" cy="2569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8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Michael Tesfaendrias, Ph.D., P. Ag.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NBDAAF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IPM Specialist (Plant Pathologist)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(506) 453 3478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Michael.tesfaendrias@gnb.ca</a:t>
            </a:r>
            <a:endParaRPr/>
          </a:p>
        </p:txBody>
      </p:sp>
      <p:sp>
        <p:nvSpPr>
          <p:cNvPr id="68" name="Google Shape;68;p1"/>
          <p:cNvSpPr txBox="1"/>
          <p:nvPr/>
        </p:nvSpPr>
        <p:spPr>
          <a:xfrm>
            <a:off x="2286000" y="2433935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NB Hort Congress,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Powdery mildew</a:t>
            </a:r>
            <a:r>
              <a:rPr b="1" lang="en-CA" sz="2800">
                <a:solidFill>
                  <a:srgbClr val="00549F"/>
                </a:solidFill>
              </a:rPr>
              <a:t> management</a:t>
            </a:r>
            <a:endParaRPr sz="2800"/>
          </a:p>
        </p:txBody>
      </p:sp>
      <p:sp>
        <p:nvSpPr>
          <p:cNvPr id="149" name="Google Shape;149;p10"/>
          <p:cNvSpPr txBox="1"/>
          <p:nvPr>
            <p:ph idx="1" type="body"/>
          </p:nvPr>
        </p:nvSpPr>
        <p:spPr>
          <a:xfrm>
            <a:off x="457200" y="1066800"/>
            <a:ext cx="8763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Select less susceptible cultivars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Proper spacing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Mow and remove foliage at renovation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Apply fungicides if necessary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Nova, Pristine, Flint, Actinovate, Regalia Maxx…..</a:t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599421"/>
            <a:ext cx="4495799" cy="33707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/>
          <p:nvPr/>
        </p:nvSpPr>
        <p:spPr>
          <a:xfrm>
            <a:off x="1066800" y="76200"/>
            <a:ext cx="807464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Botrytis/Gray mould/Fruit rot (</a:t>
            </a:r>
            <a:r>
              <a:rPr i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Botrytis cinerea</a:t>
            </a: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400" y="3217998"/>
            <a:ext cx="3380783" cy="3563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1"/>
          <p:cNvSpPr txBox="1"/>
          <p:nvPr/>
        </p:nvSpPr>
        <p:spPr>
          <a:xfrm>
            <a:off x="17680" y="4191000"/>
            <a:ext cx="584972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Susceptibility to </a:t>
            </a:r>
            <a:r>
              <a:rPr b="0" i="1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Botrytis</a:t>
            </a:r>
            <a:r>
              <a:rPr b="0" i="0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increases in: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Older plantings where crop debris have   built up over 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-Blossoms injured by frost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bugwoodcloud.org/images/768x512/5405264.jpg" id="164" name="Google Shape;164;p12"/>
          <p:cNvPicPr preferRelativeResize="0"/>
          <p:nvPr/>
        </p:nvPicPr>
        <p:blipFill rotWithShape="1">
          <a:blip r:embed="rId3">
            <a:alphaModFix/>
          </a:blip>
          <a:srcRect b="14835" l="13635" r="20311" t="6755"/>
          <a:stretch/>
        </p:blipFill>
        <p:spPr>
          <a:xfrm rot="-5400000">
            <a:off x="3562133" y="635130"/>
            <a:ext cx="1517074" cy="135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/>
          <p:cNvPicPr preferRelativeResize="0"/>
          <p:nvPr/>
        </p:nvPicPr>
        <p:blipFill rotWithShape="1">
          <a:blip r:embed="rId4">
            <a:alphaModFix/>
          </a:blip>
          <a:srcRect b="0" l="0" r="38838" t="0"/>
          <a:stretch/>
        </p:blipFill>
        <p:spPr>
          <a:xfrm>
            <a:off x="2209799" y="3432464"/>
            <a:ext cx="1677915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8073" y="2115800"/>
            <a:ext cx="2417691" cy="1762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12"/>
          <p:cNvCxnSpPr/>
          <p:nvPr/>
        </p:nvCxnSpPr>
        <p:spPr>
          <a:xfrm>
            <a:off x="4973782" y="1149927"/>
            <a:ext cx="457200" cy="22860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descr="http://content.ces.ncsu.edu/media/images/Botrytis_09measure_.jpg" id="168" name="Google Shape;168;p12"/>
          <p:cNvPicPr preferRelativeResize="0"/>
          <p:nvPr/>
        </p:nvPicPr>
        <p:blipFill rotWithShape="1">
          <a:blip r:embed="rId6">
            <a:alphaModFix/>
          </a:blip>
          <a:srcRect b="23010" l="34775" r="15892" t="25354"/>
          <a:stretch/>
        </p:blipFill>
        <p:spPr>
          <a:xfrm>
            <a:off x="5493327" y="1264227"/>
            <a:ext cx="762001" cy="5981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2"/>
          <p:cNvCxnSpPr/>
          <p:nvPr/>
        </p:nvCxnSpPr>
        <p:spPr>
          <a:xfrm>
            <a:off x="6308073" y="1862407"/>
            <a:ext cx="644281" cy="95272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70" name="Google Shape;170;p12"/>
          <p:cNvPicPr preferRelativeResize="0"/>
          <p:nvPr/>
        </p:nvPicPr>
        <p:blipFill rotWithShape="1">
          <a:blip r:embed="rId7">
            <a:alphaModFix/>
          </a:blip>
          <a:srcRect b="53997" l="6543" r="61307" t="4575"/>
          <a:stretch/>
        </p:blipFill>
        <p:spPr>
          <a:xfrm>
            <a:off x="5420591" y="4038600"/>
            <a:ext cx="1531763" cy="1479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12"/>
          <p:cNvCxnSpPr/>
          <p:nvPr/>
        </p:nvCxnSpPr>
        <p:spPr>
          <a:xfrm flipH="1">
            <a:off x="6186472" y="3752850"/>
            <a:ext cx="671528" cy="74295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2" name="Google Shape;172;p12"/>
          <p:cNvCxnSpPr/>
          <p:nvPr/>
        </p:nvCxnSpPr>
        <p:spPr>
          <a:xfrm flipH="1">
            <a:off x="3657600" y="4699289"/>
            <a:ext cx="1544782" cy="7923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3" name="Google Shape;173;p12"/>
          <p:cNvCxnSpPr/>
          <p:nvPr/>
        </p:nvCxnSpPr>
        <p:spPr>
          <a:xfrm flipH="1" rot="10800000">
            <a:off x="3751484" y="3206191"/>
            <a:ext cx="600475" cy="724907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4" name="Google Shape;174;p12"/>
          <p:cNvCxnSpPr/>
          <p:nvPr/>
        </p:nvCxnSpPr>
        <p:spPr>
          <a:xfrm rot="10800000">
            <a:off x="911588" y="3761596"/>
            <a:ext cx="1203857" cy="1267604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75" name="Google Shape;175;p12"/>
          <p:cNvCxnSpPr/>
          <p:nvPr/>
        </p:nvCxnSpPr>
        <p:spPr>
          <a:xfrm flipH="1" rot="10800000">
            <a:off x="1371600" y="1368137"/>
            <a:ext cx="2057400" cy="758538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76" name="Google Shape;176;p12"/>
          <p:cNvSpPr/>
          <p:nvPr/>
        </p:nvSpPr>
        <p:spPr>
          <a:xfrm>
            <a:off x="152400" y="1828800"/>
            <a:ext cx="21336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Botrytis</a:t>
            </a: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overwinters in organic debris or sclerotia</a:t>
            </a:r>
            <a:endParaRPr/>
          </a:p>
        </p:txBody>
      </p:sp>
      <p:sp>
        <p:nvSpPr>
          <p:cNvPr id="177" name="Google Shape;177;p12"/>
          <p:cNvSpPr/>
          <p:nvPr/>
        </p:nvSpPr>
        <p:spPr>
          <a:xfrm>
            <a:off x="6255328" y="1149927"/>
            <a:ext cx="20794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spores released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/>
          <p:nvPr/>
        </p:nvSpPr>
        <p:spPr>
          <a:xfrm>
            <a:off x="228600" y="5943600"/>
            <a:ext cx="6781800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Botrytis</a:t>
            </a: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infects during prolonged wetness periods </a:t>
            </a:r>
            <a:endParaRPr/>
          </a:p>
        </p:txBody>
      </p:sp>
      <p:sp>
        <p:nvSpPr>
          <p:cNvPr id="179" name="Google Shape;179;p12"/>
          <p:cNvSpPr/>
          <p:nvPr/>
        </p:nvSpPr>
        <p:spPr>
          <a:xfrm>
            <a:off x="833004" y="152400"/>
            <a:ext cx="313459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Botrytis</a:t>
            </a: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starts to sporulate during spring</a:t>
            </a:r>
            <a:endParaRPr/>
          </a:p>
        </p:txBody>
      </p:sp>
      <p:cxnSp>
        <p:nvCxnSpPr>
          <p:cNvPr id="180" name="Google Shape;180;p12"/>
          <p:cNvCxnSpPr/>
          <p:nvPr/>
        </p:nvCxnSpPr>
        <p:spPr>
          <a:xfrm flipH="1">
            <a:off x="5216352" y="2023082"/>
            <a:ext cx="267224" cy="366142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81" name="Google Shape;181;p12"/>
          <p:cNvSpPr/>
          <p:nvPr/>
        </p:nvSpPr>
        <p:spPr>
          <a:xfrm>
            <a:off x="6952354" y="4495801"/>
            <a:ext cx="168026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Latent period</a:t>
            </a:r>
            <a:endParaRPr/>
          </a:p>
        </p:txBody>
      </p:sp>
      <p:pic>
        <p:nvPicPr>
          <p:cNvPr descr="vector reload arrows Stock Vector - 11486166" id="182" name="Google Shape;182;p12"/>
          <p:cNvPicPr preferRelativeResize="0"/>
          <p:nvPr/>
        </p:nvPicPr>
        <p:blipFill rotWithShape="1">
          <a:blip r:embed="rId8">
            <a:alphaModFix/>
          </a:blip>
          <a:srcRect b="56040" l="60525" r="6747" t="6384"/>
          <a:stretch/>
        </p:blipFill>
        <p:spPr>
          <a:xfrm rot="971397">
            <a:off x="3870946" y="2109509"/>
            <a:ext cx="1394570" cy="1601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2"/>
          <p:cNvGrpSpPr/>
          <p:nvPr/>
        </p:nvGrpSpPr>
        <p:grpSpPr>
          <a:xfrm>
            <a:off x="119795" y="3160907"/>
            <a:ext cx="547203" cy="456176"/>
            <a:chOff x="1098958" y="2392210"/>
            <a:chExt cx="669602" cy="577493"/>
          </a:xfrm>
        </p:grpSpPr>
        <p:pic>
          <p:nvPicPr>
            <p:cNvPr descr="http://bugwoodcloud.org/images/768x512/5405264.jpg" id="184" name="Google Shape;184;p12"/>
            <p:cNvPicPr preferRelativeResize="0"/>
            <p:nvPr/>
          </p:nvPicPr>
          <p:blipFill rotWithShape="1">
            <a:blip r:embed="rId9">
              <a:alphaModFix/>
            </a:blip>
            <a:srcRect b="14835" l="13635" r="20311" t="6755"/>
            <a:stretch/>
          </p:blipFill>
          <p:spPr>
            <a:xfrm rot="-5400000">
              <a:off x="1365457" y="2415598"/>
              <a:ext cx="426491" cy="3797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12"/>
            <p:cNvSpPr/>
            <p:nvPr/>
          </p:nvSpPr>
          <p:spPr>
            <a:xfrm>
              <a:off x="1098958" y="2667699"/>
              <a:ext cx="556781" cy="302004"/>
            </a:xfrm>
            <a:custGeom>
              <a:rect b="b" l="l" r="r" t="t"/>
              <a:pathLst>
                <a:path extrusionOk="0" h="302004" w="556781">
                  <a:moveTo>
                    <a:pt x="0" y="184558"/>
                  </a:moveTo>
                  <a:cubicBezTo>
                    <a:pt x="81094" y="128631"/>
                    <a:pt x="149827" y="47929"/>
                    <a:pt x="243281" y="16778"/>
                  </a:cubicBezTo>
                  <a:cubicBezTo>
                    <a:pt x="251670" y="13982"/>
                    <a:pt x="259659" y="9366"/>
                    <a:pt x="268448" y="8389"/>
                  </a:cubicBezTo>
                  <a:cubicBezTo>
                    <a:pt x="310229" y="3747"/>
                    <a:pt x="352337" y="2796"/>
                    <a:pt x="394282" y="0"/>
                  </a:cubicBezTo>
                  <a:cubicBezTo>
                    <a:pt x="433431" y="22371"/>
                    <a:pt x="471827" y="46112"/>
                    <a:pt x="511728" y="67112"/>
                  </a:cubicBezTo>
                  <a:cubicBezTo>
                    <a:pt x="525054" y="74126"/>
                    <a:pt x="546939" y="70421"/>
                    <a:pt x="553673" y="83890"/>
                  </a:cubicBezTo>
                  <a:cubicBezTo>
                    <a:pt x="561280" y="99104"/>
                    <a:pt x="553545" y="119355"/>
                    <a:pt x="545284" y="134224"/>
                  </a:cubicBezTo>
                  <a:cubicBezTo>
                    <a:pt x="538494" y="146446"/>
                    <a:pt x="522344" y="150292"/>
                    <a:pt x="511728" y="159391"/>
                  </a:cubicBezTo>
                  <a:cubicBezTo>
                    <a:pt x="502720" y="167112"/>
                    <a:pt x="494950" y="176169"/>
                    <a:pt x="486561" y="184558"/>
                  </a:cubicBezTo>
                  <a:cubicBezTo>
                    <a:pt x="453005" y="181762"/>
                    <a:pt x="418818" y="169114"/>
                    <a:pt x="385893" y="176169"/>
                  </a:cubicBezTo>
                  <a:cubicBezTo>
                    <a:pt x="373665" y="178789"/>
                    <a:pt x="376618" y="199721"/>
                    <a:pt x="369115" y="209725"/>
                  </a:cubicBezTo>
                  <a:cubicBezTo>
                    <a:pt x="359624" y="222380"/>
                    <a:pt x="350857" y="239255"/>
                    <a:pt x="335559" y="243281"/>
                  </a:cubicBezTo>
                  <a:cubicBezTo>
                    <a:pt x="294905" y="253979"/>
                    <a:pt x="251670" y="248874"/>
                    <a:pt x="209725" y="251670"/>
                  </a:cubicBezTo>
                  <a:cubicBezTo>
                    <a:pt x="204132" y="260059"/>
                    <a:pt x="200692" y="270382"/>
                    <a:pt x="192947" y="276837"/>
                  </a:cubicBezTo>
                  <a:cubicBezTo>
                    <a:pt x="174146" y="292504"/>
                    <a:pt x="148412" y="296360"/>
                    <a:pt x="125835" y="302004"/>
                  </a:cubicBezTo>
                  <a:cubicBezTo>
                    <a:pt x="117446" y="299208"/>
                    <a:pt x="107512" y="299215"/>
                    <a:pt x="100668" y="293615"/>
                  </a:cubicBezTo>
                  <a:cubicBezTo>
                    <a:pt x="76182" y="273581"/>
                    <a:pt x="59879" y="244052"/>
                    <a:pt x="33556" y="226503"/>
                  </a:cubicBezTo>
                  <a:lnTo>
                    <a:pt x="0" y="184558"/>
                  </a:lnTo>
                  <a:close/>
                </a:path>
              </a:pathLst>
            </a:cu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6" name="Google Shape;186;p12"/>
          <p:cNvPicPr preferRelativeResize="0"/>
          <p:nvPr/>
        </p:nvPicPr>
        <p:blipFill rotWithShape="1">
          <a:blip r:embed="rId10">
            <a:alphaModFix/>
          </a:blip>
          <a:srcRect b="28373" l="42027" r="38257" t="55572"/>
          <a:stretch/>
        </p:blipFill>
        <p:spPr>
          <a:xfrm>
            <a:off x="784391" y="3175489"/>
            <a:ext cx="716450" cy="43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/>
          <p:nvPr>
            <p:ph idx="1" type="body"/>
          </p:nvPr>
        </p:nvSpPr>
        <p:spPr>
          <a:xfrm>
            <a:off x="0" y="685800"/>
            <a:ext cx="83058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Promote good air circulation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Good weed management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Proper fertilization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Irrigation management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Irrigate early during the day: foliage dries more quickly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Remove old foliage during renovation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Harvest often and early in the day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Fungicides/biocontrol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Captan, Bravo, Cantus, Switch, Pristine, Fontelis, Fracture, Serenade, Root shield, Actinovate…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Spray timing (flower bud visible - preharvest) 	</a:t>
            </a:r>
            <a:endParaRPr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CA">
                <a:solidFill>
                  <a:schemeClr val="dk1"/>
                </a:solidFill>
              </a:rPr>
              <a:t>	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" name="Google Shape;193;p13"/>
          <p:cNvSpPr txBox="1"/>
          <p:nvPr>
            <p:ph type="title"/>
          </p:nvPr>
        </p:nvSpPr>
        <p:spPr>
          <a:xfrm>
            <a:off x="417513" y="76200"/>
            <a:ext cx="747031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CA" sz="3000"/>
              <a:t>Botrytis/Gray mould/Fruit rot) management</a:t>
            </a:r>
            <a:endParaRPr/>
          </a:p>
        </p:txBody>
      </p:sp>
      <p:pic>
        <p:nvPicPr>
          <p:cNvPr id="194" name="Google Shape;194;p13"/>
          <p:cNvPicPr preferRelativeResize="0"/>
          <p:nvPr/>
        </p:nvPicPr>
        <p:blipFill rotWithShape="1">
          <a:blip r:embed="rId3">
            <a:alphaModFix/>
          </a:blip>
          <a:srcRect b="0" l="0" r="34108" t="20622"/>
          <a:stretch/>
        </p:blipFill>
        <p:spPr>
          <a:xfrm>
            <a:off x="7239000" y="838200"/>
            <a:ext cx="14383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"/>
          <p:cNvSpPr txBox="1"/>
          <p:nvPr>
            <p:ph idx="1" type="body"/>
          </p:nvPr>
        </p:nvSpPr>
        <p:spPr>
          <a:xfrm>
            <a:off x="-76200" y="1066800"/>
            <a:ext cx="94488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Infects fruit, leaves, petioles and the crown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</a:rPr>
              <a:t>Wide host range (Strawberry, blueberry, eggplant, tomato, pepper, apple, grapes, …)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The disease can be introduced into a field on infected plants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Overwinter on infected plants and plant debris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</a:t>
            </a:r>
            <a:r>
              <a:rPr b="0" i="0" lang="en-CA">
                <a:solidFill>
                  <a:schemeClr val="dk1"/>
                </a:solidFill>
              </a:rPr>
              <a:t>nfection is favoured by warm, humid and wet condition.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Spores are spread by splashing water, wind driven rain, people or equipment moving through the field. </a:t>
            </a:r>
            <a:endParaRPr/>
          </a:p>
        </p:txBody>
      </p:sp>
      <p:sp>
        <p:nvSpPr>
          <p:cNvPr id="200" name="Google Shape;200;p14"/>
          <p:cNvSpPr txBox="1"/>
          <p:nvPr>
            <p:ph type="title"/>
          </p:nvPr>
        </p:nvSpPr>
        <p:spPr>
          <a:xfrm>
            <a:off x="722313" y="328613"/>
            <a:ext cx="8116887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Anthracnose (</a:t>
            </a:r>
            <a:r>
              <a:rPr b="0" i="1" lang="en-CA" sz="3200"/>
              <a:t>Colletotrtichum</a:t>
            </a:r>
            <a:r>
              <a:rPr b="0" lang="en-CA" sz="3200"/>
              <a:t> spp</a:t>
            </a:r>
            <a:r>
              <a:rPr lang="en-CA" sz="3200"/>
              <a:t>.)</a:t>
            </a:r>
            <a:endParaRPr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5"/>
          <p:cNvPicPr preferRelativeResize="0"/>
          <p:nvPr/>
        </p:nvPicPr>
        <p:blipFill rotWithShape="1">
          <a:blip r:embed="rId3">
            <a:alphaModFix/>
          </a:blip>
          <a:srcRect b="0" l="14406" r="16515" t="0"/>
          <a:stretch/>
        </p:blipFill>
        <p:spPr>
          <a:xfrm rot="5400000">
            <a:off x="517626" y="14287"/>
            <a:ext cx="3057525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ose-up of a green leaf&#10;&#10;Description automatically generated with medium confidence" id="207" name="Google Shape;20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3180" y="2286000"/>
            <a:ext cx="2768036" cy="36917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p15"/>
          <p:cNvGrpSpPr/>
          <p:nvPr/>
        </p:nvGrpSpPr>
        <p:grpSpPr>
          <a:xfrm>
            <a:off x="3021805" y="2571751"/>
            <a:ext cx="3100389" cy="4133850"/>
            <a:chOff x="-2" y="185415"/>
            <a:chExt cx="3100636" cy="4134179"/>
          </a:xfrm>
        </p:grpSpPr>
        <p:pic>
          <p:nvPicPr>
            <p:cNvPr descr="A close up of a leaf&#10;&#10;Description automatically generated with medium confidence" id="209" name="Google Shape;209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5400000">
              <a:off x="-516773" y="702188"/>
              <a:ext cx="4134179" cy="310063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0" name="Google Shape;210;p15"/>
            <p:cNvCxnSpPr/>
            <p:nvPr/>
          </p:nvCxnSpPr>
          <p:spPr>
            <a:xfrm rot="10800000">
              <a:off x="1359404" y="1603667"/>
              <a:ext cx="240168" cy="665398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sp>
          <p:nvSpPr>
            <p:cNvPr id="211" name="Google Shape;211;p15"/>
            <p:cNvSpPr txBox="1"/>
            <p:nvPr/>
          </p:nvSpPr>
          <p:spPr>
            <a:xfrm>
              <a:off x="-2" y="2339360"/>
              <a:ext cx="3100636" cy="523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-CA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Anthracnose (</a:t>
              </a:r>
              <a:r>
                <a:rPr b="1" i="1" lang="en-CA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Colletotrichum</a:t>
              </a:r>
              <a:r>
                <a:rPr b="1" i="0" lang="en-CA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fruiting bodies </a:t>
              </a:r>
              <a:endPara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2" name="Google Shape;212;p15"/>
            <p:cNvCxnSpPr/>
            <p:nvPr/>
          </p:nvCxnSpPr>
          <p:spPr>
            <a:xfrm>
              <a:off x="1330436" y="3099439"/>
              <a:ext cx="269135" cy="603654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</p:grpSp>
      <p:pic>
        <p:nvPicPr>
          <p:cNvPr id="213" name="Google Shape;21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8544" y="3382167"/>
            <a:ext cx="2748774" cy="206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45490" y="304800"/>
            <a:ext cx="1801604" cy="174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5"/>
          <p:cNvSpPr txBox="1"/>
          <p:nvPr/>
        </p:nvSpPr>
        <p:spPr>
          <a:xfrm>
            <a:off x="3607777" y="294499"/>
            <a:ext cx="2743200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Anthracnose</a:t>
            </a:r>
            <a:endParaRPr b="1" sz="32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15"/>
          <p:cNvCxnSpPr/>
          <p:nvPr/>
        </p:nvCxnSpPr>
        <p:spPr>
          <a:xfrm flipH="1" rot="10800000">
            <a:off x="849750" y="4725524"/>
            <a:ext cx="521850" cy="518637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869" y="207885"/>
            <a:ext cx="9162690" cy="6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/>
          <p:nvPr>
            <p:ph idx="1" type="body"/>
          </p:nvPr>
        </p:nvSpPr>
        <p:spPr>
          <a:xfrm>
            <a:off x="457200" y="12192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Use disease-free planting material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Proper irrigation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Mulching </a:t>
            </a:r>
            <a:endParaRPr b="0" i="0"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Sanitation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Remove infected plant parts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Avoid movement in strawberry field when the plants are wet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Chemical control (</a:t>
            </a:r>
            <a:r>
              <a:rPr b="0" i="0" lang="en-CA">
                <a:solidFill>
                  <a:schemeClr val="dk1"/>
                </a:solidFill>
              </a:rPr>
              <a:t>preventative)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7" name="Google Shape;227;p1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/>
              <a:t>Anthracnose management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"/>
          <p:cNvSpPr txBox="1"/>
          <p:nvPr>
            <p:ph type="title"/>
          </p:nvPr>
        </p:nvSpPr>
        <p:spPr>
          <a:xfrm>
            <a:off x="417513" y="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800">
                <a:solidFill>
                  <a:srgbClr val="960000"/>
                </a:solidFill>
                <a:latin typeface="Arial"/>
                <a:ea typeface="Arial"/>
                <a:cs typeface="Arial"/>
                <a:sym typeface="Arial"/>
              </a:rPr>
              <a:t>Pest Alert: </a:t>
            </a:r>
            <a:r>
              <a:rPr b="1" i="1" lang="en-CA" sz="2800">
                <a:latin typeface="Arial"/>
                <a:ea typeface="Arial"/>
                <a:cs typeface="Arial"/>
                <a:sym typeface="Arial"/>
              </a:rPr>
              <a:t>Neopestalotiopsis </a:t>
            </a:r>
            <a:r>
              <a:rPr b="1" i="0" lang="en-CA" sz="2800">
                <a:solidFill>
                  <a:srgbClr val="96000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b="0" i="0" lang="en-CA" sz="2800">
                <a:latin typeface="Arial"/>
                <a:ea typeface="Arial"/>
                <a:cs typeface="Arial"/>
                <a:sym typeface="Arial"/>
              </a:rPr>
              <a:t>an emerging strawberry disease</a:t>
            </a:r>
            <a:br>
              <a:rPr b="1" i="0" lang="en-CA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>
              <a:solidFill>
                <a:srgbClr val="C00000"/>
              </a:solidFill>
            </a:endParaRPr>
          </a:p>
        </p:txBody>
      </p:sp>
      <p:sp>
        <p:nvSpPr>
          <p:cNvPr id="234" name="Google Shape;234;p18"/>
          <p:cNvSpPr txBox="1"/>
          <p:nvPr>
            <p:ph idx="1" type="body"/>
          </p:nvPr>
        </p:nvSpPr>
        <p:spPr>
          <a:xfrm>
            <a:off x="76200" y="990600"/>
            <a:ext cx="90678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</a:rPr>
              <a:t>2017: First reported in Florida</a:t>
            </a:r>
            <a:endParaRPr/>
          </a:p>
          <a:p>
            <a:pPr indent="-288925" lvl="0" marL="288925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</a:rPr>
              <a:t>Fall 2020: At a location in Ontario on crown and foliage of cultivar Albion</a:t>
            </a:r>
            <a:endParaRPr/>
          </a:p>
          <a:p>
            <a:pPr indent="-288925" lvl="0" marL="288925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</a:rPr>
              <a:t>The pathogen infects </a:t>
            </a:r>
            <a:r>
              <a:rPr b="0" i="0" lang="en-CA" sz="2600">
                <a:solidFill>
                  <a:schemeClr val="dk1"/>
                </a:solidFill>
              </a:rPr>
              <a:t>all parts of the strawberry plant – fruit, leaves, petioles, crown and roots</a:t>
            </a:r>
            <a:endParaRPr/>
          </a:p>
          <a:p>
            <a:pPr indent="-288925" lvl="0" marL="288925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n-CA" sz="2600">
                <a:solidFill>
                  <a:schemeClr val="dk1"/>
                </a:solidFill>
              </a:rPr>
              <a:t>Symptoms on leaves progress very quickly during warm wet conditions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35" name="Google Shape;235;p18"/>
          <p:cNvPicPr preferRelativeResize="0"/>
          <p:nvPr/>
        </p:nvPicPr>
        <p:blipFill rotWithShape="1">
          <a:blip r:embed="rId3">
            <a:alphaModFix/>
          </a:blip>
          <a:srcRect b="18889" l="7037" r="5554" t="18888"/>
          <a:stretch/>
        </p:blipFill>
        <p:spPr>
          <a:xfrm>
            <a:off x="76200" y="4178667"/>
            <a:ext cx="1466438" cy="139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0364" y="4221680"/>
            <a:ext cx="1912587" cy="128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09230" y="4104613"/>
            <a:ext cx="1577370" cy="223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4624" y="4104613"/>
            <a:ext cx="1432176" cy="194820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8"/>
          <p:cNvSpPr txBox="1"/>
          <p:nvPr/>
        </p:nvSpPr>
        <p:spPr>
          <a:xfrm>
            <a:off x="68473" y="5265372"/>
            <a:ext cx="990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OMAFRA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1606850" y="5174959"/>
            <a:ext cx="990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OMAFRA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6053691" y="6047601"/>
            <a:ext cx="990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OMAFRA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7268241" y="5745045"/>
            <a:ext cx="990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OMAFRA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8"/>
          <p:cNvPicPr preferRelativeResize="0"/>
          <p:nvPr/>
        </p:nvPicPr>
        <p:blipFill rotWithShape="1">
          <a:blip r:embed="rId7">
            <a:alphaModFix/>
          </a:blip>
          <a:srcRect b="-124" l="9364" r="0" t="1"/>
          <a:stretch/>
        </p:blipFill>
        <p:spPr>
          <a:xfrm>
            <a:off x="3527164" y="4109009"/>
            <a:ext cx="1958516" cy="221559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 txBox="1"/>
          <p:nvPr/>
        </p:nvSpPr>
        <p:spPr>
          <a:xfrm>
            <a:off x="3462951" y="6053116"/>
            <a:ext cx="9906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PenState U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Google Shape;245;p18"/>
          <p:cNvCxnSpPr/>
          <p:nvPr/>
        </p:nvCxnSpPr>
        <p:spPr>
          <a:xfrm flipH="1">
            <a:off x="4648200" y="5403871"/>
            <a:ext cx="304800" cy="234929"/>
          </a:xfrm>
          <a:prstGeom prst="straightConnector1">
            <a:avLst/>
          </a:prstGeom>
          <a:solidFill>
            <a:schemeClr val="accent1"/>
          </a:solidFill>
          <a:ln cap="flat" cmpd="sng" w="222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6" name="Google Shape;246;p18"/>
          <p:cNvCxnSpPr/>
          <p:nvPr/>
        </p:nvCxnSpPr>
        <p:spPr>
          <a:xfrm flipH="1">
            <a:off x="4892185" y="5648615"/>
            <a:ext cx="304800" cy="234929"/>
          </a:xfrm>
          <a:prstGeom prst="straightConnector1">
            <a:avLst/>
          </a:prstGeom>
          <a:solidFill>
            <a:schemeClr val="accent1"/>
          </a:solidFill>
          <a:ln cap="flat" cmpd="sng" w="222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/>
          <p:nvPr/>
        </p:nvSpPr>
        <p:spPr>
          <a:xfrm>
            <a:off x="3060335" y="457200"/>
            <a:ext cx="41024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Raspberry Diseases</a:t>
            </a:r>
            <a:endParaRPr/>
          </a:p>
        </p:txBody>
      </p:sp>
      <p:pic>
        <p:nvPicPr>
          <p:cNvPr id="253" name="Google Shape;253;p19"/>
          <p:cNvPicPr preferRelativeResize="0"/>
          <p:nvPr/>
        </p:nvPicPr>
        <p:blipFill rotWithShape="1">
          <a:blip r:embed="rId3">
            <a:alphaModFix/>
          </a:blip>
          <a:srcRect b="0" l="44176" r="37186" t="0"/>
          <a:stretch/>
        </p:blipFill>
        <p:spPr>
          <a:xfrm>
            <a:off x="762000" y="1828800"/>
            <a:ext cx="895010" cy="3628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:\Crop Development\Pictures\raspberry pictures\Raspberry caingall closeupsamp1.bmp" id="254" name="Google Shape;25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6071" y="192849"/>
            <a:ext cx="1600200" cy="290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747156" y="1768070"/>
            <a:ext cx="3298370" cy="220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32086" y="3429000"/>
            <a:ext cx="4859514" cy="324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"/>
          <p:cNvPicPr preferRelativeResize="0"/>
          <p:nvPr/>
        </p:nvPicPr>
        <p:blipFill rotWithShape="1">
          <a:blip r:embed="rId3">
            <a:alphaModFix/>
          </a:blip>
          <a:srcRect b="0" l="0" r="0" t="20536"/>
          <a:stretch/>
        </p:blipFill>
        <p:spPr>
          <a:xfrm>
            <a:off x="152400" y="272143"/>
            <a:ext cx="4334933" cy="193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629844"/>
            <a:ext cx="3251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5">
            <a:alphaModFix/>
          </a:blip>
          <a:srcRect b="16585" l="0" r="9723" t="17693"/>
          <a:stretch/>
        </p:blipFill>
        <p:spPr>
          <a:xfrm>
            <a:off x="489857" y="2601686"/>
            <a:ext cx="4404594" cy="213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6">
            <a:alphaModFix/>
          </a:blip>
          <a:srcRect b="9512" l="5006" r="5100" t="5146"/>
          <a:stretch/>
        </p:blipFill>
        <p:spPr>
          <a:xfrm>
            <a:off x="2895600" y="4498721"/>
            <a:ext cx="2666999" cy="214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 rotWithShape="1">
          <a:blip r:embed="rId7">
            <a:alphaModFix/>
          </a:blip>
          <a:srcRect b="0" l="1929" r="44455" t="32971"/>
          <a:stretch/>
        </p:blipFill>
        <p:spPr>
          <a:xfrm>
            <a:off x="5287673" y="2667000"/>
            <a:ext cx="2982404" cy="280005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"/>
          <p:cNvSpPr/>
          <p:nvPr/>
        </p:nvSpPr>
        <p:spPr>
          <a:xfrm>
            <a:off x="5029200" y="73967"/>
            <a:ext cx="37224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8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Strawberry Diseases</a:t>
            </a:r>
            <a:endParaRPr/>
          </a:p>
        </p:txBody>
      </p:sp>
      <p:pic>
        <p:nvPicPr>
          <p:cNvPr id="80" name="Google Shape;80;p2"/>
          <p:cNvPicPr preferRelativeResize="0"/>
          <p:nvPr/>
        </p:nvPicPr>
        <p:blipFill rotWithShape="1">
          <a:blip r:embed="rId8">
            <a:alphaModFix/>
          </a:blip>
          <a:srcRect b="0" l="0" r="38838" t="0"/>
          <a:stretch/>
        </p:blipFill>
        <p:spPr>
          <a:xfrm>
            <a:off x="457200" y="4200230"/>
            <a:ext cx="1677915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0"/>
          <p:cNvPicPr preferRelativeResize="0"/>
          <p:nvPr/>
        </p:nvPicPr>
        <p:blipFill rotWithShape="1">
          <a:blip r:embed="rId3">
            <a:alphaModFix/>
          </a:blip>
          <a:srcRect b="0" l="44176" r="42745" t="7916"/>
          <a:stretch/>
        </p:blipFill>
        <p:spPr>
          <a:xfrm>
            <a:off x="152400" y="661460"/>
            <a:ext cx="1150464" cy="612034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/>
          <p:nvPr/>
        </p:nvSpPr>
        <p:spPr>
          <a:xfrm>
            <a:off x="1219200" y="1219200"/>
            <a:ext cx="7993536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Infection: High cane density, weeds, high RH and rain (wetness)</a:t>
            </a:r>
            <a:endParaRPr/>
          </a:p>
          <a:p>
            <a:pPr indent="-288925" lvl="0" marL="288925" marR="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Yield loss due to: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 of fruit bearing spurs that are produced on the side branches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Premature leaf drop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Kills buds on the canes that later develop into fruit bearing side branches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Berries produced on diseased canes can become dry, small, and seedy.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9225" lvl="0" marL="288925" marR="0" rtl="0" algn="l">
              <a:spcBef>
                <a:spcPts val="440"/>
              </a:spcBef>
              <a:spcAft>
                <a:spcPts val="0"/>
              </a:spcAft>
              <a:buClr>
                <a:srgbClr val="464646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rgbClr val="00549F"/>
              </a:buClr>
              <a:buSzPts val="2800"/>
              <a:buFont typeface="Arial"/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endParaRPr b="1" sz="105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rgbClr val="00549F"/>
              </a:buClr>
              <a:buSzPts val="2800"/>
              <a:buFont typeface="Arial"/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288925" marR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i="1" sz="2800"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288925" marR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i="1" sz="2800"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0"/>
          <p:cNvSpPr txBox="1"/>
          <p:nvPr/>
        </p:nvSpPr>
        <p:spPr>
          <a:xfrm>
            <a:off x="228600" y="76200"/>
            <a:ext cx="8839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Spur Blight (</a:t>
            </a:r>
            <a:r>
              <a:rPr b="1" i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Xenodidymella applanata </a:t>
            </a:r>
            <a:r>
              <a:rPr b="1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formerly</a:t>
            </a:r>
            <a:r>
              <a:rPr b="1" i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 Didymella applanata</a:t>
            </a:r>
            <a: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24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"/>
          <p:cNvSpPr txBox="1"/>
          <p:nvPr/>
        </p:nvSpPr>
        <p:spPr>
          <a:xfrm>
            <a:off x="1281410" y="417250"/>
            <a:ext cx="7993536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549F"/>
              </a:buClr>
              <a:buSzPts val="2800"/>
              <a:buFont typeface="Arial"/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with good air circulation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Prune excess young canes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Sanitation</a:t>
            </a:r>
            <a:endParaRPr/>
          </a:p>
          <a:p>
            <a:pPr indent="-2286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canes that produced fruit</a:t>
            </a:r>
            <a:endParaRPr/>
          </a:p>
          <a:p>
            <a:pPr indent="-2286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and remove infected canes  </a:t>
            </a:r>
            <a:endParaRPr/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b="0" i="0" lang="en-CA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Chemical control (fungicides)</a:t>
            </a:r>
            <a:endParaRPr/>
          </a:p>
          <a:p>
            <a:pPr indent="-2286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Lime sulfur, Ferban, Tanos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288925" marR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i="1" sz="2800"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288925" marR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i="1" sz="2800"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21"/>
          <p:cNvPicPr preferRelativeResize="0"/>
          <p:nvPr/>
        </p:nvPicPr>
        <p:blipFill rotWithShape="1">
          <a:blip r:embed="rId3">
            <a:alphaModFix/>
          </a:blip>
          <a:srcRect b="0" l="44176" r="42745" t="7916"/>
          <a:stretch/>
        </p:blipFill>
        <p:spPr>
          <a:xfrm>
            <a:off x="152400" y="381000"/>
            <a:ext cx="1150464" cy="612034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1"/>
          <p:cNvSpPr/>
          <p:nvPr/>
        </p:nvSpPr>
        <p:spPr>
          <a:xfrm>
            <a:off x="2248187" y="177225"/>
            <a:ext cx="45336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Spur </a:t>
            </a:r>
            <a:r>
              <a:rPr b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blight</a:t>
            </a: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 management</a:t>
            </a:r>
            <a:endParaRPr b="1" sz="28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"/>
          <p:cNvSpPr/>
          <p:nvPr/>
        </p:nvSpPr>
        <p:spPr>
          <a:xfrm>
            <a:off x="2138671" y="0"/>
            <a:ext cx="71577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Phytophthora root rot (</a:t>
            </a:r>
            <a:r>
              <a:rPr i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Phytophthora</a:t>
            </a:r>
            <a:r>
              <a:rPr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 spp.</a:t>
            </a: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0824" y="712897"/>
            <a:ext cx="3005046" cy="2004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22"/>
          <p:cNvGrpSpPr/>
          <p:nvPr/>
        </p:nvGrpSpPr>
        <p:grpSpPr>
          <a:xfrm>
            <a:off x="59581" y="251210"/>
            <a:ext cx="3567122" cy="3505200"/>
            <a:chOff x="57756" y="2333377"/>
            <a:chExt cx="3613667" cy="3534024"/>
          </a:xfrm>
        </p:grpSpPr>
        <p:pic>
          <p:nvPicPr>
            <p:cNvPr id="279" name="Google Shape;279;p22"/>
            <p:cNvPicPr preferRelativeResize="0"/>
            <p:nvPr/>
          </p:nvPicPr>
          <p:blipFill rotWithShape="1">
            <a:blip r:embed="rId4">
              <a:alphaModFix/>
            </a:blip>
            <a:srcRect b="25370" l="37109" r="15959" t="2010"/>
            <a:stretch/>
          </p:blipFill>
          <p:spPr>
            <a:xfrm>
              <a:off x="2268659" y="4419601"/>
              <a:ext cx="1402764" cy="1447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0" name="Google Shape;280;p22"/>
            <p:cNvGrpSpPr/>
            <p:nvPr/>
          </p:nvGrpSpPr>
          <p:grpSpPr>
            <a:xfrm>
              <a:off x="57756" y="2333377"/>
              <a:ext cx="2117197" cy="3418114"/>
              <a:chOff x="375205" y="3102474"/>
              <a:chExt cx="2857499" cy="3810000"/>
            </a:xfrm>
          </p:grpSpPr>
          <p:pic>
            <p:nvPicPr>
              <p:cNvPr descr="Phytophthora - distinct reddish brown discolouration beneath bark" id="281" name="Google Shape;281;p2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375205" y="3102474"/>
                <a:ext cx="2857499" cy="381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2" name="Google Shape;282;p22"/>
              <p:cNvSpPr/>
              <p:nvPr/>
            </p:nvSpPr>
            <p:spPr>
              <a:xfrm>
                <a:off x="2184978" y="6672329"/>
                <a:ext cx="766316" cy="222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7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OMAFRA</a:t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83" name="Google Shape;283;p22"/>
            <p:cNvCxnSpPr/>
            <p:nvPr/>
          </p:nvCxnSpPr>
          <p:spPr>
            <a:xfrm rot="10800000">
              <a:off x="1600200" y="5257800"/>
              <a:ext cx="668459" cy="67979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284" name="Google Shape;284;p22"/>
            <p:cNvCxnSpPr/>
            <p:nvPr/>
          </p:nvCxnSpPr>
          <p:spPr>
            <a:xfrm flipH="1">
              <a:off x="1600200" y="4191000"/>
              <a:ext cx="1143000" cy="45720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pic>
        <p:nvPicPr>
          <p:cNvPr descr="5479855" id="285" name="Google Shape;285;p22"/>
          <p:cNvPicPr preferRelativeResize="0"/>
          <p:nvPr/>
        </p:nvPicPr>
        <p:blipFill rotWithShape="1">
          <a:blip r:embed="rId6">
            <a:alphaModFix/>
          </a:blip>
          <a:srcRect b="7142" l="0" r="4464" t="0"/>
          <a:stretch/>
        </p:blipFill>
        <p:spPr>
          <a:xfrm>
            <a:off x="2365956" y="1091099"/>
            <a:ext cx="1338581" cy="97578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2"/>
          <p:cNvSpPr/>
          <p:nvPr/>
        </p:nvSpPr>
        <p:spPr>
          <a:xfrm>
            <a:off x="-76200" y="3810000"/>
            <a:ext cx="7469545" cy="3077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Soil-borne pathogen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Prolonged soil saturation: infectious spores (zoospores) are released and can infect  roots or crowns</a:t>
            </a: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Infection: Temperature ≥10ºC and wet soil </a:t>
            </a:r>
            <a:endParaRPr/>
          </a:p>
          <a:p>
            <a:pPr indent="-285750" lvl="1" marL="7429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frequently in spring and fall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Excessive moisture: Suffocates root  resulting root death</a:t>
            </a:r>
            <a:endParaRPr/>
          </a:p>
          <a:p>
            <a:pPr indent="-285750" lvl="1" marL="7429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Foliar and root decay symptoms like phytophthora root rot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7141410" y="4080742"/>
            <a:ext cx="2343013" cy="15632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22"/>
          <p:cNvCxnSpPr/>
          <p:nvPr/>
        </p:nvCxnSpPr>
        <p:spPr>
          <a:xfrm rot="10800000">
            <a:off x="6810396" y="1660203"/>
            <a:ext cx="1667805" cy="1965978"/>
          </a:xfrm>
          <a:prstGeom prst="straightConnector1">
            <a:avLst/>
          </a:prstGeom>
          <a:solidFill>
            <a:schemeClr val="accent1"/>
          </a:solidFill>
          <a:ln cap="flat" cmpd="sng" w="349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289" name="Google Shape;28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51514" y="854504"/>
            <a:ext cx="1826712" cy="2298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Phytophthora root rot management</a:t>
            </a:r>
            <a:endParaRPr/>
          </a:p>
        </p:txBody>
      </p:sp>
      <p:sp>
        <p:nvSpPr>
          <p:cNvPr id="295" name="Google Shape;295;p23"/>
          <p:cNvSpPr txBox="1"/>
          <p:nvPr>
            <p:ph idx="1" type="body"/>
          </p:nvPr>
        </p:nvSpPr>
        <p:spPr>
          <a:xfrm>
            <a:off x="457200" y="990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Use clean plant stock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Planting in non-infested soils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Avoid low-lying areas or clay soils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Improve drainage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Use of raised beds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Proper irrigation management</a:t>
            </a:r>
            <a:endParaRPr/>
          </a:p>
          <a:p>
            <a:pPr indent="-288925" lvl="1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</a:rPr>
              <a:t>Use less susceptible cultivars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Fungicides (Partial management)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Ridomil Gold, Aliette, Phostrol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"/>
          <p:cNvSpPr txBox="1"/>
          <p:nvPr>
            <p:ph type="title"/>
          </p:nvPr>
        </p:nvSpPr>
        <p:spPr>
          <a:xfrm>
            <a:off x="-1" y="0"/>
            <a:ext cx="9144001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Crown gall and cane gall (</a:t>
            </a:r>
            <a:r>
              <a:rPr i="1" lang="en-CA" sz="2800"/>
              <a:t>Agrobacterium tumefaciens and A. rubi</a:t>
            </a:r>
            <a:r>
              <a:rPr lang="en-CA" sz="2800"/>
              <a:t>)</a:t>
            </a:r>
            <a:endParaRPr sz="2800"/>
          </a:p>
        </p:txBody>
      </p:sp>
      <p:pic>
        <p:nvPicPr>
          <p:cNvPr descr="R:\Crop Development\Pictures\raspberry pictures\Raspberry caingall closeupsamp1.bmp" id="302" name="Google Shape;302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219200"/>
            <a:ext cx="1793392" cy="3257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24"/>
          <p:cNvCxnSpPr/>
          <p:nvPr/>
        </p:nvCxnSpPr>
        <p:spPr>
          <a:xfrm rot="10800000">
            <a:off x="1676400" y="3048000"/>
            <a:ext cx="304800" cy="15240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04" name="Google Shape;304;p24"/>
          <p:cNvCxnSpPr/>
          <p:nvPr/>
        </p:nvCxnSpPr>
        <p:spPr>
          <a:xfrm>
            <a:off x="304800" y="1371600"/>
            <a:ext cx="304800" cy="30480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05" name="Google Shape;305;p24"/>
          <p:cNvSpPr/>
          <p:nvPr/>
        </p:nvSpPr>
        <p:spPr>
          <a:xfrm>
            <a:off x="2202712" y="874216"/>
            <a:ext cx="7398488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Soil borne bacteria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Infects via wound: natural, mechanical (pruning, weeding or pests), frost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Wet soil promotes bacterial movement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Crown and cane gall management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selection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Inspection at planting: plant disease free plants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infected plants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Minimize stress and injury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24"/>
          <p:cNvGrpSpPr/>
          <p:nvPr/>
        </p:nvGrpSpPr>
        <p:grpSpPr>
          <a:xfrm>
            <a:off x="5715000" y="4626281"/>
            <a:ext cx="3311156" cy="2231719"/>
            <a:chOff x="5715000" y="4626281"/>
            <a:chExt cx="3311156" cy="2231719"/>
          </a:xfrm>
        </p:grpSpPr>
        <p:pic>
          <p:nvPicPr>
            <p:cNvPr descr="Crown gall on roots of raspberry" id="307" name="Google Shape;307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715000" y="4626281"/>
              <a:ext cx="3311156" cy="22317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4"/>
            <p:cNvSpPr/>
            <p:nvPr/>
          </p:nvSpPr>
          <p:spPr>
            <a:xfrm>
              <a:off x="5746747" y="6396335"/>
              <a:ext cx="7244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OMAFA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"/>
          <p:cNvSpPr/>
          <p:nvPr/>
        </p:nvSpPr>
        <p:spPr>
          <a:xfrm>
            <a:off x="4356535" y="0"/>
            <a:ext cx="189186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/>
          </a:p>
        </p:txBody>
      </p:sp>
      <p:pic>
        <p:nvPicPr>
          <p:cNvPr id="315" name="Google Shape;31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50" y="3097810"/>
            <a:ext cx="3052910" cy="233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4144" y="3429000"/>
            <a:ext cx="2187441" cy="23440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5"/>
          <p:cNvGrpSpPr/>
          <p:nvPr/>
        </p:nvGrpSpPr>
        <p:grpSpPr>
          <a:xfrm>
            <a:off x="5967886" y="3657600"/>
            <a:ext cx="3078064" cy="2514600"/>
            <a:chOff x="5809078" y="3907795"/>
            <a:chExt cx="3313071" cy="2812814"/>
          </a:xfrm>
        </p:grpSpPr>
        <p:pic>
          <p:nvPicPr>
            <p:cNvPr id="318" name="Google Shape;318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09078" y="4038600"/>
              <a:ext cx="3313071" cy="2682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5"/>
            <p:cNvSpPr/>
            <p:nvPr/>
          </p:nvSpPr>
          <p:spPr>
            <a:xfrm>
              <a:off x="6431772" y="3907795"/>
              <a:ext cx="2188475" cy="259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PMRA http://hc-sc.gc.ca/cps-spc/pest</a:t>
              </a:r>
              <a:endParaRPr/>
            </a:p>
          </p:txBody>
        </p:sp>
      </p:grpSp>
      <p:pic>
        <p:nvPicPr>
          <p:cNvPr id="320" name="Google Shape;32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204" y="175759"/>
            <a:ext cx="4067796" cy="297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13935" y="175759"/>
            <a:ext cx="1891864" cy="3347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:\Crop Development\Small Fruit Projects\2014 Photos\2014 Project photos - C Maund\IMGP7958.JPG" id="327" name="Google Shape;32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18" y="0"/>
            <a:ext cx="52832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6"/>
          <p:cNvSpPr/>
          <p:nvPr/>
        </p:nvSpPr>
        <p:spPr>
          <a:xfrm>
            <a:off x="533400" y="1623030"/>
            <a:ext cx="586739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4800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Thank You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4800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Merci</a:t>
            </a:r>
            <a:endParaRPr/>
          </a:p>
        </p:txBody>
      </p:sp>
      <p:pic>
        <p:nvPicPr>
          <p:cNvPr descr="R:\Crop Development\Pictures\Aug 4 2011\IMG_1472.jpg" id="329" name="Google Shape;329;p26"/>
          <p:cNvPicPr preferRelativeResize="0"/>
          <p:nvPr/>
        </p:nvPicPr>
        <p:blipFill rotWithShape="1">
          <a:blip r:embed="rId4">
            <a:alphaModFix/>
          </a:blip>
          <a:srcRect b="0" l="0" r="9544" t="11817"/>
          <a:stretch/>
        </p:blipFill>
        <p:spPr>
          <a:xfrm>
            <a:off x="3352800" y="3105460"/>
            <a:ext cx="5773882" cy="3752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:\Crop Development\Pictures\raspberry pictures\Raspberries Marsh 027.jpg" id="330" name="Google Shape;330;p26"/>
          <p:cNvPicPr preferRelativeResize="0"/>
          <p:nvPr/>
        </p:nvPicPr>
        <p:blipFill rotWithShape="1">
          <a:blip r:embed="rId5">
            <a:alphaModFix/>
          </a:blip>
          <a:srcRect b="20909" l="24545" r="22387" t="12576"/>
          <a:stretch/>
        </p:blipFill>
        <p:spPr>
          <a:xfrm>
            <a:off x="457200" y="4267200"/>
            <a:ext cx="2327564" cy="218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3600" y="694342"/>
            <a:ext cx="2590800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 b="0" l="1929" r="11769" t="0"/>
          <a:stretch/>
        </p:blipFill>
        <p:spPr>
          <a:xfrm>
            <a:off x="76201" y="582101"/>
            <a:ext cx="4800600" cy="417738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3159665" y="58881"/>
            <a:ext cx="276229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Black Root Rot</a:t>
            </a:r>
            <a:endParaRPr sz="28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838201" y="2670792"/>
            <a:ext cx="1828800" cy="2088692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-76200" y="48768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Strawberry plants under stress (due to water logging, winter injury, fertilizer burn, soil compaction, herbicide damage,  drought or excess water) are more prone to the disease. </a:t>
            </a:r>
            <a:endParaRPr/>
          </a:p>
          <a:p>
            <a: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4804063" y="1143000"/>
            <a:ext cx="433993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complex disease caused by more than one pathogen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2" marL="1257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Various fungi</a:t>
            </a:r>
            <a:endParaRPr/>
          </a:p>
          <a:p>
            <a:pPr indent="-342900" lvl="2" marL="1257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CA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Nematodes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2400"/>
            <a:ext cx="4682641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454" y="3276600"/>
            <a:ext cx="5118546" cy="3415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582101"/>
            <a:ext cx="4038600" cy="303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/>
          <p:nvPr/>
        </p:nvSpPr>
        <p:spPr>
          <a:xfrm>
            <a:off x="3159666" y="58881"/>
            <a:ext cx="276229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Black Root Rot</a:t>
            </a:r>
            <a:endParaRPr sz="28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1295401" y="1799701"/>
            <a:ext cx="1752600" cy="1629299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990600" y="3657600"/>
            <a:ext cx="8382000" cy="2431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Smaller root system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fibrous root system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Fewer feeder roots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Reduced crop vigor and productivity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Yield loss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"/>
          <p:cNvSpPr txBox="1"/>
          <p:nvPr>
            <p:ph type="title"/>
          </p:nvPr>
        </p:nvSpPr>
        <p:spPr>
          <a:xfrm>
            <a:off x="417513" y="7620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Black root rot management</a:t>
            </a:r>
            <a:endParaRPr/>
          </a:p>
        </p:txBody>
      </p:sp>
      <p:sp>
        <p:nvSpPr>
          <p:cNvPr id="110" name="Google Shape;110;p6"/>
          <p:cNvSpPr txBox="1"/>
          <p:nvPr>
            <p:ph idx="1" type="body"/>
          </p:nvPr>
        </p:nvSpPr>
        <p:spPr>
          <a:xfrm>
            <a:off x="457200" y="8382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Avoid low-lying area and poorly drained soils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Plant into raised bed: improve soil drainage and reduce compaction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Improve soil texture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Incorporate organic matter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Plant cover crop at least 1 year prior to strawberry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Maintain plant vigour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Mulch plants with straw in late fall </a:t>
            </a:r>
            <a:endParaRPr/>
          </a:p>
          <a:p>
            <a:pPr indent="-288925" lvl="3" marL="746125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 sz="2400">
                <a:solidFill>
                  <a:schemeClr val="dk1"/>
                </a:solidFill>
              </a:rPr>
              <a:t>Prevent winter injury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Fungicide application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Quadris, Scholar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>
            <p:ph type="title"/>
          </p:nvPr>
        </p:nvSpPr>
        <p:spPr>
          <a:xfrm>
            <a:off x="533400" y="0"/>
            <a:ext cx="8116887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Leaf scorch, common leaf spot and leaf blight</a:t>
            </a:r>
            <a:endParaRPr/>
          </a:p>
        </p:txBody>
      </p:sp>
      <p:sp>
        <p:nvSpPr>
          <p:cNvPr id="116" name="Google Shape;116;p7"/>
          <p:cNvSpPr txBox="1"/>
          <p:nvPr>
            <p:ph idx="1" type="body"/>
          </p:nvPr>
        </p:nvSpPr>
        <p:spPr>
          <a:xfrm>
            <a:off x="76200" y="1219200"/>
            <a:ext cx="89916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1125" lvl="0" marL="288925" rtl="0" algn="l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High incidence during wet and warm conditions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If infection is significant, plants become weakened and susceptible to root diseases and winter injury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Reduce vigour and fruit size         Reduce yield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Overwinter in infected dead or living leaves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17" name="Google Shape;117;p7"/>
          <p:cNvSpPr/>
          <p:nvPr/>
        </p:nvSpPr>
        <p:spPr>
          <a:xfrm>
            <a:off x="520864" y="2687154"/>
            <a:ext cx="2787568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scorch (</a:t>
            </a:r>
            <a:r>
              <a:rPr i="1"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Diplocarpon earliana)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 b="9512" l="5006" r="5100" t="5146"/>
          <a:stretch/>
        </p:blipFill>
        <p:spPr>
          <a:xfrm>
            <a:off x="3624389" y="541831"/>
            <a:ext cx="2570403" cy="2065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7"/>
          <p:cNvSpPr/>
          <p:nvPr/>
        </p:nvSpPr>
        <p:spPr>
          <a:xfrm>
            <a:off x="3552627" y="2724894"/>
            <a:ext cx="2663115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Common leaf spot (</a:t>
            </a:r>
            <a:r>
              <a:rPr i="1"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Mycosphaerella fragariae)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flipH="1" rot="10800000">
            <a:off x="5029200" y="5410200"/>
            <a:ext cx="509156" cy="19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832" y="533400"/>
            <a:ext cx="3107964" cy="207359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7"/>
          <p:cNvSpPr/>
          <p:nvPr/>
        </p:nvSpPr>
        <p:spPr>
          <a:xfrm>
            <a:off x="6280232" y="2732335"/>
            <a:ext cx="2787568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blight (</a:t>
            </a:r>
            <a:r>
              <a:rPr i="1" lang="en-CA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Phomopsis obscurance )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7"/>
          <p:cNvPicPr preferRelativeResize="0"/>
          <p:nvPr/>
        </p:nvPicPr>
        <p:blipFill rotWithShape="1">
          <a:blip r:embed="rId5">
            <a:alphaModFix/>
          </a:blip>
          <a:srcRect b="9629" l="4970" r="16868" t="0"/>
          <a:stretch/>
        </p:blipFill>
        <p:spPr>
          <a:xfrm>
            <a:off x="6324600" y="573496"/>
            <a:ext cx="2286000" cy="2008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/>
          <p:nvPr>
            <p:ph idx="1" type="body"/>
          </p:nvPr>
        </p:nvSpPr>
        <p:spPr>
          <a:xfrm>
            <a:off x="152400" y="1143000"/>
            <a:ext cx="8991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If possible: select resistant or less susceptible varieties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Plant in well drained soil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Promote good air circulation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Wider rows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Good weed management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Irrigation management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Irrigate early during the day: foliage dries more quickly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Mowing at renovation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Apply fungicides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Captan, Equal, Topas, Copper, Pristine….</a:t>
            </a:r>
            <a:endParaRPr/>
          </a:p>
        </p:txBody>
      </p:sp>
      <p:sp>
        <p:nvSpPr>
          <p:cNvPr id="129" name="Google Shape;129;p8"/>
          <p:cNvSpPr txBox="1"/>
          <p:nvPr>
            <p:ph type="title"/>
          </p:nvPr>
        </p:nvSpPr>
        <p:spPr>
          <a:xfrm>
            <a:off x="1" y="328613"/>
            <a:ext cx="8534400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Leaf scorch, common leaf spot and leaf blight management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19" y="554740"/>
            <a:ext cx="3424718" cy="278151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9"/>
          <p:cNvSpPr/>
          <p:nvPr/>
        </p:nvSpPr>
        <p:spPr>
          <a:xfrm>
            <a:off x="0" y="0"/>
            <a:ext cx="64219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Powdery mildew (</a:t>
            </a:r>
            <a:r>
              <a:rPr b="0" i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Podosphaera aphanis)</a:t>
            </a:r>
            <a:endParaRPr b="1" sz="24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 b="0" l="50000" r="5444" t="19456"/>
          <a:stretch/>
        </p:blipFill>
        <p:spPr>
          <a:xfrm>
            <a:off x="3581400" y="634495"/>
            <a:ext cx="1443116" cy="1740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9"/>
          <p:cNvGrpSpPr/>
          <p:nvPr/>
        </p:nvGrpSpPr>
        <p:grpSpPr>
          <a:xfrm>
            <a:off x="4876800" y="634495"/>
            <a:ext cx="1905000" cy="937196"/>
            <a:chOff x="6009669" y="726409"/>
            <a:chExt cx="3014111" cy="1073085"/>
          </a:xfrm>
        </p:grpSpPr>
        <p:pic>
          <p:nvPicPr>
            <p:cNvPr id="139" name="Google Shape;139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09669" y="726409"/>
              <a:ext cx="1608372" cy="1073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9"/>
            <p:cNvPicPr preferRelativeResize="0"/>
            <p:nvPr/>
          </p:nvPicPr>
          <p:blipFill rotWithShape="1">
            <a:blip r:embed="rId6">
              <a:alphaModFix/>
            </a:blip>
            <a:srcRect b="4492" l="25823" r="1160" t="14050"/>
            <a:stretch/>
          </p:blipFill>
          <p:spPr>
            <a:xfrm>
              <a:off x="7626486" y="726409"/>
              <a:ext cx="1397294" cy="10400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8599" y="3417162"/>
            <a:ext cx="4285469" cy="321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 rotWithShape="1">
          <a:blip r:embed="rId8">
            <a:alphaModFix/>
          </a:blip>
          <a:srcRect b="4561" l="8348" r="1217" t="-1081"/>
          <a:stretch/>
        </p:blipFill>
        <p:spPr>
          <a:xfrm>
            <a:off x="4717510" y="3351790"/>
            <a:ext cx="4349396" cy="347951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/>
          <p:cNvSpPr txBox="1"/>
          <p:nvPr/>
        </p:nvSpPr>
        <p:spPr>
          <a:xfrm>
            <a:off x="3377370" y="2236809"/>
            <a:ext cx="568953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Favourable weather for infection: High humidity and cool to warm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temperatures (15–27⁰C)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werpoint Template - Colou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2013-02-14T17:16:53Z</dcterms:created>
  <dc:creator>GNB User</dc:creator>
</cp:coreProperties>
</file>