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handoutMasterIdLst>
    <p:handoutMasterId r:id="rId73"/>
  </p:handoutMasterIdLst>
  <p:sldIdLst>
    <p:sldId id="256" r:id="rId2"/>
    <p:sldId id="299" r:id="rId3"/>
    <p:sldId id="1145" r:id="rId4"/>
    <p:sldId id="1222" r:id="rId5"/>
    <p:sldId id="1171" r:id="rId6"/>
    <p:sldId id="1221" r:id="rId7"/>
    <p:sldId id="1146" r:id="rId8"/>
    <p:sldId id="1223" r:id="rId9"/>
    <p:sldId id="1157" r:id="rId10"/>
    <p:sldId id="1173" r:id="rId11"/>
    <p:sldId id="1224" r:id="rId12"/>
    <p:sldId id="1172" r:id="rId13"/>
    <p:sldId id="1174" r:id="rId14"/>
    <p:sldId id="1175" r:id="rId15"/>
    <p:sldId id="1226" r:id="rId16"/>
    <p:sldId id="1176" r:id="rId17"/>
    <p:sldId id="1180" r:id="rId18"/>
    <p:sldId id="1178" r:id="rId19"/>
    <p:sldId id="1177" r:id="rId20"/>
    <p:sldId id="1227" r:id="rId21"/>
    <p:sldId id="1161" r:id="rId22"/>
    <p:sldId id="1164" r:id="rId23"/>
    <p:sldId id="1184" r:id="rId24"/>
    <p:sldId id="1147" r:id="rId25"/>
    <p:sldId id="1220" r:id="rId26"/>
    <p:sldId id="1148" r:id="rId27"/>
    <p:sldId id="1181" r:id="rId28"/>
    <p:sldId id="1182" r:id="rId29"/>
    <p:sldId id="1163" r:id="rId30"/>
    <p:sldId id="1165" r:id="rId31"/>
    <p:sldId id="1231" r:id="rId32"/>
    <p:sldId id="1230" r:id="rId33"/>
    <p:sldId id="1167" r:id="rId34"/>
    <p:sldId id="1190" r:id="rId35"/>
    <p:sldId id="1185" r:id="rId36"/>
    <p:sldId id="1191" r:id="rId37"/>
    <p:sldId id="1170" r:id="rId38"/>
    <p:sldId id="1216" r:id="rId39"/>
    <p:sldId id="1218" r:id="rId40"/>
    <p:sldId id="1149" r:id="rId41"/>
    <p:sldId id="1207" r:id="rId42"/>
    <p:sldId id="1219" r:id="rId43"/>
    <p:sldId id="1214" r:id="rId44"/>
    <p:sldId id="1215" r:id="rId45"/>
    <p:sldId id="1228" r:id="rId46"/>
    <p:sldId id="1196" r:id="rId47"/>
    <p:sldId id="1229" r:id="rId48"/>
    <p:sldId id="1211" r:id="rId49"/>
    <p:sldId id="1150" r:id="rId50"/>
    <p:sldId id="1192" r:id="rId51"/>
    <p:sldId id="1199" r:id="rId52"/>
    <p:sldId id="1198" r:id="rId53"/>
    <p:sldId id="1197" r:id="rId54"/>
    <p:sldId id="1193" r:id="rId55"/>
    <p:sldId id="1200" r:id="rId56"/>
    <p:sldId id="1201" r:id="rId57"/>
    <p:sldId id="1194" r:id="rId58"/>
    <p:sldId id="1202" r:id="rId59"/>
    <p:sldId id="1204" r:id="rId60"/>
    <p:sldId id="1208" r:id="rId61"/>
    <p:sldId id="1195" r:id="rId62"/>
    <p:sldId id="1209" r:id="rId63"/>
    <p:sldId id="1210" r:id="rId64"/>
    <p:sldId id="1151" r:id="rId65"/>
    <p:sldId id="1205" r:id="rId66"/>
    <p:sldId id="1152" r:id="rId67"/>
    <p:sldId id="1206" r:id="rId68"/>
    <p:sldId id="1153" r:id="rId69"/>
    <p:sldId id="1213" r:id="rId70"/>
    <p:sldId id="361" r:id="rId7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FB645A-562A-41D6-6B14-2D133FFB7CD9}" name="colette vychytil" initials="cv" userId="00037ffe82da6f96"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3EAF8-4133-4CEC-9DFC-06BED35A610B}" v="30" dt="2023-03-13T15:17:52.56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9" autoAdjust="0"/>
    <p:restoredTop sz="71134" autoAdjust="0"/>
  </p:normalViewPr>
  <p:slideViewPr>
    <p:cSldViewPr>
      <p:cViewPr>
        <p:scale>
          <a:sx n="100" d="100"/>
          <a:sy n="100" d="100"/>
        </p:scale>
        <p:origin x="1962" y="-294"/>
      </p:cViewPr>
      <p:guideLst>
        <p:guide orient="horz" pos="2160"/>
        <p:guide pos="2880"/>
      </p:guideLst>
    </p:cSldViewPr>
  </p:slideViewPr>
  <p:outlineViewPr>
    <p:cViewPr>
      <p:scale>
        <a:sx n="33" d="100"/>
        <a:sy n="33" d="100"/>
      </p:scale>
      <p:origin x="0" y="-10488"/>
    </p:cViewPr>
  </p:outlineViewPr>
  <p:notesTextViewPr>
    <p:cViewPr>
      <p:scale>
        <a:sx n="75" d="100"/>
        <a:sy n="75" d="100"/>
      </p:scale>
      <p:origin x="0" y="0"/>
    </p:cViewPr>
  </p:notesTextViewPr>
  <p:notesViewPr>
    <p:cSldViewPr>
      <p:cViewPr varScale="1">
        <p:scale>
          <a:sx n="58" d="100"/>
          <a:sy n="58" d="100"/>
        </p:scale>
        <p:origin x="3326"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Vychytil" userId="67d231990f57cb7d" providerId="LiveId" clId="{1BC3EAF8-4133-4CEC-9DFC-06BED35A610B}"/>
    <pc:docChg chg="undo custSel delSld modSld">
      <pc:chgData name="Elisabeth Vychytil" userId="67d231990f57cb7d" providerId="LiveId" clId="{1BC3EAF8-4133-4CEC-9DFC-06BED35A610B}" dt="2023-03-13T15:42:44.958" v="2968" actId="20577"/>
      <pc:docMkLst>
        <pc:docMk/>
      </pc:docMkLst>
      <pc:sldChg chg="modSp mod">
        <pc:chgData name="Elisabeth Vychytil" userId="67d231990f57cb7d" providerId="LiveId" clId="{1BC3EAF8-4133-4CEC-9DFC-06BED35A610B}" dt="2023-03-12T15:28:02.264" v="1379" actId="1076"/>
        <pc:sldMkLst>
          <pc:docMk/>
          <pc:sldMk cId="88679706" sldId="256"/>
        </pc:sldMkLst>
        <pc:spChg chg="mod">
          <ac:chgData name="Elisabeth Vychytil" userId="67d231990f57cb7d" providerId="LiveId" clId="{1BC3EAF8-4133-4CEC-9DFC-06BED35A610B}" dt="2023-03-12T15:28:02.264" v="1379" actId="1076"/>
          <ac:spMkLst>
            <pc:docMk/>
            <pc:sldMk cId="88679706" sldId="256"/>
            <ac:spMk id="2" creationId="{00000000-0000-0000-0000-000000000000}"/>
          </ac:spMkLst>
        </pc:spChg>
      </pc:sldChg>
      <pc:sldChg chg="modSp mod">
        <pc:chgData name="Elisabeth Vychytil" userId="67d231990f57cb7d" providerId="LiveId" clId="{1BC3EAF8-4133-4CEC-9DFC-06BED35A610B}" dt="2023-03-12T15:05:58.259" v="1115" actId="207"/>
        <pc:sldMkLst>
          <pc:docMk/>
          <pc:sldMk cId="3579676547" sldId="361"/>
        </pc:sldMkLst>
        <pc:spChg chg="mod">
          <ac:chgData name="Elisabeth Vychytil" userId="67d231990f57cb7d" providerId="LiveId" clId="{1BC3EAF8-4133-4CEC-9DFC-06BED35A610B}" dt="2023-03-12T15:05:58.259" v="1115" actId="207"/>
          <ac:spMkLst>
            <pc:docMk/>
            <pc:sldMk cId="3579676547" sldId="361"/>
            <ac:spMk id="2" creationId="{00000000-0000-0000-0000-000000000000}"/>
          </ac:spMkLst>
        </pc:spChg>
        <pc:spChg chg="mod">
          <ac:chgData name="Elisabeth Vychytil" userId="67d231990f57cb7d" providerId="LiveId" clId="{1BC3EAF8-4133-4CEC-9DFC-06BED35A610B}" dt="2023-03-12T15:03:35.700" v="1096" actId="20577"/>
          <ac:spMkLst>
            <pc:docMk/>
            <pc:sldMk cId="3579676547" sldId="361"/>
            <ac:spMk id="5" creationId="{A8990655-F070-974A-BE5B-57B185B4D395}"/>
          </ac:spMkLst>
        </pc:spChg>
      </pc:sldChg>
      <pc:sldChg chg="modSp mod">
        <pc:chgData name="Elisabeth Vychytil" userId="67d231990f57cb7d" providerId="LiveId" clId="{1BC3EAF8-4133-4CEC-9DFC-06BED35A610B}" dt="2023-03-12T15:26:40.607" v="1365"/>
        <pc:sldMkLst>
          <pc:docMk/>
          <pc:sldMk cId="3358056048" sldId="1145"/>
        </pc:sldMkLst>
        <pc:spChg chg="mod">
          <ac:chgData name="Elisabeth Vychytil" userId="67d231990f57cb7d" providerId="LiveId" clId="{1BC3EAF8-4133-4CEC-9DFC-06BED35A610B}" dt="2023-03-12T15:26:40.607" v="1365"/>
          <ac:spMkLst>
            <pc:docMk/>
            <pc:sldMk cId="3358056048" sldId="1145"/>
            <ac:spMk id="2" creationId="{00000000-0000-0000-0000-000000000000}"/>
          </ac:spMkLst>
        </pc:spChg>
      </pc:sldChg>
      <pc:sldChg chg="modSp mod modNotesTx">
        <pc:chgData name="Elisabeth Vychytil" userId="67d231990f57cb7d" providerId="LiveId" clId="{1BC3EAF8-4133-4CEC-9DFC-06BED35A610B}" dt="2023-03-13T14:00:33.082" v="2173" actId="20577"/>
        <pc:sldMkLst>
          <pc:docMk/>
          <pc:sldMk cId="263705690" sldId="1146"/>
        </pc:sldMkLst>
        <pc:spChg chg="mod">
          <ac:chgData name="Elisabeth Vychytil" userId="67d231990f57cb7d" providerId="LiveId" clId="{1BC3EAF8-4133-4CEC-9DFC-06BED35A610B}" dt="2023-03-12T15:24:45.095" v="1337" actId="27636"/>
          <ac:spMkLst>
            <pc:docMk/>
            <pc:sldMk cId="263705690" sldId="1146"/>
            <ac:spMk id="2" creationId="{BDB68C87-9ADF-206F-B568-AAF830918AE4}"/>
          </ac:spMkLst>
        </pc:spChg>
      </pc:sldChg>
      <pc:sldChg chg="addSp modSp mod">
        <pc:chgData name="Elisabeth Vychytil" userId="67d231990f57cb7d" providerId="LiveId" clId="{1BC3EAF8-4133-4CEC-9DFC-06BED35A610B}" dt="2023-03-12T14:23:47.060" v="51" actId="14100"/>
        <pc:sldMkLst>
          <pc:docMk/>
          <pc:sldMk cId="3882613456" sldId="1148"/>
        </pc:sldMkLst>
        <pc:spChg chg="add mod">
          <ac:chgData name="Elisabeth Vychytil" userId="67d231990f57cb7d" providerId="LiveId" clId="{1BC3EAF8-4133-4CEC-9DFC-06BED35A610B}" dt="2023-03-12T14:23:47.060" v="51" actId="14100"/>
          <ac:spMkLst>
            <pc:docMk/>
            <pc:sldMk cId="3882613456" sldId="1148"/>
            <ac:spMk id="3" creationId="{60E6EB15-CC3E-70B9-45B8-6CCB8A288451}"/>
          </ac:spMkLst>
        </pc:spChg>
        <pc:spChg chg="mod">
          <ac:chgData name="Elisabeth Vychytil" userId="67d231990f57cb7d" providerId="LiveId" clId="{1BC3EAF8-4133-4CEC-9DFC-06BED35A610B}" dt="2023-03-12T14:21:29.080" v="17" actId="14100"/>
          <ac:spMkLst>
            <pc:docMk/>
            <pc:sldMk cId="3882613456" sldId="1148"/>
            <ac:spMk id="6" creationId="{0C62072C-4EE3-2ED9-4D98-78BAA22D7288}"/>
          </ac:spMkLst>
        </pc:spChg>
      </pc:sldChg>
      <pc:sldChg chg="modSp mod">
        <pc:chgData name="Elisabeth Vychytil" userId="67d231990f57cb7d" providerId="LiveId" clId="{1BC3EAF8-4133-4CEC-9DFC-06BED35A610B}" dt="2023-03-12T15:12:50.610" v="1200" actId="255"/>
        <pc:sldMkLst>
          <pc:docMk/>
          <pc:sldMk cId="3158652722" sldId="1149"/>
        </pc:sldMkLst>
        <pc:spChg chg="mod">
          <ac:chgData name="Elisabeth Vychytil" userId="67d231990f57cb7d" providerId="LiveId" clId="{1BC3EAF8-4133-4CEC-9DFC-06BED35A610B}" dt="2023-03-12T15:12:50.610" v="1200" actId="255"/>
          <ac:spMkLst>
            <pc:docMk/>
            <pc:sldMk cId="3158652722" sldId="1149"/>
            <ac:spMk id="2" creationId="{2C77AFD5-4CFE-8F62-39F3-93E9C8545405}"/>
          </ac:spMkLst>
        </pc:spChg>
        <pc:spChg chg="mod">
          <ac:chgData name="Elisabeth Vychytil" userId="67d231990f57cb7d" providerId="LiveId" clId="{1BC3EAF8-4133-4CEC-9DFC-06BED35A610B}" dt="2023-03-12T14:39:02.941" v="603" actId="27636"/>
          <ac:spMkLst>
            <pc:docMk/>
            <pc:sldMk cId="3158652722" sldId="1149"/>
            <ac:spMk id="3" creationId="{8F8455FC-B496-8166-6DE5-CF632E2DC00B}"/>
          </ac:spMkLst>
        </pc:spChg>
      </pc:sldChg>
      <pc:sldChg chg="modSp mod">
        <pc:chgData name="Elisabeth Vychytil" userId="67d231990f57cb7d" providerId="LiveId" clId="{1BC3EAF8-4133-4CEC-9DFC-06BED35A610B}" dt="2023-03-12T15:09:07.251" v="1149" actId="1076"/>
        <pc:sldMkLst>
          <pc:docMk/>
          <pc:sldMk cId="1058525388" sldId="1150"/>
        </pc:sldMkLst>
        <pc:spChg chg="mod">
          <ac:chgData name="Elisabeth Vychytil" userId="67d231990f57cb7d" providerId="LiveId" clId="{1BC3EAF8-4133-4CEC-9DFC-06BED35A610B}" dt="2023-03-12T15:09:01.219" v="1148" actId="113"/>
          <ac:spMkLst>
            <pc:docMk/>
            <pc:sldMk cId="1058525388" sldId="1150"/>
            <ac:spMk id="2" creationId="{95629C26-C768-16F7-C331-4903D7BCCAF2}"/>
          </ac:spMkLst>
        </pc:spChg>
        <pc:spChg chg="mod">
          <ac:chgData name="Elisabeth Vychytil" userId="67d231990f57cb7d" providerId="LiveId" clId="{1BC3EAF8-4133-4CEC-9DFC-06BED35A610B}" dt="2023-03-12T15:09:07.251" v="1149" actId="1076"/>
          <ac:spMkLst>
            <pc:docMk/>
            <pc:sldMk cId="1058525388" sldId="1150"/>
            <ac:spMk id="3" creationId="{21EAB3D8-091F-DC4E-A72C-4291DCA89139}"/>
          </ac:spMkLst>
        </pc:spChg>
      </pc:sldChg>
      <pc:sldChg chg="modSp mod">
        <pc:chgData name="Elisabeth Vychytil" userId="67d231990f57cb7d" providerId="LiveId" clId="{1BC3EAF8-4133-4CEC-9DFC-06BED35A610B}" dt="2023-03-13T15:39:29.617" v="2898" actId="6549"/>
        <pc:sldMkLst>
          <pc:docMk/>
          <pc:sldMk cId="2825345039" sldId="1151"/>
        </pc:sldMkLst>
        <pc:spChg chg="mod">
          <ac:chgData name="Elisabeth Vychytil" userId="67d231990f57cb7d" providerId="LiveId" clId="{1BC3EAF8-4133-4CEC-9DFC-06BED35A610B}" dt="2023-03-12T15:07:41.419" v="1137" actId="113"/>
          <ac:spMkLst>
            <pc:docMk/>
            <pc:sldMk cId="2825345039" sldId="1151"/>
            <ac:spMk id="2" creationId="{CAC7A3B3-06DF-C4A6-DFA9-B4CB7EFC1252}"/>
          </ac:spMkLst>
        </pc:spChg>
        <pc:spChg chg="mod">
          <ac:chgData name="Elisabeth Vychytil" userId="67d231990f57cb7d" providerId="LiveId" clId="{1BC3EAF8-4133-4CEC-9DFC-06BED35A610B}" dt="2023-03-13T15:39:29.617" v="2898" actId="6549"/>
          <ac:spMkLst>
            <pc:docMk/>
            <pc:sldMk cId="2825345039" sldId="1151"/>
            <ac:spMk id="3" creationId="{0E9D8DF4-1576-E3D1-CBDD-5256B750BDE5}"/>
          </ac:spMkLst>
        </pc:spChg>
      </pc:sldChg>
      <pc:sldChg chg="modSp mod modNotesTx">
        <pc:chgData name="Elisabeth Vychytil" userId="67d231990f57cb7d" providerId="LiveId" clId="{1BC3EAF8-4133-4CEC-9DFC-06BED35A610B}" dt="2023-03-13T15:42:44.958" v="2968" actId="20577"/>
        <pc:sldMkLst>
          <pc:docMk/>
          <pc:sldMk cId="2516428799" sldId="1152"/>
        </pc:sldMkLst>
        <pc:spChg chg="mod">
          <ac:chgData name="Elisabeth Vychytil" userId="67d231990f57cb7d" providerId="LiveId" clId="{1BC3EAF8-4133-4CEC-9DFC-06BED35A610B}" dt="2023-03-12T15:06:44.989" v="1125" actId="255"/>
          <ac:spMkLst>
            <pc:docMk/>
            <pc:sldMk cId="2516428799" sldId="1152"/>
            <ac:spMk id="2" creationId="{ADF2B955-DF24-6C3B-1AAB-F9D5A8C4406C}"/>
          </ac:spMkLst>
        </pc:spChg>
        <pc:spChg chg="mod">
          <ac:chgData name="Elisabeth Vychytil" userId="67d231990f57cb7d" providerId="LiveId" clId="{1BC3EAF8-4133-4CEC-9DFC-06BED35A610B}" dt="2023-03-12T15:00:55.338" v="1041" actId="115"/>
          <ac:spMkLst>
            <pc:docMk/>
            <pc:sldMk cId="2516428799" sldId="1152"/>
            <ac:spMk id="3" creationId="{B4E15CFC-986E-CC32-DE35-486E2A887227}"/>
          </ac:spMkLst>
        </pc:spChg>
      </pc:sldChg>
      <pc:sldChg chg="modSp mod">
        <pc:chgData name="Elisabeth Vychytil" userId="67d231990f57cb7d" providerId="LiveId" clId="{1BC3EAF8-4133-4CEC-9DFC-06BED35A610B}" dt="2023-03-12T15:05:41.032" v="1113" actId="207"/>
        <pc:sldMkLst>
          <pc:docMk/>
          <pc:sldMk cId="2443729292" sldId="1153"/>
        </pc:sldMkLst>
        <pc:spChg chg="mod">
          <ac:chgData name="Elisabeth Vychytil" userId="67d231990f57cb7d" providerId="LiveId" clId="{1BC3EAF8-4133-4CEC-9DFC-06BED35A610B}" dt="2023-03-12T15:05:41.032" v="1113" actId="207"/>
          <ac:spMkLst>
            <pc:docMk/>
            <pc:sldMk cId="2443729292" sldId="1153"/>
            <ac:spMk id="2" creationId="{0B0452A0-3109-E3EC-820D-22E6E7AD7288}"/>
          </ac:spMkLst>
        </pc:spChg>
        <pc:spChg chg="mod">
          <ac:chgData name="Elisabeth Vychytil" userId="67d231990f57cb7d" providerId="LiveId" clId="{1BC3EAF8-4133-4CEC-9DFC-06BED35A610B}" dt="2023-03-12T15:00:48.806" v="1040" actId="27636"/>
          <ac:spMkLst>
            <pc:docMk/>
            <pc:sldMk cId="2443729292" sldId="1153"/>
            <ac:spMk id="3" creationId="{B426B04E-F021-33C7-52A6-A020459E6412}"/>
          </ac:spMkLst>
        </pc:spChg>
      </pc:sldChg>
      <pc:sldChg chg="modSp mod modNotesTx">
        <pc:chgData name="Elisabeth Vychytil" userId="67d231990f57cb7d" providerId="LiveId" clId="{1BC3EAF8-4133-4CEC-9DFC-06BED35A610B}" dt="2023-03-13T14:03:28.335" v="2529" actId="20577"/>
        <pc:sldMkLst>
          <pc:docMk/>
          <pc:sldMk cId="2575537824" sldId="1157"/>
        </pc:sldMkLst>
        <pc:spChg chg="mod">
          <ac:chgData name="Elisabeth Vychytil" userId="67d231990f57cb7d" providerId="LiveId" clId="{1BC3EAF8-4133-4CEC-9DFC-06BED35A610B}" dt="2023-03-12T15:24:06.255" v="1329"/>
          <ac:spMkLst>
            <pc:docMk/>
            <pc:sldMk cId="2575537824" sldId="1157"/>
            <ac:spMk id="2" creationId="{BDB68C87-9ADF-206F-B568-AAF830918AE4}"/>
          </ac:spMkLst>
        </pc:spChg>
        <pc:spChg chg="mod">
          <ac:chgData name="Elisabeth Vychytil" userId="67d231990f57cb7d" providerId="LiveId" clId="{1BC3EAF8-4133-4CEC-9DFC-06BED35A610B}" dt="2023-03-13T14:03:02.295" v="2528" actId="20577"/>
          <ac:spMkLst>
            <pc:docMk/>
            <pc:sldMk cId="2575537824" sldId="1157"/>
            <ac:spMk id="3" creationId="{122D4843-0647-BC6C-F163-6BBBD83CEF99}"/>
          </ac:spMkLst>
        </pc:spChg>
      </pc:sldChg>
      <pc:sldChg chg="modSp mod modNotesTx">
        <pc:chgData name="Elisabeth Vychytil" userId="67d231990f57cb7d" providerId="LiveId" clId="{1BC3EAF8-4133-4CEC-9DFC-06BED35A610B}" dt="2023-03-13T14:41:34.252" v="2697" actId="20577"/>
        <pc:sldMkLst>
          <pc:docMk/>
          <pc:sldMk cId="1015674011" sldId="1161"/>
        </pc:sldMkLst>
        <pc:spChg chg="mod">
          <ac:chgData name="Elisabeth Vychytil" userId="67d231990f57cb7d" providerId="LiveId" clId="{1BC3EAF8-4133-4CEC-9DFC-06BED35A610B}" dt="2023-03-12T15:18:59.982" v="1280" actId="255"/>
          <ac:spMkLst>
            <pc:docMk/>
            <pc:sldMk cId="1015674011" sldId="1161"/>
            <ac:spMk id="2" creationId="{BDB68C87-9ADF-206F-B568-AAF830918AE4}"/>
          </ac:spMkLst>
        </pc:spChg>
        <pc:spChg chg="mod">
          <ac:chgData name="Elisabeth Vychytil" userId="67d231990f57cb7d" providerId="LiveId" clId="{1BC3EAF8-4133-4CEC-9DFC-06BED35A610B}" dt="2023-03-13T14:41:34.252" v="2697" actId="20577"/>
          <ac:spMkLst>
            <pc:docMk/>
            <pc:sldMk cId="1015674011" sldId="1161"/>
            <ac:spMk id="3" creationId="{122D4843-0647-BC6C-F163-6BBBD83CEF99}"/>
          </ac:spMkLst>
        </pc:spChg>
      </pc:sldChg>
      <pc:sldChg chg="addSp modSp mod modNotesTx">
        <pc:chgData name="Elisabeth Vychytil" userId="67d231990f57cb7d" providerId="LiveId" clId="{1BC3EAF8-4133-4CEC-9DFC-06BED35A610B}" dt="2023-03-13T14:48:15.296" v="2814" actId="20577"/>
        <pc:sldMkLst>
          <pc:docMk/>
          <pc:sldMk cId="14919345" sldId="1163"/>
        </pc:sldMkLst>
        <pc:spChg chg="add mod">
          <ac:chgData name="Elisabeth Vychytil" userId="67d231990f57cb7d" providerId="LiveId" clId="{1BC3EAF8-4133-4CEC-9DFC-06BED35A610B}" dt="2023-03-12T14:29:07.578" v="363" actId="1076"/>
          <ac:spMkLst>
            <pc:docMk/>
            <pc:sldMk cId="14919345" sldId="1163"/>
            <ac:spMk id="3" creationId="{3CB4D49B-739A-4DED-ABAC-B6D1A0313C7A}"/>
          </ac:spMkLst>
        </pc:spChg>
        <pc:spChg chg="mod">
          <ac:chgData name="Elisabeth Vychytil" userId="67d231990f57cb7d" providerId="LiveId" clId="{1BC3EAF8-4133-4CEC-9DFC-06BED35A610B}" dt="2023-03-12T14:29:10.652" v="364" actId="1076"/>
          <ac:spMkLst>
            <pc:docMk/>
            <pc:sldMk cId="14919345" sldId="1163"/>
            <ac:spMk id="7" creationId="{358BCA18-E276-BF23-A501-999C57A67B3D}"/>
          </ac:spMkLst>
        </pc:spChg>
      </pc:sldChg>
      <pc:sldChg chg="modSp mod">
        <pc:chgData name="Elisabeth Vychytil" userId="67d231990f57cb7d" providerId="LiveId" clId="{1BC3EAF8-4133-4CEC-9DFC-06BED35A610B}" dt="2023-03-12T15:18:21.996" v="1274" actId="20577"/>
        <pc:sldMkLst>
          <pc:docMk/>
          <pc:sldMk cId="3180545416" sldId="1164"/>
        </pc:sldMkLst>
        <pc:spChg chg="mod">
          <ac:chgData name="Elisabeth Vychytil" userId="67d231990f57cb7d" providerId="LiveId" clId="{1BC3EAF8-4133-4CEC-9DFC-06BED35A610B}" dt="2023-03-12T15:18:21.996" v="1274" actId="20577"/>
          <ac:spMkLst>
            <pc:docMk/>
            <pc:sldMk cId="3180545416" sldId="1164"/>
            <ac:spMk id="2" creationId="{00000000-0000-0000-0000-000000000000}"/>
          </ac:spMkLst>
        </pc:spChg>
      </pc:sldChg>
      <pc:sldChg chg="modSp mod">
        <pc:chgData name="Elisabeth Vychytil" userId="67d231990f57cb7d" providerId="LiveId" clId="{1BC3EAF8-4133-4CEC-9DFC-06BED35A610B}" dt="2023-03-12T15:15:54.587" v="1246" actId="255"/>
        <pc:sldMkLst>
          <pc:docMk/>
          <pc:sldMk cId="849659162" sldId="1165"/>
        </pc:sldMkLst>
        <pc:spChg chg="mod">
          <ac:chgData name="Elisabeth Vychytil" userId="67d231990f57cb7d" providerId="LiveId" clId="{1BC3EAF8-4133-4CEC-9DFC-06BED35A610B}" dt="2023-03-12T15:15:54.587" v="1246" actId="255"/>
          <ac:spMkLst>
            <pc:docMk/>
            <pc:sldMk cId="849659162" sldId="1165"/>
            <ac:spMk id="2" creationId="{9B74B34F-F6E1-FFE7-0563-BA971202CC66}"/>
          </ac:spMkLst>
        </pc:spChg>
        <pc:spChg chg="mod">
          <ac:chgData name="Elisabeth Vychytil" userId="67d231990f57cb7d" providerId="LiveId" clId="{1BC3EAF8-4133-4CEC-9DFC-06BED35A610B}" dt="2023-03-12T14:30:54.738" v="391" actId="5793"/>
          <ac:spMkLst>
            <pc:docMk/>
            <pc:sldMk cId="849659162" sldId="1165"/>
            <ac:spMk id="7" creationId="{358BCA18-E276-BF23-A501-999C57A67B3D}"/>
          </ac:spMkLst>
        </pc:spChg>
      </pc:sldChg>
      <pc:sldChg chg="addSp delSp modSp mod">
        <pc:chgData name="Elisabeth Vychytil" userId="67d231990f57cb7d" providerId="LiveId" clId="{1BC3EAF8-4133-4CEC-9DFC-06BED35A610B}" dt="2023-03-13T14:53:09.006" v="2816" actId="478"/>
        <pc:sldMkLst>
          <pc:docMk/>
          <pc:sldMk cId="3662565203" sldId="1167"/>
        </pc:sldMkLst>
        <pc:spChg chg="mod">
          <ac:chgData name="Elisabeth Vychytil" userId="67d231990f57cb7d" providerId="LiveId" clId="{1BC3EAF8-4133-4CEC-9DFC-06BED35A610B}" dt="2023-03-12T15:15:42.877" v="1242" actId="255"/>
          <ac:spMkLst>
            <pc:docMk/>
            <pc:sldMk cId="3662565203" sldId="1167"/>
            <ac:spMk id="2" creationId="{9B74B34F-F6E1-FFE7-0563-BA971202CC66}"/>
          </ac:spMkLst>
        </pc:spChg>
        <pc:spChg chg="add del mod">
          <ac:chgData name="Elisabeth Vychytil" userId="67d231990f57cb7d" providerId="LiveId" clId="{1BC3EAF8-4133-4CEC-9DFC-06BED35A610B}" dt="2023-03-13T14:53:09.006" v="2816" actId="478"/>
          <ac:spMkLst>
            <pc:docMk/>
            <pc:sldMk cId="3662565203" sldId="1167"/>
            <ac:spMk id="4" creationId="{B42DC273-70D5-9E43-E2E4-28D38E277C8E}"/>
          </ac:spMkLst>
        </pc:spChg>
        <pc:spChg chg="del">
          <ac:chgData name="Elisabeth Vychytil" userId="67d231990f57cb7d" providerId="LiveId" clId="{1BC3EAF8-4133-4CEC-9DFC-06BED35A610B}" dt="2023-03-12T15:15:37.473" v="1241" actId="478"/>
          <ac:spMkLst>
            <pc:docMk/>
            <pc:sldMk cId="3662565203" sldId="1167"/>
            <ac:spMk id="7" creationId="{358BCA18-E276-BF23-A501-999C57A67B3D}"/>
          </ac:spMkLst>
        </pc:spChg>
      </pc:sldChg>
      <pc:sldChg chg="modSp mod">
        <pc:chgData name="Elisabeth Vychytil" userId="67d231990f57cb7d" providerId="LiveId" clId="{1BC3EAF8-4133-4CEC-9DFC-06BED35A610B}" dt="2023-03-12T15:14:15.728" v="1219" actId="255"/>
        <pc:sldMkLst>
          <pc:docMk/>
          <pc:sldMk cId="668022456" sldId="1170"/>
        </pc:sldMkLst>
        <pc:spChg chg="mod">
          <ac:chgData name="Elisabeth Vychytil" userId="67d231990f57cb7d" providerId="LiveId" clId="{1BC3EAF8-4133-4CEC-9DFC-06BED35A610B}" dt="2023-03-12T15:14:15.728" v="1219" actId="255"/>
          <ac:spMkLst>
            <pc:docMk/>
            <pc:sldMk cId="668022456" sldId="1170"/>
            <ac:spMk id="2" creationId="{9B74B34F-F6E1-FFE7-0563-BA971202CC66}"/>
          </ac:spMkLst>
        </pc:spChg>
      </pc:sldChg>
      <pc:sldChg chg="modSp mod">
        <pc:chgData name="Elisabeth Vychytil" userId="67d231990f57cb7d" providerId="LiveId" clId="{1BC3EAF8-4133-4CEC-9DFC-06BED35A610B}" dt="2023-03-12T15:26:05.961" v="1352" actId="20577"/>
        <pc:sldMkLst>
          <pc:docMk/>
          <pc:sldMk cId="905086018" sldId="1171"/>
        </pc:sldMkLst>
        <pc:spChg chg="mod">
          <ac:chgData name="Elisabeth Vychytil" userId="67d231990f57cb7d" providerId="LiveId" clId="{1BC3EAF8-4133-4CEC-9DFC-06BED35A610B}" dt="2023-03-12T15:26:05.961" v="1352" actId="20577"/>
          <ac:spMkLst>
            <pc:docMk/>
            <pc:sldMk cId="905086018" sldId="1171"/>
            <ac:spMk id="2" creationId="{00000000-0000-0000-0000-000000000000}"/>
          </ac:spMkLst>
        </pc:spChg>
      </pc:sldChg>
      <pc:sldChg chg="modSp mod">
        <pc:chgData name="Elisabeth Vychytil" userId="67d231990f57cb7d" providerId="LiveId" clId="{1BC3EAF8-4133-4CEC-9DFC-06BED35A610B}" dt="2023-03-12T15:23:19.208" v="1321" actId="1076"/>
        <pc:sldMkLst>
          <pc:docMk/>
          <pc:sldMk cId="3318555124" sldId="1172"/>
        </pc:sldMkLst>
        <pc:spChg chg="mod">
          <ac:chgData name="Elisabeth Vychytil" userId="67d231990f57cb7d" providerId="LiveId" clId="{1BC3EAF8-4133-4CEC-9DFC-06BED35A610B}" dt="2023-03-12T15:23:14.976" v="1320" actId="14100"/>
          <ac:spMkLst>
            <pc:docMk/>
            <pc:sldMk cId="3318555124" sldId="1172"/>
            <ac:spMk id="2" creationId="{BDB68C87-9ADF-206F-B568-AAF830918AE4}"/>
          </ac:spMkLst>
        </pc:spChg>
        <pc:spChg chg="mod">
          <ac:chgData name="Elisabeth Vychytil" userId="67d231990f57cb7d" providerId="LiveId" clId="{1BC3EAF8-4133-4CEC-9DFC-06BED35A610B}" dt="2023-03-12T15:23:19.208" v="1321" actId="1076"/>
          <ac:spMkLst>
            <pc:docMk/>
            <pc:sldMk cId="3318555124" sldId="1172"/>
            <ac:spMk id="3" creationId="{122D4843-0647-BC6C-F163-6BBBD83CEF99}"/>
          </ac:spMkLst>
        </pc:spChg>
      </pc:sldChg>
      <pc:sldChg chg="modSp mod modNotesTx">
        <pc:chgData name="Elisabeth Vychytil" userId="67d231990f57cb7d" providerId="LiveId" clId="{1BC3EAF8-4133-4CEC-9DFC-06BED35A610B}" dt="2023-03-13T14:11:50.223" v="2530" actId="6549"/>
        <pc:sldMkLst>
          <pc:docMk/>
          <pc:sldMk cId="1366426768" sldId="1173"/>
        </pc:sldMkLst>
        <pc:spChg chg="mod">
          <ac:chgData name="Elisabeth Vychytil" userId="67d231990f57cb7d" providerId="LiveId" clId="{1BC3EAF8-4133-4CEC-9DFC-06BED35A610B}" dt="2023-03-12T15:24:01.725" v="1328"/>
          <ac:spMkLst>
            <pc:docMk/>
            <pc:sldMk cId="1366426768" sldId="1173"/>
            <ac:spMk id="2" creationId="{BDB68C87-9ADF-206F-B568-AAF830918AE4}"/>
          </ac:spMkLst>
        </pc:spChg>
      </pc:sldChg>
      <pc:sldChg chg="modSp mod">
        <pc:chgData name="Elisabeth Vychytil" userId="67d231990f57cb7d" providerId="LiveId" clId="{1BC3EAF8-4133-4CEC-9DFC-06BED35A610B}" dt="2023-03-12T15:21:27.096" v="1303" actId="113"/>
        <pc:sldMkLst>
          <pc:docMk/>
          <pc:sldMk cId="3651427218" sldId="1174"/>
        </pc:sldMkLst>
        <pc:spChg chg="mod">
          <ac:chgData name="Elisabeth Vychytil" userId="67d231990f57cb7d" providerId="LiveId" clId="{1BC3EAF8-4133-4CEC-9DFC-06BED35A610B}" dt="2023-03-12T15:21:27.096" v="1303" actId="113"/>
          <ac:spMkLst>
            <pc:docMk/>
            <pc:sldMk cId="3651427218" sldId="1174"/>
            <ac:spMk id="2" creationId="{BDB68C87-9ADF-206F-B568-AAF830918AE4}"/>
          </ac:spMkLst>
        </pc:spChg>
      </pc:sldChg>
      <pc:sldChg chg="modSp mod">
        <pc:chgData name="Elisabeth Vychytil" userId="67d231990f57cb7d" providerId="LiveId" clId="{1BC3EAF8-4133-4CEC-9DFC-06BED35A610B}" dt="2023-03-12T15:20:57.254" v="1298"/>
        <pc:sldMkLst>
          <pc:docMk/>
          <pc:sldMk cId="3654456795" sldId="1175"/>
        </pc:sldMkLst>
        <pc:spChg chg="mod">
          <ac:chgData name="Elisabeth Vychytil" userId="67d231990f57cb7d" providerId="LiveId" clId="{1BC3EAF8-4133-4CEC-9DFC-06BED35A610B}" dt="2023-03-12T15:20:57.254" v="1298"/>
          <ac:spMkLst>
            <pc:docMk/>
            <pc:sldMk cId="3654456795" sldId="1175"/>
            <ac:spMk id="2" creationId="{BDB68C87-9ADF-206F-B568-AAF830918AE4}"/>
          </ac:spMkLst>
        </pc:spChg>
      </pc:sldChg>
      <pc:sldChg chg="modSp mod modNotesTx">
        <pc:chgData name="Elisabeth Vychytil" userId="67d231990f57cb7d" providerId="LiveId" clId="{1BC3EAF8-4133-4CEC-9DFC-06BED35A610B}" dt="2023-03-13T14:30:00.179" v="2592" actId="20577"/>
        <pc:sldMkLst>
          <pc:docMk/>
          <pc:sldMk cId="1579312785" sldId="1176"/>
        </pc:sldMkLst>
        <pc:spChg chg="mod">
          <ac:chgData name="Elisabeth Vychytil" userId="67d231990f57cb7d" providerId="LiveId" clId="{1BC3EAF8-4133-4CEC-9DFC-06BED35A610B}" dt="2023-03-12T15:20:47.347" v="1296"/>
          <ac:spMkLst>
            <pc:docMk/>
            <pc:sldMk cId="1579312785" sldId="1176"/>
            <ac:spMk id="2" creationId="{BDB68C87-9ADF-206F-B568-AAF830918AE4}"/>
          </ac:spMkLst>
        </pc:spChg>
        <pc:spChg chg="mod">
          <ac:chgData name="Elisabeth Vychytil" userId="67d231990f57cb7d" providerId="LiveId" clId="{1BC3EAF8-4133-4CEC-9DFC-06BED35A610B}" dt="2023-03-13T13:32:59.581" v="1419" actId="20577"/>
          <ac:spMkLst>
            <pc:docMk/>
            <pc:sldMk cId="1579312785" sldId="1176"/>
            <ac:spMk id="3" creationId="{122D4843-0647-BC6C-F163-6BBBD83CEF99}"/>
          </ac:spMkLst>
        </pc:spChg>
      </pc:sldChg>
      <pc:sldChg chg="modSp mod">
        <pc:chgData name="Elisabeth Vychytil" userId="67d231990f57cb7d" providerId="LiveId" clId="{1BC3EAF8-4133-4CEC-9DFC-06BED35A610B}" dt="2023-03-13T13:33:35.010" v="1420" actId="1076"/>
        <pc:sldMkLst>
          <pc:docMk/>
          <pc:sldMk cId="218472233" sldId="1177"/>
        </pc:sldMkLst>
        <pc:spChg chg="mod">
          <ac:chgData name="Elisabeth Vychytil" userId="67d231990f57cb7d" providerId="LiveId" clId="{1BC3EAF8-4133-4CEC-9DFC-06BED35A610B}" dt="2023-03-12T15:19:58.616" v="1289" actId="255"/>
          <ac:spMkLst>
            <pc:docMk/>
            <pc:sldMk cId="218472233" sldId="1177"/>
            <ac:spMk id="2" creationId="{BDB68C87-9ADF-206F-B568-AAF830918AE4}"/>
          </ac:spMkLst>
        </pc:spChg>
        <pc:spChg chg="mod">
          <ac:chgData name="Elisabeth Vychytil" userId="67d231990f57cb7d" providerId="LiveId" clId="{1BC3EAF8-4133-4CEC-9DFC-06BED35A610B}" dt="2023-03-13T13:33:35.010" v="1420" actId="1076"/>
          <ac:spMkLst>
            <pc:docMk/>
            <pc:sldMk cId="218472233" sldId="1177"/>
            <ac:spMk id="3" creationId="{122D4843-0647-BC6C-F163-6BBBD83CEF99}"/>
          </ac:spMkLst>
        </pc:spChg>
      </pc:sldChg>
      <pc:sldChg chg="modSp mod modNotesTx">
        <pc:chgData name="Elisabeth Vychytil" userId="67d231990f57cb7d" providerId="LiveId" clId="{1BC3EAF8-4133-4CEC-9DFC-06BED35A610B}" dt="2023-03-13T14:32:16.091" v="2593" actId="6549"/>
        <pc:sldMkLst>
          <pc:docMk/>
          <pc:sldMk cId="2688458472" sldId="1178"/>
        </pc:sldMkLst>
        <pc:spChg chg="mod">
          <ac:chgData name="Elisabeth Vychytil" userId="67d231990f57cb7d" providerId="LiveId" clId="{1BC3EAF8-4133-4CEC-9DFC-06BED35A610B}" dt="2023-03-12T15:20:08.868" v="1292" actId="255"/>
          <ac:spMkLst>
            <pc:docMk/>
            <pc:sldMk cId="2688458472" sldId="1178"/>
            <ac:spMk id="2" creationId="{BDB68C87-9ADF-206F-B568-AAF830918AE4}"/>
          </ac:spMkLst>
        </pc:spChg>
      </pc:sldChg>
      <pc:sldChg chg="modSp del mod">
        <pc:chgData name="Elisabeth Vychytil" userId="67d231990f57cb7d" providerId="LiveId" clId="{1BC3EAF8-4133-4CEC-9DFC-06BED35A610B}" dt="2023-03-13T13:22:48.586" v="1380" actId="2696"/>
        <pc:sldMkLst>
          <pc:docMk/>
          <pc:sldMk cId="3608813983" sldId="1179"/>
        </pc:sldMkLst>
        <pc:spChg chg="mod">
          <ac:chgData name="Elisabeth Vychytil" userId="67d231990f57cb7d" providerId="LiveId" clId="{1BC3EAF8-4133-4CEC-9DFC-06BED35A610B}" dt="2023-03-12T15:23:44.415" v="1326" actId="113"/>
          <ac:spMkLst>
            <pc:docMk/>
            <pc:sldMk cId="3608813983" sldId="1179"/>
            <ac:spMk id="2" creationId="{BDB68C87-9ADF-206F-B568-AAF830918AE4}"/>
          </ac:spMkLst>
        </pc:spChg>
      </pc:sldChg>
      <pc:sldChg chg="modSp mod modNotesTx">
        <pc:chgData name="Elisabeth Vychytil" userId="67d231990f57cb7d" providerId="LiveId" clId="{1BC3EAF8-4133-4CEC-9DFC-06BED35A610B}" dt="2023-03-13T14:32:24.388" v="2594" actId="6549"/>
        <pc:sldMkLst>
          <pc:docMk/>
          <pc:sldMk cId="266347358" sldId="1180"/>
        </pc:sldMkLst>
        <pc:spChg chg="mod">
          <ac:chgData name="Elisabeth Vychytil" userId="67d231990f57cb7d" providerId="LiveId" clId="{1BC3EAF8-4133-4CEC-9DFC-06BED35A610B}" dt="2023-03-12T15:20:32.246" v="1295" actId="255"/>
          <ac:spMkLst>
            <pc:docMk/>
            <pc:sldMk cId="266347358" sldId="1180"/>
            <ac:spMk id="2" creationId="{BDB68C87-9ADF-206F-B568-AAF830918AE4}"/>
          </ac:spMkLst>
        </pc:spChg>
      </pc:sldChg>
      <pc:sldChg chg="modSp mod">
        <pc:chgData name="Elisabeth Vychytil" userId="67d231990f57cb7d" providerId="LiveId" clId="{1BC3EAF8-4133-4CEC-9DFC-06BED35A610B}" dt="2023-03-12T15:17:04.707" v="1261" actId="1076"/>
        <pc:sldMkLst>
          <pc:docMk/>
          <pc:sldMk cId="4264238299" sldId="1181"/>
        </pc:sldMkLst>
        <pc:spChg chg="mod">
          <ac:chgData name="Elisabeth Vychytil" userId="67d231990f57cb7d" providerId="LiveId" clId="{1BC3EAF8-4133-4CEC-9DFC-06BED35A610B}" dt="2023-03-12T15:17:00.397" v="1260" actId="255"/>
          <ac:spMkLst>
            <pc:docMk/>
            <pc:sldMk cId="4264238299" sldId="1181"/>
            <ac:spMk id="2" creationId="{00000000-0000-0000-0000-000000000000}"/>
          </ac:spMkLst>
        </pc:spChg>
        <pc:spChg chg="mod">
          <ac:chgData name="Elisabeth Vychytil" userId="67d231990f57cb7d" providerId="LiveId" clId="{1BC3EAF8-4133-4CEC-9DFC-06BED35A610B}" dt="2023-03-12T15:17:04.707" v="1261" actId="1076"/>
          <ac:spMkLst>
            <pc:docMk/>
            <pc:sldMk cId="4264238299" sldId="1181"/>
            <ac:spMk id="3" creationId="{00000000-0000-0000-0000-000000000000}"/>
          </ac:spMkLst>
        </pc:spChg>
        <pc:picChg chg="mod">
          <ac:chgData name="Elisabeth Vychytil" userId="67d231990f57cb7d" providerId="LiveId" clId="{1BC3EAF8-4133-4CEC-9DFC-06BED35A610B}" dt="2023-03-12T14:24:21.899" v="54" actId="1076"/>
          <ac:picMkLst>
            <pc:docMk/>
            <pc:sldMk cId="4264238299" sldId="1181"/>
            <ac:picMk id="4" creationId="{7B156C1B-94B3-2A82-004B-1E13D053DC20}"/>
          </ac:picMkLst>
        </pc:picChg>
      </pc:sldChg>
      <pc:sldChg chg="modSp mod">
        <pc:chgData name="Elisabeth Vychytil" userId="67d231990f57cb7d" providerId="LiveId" clId="{1BC3EAF8-4133-4CEC-9DFC-06BED35A610B}" dt="2023-03-12T15:16:43.937" v="1257" actId="1076"/>
        <pc:sldMkLst>
          <pc:docMk/>
          <pc:sldMk cId="1524834033" sldId="1182"/>
        </pc:sldMkLst>
        <pc:spChg chg="mod">
          <ac:chgData name="Elisabeth Vychytil" userId="67d231990f57cb7d" providerId="LiveId" clId="{1BC3EAF8-4133-4CEC-9DFC-06BED35A610B}" dt="2023-03-12T15:16:37.637" v="1256" actId="27636"/>
          <ac:spMkLst>
            <pc:docMk/>
            <pc:sldMk cId="1524834033" sldId="1182"/>
            <ac:spMk id="2" creationId="{00000000-0000-0000-0000-000000000000}"/>
          </ac:spMkLst>
        </pc:spChg>
        <pc:spChg chg="mod">
          <ac:chgData name="Elisabeth Vychytil" userId="67d231990f57cb7d" providerId="LiveId" clId="{1BC3EAF8-4133-4CEC-9DFC-06BED35A610B}" dt="2023-03-12T15:16:43.937" v="1257" actId="1076"/>
          <ac:spMkLst>
            <pc:docMk/>
            <pc:sldMk cId="1524834033" sldId="1182"/>
            <ac:spMk id="3" creationId="{00000000-0000-0000-0000-000000000000}"/>
          </ac:spMkLst>
        </pc:spChg>
        <pc:picChg chg="mod">
          <ac:chgData name="Elisabeth Vychytil" userId="67d231990f57cb7d" providerId="LiveId" clId="{1BC3EAF8-4133-4CEC-9DFC-06BED35A610B}" dt="2023-03-12T14:25:02.332" v="60" actId="1076"/>
          <ac:picMkLst>
            <pc:docMk/>
            <pc:sldMk cId="1524834033" sldId="1182"/>
            <ac:picMk id="4" creationId="{7B156C1B-94B3-2A82-004B-1E13D053DC20}"/>
          </ac:picMkLst>
        </pc:picChg>
      </pc:sldChg>
      <pc:sldChg chg="modSp mod modNotesTx">
        <pc:chgData name="Elisabeth Vychytil" userId="67d231990f57cb7d" providerId="LiveId" clId="{1BC3EAF8-4133-4CEC-9DFC-06BED35A610B}" dt="2023-03-13T14:44:08.886" v="2790" actId="20577"/>
        <pc:sldMkLst>
          <pc:docMk/>
          <pc:sldMk cId="2574892025" sldId="1184"/>
        </pc:sldMkLst>
        <pc:spChg chg="mod">
          <ac:chgData name="Elisabeth Vychytil" userId="67d231990f57cb7d" providerId="LiveId" clId="{1BC3EAF8-4133-4CEC-9DFC-06BED35A610B}" dt="2023-03-12T15:17:33.287" v="1265" actId="255"/>
          <ac:spMkLst>
            <pc:docMk/>
            <pc:sldMk cId="2574892025" sldId="1184"/>
            <ac:spMk id="2" creationId="{00000000-0000-0000-0000-000000000000}"/>
          </ac:spMkLst>
        </pc:spChg>
        <pc:spChg chg="mod">
          <ac:chgData name="Elisabeth Vychytil" userId="67d231990f57cb7d" providerId="LiveId" clId="{1BC3EAF8-4133-4CEC-9DFC-06BED35A610B}" dt="2023-03-12T15:17:37.148" v="1266" actId="1076"/>
          <ac:spMkLst>
            <pc:docMk/>
            <pc:sldMk cId="2574892025" sldId="1184"/>
            <ac:spMk id="3" creationId="{00000000-0000-0000-0000-000000000000}"/>
          </ac:spMkLst>
        </pc:spChg>
      </pc:sldChg>
      <pc:sldChg chg="modSp mod">
        <pc:chgData name="Elisabeth Vychytil" userId="67d231990f57cb7d" providerId="LiveId" clId="{1BC3EAF8-4133-4CEC-9DFC-06BED35A610B}" dt="2023-03-12T15:14:49.577" v="1229" actId="1076"/>
        <pc:sldMkLst>
          <pc:docMk/>
          <pc:sldMk cId="2956552610" sldId="1185"/>
        </pc:sldMkLst>
        <pc:spChg chg="mod">
          <ac:chgData name="Elisabeth Vychytil" userId="67d231990f57cb7d" providerId="LiveId" clId="{1BC3EAF8-4133-4CEC-9DFC-06BED35A610B}" dt="2023-03-12T15:14:46.039" v="1228" actId="255"/>
          <ac:spMkLst>
            <pc:docMk/>
            <pc:sldMk cId="2956552610" sldId="1185"/>
            <ac:spMk id="2" creationId="{9B74B34F-F6E1-FFE7-0563-BA971202CC66}"/>
          </ac:spMkLst>
        </pc:spChg>
        <pc:spChg chg="mod">
          <ac:chgData name="Elisabeth Vychytil" userId="67d231990f57cb7d" providerId="LiveId" clId="{1BC3EAF8-4133-4CEC-9DFC-06BED35A610B}" dt="2023-03-12T15:14:49.577" v="1229" actId="1076"/>
          <ac:spMkLst>
            <pc:docMk/>
            <pc:sldMk cId="2956552610" sldId="1185"/>
            <ac:spMk id="7" creationId="{358BCA18-E276-BF23-A501-999C57A67B3D}"/>
          </ac:spMkLst>
        </pc:spChg>
      </pc:sldChg>
      <pc:sldChg chg="addSp delSp modSp mod modNotesTx">
        <pc:chgData name="Elisabeth Vychytil" userId="67d231990f57cb7d" providerId="LiveId" clId="{1BC3EAF8-4133-4CEC-9DFC-06BED35A610B}" dt="2023-03-13T14:59:22.037" v="2839" actId="20577"/>
        <pc:sldMkLst>
          <pc:docMk/>
          <pc:sldMk cId="3422221191" sldId="1190"/>
        </pc:sldMkLst>
        <pc:spChg chg="mod">
          <ac:chgData name="Elisabeth Vychytil" userId="67d231990f57cb7d" providerId="LiveId" clId="{1BC3EAF8-4133-4CEC-9DFC-06BED35A610B}" dt="2023-03-12T15:15:21.948" v="1237" actId="255"/>
          <ac:spMkLst>
            <pc:docMk/>
            <pc:sldMk cId="3422221191" sldId="1190"/>
            <ac:spMk id="2" creationId="{9B74B34F-F6E1-FFE7-0563-BA971202CC66}"/>
          </ac:spMkLst>
        </pc:spChg>
        <pc:spChg chg="add del mod">
          <ac:chgData name="Elisabeth Vychytil" userId="67d231990f57cb7d" providerId="LiveId" clId="{1BC3EAF8-4133-4CEC-9DFC-06BED35A610B}" dt="2023-03-12T15:15:17.237" v="1236" actId="478"/>
          <ac:spMkLst>
            <pc:docMk/>
            <pc:sldMk cId="3422221191" sldId="1190"/>
            <ac:spMk id="5" creationId="{849658DB-F6CF-F805-B18E-B42FB7CE4052}"/>
          </ac:spMkLst>
        </pc:spChg>
        <pc:spChg chg="del">
          <ac:chgData name="Elisabeth Vychytil" userId="67d231990f57cb7d" providerId="LiveId" clId="{1BC3EAF8-4133-4CEC-9DFC-06BED35A610B}" dt="2023-03-12T15:15:08.067" v="1233" actId="478"/>
          <ac:spMkLst>
            <pc:docMk/>
            <pc:sldMk cId="3422221191" sldId="1190"/>
            <ac:spMk id="7" creationId="{358BCA18-E276-BF23-A501-999C57A67B3D}"/>
          </ac:spMkLst>
        </pc:spChg>
        <pc:picChg chg="add del">
          <ac:chgData name="Elisabeth Vychytil" userId="67d231990f57cb7d" providerId="LiveId" clId="{1BC3EAF8-4133-4CEC-9DFC-06BED35A610B}" dt="2023-03-12T15:15:13.738" v="1235" actId="478"/>
          <ac:picMkLst>
            <pc:docMk/>
            <pc:sldMk cId="3422221191" sldId="1190"/>
            <ac:picMk id="4" creationId="{C1E14A2A-C181-26AA-C379-C7D6C133AD7F}"/>
          </ac:picMkLst>
        </pc:picChg>
      </pc:sldChg>
      <pc:sldChg chg="modSp mod">
        <pc:chgData name="Elisabeth Vychytil" userId="67d231990f57cb7d" providerId="LiveId" clId="{1BC3EAF8-4133-4CEC-9DFC-06BED35A610B}" dt="2023-03-12T15:14:35.917" v="1224" actId="255"/>
        <pc:sldMkLst>
          <pc:docMk/>
          <pc:sldMk cId="1863293675" sldId="1191"/>
        </pc:sldMkLst>
        <pc:spChg chg="mod">
          <ac:chgData name="Elisabeth Vychytil" userId="67d231990f57cb7d" providerId="LiveId" clId="{1BC3EAF8-4133-4CEC-9DFC-06BED35A610B}" dt="2023-03-12T15:14:35.917" v="1224" actId="255"/>
          <ac:spMkLst>
            <pc:docMk/>
            <pc:sldMk cId="1863293675" sldId="1191"/>
            <ac:spMk id="2" creationId="{9B74B34F-F6E1-FFE7-0563-BA971202CC66}"/>
          </ac:spMkLst>
        </pc:spChg>
        <pc:spChg chg="mod">
          <ac:chgData name="Elisabeth Vychytil" userId="67d231990f57cb7d" providerId="LiveId" clId="{1BC3EAF8-4133-4CEC-9DFC-06BED35A610B}" dt="2023-03-12T15:14:31.017" v="1223" actId="1076"/>
          <ac:spMkLst>
            <pc:docMk/>
            <pc:sldMk cId="1863293675" sldId="1191"/>
            <ac:spMk id="7" creationId="{358BCA18-E276-BF23-A501-999C57A67B3D}"/>
          </ac:spMkLst>
        </pc:spChg>
      </pc:sldChg>
      <pc:sldChg chg="addSp modSp mod modNotesTx">
        <pc:chgData name="Elisabeth Vychytil" userId="67d231990f57cb7d" providerId="LiveId" clId="{1BC3EAF8-4133-4CEC-9DFC-06BED35A610B}" dt="2023-03-12T14:52:30.132" v="851" actId="20577"/>
        <pc:sldMkLst>
          <pc:docMk/>
          <pc:sldMk cId="4071355990" sldId="1193"/>
        </pc:sldMkLst>
        <pc:spChg chg="add mod">
          <ac:chgData name="Elisabeth Vychytil" userId="67d231990f57cb7d" providerId="LiveId" clId="{1BC3EAF8-4133-4CEC-9DFC-06BED35A610B}" dt="2023-03-12T14:52:06.533" v="841" actId="1076"/>
          <ac:spMkLst>
            <pc:docMk/>
            <pc:sldMk cId="4071355990" sldId="1193"/>
            <ac:spMk id="4" creationId="{C2E1E268-E817-D21E-08B0-87BF66FEE020}"/>
          </ac:spMkLst>
        </pc:spChg>
      </pc:sldChg>
      <pc:sldChg chg="addSp modSp mod">
        <pc:chgData name="Elisabeth Vychytil" userId="67d231990f57cb7d" providerId="LiveId" clId="{1BC3EAF8-4133-4CEC-9DFC-06BED35A610B}" dt="2023-03-12T14:53:05.958" v="855" actId="207"/>
        <pc:sldMkLst>
          <pc:docMk/>
          <pc:sldMk cId="1768817074" sldId="1194"/>
        </pc:sldMkLst>
        <pc:spChg chg="add mod">
          <ac:chgData name="Elisabeth Vychytil" userId="67d231990f57cb7d" providerId="LiveId" clId="{1BC3EAF8-4133-4CEC-9DFC-06BED35A610B}" dt="2023-03-12T14:53:05.958" v="855" actId="207"/>
          <ac:spMkLst>
            <pc:docMk/>
            <pc:sldMk cId="1768817074" sldId="1194"/>
            <ac:spMk id="3" creationId="{EC4029E2-9174-5C2F-4C6A-51EB98415BD6}"/>
          </ac:spMkLst>
        </pc:spChg>
      </pc:sldChg>
      <pc:sldChg chg="modSp mod modNotesTx">
        <pc:chgData name="Elisabeth Vychytil" userId="67d231990f57cb7d" providerId="LiveId" clId="{1BC3EAF8-4133-4CEC-9DFC-06BED35A610B}" dt="2023-03-13T15:19:15.254" v="2893" actId="6549"/>
        <pc:sldMkLst>
          <pc:docMk/>
          <pc:sldMk cId="528467407" sldId="1196"/>
        </pc:sldMkLst>
        <pc:spChg chg="mod">
          <ac:chgData name="Elisabeth Vychytil" userId="67d231990f57cb7d" providerId="LiveId" clId="{1BC3EAF8-4133-4CEC-9DFC-06BED35A610B}" dt="2023-03-12T15:10:24.568" v="1168" actId="113"/>
          <ac:spMkLst>
            <pc:docMk/>
            <pc:sldMk cId="528467407" sldId="1196"/>
            <ac:spMk id="2" creationId="{2C77AFD5-4CFE-8F62-39F3-93E9C8545405}"/>
          </ac:spMkLst>
        </pc:spChg>
        <pc:spChg chg="mod">
          <ac:chgData name="Elisabeth Vychytil" userId="67d231990f57cb7d" providerId="LiveId" clId="{1BC3EAF8-4133-4CEC-9DFC-06BED35A610B}" dt="2023-03-13T15:19:05.994" v="2892" actId="20577"/>
          <ac:spMkLst>
            <pc:docMk/>
            <pc:sldMk cId="528467407" sldId="1196"/>
            <ac:spMk id="3" creationId="{8F8455FC-B496-8166-6DE5-CF632E2DC00B}"/>
          </ac:spMkLst>
        </pc:spChg>
      </pc:sldChg>
      <pc:sldChg chg="modSp mod">
        <pc:chgData name="Elisabeth Vychytil" userId="67d231990f57cb7d" providerId="LiveId" clId="{1BC3EAF8-4133-4CEC-9DFC-06BED35A610B}" dt="2023-03-12T14:51:22.607" v="837" actId="1076"/>
        <pc:sldMkLst>
          <pc:docMk/>
          <pc:sldMk cId="1823461666" sldId="1197"/>
        </pc:sldMkLst>
        <pc:spChg chg="mod">
          <ac:chgData name="Elisabeth Vychytil" userId="67d231990f57cb7d" providerId="LiveId" clId="{1BC3EAF8-4133-4CEC-9DFC-06BED35A610B}" dt="2023-03-12T14:51:22.607" v="837" actId="1076"/>
          <ac:spMkLst>
            <pc:docMk/>
            <pc:sldMk cId="1823461666" sldId="1197"/>
            <ac:spMk id="3" creationId="{21EAB3D8-091F-DC4E-A72C-4291DCA89139}"/>
          </ac:spMkLst>
        </pc:spChg>
        <pc:spChg chg="mod">
          <ac:chgData name="Elisabeth Vychytil" userId="67d231990f57cb7d" providerId="LiveId" clId="{1BC3EAF8-4133-4CEC-9DFC-06BED35A610B}" dt="2023-03-12T14:50:52.823" v="830" actId="1076"/>
          <ac:spMkLst>
            <pc:docMk/>
            <pc:sldMk cId="1823461666" sldId="1197"/>
            <ac:spMk id="5" creationId="{8D33792A-36D6-26A1-505F-821167DE58B6}"/>
          </ac:spMkLst>
        </pc:spChg>
      </pc:sldChg>
      <pc:sldChg chg="addSp modSp mod">
        <pc:chgData name="Elisabeth Vychytil" userId="67d231990f57cb7d" providerId="LiveId" clId="{1BC3EAF8-4133-4CEC-9DFC-06BED35A610B}" dt="2023-03-12T14:50:04.396" v="821" actId="207"/>
        <pc:sldMkLst>
          <pc:docMk/>
          <pc:sldMk cId="2308571035" sldId="1199"/>
        </pc:sldMkLst>
        <pc:spChg chg="add mod">
          <ac:chgData name="Elisabeth Vychytil" userId="67d231990f57cb7d" providerId="LiveId" clId="{1BC3EAF8-4133-4CEC-9DFC-06BED35A610B}" dt="2023-03-12T14:50:04.396" v="821" actId="207"/>
          <ac:spMkLst>
            <pc:docMk/>
            <pc:sldMk cId="2308571035" sldId="1199"/>
            <ac:spMk id="4" creationId="{692B1F4A-260F-A0C3-3686-3A0063DD5C36}"/>
          </ac:spMkLst>
        </pc:spChg>
      </pc:sldChg>
      <pc:sldChg chg="modSp mod">
        <pc:chgData name="Elisabeth Vychytil" userId="67d231990f57cb7d" providerId="LiveId" clId="{1BC3EAF8-4133-4CEC-9DFC-06BED35A610B}" dt="2023-03-12T15:07:05.809" v="1131" actId="255"/>
        <pc:sldMkLst>
          <pc:docMk/>
          <pc:sldMk cId="2095156664" sldId="1205"/>
        </pc:sldMkLst>
        <pc:spChg chg="mod">
          <ac:chgData name="Elisabeth Vychytil" userId="67d231990f57cb7d" providerId="LiveId" clId="{1BC3EAF8-4133-4CEC-9DFC-06BED35A610B}" dt="2023-03-12T15:07:05.809" v="1131" actId="255"/>
          <ac:spMkLst>
            <pc:docMk/>
            <pc:sldMk cId="2095156664" sldId="1205"/>
            <ac:spMk id="2" creationId="{ADF2B955-DF24-6C3B-1AAB-F9D5A8C4406C}"/>
          </ac:spMkLst>
        </pc:spChg>
        <pc:spChg chg="mod">
          <ac:chgData name="Elisabeth Vychytil" userId="67d231990f57cb7d" providerId="LiveId" clId="{1BC3EAF8-4133-4CEC-9DFC-06BED35A610B}" dt="2023-03-12T14:57:37.786" v="955" actId="27636"/>
          <ac:spMkLst>
            <pc:docMk/>
            <pc:sldMk cId="2095156664" sldId="1205"/>
            <ac:spMk id="3" creationId="{B4E15CFC-986E-CC32-DE35-486E2A887227}"/>
          </ac:spMkLst>
        </pc:spChg>
      </pc:sldChg>
      <pc:sldChg chg="modSp mod">
        <pc:chgData name="Elisabeth Vychytil" userId="67d231990f57cb7d" providerId="LiveId" clId="{1BC3EAF8-4133-4CEC-9DFC-06BED35A610B}" dt="2023-03-12T15:06:25.039" v="1121" actId="255"/>
        <pc:sldMkLst>
          <pc:docMk/>
          <pc:sldMk cId="3924293662" sldId="1206"/>
        </pc:sldMkLst>
        <pc:spChg chg="mod">
          <ac:chgData name="Elisabeth Vychytil" userId="67d231990f57cb7d" providerId="LiveId" clId="{1BC3EAF8-4133-4CEC-9DFC-06BED35A610B}" dt="2023-03-12T15:06:25.039" v="1121" actId="255"/>
          <ac:spMkLst>
            <pc:docMk/>
            <pc:sldMk cId="3924293662" sldId="1206"/>
            <ac:spMk id="2" creationId="{ADF2B955-DF24-6C3B-1AAB-F9D5A8C4406C}"/>
          </ac:spMkLst>
        </pc:spChg>
        <pc:spChg chg="mod">
          <ac:chgData name="Elisabeth Vychytil" userId="67d231990f57cb7d" providerId="LiveId" clId="{1BC3EAF8-4133-4CEC-9DFC-06BED35A610B}" dt="2023-03-12T15:01:05.180" v="1042" actId="115"/>
          <ac:spMkLst>
            <pc:docMk/>
            <pc:sldMk cId="3924293662" sldId="1206"/>
            <ac:spMk id="3" creationId="{B4E15CFC-986E-CC32-DE35-486E2A887227}"/>
          </ac:spMkLst>
        </pc:spChg>
      </pc:sldChg>
      <pc:sldChg chg="modSp mod">
        <pc:chgData name="Elisabeth Vychytil" userId="67d231990f57cb7d" providerId="LiveId" clId="{1BC3EAF8-4133-4CEC-9DFC-06BED35A610B}" dt="2023-03-12T15:12:34.030" v="1194" actId="255"/>
        <pc:sldMkLst>
          <pc:docMk/>
          <pc:sldMk cId="1331658842" sldId="1207"/>
        </pc:sldMkLst>
        <pc:spChg chg="mod">
          <ac:chgData name="Elisabeth Vychytil" userId="67d231990f57cb7d" providerId="LiveId" clId="{1BC3EAF8-4133-4CEC-9DFC-06BED35A610B}" dt="2023-03-12T15:12:34.030" v="1194" actId="255"/>
          <ac:spMkLst>
            <pc:docMk/>
            <pc:sldMk cId="1331658842" sldId="1207"/>
            <ac:spMk id="2" creationId="{CAC7A3B3-06DF-C4A6-DFA9-B4CB7EFC1252}"/>
          </ac:spMkLst>
        </pc:spChg>
        <pc:spChg chg="mod">
          <ac:chgData name="Elisabeth Vychytil" userId="67d231990f57cb7d" providerId="LiveId" clId="{1BC3EAF8-4133-4CEC-9DFC-06BED35A610B}" dt="2023-03-12T14:40:05.740" v="630" actId="27636"/>
          <ac:spMkLst>
            <pc:docMk/>
            <pc:sldMk cId="1331658842" sldId="1207"/>
            <ac:spMk id="3" creationId="{0E9D8DF4-1576-E3D1-CBDD-5256B750BDE5}"/>
          </ac:spMkLst>
        </pc:spChg>
      </pc:sldChg>
      <pc:sldChg chg="addSp modSp mod">
        <pc:chgData name="Elisabeth Vychytil" userId="67d231990f57cb7d" providerId="LiveId" clId="{1BC3EAF8-4133-4CEC-9DFC-06BED35A610B}" dt="2023-03-12T14:53:59.788" v="861" actId="14100"/>
        <pc:sldMkLst>
          <pc:docMk/>
          <pc:sldMk cId="211963050" sldId="1208"/>
        </pc:sldMkLst>
        <pc:spChg chg="add mod">
          <ac:chgData name="Elisabeth Vychytil" userId="67d231990f57cb7d" providerId="LiveId" clId="{1BC3EAF8-4133-4CEC-9DFC-06BED35A610B}" dt="2023-03-12T14:53:59.788" v="861" actId="14100"/>
          <ac:spMkLst>
            <pc:docMk/>
            <pc:sldMk cId="211963050" sldId="1208"/>
            <ac:spMk id="4" creationId="{F8800B68-C701-DD62-B21B-171931C8D80B}"/>
          </ac:spMkLst>
        </pc:spChg>
      </pc:sldChg>
      <pc:sldChg chg="modSp mod">
        <pc:chgData name="Elisabeth Vychytil" userId="67d231990f57cb7d" providerId="LiveId" clId="{1BC3EAF8-4133-4CEC-9DFC-06BED35A610B}" dt="2023-03-12T14:54:50.836" v="867" actId="207"/>
        <pc:sldMkLst>
          <pc:docMk/>
          <pc:sldMk cId="2251080589" sldId="1209"/>
        </pc:sldMkLst>
        <pc:spChg chg="mod">
          <ac:chgData name="Elisabeth Vychytil" userId="67d231990f57cb7d" providerId="LiveId" clId="{1BC3EAF8-4133-4CEC-9DFC-06BED35A610B}" dt="2023-03-12T14:54:50.836" v="867" actId="207"/>
          <ac:spMkLst>
            <pc:docMk/>
            <pc:sldMk cId="2251080589" sldId="1209"/>
            <ac:spMk id="6" creationId="{832AEC32-ACFE-7140-5423-332B9F813635}"/>
          </ac:spMkLst>
        </pc:spChg>
      </pc:sldChg>
      <pc:sldChg chg="modSp mod">
        <pc:chgData name="Elisabeth Vychytil" userId="67d231990f57cb7d" providerId="LiveId" clId="{1BC3EAF8-4133-4CEC-9DFC-06BED35A610B}" dt="2023-03-12T15:08:22.769" v="1143" actId="113"/>
        <pc:sldMkLst>
          <pc:docMk/>
          <pc:sldMk cId="2519968312" sldId="1210"/>
        </pc:sldMkLst>
        <pc:spChg chg="mod">
          <ac:chgData name="Elisabeth Vychytil" userId="67d231990f57cb7d" providerId="LiveId" clId="{1BC3EAF8-4133-4CEC-9DFC-06BED35A610B}" dt="2023-03-12T15:08:22.769" v="1143" actId="113"/>
          <ac:spMkLst>
            <pc:docMk/>
            <pc:sldMk cId="2519968312" sldId="1210"/>
            <ac:spMk id="2" creationId="{95629C26-C768-16F7-C331-4903D7BCCAF2}"/>
          </ac:spMkLst>
        </pc:spChg>
      </pc:sldChg>
      <pc:sldChg chg="modSp mod">
        <pc:chgData name="Elisabeth Vychytil" userId="67d231990f57cb7d" providerId="LiveId" clId="{1BC3EAF8-4133-4CEC-9DFC-06BED35A610B}" dt="2023-03-12T15:09:41.238" v="1154" actId="113"/>
        <pc:sldMkLst>
          <pc:docMk/>
          <pc:sldMk cId="2760649662" sldId="1211"/>
        </pc:sldMkLst>
        <pc:spChg chg="mod">
          <ac:chgData name="Elisabeth Vychytil" userId="67d231990f57cb7d" providerId="LiveId" clId="{1BC3EAF8-4133-4CEC-9DFC-06BED35A610B}" dt="2023-03-12T15:09:41.238" v="1154" actId="113"/>
          <ac:spMkLst>
            <pc:docMk/>
            <pc:sldMk cId="2760649662" sldId="1211"/>
            <ac:spMk id="2" creationId="{0B0452A0-3109-E3EC-820D-22E6E7AD7288}"/>
          </ac:spMkLst>
        </pc:spChg>
        <pc:spChg chg="mod">
          <ac:chgData name="Elisabeth Vychytil" userId="67d231990f57cb7d" providerId="LiveId" clId="{1BC3EAF8-4133-4CEC-9DFC-06BED35A610B}" dt="2023-03-12T14:48:43.594" v="812" actId="255"/>
          <ac:spMkLst>
            <pc:docMk/>
            <pc:sldMk cId="2760649662" sldId="1211"/>
            <ac:spMk id="3" creationId="{B426B04E-F021-33C7-52A6-A020459E6412}"/>
          </ac:spMkLst>
        </pc:spChg>
      </pc:sldChg>
      <pc:sldChg chg="modSp mod">
        <pc:chgData name="Elisabeth Vychytil" userId="67d231990f57cb7d" providerId="LiveId" clId="{1BC3EAF8-4133-4CEC-9DFC-06BED35A610B}" dt="2023-03-12T15:05:50.972" v="1114" actId="207"/>
        <pc:sldMkLst>
          <pc:docMk/>
          <pc:sldMk cId="1498767791" sldId="1213"/>
        </pc:sldMkLst>
        <pc:spChg chg="mod">
          <ac:chgData name="Elisabeth Vychytil" userId="67d231990f57cb7d" providerId="LiveId" clId="{1BC3EAF8-4133-4CEC-9DFC-06BED35A610B}" dt="2023-03-12T15:05:50.972" v="1114" actId="207"/>
          <ac:spMkLst>
            <pc:docMk/>
            <pc:sldMk cId="1498767791" sldId="1213"/>
            <ac:spMk id="2" creationId="{20F5943F-AA29-421E-E31D-14548AFEDE6E}"/>
          </ac:spMkLst>
        </pc:spChg>
        <pc:spChg chg="mod">
          <ac:chgData name="Elisabeth Vychytil" userId="67d231990f57cb7d" providerId="LiveId" clId="{1BC3EAF8-4133-4CEC-9DFC-06BED35A610B}" dt="2023-03-12T15:02:12.860" v="1072" actId="20577"/>
          <ac:spMkLst>
            <pc:docMk/>
            <pc:sldMk cId="1498767791" sldId="1213"/>
            <ac:spMk id="3" creationId="{5FEE8894-0205-C5CC-E33E-C668F8E3E1D4}"/>
          </ac:spMkLst>
        </pc:spChg>
      </pc:sldChg>
      <pc:sldChg chg="modSp mod">
        <pc:chgData name="Elisabeth Vychytil" userId="67d231990f57cb7d" providerId="LiveId" clId="{1BC3EAF8-4133-4CEC-9DFC-06BED35A610B}" dt="2023-03-12T15:12:04.868" v="1186" actId="14100"/>
        <pc:sldMkLst>
          <pc:docMk/>
          <pc:sldMk cId="1577333547" sldId="1214"/>
        </pc:sldMkLst>
        <pc:spChg chg="mod">
          <ac:chgData name="Elisabeth Vychytil" userId="67d231990f57cb7d" providerId="LiveId" clId="{1BC3EAF8-4133-4CEC-9DFC-06BED35A610B}" dt="2023-03-12T15:12:04.868" v="1186" actId="14100"/>
          <ac:spMkLst>
            <pc:docMk/>
            <pc:sldMk cId="1577333547" sldId="1214"/>
            <ac:spMk id="2" creationId="{2C77AFD5-4CFE-8F62-39F3-93E9C8545405}"/>
          </ac:spMkLst>
        </pc:spChg>
        <pc:spChg chg="mod">
          <ac:chgData name="Elisabeth Vychytil" userId="67d231990f57cb7d" providerId="LiveId" clId="{1BC3EAF8-4133-4CEC-9DFC-06BED35A610B}" dt="2023-03-12T15:11:54.738" v="1184" actId="1076"/>
          <ac:spMkLst>
            <pc:docMk/>
            <pc:sldMk cId="1577333547" sldId="1214"/>
            <ac:spMk id="3" creationId="{8F8455FC-B496-8166-6DE5-CF632E2DC00B}"/>
          </ac:spMkLst>
        </pc:spChg>
        <pc:picChg chg="mod">
          <ac:chgData name="Elisabeth Vychytil" userId="67d231990f57cb7d" providerId="LiveId" clId="{1BC3EAF8-4133-4CEC-9DFC-06BED35A610B}" dt="2023-03-12T15:11:59.758" v="1185" actId="1076"/>
          <ac:picMkLst>
            <pc:docMk/>
            <pc:sldMk cId="1577333547" sldId="1214"/>
            <ac:picMk id="5" creationId="{11EE4210-E17D-6FBF-A803-268BEBEABE85}"/>
          </ac:picMkLst>
        </pc:picChg>
      </pc:sldChg>
      <pc:sldChg chg="modSp mod">
        <pc:chgData name="Elisabeth Vychytil" userId="67d231990f57cb7d" providerId="LiveId" clId="{1BC3EAF8-4133-4CEC-9DFC-06BED35A610B}" dt="2023-03-13T13:45:03.912" v="1671" actId="255"/>
        <pc:sldMkLst>
          <pc:docMk/>
          <pc:sldMk cId="5506143" sldId="1215"/>
        </pc:sldMkLst>
        <pc:spChg chg="mod">
          <ac:chgData name="Elisabeth Vychytil" userId="67d231990f57cb7d" providerId="LiveId" clId="{1BC3EAF8-4133-4CEC-9DFC-06BED35A610B}" dt="2023-03-12T15:11:10.538" v="1178" actId="255"/>
          <ac:spMkLst>
            <pc:docMk/>
            <pc:sldMk cId="5506143" sldId="1215"/>
            <ac:spMk id="2" creationId="{2C77AFD5-4CFE-8F62-39F3-93E9C8545405}"/>
          </ac:spMkLst>
        </pc:spChg>
        <pc:spChg chg="mod">
          <ac:chgData name="Elisabeth Vychytil" userId="67d231990f57cb7d" providerId="LiveId" clId="{1BC3EAF8-4133-4CEC-9DFC-06BED35A610B}" dt="2023-03-13T13:45:03.912" v="1671" actId="255"/>
          <ac:spMkLst>
            <pc:docMk/>
            <pc:sldMk cId="5506143" sldId="1215"/>
            <ac:spMk id="3" creationId="{8F8455FC-B496-8166-6DE5-CF632E2DC00B}"/>
          </ac:spMkLst>
        </pc:spChg>
      </pc:sldChg>
      <pc:sldChg chg="modSp mod">
        <pc:chgData name="Elisabeth Vychytil" userId="67d231990f57cb7d" providerId="LiveId" clId="{1BC3EAF8-4133-4CEC-9DFC-06BED35A610B}" dt="2023-03-12T15:14:03.077" v="1216" actId="255"/>
        <pc:sldMkLst>
          <pc:docMk/>
          <pc:sldMk cId="2123822446" sldId="1216"/>
        </pc:sldMkLst>
        <pc:spChg chg="mod">
          <ac:chgData name="Elisabeth Vychytil" userId="67d231990f57cb7d" providerId="LiveId" clId="{1BC3EAF8-4133-4CEC-9DFC-06BED35A610B}" dt="2023-03-12T15:14:03.077" v="1216" actId="255"/>
          <ac:spMkLst>
            <pc:docMk/>
            <pc:sldMk cId="2123822446" sldId="1216"/>
            <ac:spMk id="2" creationId="{9B74B34F-F6E1-FFE7-0563-BA971202CC66}"/>
          </ac:spMkLst>
        </pc:spChg>
      </pc:sldChg>
      <pc:sldChg chg="modSp mod modNotesTx">
        <pc:chgData name="Elisabeth Vychytil" userId="67d231990f57cb7d" providerId="LiveId" clId="{1BC3EAF8-4133-4CEC-9DFC-06BED35A610B}" dt="2023-03-13T15:07:30.792" v="2877" actId="20577"/>
        <pc:sldMkLst>
          <pc:docMk/>
          <pc:sldMk cId="860162258" sldId="1218"/>
        </pc:sldMkLst>
        <pc:spChg chg="mod">
          <ac:chgData name="Elisabeth Vychytil" userId="67d231990f57cb7d" providerId="LiveId" clId="{1BC3EAF8-4133-4CEC-9DFC-06BED35A610B}" dt="2023-03-12T15:13:17.878" v="1204" actId="255"/>
          <ac:spMkLst>
            <pc:docMk/>
            <pc:sldMk cId="860162258" sldId="1218"/>
            <ac:spMk id="2" creationId="{2C77AFD5-4CFE-8F62-39F3-93E9C8545405}"/>
          </ac:spMkLst>
        </pc:spChg>
        <pc:spChg chg="mod">
          <ac:chgData name="Elisabeth Vychytil" userId="67d231990f57cb7d" providerId="LiveId" clId="{1BC3EAF8-4133-4CEC-9DFC-06BED35A610B}" dt="2023-03-12T14:37:48.152" v="540" actId="15"/>
          <ac:spMkLst>
            <pc:docMk/>
            <pc:sldMk cId="860162258" sldId="1218"/>
            <ac:spMk id="3" creationId="{8F8455FC-B496-8166-6DE5-CF632E2DC00B}"/>
          </ac:spMkLst>
        </pc:spChg>
      </pc:sldChg>
      <pc:sldChg chg="modSp mod modNotesTx">
        <pc:chgData name="Elisabeth Vychytil" userId="67d231990f57cb7d" providerId="LiveId" clId="{1BC3EAF8-4133-4CEC-9DFC-06BED35A610B}" dt="2023-03-13T13:35:56.130" v="1508" actId="20577"/>
        <pc:sldMkLst>
          <pc:docMk/>
          <pc:sldMk cId="1525693601" sldId="1219"/>
        </pc:sldMkLst>
        <pc:spChg chg="mod">
          <ac:chgData name="Elisabeth Vychytil" userId="67d231990f57cb7d" providerId="LiveId" clId="{1BC3EAF8-4133-4CEC-9DFC-06BED35A610B}" dt="2023-03-12T15:12:24.339" v="1190" actId="255"/>
          <ac:spMkLst>
            <pc:docMk/>
            <pc:sldMk cId="1525693601" sldId="1219"/>
            <ac:spMk id="2" creationId="{CAC7A3B3-06DF-C4A6-DFA9-B4CB7EFC1252}"/>
          </ac:spMkLst>
        </pc:spChg>
        <pc:spChg chg="mod">
          <ac:chgData name="Elisabeth Vychytil" userId="67d231990f57cb7d" providerId="LiveId" clId="{1BC3EAF8-4133-4CEC-9DFC-06BED35A610B}" dt="2023-03-12T14:40:50.305" v="649" actId="20577"/>
          <ac:spMkLst>
            <pc:docMk/>
            <pc:sldMk cId="1525693601" sldId="1219"/>
            <ac:spMk id="3" creationId="{0E9D8DF4-1576-E3D1-CBDD-5256B750BDE5}"/>
          </ac:spMkLst>
        </pc:spChg>
      </pc:sldChg>
      <pc:sldChg chg="modSp mod">
        <pc:chgData name="Elisabeth Vychytil" userId="67d231990f57cb7d" providerId="LiveId" clId="{1BC3EAF8-4133-4CEC-9DFC-06BED35A610B}" dt="2023-03-12T14:21:12.540" v="16" actId="20577"/>
        <pc:sldMkLst>
          <pc:docMk/>
          <pc:sldMk cId="3003980623" sldId="1220"/>
        </pc:sldMkLst>
        <pc:spChg chg="mod">
          <ac:chgData name="Elisabeth Vychytil" userId="67d231990f57cb7d" providerId="LiveId" clId="{1BC3EAF8-4133-4CEC-9DFC-06BED35A610B}" dt="2023-03-12T14:21:12.540" v="16" actId="20577"/>
          <ac:spMkLst>
            <pc:docMk/>
            <pc:sldMk cId="3003980623" sldId="1220"/>
            <ac:spMk id="7" creationId="{358BCA18-E276-BF23-A501-999C57A67B3D}"/>
          </ac:spMkLst>
        </pc:spChg>
      </pc:sldChg>
      <pc:sldChg chg="modSp mod modNotesTx">
        <pc:chgData name="Elisabeth Vychytil" userId="67d231990f57cb7d" providerId="LiveId" clId="{1BC3EAF8-4133-4CEC-9DFC-06BED35A610B}" dt="2023-03-13T13:57:53.459" v="1996" actId="20577"/>
        <pc:sldMkLst>
          <pc:docMk/>
          <pc:sldMk cId="217025661" sldId="1221"/>
        </pc:sldMkLst>
        <pc:spChg chg="mod">
          <ac:chgData name="Elisabeth Vychytil" userId="67d231990f57cb7d" providerId="LiveId" clId="{1BC3EAF8-4133-4CEC-9DFC-06BED35A610B}" dt="2023-03-12T15:25:18.695" v="1345" actId="20577"/>
          <ac:spMkLst>
            <pc:docMk/>
            <pc:sldMk cId="217025661" sldId="1221"/>
            <ac:spMk id="2" creationId="{00000000-0000-0000-0000-000000000000}"/>
          </ac:spMkLst>
        </pc:spChg>
      </pc:sldChg>
      <pc:sldChg chg="modSp mod">
        <pc:chgData name="Elisabeth Vychytil" userId="67d231990f57cb7d" providerId="LiveId" clId="{1BC3EAF8-4133-4CEC-9DFC-06BED35A610B}" dt="2023-03-12T15:26:31.158" v="1364" actId="27636"/>
        <pc:sldMkLst>
          <pc:docMk/>
          <pc:sldMk cId="1836544867" sldId="1222"/>
        </pc:sldMkLst>
        <pc:spChg chg="mod">
          <ac:chgData name="Elisabeth Vychytil" userId="67d231990f57cb7d" providerId="LiveId" clId="{1BC3EAF8-4133-4CEC-9DFC-06BED35A610B}" dt="2023-03-12T15:26:31.158" v="1364" actId="27636"/>
          <ac:spMkLst>
            <pc:docMk/>
            <pc:sldMk cId="1836544867" sldId="1222"/>
            <ac:spMk id="2" creationId="{00000000-0000-0000-0000-000000000000}"/>
          </ac:spMkLst>
        </pc:spChg>
      </pc:sldChg>
      <pc:sldChg chg="modSp mod modNotesTx">
        <pc:chgData name="Elisabeth Vychytil" userId="67d231990f57cb7d" providerId="LiveId" clId="{1BC3EAF8-4133-4CEC-9DFC-06BED35A610B}" dt="2023-03-13T14:01:42.951" v="2406" actId="5793"/>
        <pc:sldMkLst>
          <pc:docMk/>
          <pc:sldMk cId="2916853723" sldId="1223"/>
        </pc:sldMkLst>
        <pc:spChg chg="mod">
          <ac:chgData name="Elisabeth Vychytil" userId="67d231990f57cb7d" providerId="LiveId" clId="{1BC3EAF8-4133-4CEC-9DFC-06BED35A610B}" dt="2023-03-12T15:24:38.235" v="1335" actId="113"/>
          <ac:spMkLst>
            <pc:docMk/>
            <pc:sldMk cId="2916853723" sldId="1223"/>
            <ac:spMk id="2" creationId="{BDB68C87-9ADF-206F-B568-AAF830918AE4}"/>
          </ac:spMkLst>
        </pc:spChg>
      </pc:sldChg>
      <pc:sldChg chg="modSp mod">
        <pc:chgData name="Elisabeth Vychytil" userId="67d231990f57cb7d" providerId="LiveId" clId="{1BC3EAF8-4133-4CEC-9DFC-06BED35A610B}" dt="2023-03-13T14:14:27.434" v="2575" actId="20577"/>
        <pc:sldMkLst>
          <pc:docMk/>
          <pc:sldMk cId="822961243" sldId="1224"/>
        </pc:sldMkLst>
        <pc:spChg chg="mod">
          <ac:chgData name="Elisabeth Vychytil" userId="67d231990f57cb7d" providerId="LiveId" clId="{1BC3EAF8-4133-4CEC-9DFC-06BED35A610B}" dt="2023-03-12T15:23:52.840" v="1327"/>
          <ac:spMkLst>
            <pc:docMk/>
            <pc:sldMk cId="822961243" sldId="1224"/>
            <ac:spMk id="2" creationId="{BDB68C87-9ADF-206F-B568-AAF830918AE4}"/>
          </ac:spMkLst>
        </pc:spChg>
        <pc:spChg chg="mod">
          <ac:chgData name="Elisabeth Vychytil" userId="67d231990f57cb7d" providerId="LiveId" clId="{1BC3EAF8-4133-4CEC-9DFC-06BED35A610B}" dt="2023-03-13T14:14:27.434" v="2575" actId="20577"/>
          <ac:spMkLst>
            <pc:docMk/>
            <pc:sldMk cId="822961243" sldId="1224"/>
            <ac:spMk id="3" creationId="{122D4843-0647-BC6C-F163-6BBBD83CEF99}"/>
          </ac:spMkLst>
        </pc:spChg>
      </pc:sldChg>
      <pc:sldChg chg="modSp del mod">
        <pc:chgData name="Elisabeth Vychytil" userId="67d231990f57cb7d" providerId="LiveId" clId="{1BC3EAF8-4133-4CEC-9DFC-06BED35A610B}" dt="2023-03-13T14:19:03.840" v="2576" actId="2696"/>
        <pc:sldMkLst>
          <pc:docMk/>
          <pc:sldMk cId="740013605" sldId="1225"/>
        </pc:sldMkLst>
        <pc:spChg chg="mod">
          <ac:chgData name="Elisabeth Vychytil" userId="67d231990f57cb7d" providerId="LiveId" clId="{1BC3EAF8-4133-4CEC-9DFC-06BED35A610B}" dt="2023-03-12T15:22:48.187" v="1315" actId="14100"/>
          <ac:spMkLst>
            <pc:docMk/>
            <pc:sldMk cId="740013605" sldId="1225"/>
            <ac:spMk id="2" creationId="{BDB68C87-9ADF-206F-B568-AAF830918AE4}"/>
          </ac:spMkLst>
        </pc:spChg>
        <pc:spChg chg="mod">
          <ac:chgData name="Elisabeth Vychytil" userId="67d231990f57cb7d" providerId="LiveId" clId="{1BC3EAF8-4133-4CEC-9DFC-06BED35A610B}" dt="2023-03-12T15:21:41.736" v="1305" actId="1076"/>
          <ac:spMkLst>
            <pc:docMk/>
            <pc:sldMk cId="740013605" sldId="1225"/>
            <ac:spMk id="3" creationId="{122D4843-0647-BC6C-F163-6BBBD83CEF99}"/>
          </ac:spMkLst>
        </pc:spChg>
      </pc:sldChg>
      <pc:sldChg chg="modSp mod">
        <pc:chgData name="Elisabeth Vychytil" userId="67d231990f57cb7d" providerId="LiveId" clId="{1BC3EAF8-4133-4CEC-9DFC-06BED35A610B}" dt="2023-03-12T15:20:53.026" v="1297"/>
        <pc:sldMkLst>
          <pc:docMk/>
          <pc:sldMk cId="3653755752" sldId="1226"/>
        </pc:sldMkLst>
        <pc:spChg chg="mod">
          <ac:chgData name="Elisabeth Vychytil" userId="67d231990f57cb7d" providerId="LiveId" clId="{1BC3EAF8-4133-4CEC-9DFC-06BED35A610B}" dt="2023-03-12T15:20:53.026" v="1297"/>
          <ac:spMkLst>
            <pc:docMk/>
            <pc:sldMk cId="3653755752" sldId="1226"/>
            <ac:spMk id="2" creationId="{BDB68C87-9ADF-206F-B568-AAF830918AE4}"/>
          </ac:spMkLst>
        </pc:spChg>
      </pc:sldChg>
      <pc:sldChg chg="modSp mod modNotesTx">
        <pc:chgData name="Elisabeth Vychytil" userId="67d231990f57cb7d" providerId="LiveId" clId="{1BC3EAF8-4133-4CEC-9DFC-06BED35A610B}" dt="2023-03-13T14:38:30.758" v="2598" actId="20578"/>
        <pc:sldMkLst>
          <pc:docMk/>
          <pc:sldMk cId="3782763694" sldId="1227"/>
        </pc:sldMkLst>
        <pc:spChg chg="mod">
          <ac:chgData name="Elisabeth Vychytil" userId="67d231990f57cb7d" providerId="LiveId" clId="{1BC3EAF8-4133-4CEC-9DFC-06BED35A610B}" dt="2023-03-12T15:19:39.507" v="1285" actId="113"/>
          <ac:spMkLst>
            <pc:docMk/>
            <pc:sldMk cId="3782763694" sldId="1227"/>
            <ac:spMk id="2" creationId="{BDB68C87-9ADF-206F-B568-AAF830918AE4}"/>
          </ac:spMkLst>
        </pc:spChg>
        <pc:spChg chg="mod">
          <ac:chgData name="Elisabeth Vychytil" userId="67d231990f57cb7d" providerId="LiveId" clId="{1BC3EAF8-4133-4CEC-9DFC-06BED35A610B}" dt="2023-03-13T14:38:30.758" v="2598" actId="20578"/>
          <ac:spMkLst>
            <pc:docMk/>
            <pc:sldMk cId="3782763694" sldId="1227"/>
            <ac:spMk id="3" creationId="{122D4843-0647-BC6C-F163-6BBBD83CEF99}"/>
          </ac:spMkLst>
        </pc:spChg>
      </pc:sldChg>
      <pc:sldChg chg="modSp mod modNotesTx">
        <pc:chgData name="Elisabeth Vychytil" userId="67d231990f57cb7d" providerId="LiveId" clId="{1BC3EAF8-4133-4CEC-9DFC-06BED35A610B}" dt="2023-03-13T13:46:51.435" v="1771" actId="6549"/>
        <pc:sldMkLst>
          <pc:docMk/>
          <pc:sldMk cId="2610571538" sldId="1228"/>
        </pc:sldMkLst>
        <pc:spChg chg="mod">
          <ac:chgData name="Elisabeth Vychytil" userId="67d231990f57cb7d" providerId="LiveId" clId="{1BC3EAF8-4133-4CEC-9DFC-06BED35A610B}" dt="2023-03-12T15:10:55.481" v="1174" actId="113"/>
          <ac:spMkLst>
            <pc:docMk/>
            <pc:sldMk cId="2610571538" sldId="1228"/>
            <ac:spMk id="2" creationId="{2C77AFD5-4CFE-8F62-39F3-93E9C8545405}"/>
          </ac:spMkLst>
        </pc:spChg>
        <pc:spChg chg="mod">
          <ac:chgData name="Elisabeth Vychytil" userId="67d231990f57cb7d" providerId="LiveId" clId="{1BC3EAF8-4133-4CEC-9DFC-06BED35A610B}" dt="2023-03-13T13:46:40.431" v="1770" actId="207"/>
          <ac:spMkLst>
            <pc:docMk/>
            <pc:sldMk cId="2610571538" sldId="1228"/>
            <ac:spMk id="3" creationId="{8F8455FC-B496-8166-6DE5-CF632E2DC00B}"/>
          </ac:spMkLst>
        </pc:spChg>
      </pc:sldChg>
      <pc:sldChg chg="modSp mod modNotesTx">
        <pc:chgData name="Elisabeth Vychytil" userId="67d231990f57cb7d" providerId="LiveId" clId="{1BC3EAF8-4133-4CEC-9DFC-06BED35A610B}" dt="2023-03-13T15:20:25.557" v="2895" actId="255"/>
        <pc:sldMkLst>
          <pc:docMk/>
          <pc:sldMk cId="2255310148" sldId="1229"/>
        </pc:sldMkLst>
        <pc:spChg chg="mod">
          <ac:chgData name="Elisabeth Vychytil" userId="67d231990f57cb7d" providerId="LiveId" clId="{1BC3EAF8-4133-4CEC-9DFC-06BED35A610B}" dt="2023-03-12T15:10:10.725" v="1162" actId="20577"/>
          <ac:spMkLst>
            <pc:docMk/>
            <pc:sldMk cId="2255310148" sldId="1229"/>
            <ac:spMk id="2" creationId="{2C77AFD5-4CFE-8F62-39F3-93E9C8545405}"/>
          </ac:spMkLst>
        </pc:spChg>
        <pc:spChg chg="mod">
          <ac:chgData name="Elisabeth Vychytil" userId="67d231990f57cb7d" providerId="LiveId" clId="{1BC3EAF8-4133-4CEC-9DFC-06BED35A610B}" dt="2023-03-13T15:20:25.557" v="2895" actId="255"/>
          <ac:spMkLst>
            <pc:docMk/>
            <pc:sldMk cId="2255310148" sldId="1229"/>
            <ac:spMk id="3" creationId="{8F8455FC-B496-8166-6DE5-CF632E2DC00B}"/>
          </ac:spMkLst>
        </pc:spChg>
      </pc:sldChg>
      <pc:sldChg chg="modSp mod">
        <pc:chgData name="Elisabeth Vychytil" userId="67d231990f57cb7d" providerId="LiveId" clId="{1BC3EAF8-4133-4CEC-9DFC-06BED35A610B}" dt="2023-03-12T14:34:03.679" v="477" actId="27636"/>
        <pc:sldMkLst>
          <pc:docMk/>
          <pc:sldMk cId="4163615448" sldId="1230"/>
        </pc:sldMkLst>
        <pc:spChg chg="mod">
          <ac:chgData name="Elisabeth Vychytil" userId="67d231990f57cb7d" providerId="LiveId" clId="{1BC3EAF8-4133-4CEC-9DFC-06BED35A610B}" dt="2023-03-12T14:34:03.679" v="477" actId="27636"/>
          <ac:spMkLst>
            <pc:docMk/>
            <pc:sldMk cId="4163615448" sldId="1230"/>
            <ac:spMk id="7" creationId="{358BCA18-E276-BF23-A501-999C57A67B3D}"/>
          </ac:spMkLst>
        </pc:spChg>
      </pc:sldChg>
      <pc:sldChg chg="modSp mod modNotesTx">
        <pc:chgData name="Elisabeth Vychytil" userId="67d231990f57cb7d" providerId="LiveId" clId="{1BC3EAF8-4133-4CEC-9DFC-06BED35A610B}" dt="2023-03-13T14:50:49.564" v="2815" actId="20577"/>
        <pc:sldMkLst>
          <pc:docMk/>
          <pc:sldMk cId="1413197312" sldId="1231"/>
        </pc:sldMkLst>
        <pc:spChg chg="mod">
          <ac:chgData name="Elisabeth Vychytil" userId="67d231990f57cb7d" providerId="LiveId" clId="{1BC3EAF8-4133-4CEC-9DFC-06BED35A610B}" dt="2023-03-12T14:32:20.528" v="413" actId="15"/>
          <ac:spMkLst>
            <pc:docMk/>
            <pc:sldMk cId="1413197312" sldId="1231"/>
            <ac:spMk id="7" creationId="{358BCA18-E276-BF23-A501-999C57A67B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C036FB3-6830-479D-8E31-736C8886DDC0}" type="datetimeFigureOut">
              <a:rPr lang="fr-CA" smtClean="0"/>
              <a:t>2023-03-13</a:t>
            </a:fld>
            <a:endParaRPr lang="fr-CA"/>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97F0A23-92FD-4FCD-8719-6CF28AACFE0E}" type="slidenum">
              <a:rPr lang="fr-CA" smtClean="0"/>
              <a:t>‹N°›</a:t>
            </a:fld>
            <a:endParaRPr lang="fr-CA"/>
          </a:p>
        </p:txBody>
      </p:sp>
    </p:spTree>
    <p:extLst>
      <p:ext uri="{BB962C8B-B14F-4D97-AF65-F5344CB8AC3E}">
        <p14:creationId xmlns:p14="http://schemas.microsoft.com/office/powerpoint/2010/main" val="1349146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51CCC36-50AA-46E0-BCBA-779D939374BF}" type="datetimeFigureOut">
              <a:rPr lang="fr-CA" smtClean="0"/>
              <a:t>2023-03-13</a:t>
            </a:fld>
            <a:endParaRPr lang="fr-CA"/>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C32F4A6-583B-43E3-982E-2987CD5D3051}" type="slidenum">
              <a:rPr lang="fr-CA" smtClean="0"/>
              <a:t>‹N°›</a:t>
            </a:fld>
            <a:endParaRPr lang="fr-CA"/>
          </a:p>
        </p:txBody>
      </p:sp>
    </p:spTree>
    <p:extLst>
      <p:ext uri="{BB962C8B-B14F-4D97-AF65-F5344CB8AC3E}">
        <p14:creationId xmlns:p14="http://schemas.microsoft.com/office/powerpoint/2010/main" val="400856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a:t>
            </a:fld>
            <a:endParaRPr lang="fr-CA"/>
          </a:p>
        </p:txBody>
      </p:sp>
    </p:spTree>
    <p:extLst>
      <p:ext uri="{BB962C8B-B14F-4D97-AF65-F5344CB8AC3E}">
        <p14:creationId xmlns:p14="http://schemas.microsoft.com/office/powerpoint/2010/main" val="3698845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Quand on tarde à ouvrir le matin, quand la météo change durant la journée; on crée des changements brusques où les paramètres passe d’un </a:t>
            </a:r>
            <a:r>
              <a:rPr lang="fr-CA" dirty="0" err="1"/>
              <a:t>extrème</a:t>
            </a:r>
            <a:r>
              <a:rPr lang="fr-CA" dirty="0"/>
              <a:t> à l’autre. etc. </a:t>
            </a:r>
          </a:p>
          <a:p>
            <a:r>
              <a:rPr lang="fr-CA" dirty="0"/>
              <a:t>Des situations souvent quotidiennes quand les ouvrants sont gérés manuellement.</a:t>
            </a:r>
          </a:p>
          <a:p>
            <a:endParaRPr lang="fr-CA" dirty="0"/>
          </a:p>
          <a:p>
            <a:r>
              <a:rPr lang="fr-CA" dirty="0"/>
              <a:t>Les fruits non fabriqués sont une perte de rendement invisible!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11</a:t>
            </a:fld>
            <a:endParaRPr lang="fr-CA"/>
          </a:p>
        </p:txBody>
      </p:sp>
    </p:spTree>
    <p:extLst>
      <p:ext uri="{BB962C8B-B14F-4D97-AF65-F5344CB8AC3E}">
        <p14:creationId xmlns:p14="http://schemas.microsoft.com/office/powerpoint/2010/main" val="391349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 période à risque, avec l’automatisation, on est capable de programmer des pulse de déshumidification dans des fréquences précises en fonction des risques que la maladie apporte. Exemple: Botrytis 12h M olive; 4h.  </a:t>
            </a:r>
          </a:p>
          <a:p>
            <a:endParaRPr lang="fr-CA" dirty="0"/>
          </a:p>
          <a:p>
            <a:r>
              <a:rPr lang="fr-CA" dirty="0"/>
              <a:t>UN plant malade perd son énergie pour fabriquer des fruits: moins de feuilles; moins de capteurs de photosynthèse, perte vigueur,..  avortement</a:t>
            </a:r>
          </a:p>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12</a:t>
            </a:fld>
            <a:endParaRPr lang="fr-CA"/>
          </a:p>
        </p:txBody>
      </p:sp>
    </p:spTree>
    <p:extLst>
      <p:ext uri="{BB962C8B-B14F-4D97-AF65-F5344CB8AC3E}">
        <p14:creationId xmlns:p14="http://schemas.microsoft.com/office/powerpoint/2010/main" val="312331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Selon que c’est une journée ensoleillée ou nuageuse; on va ajuster la température en fonction. </a:t>
            </a:r>
          </a:p>
          <a:p>
            <a:r>
              <a:rPr lang="fr-CA" dirty="0"/>
              <a:t>Le système va limiter la ventilation si la température n’est pas atteinte; </a:t>
            </a:r>
          </a:p>
          <a:p>
            <a:endParaRPr lang="fr-CA" dirty="0"/>
          </a:p>
          <a:p>
            <a:r>
              <a:rPr lang="fr-CA" dirty="0"/>
              <a:t>Souvent, en contrôle manuel, soit qu’on ne fait pas de pulse parce que ça demande du temps et du suivi, soit qu’on le met en tout temps, mais on ne contrôle pas les ouvrants, cela crée alors des températures mal ajustées en fonction des besoins de la culture.. On aura alors d’autres problèmes; et on trouve que ca coûte trop cher! </a:t>
            </a:r>
          </a:p>
          <a:p>
            <a:r>
              <a:rPr lang="fr-CA" dirty="0"/>
              <a:t>Alors soit on ne le fait pas </a:t>
            </a:r>
            <a:r>
              <a:rPr lang="fr-CA" dirty="0" err="1"/>
              <a:t>dutout</a:t>
            </a:r>
            <a:r>
              <a:rPr lang="fr-CA" dirty="0"/>
              <a:t>! Et on a des pertes dues aux maladies. </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13</a:t>
            </a:fld>
            <a:endParaRPr lang="fr-CA"/>
          </a:p>
        </p:txBody>
      </p:sp>
    </p:spTree>
    <p:extLst>
      <p:ext uri="{BB962C8B-B14F-4D97-AF65-F5344CB8AC3E}">
        <p14:creationId xmlns:p14="http://schemas.microsoft.com/office/powerpoint/2010/main" val="332430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 concept dont on entend de plus en plus parler!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pas du temps mais c’est de l’énergie!</a:t>
            </a:r>
          </a:p>
          <a:p>
            <a:endParaRPr lang="fr-CA" dirty="0"/>
          </a:p>
          <a:p>
            <a:r>
              <a:rPr lang="fr-CA" dirty="0"/>
              <a:t>Combien de fois on se rend compte, une fois au champ que le soleil vient de sortir, et on court ouvrir les roll </a:t>
            </a:r>
            <a:r>
              <a:rPr lang="fr-CA" dirty="0" err="1"/>
              <a:t>ups</a:t>
            </a:r>
            <a:r>
              <a:rPr lang="fr-CA" dirty="0"/>
              <a:t>!</a:t>
            </a:r>
          </a:p>
          <a:p>
            <a:endParaRPr lang="fr-CA" dirty="0"/>
          </a:p>
          <a:p>
            <a:r>
              <a:rPr lang="fr-CA" dirty="0"/>
              <a:t>Une serre qu’on </a:t>
            </a:r>
            <a:r>
              <a:rPr lang="fr-CA" dirty="0" err="1"/>
              <a:t>deshumidifie</a:t>
            </a:r>
            <a:r>
              <a:rPr lang="fr-CA" dirty="0"/>
              <a:t> en prévention, une culture moins stressée sera moins sensible aux maladies: on aura moins de traitements phyto a faire.</a:t>
            </a:r>
          </a:p>
          <a:p>
            <a:endParaRPr lang="fr-CA" dirty="0"/>
          </a:p>
          <a:p>
            <a:r>
              <a:rPr lang="fr-CA" dirty="0"/>
              <a:t>On travaille plus en prévention qu’en réaction. </a:t>
            </a:r>
          </a:p>
          <a:p>
            <a:endParaRPr lang="fr-CA" dirty="0"/>
          </a:p>
          <a:p>
            <a:r>
              <a:rPr lang="fr-CA" dirty="0"/>
              <a:t>On est dans le planifié et non dans l’urgence.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14</a:t>
            </a:fld>
            <a:endParaRPr lang="fr-CA"/>
          </a:p>
        </p:txBody>
      </p:sp>
    </p:spTree>
    <p:extLst>
      <p:ext uri="{BB962C8B-B14F-4D97-AF65-F5344CB8AC3E}">
        <p14:creationId xmlns:p14="http://schemas.microsoft.com/office/powerpoint/2010/main" val="1686941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 concept dont on entend de plus en plus parler!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pas du temps mais c’est de l’énergie!</a:t>
            </a:r>
          </a:p>
          <a:p>
            <a:endParaRPr lang="fr-CA" dirty="0"/>
          </a:p>
          <a:p>
            <a:r>
              <a:rPr lang="fr-CA" dirty="0"/>
              <a:t>Combien de fois on se rend compte, une fois au champ que le soleil vient de sortir, et on court ouvrir les roll </a:t>
            </a:r>
            <a:r>
              <a:rPr lang="fr-CA" dirty="0" err="1"/>
              <a:t>ups</a:t>
            </a:r>
            <a:r>
              <a:rPr lang="fr-CA" dirty="0"/>
              <a:t>!</a:t>
            </a:r>
          </a:p>
          <a:p>
            <a:endParaRPr lang="fr-CA" dirty="0"/>
          </a:p>
          <a:p>
            <a:r>
              <a:rPr lang="fr-CA" dirty="0"/>
              <a:t>Une serre qu’on </a:t>
            </a:r>
            <a:r>
              <a:rPr lang="fr-CA" dirty="0" err="1"/>
              <a:t>deshumidifie</a:t>
            </a:r>
            <a:r>
              <a:rPr lang="fr-CA" dirty="0"/>
              <a:t> en prévention, une culture moins stressée sera moins sensible aux maladies: on aura moins de traitements phyto a faire.</a:t>
            </a:r>
          </a:p>
          <a:p>
            <a:endParaRPr lang="fr-CA" dirty="0"/>
          </a:p>
          <a:p>
            <a:r>
              <a:rPr lang="fr-CA" dirty="0"/>
              <a:t>On travaille plus en prévention qu’en réaction. </a:t>
            </a:r>
          </a:p>
          <a:p>
            <a:endParaRPr lang="fr-CA" dirty="0"/>
          </a:p>
          <a:p>
            <a:r>
              <a:rPr lang="fr-CA" dirty="0"/>
              <a:t>On est dans le planifié et non dans l’urgence.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15</a:t>
            </a:fld>
            <a:endParaRPr lang="fr-CA"/>
          </a:p>
        </p:txBody>
      </p:sp>
    </p:spTree>
    <p:extLst>
      <p:ext uri="{BB962C8B-B14F-4D97-AF65-F5344CB8AC3E}">
        <p14:creationId xmlns:p14="http://schemas.microsoft.com/office/powerpoint/2010/main" val="38507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Calibri" panose="020F0502020204030204" pitchFamily="34" charset="0"/>
              </a:rPr>
              <a:t>Parlant d’éviter les oublis, voici l’impact majeur de retarder l’ouverture le matin: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Calibri" panose="020F0502020204030204" pitchFamily="34" charset="0"/>
              </a:rPr>
              <a:t>Le matin d’une belle journée; une journée « payante » en lumière (matière première) les plants doivent s’échauffer tranquillement à mesure que l’intensité lumineuse augmente.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Calibri" panose="020F0502020204030204" pitchFamily="34" charset="0"/>
              </a:rPr>
              <a:t>Il faut réchauffer la serre pour activer les plants (accélérer leur activité physiologique).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Calibri" panose="020F0502020204030204" pitchFamily="34" charset="0"/>
              </a:rPr>
              <a:t>Pour activer les plants: il faut augmenter la température et diminuer graduellement l’humidité jusqu’à se trouver dans la zone de confort du plant.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Calibri" panose="020F0502020204030204" pitchFamily="34" charset="0"/>
              </a:rPr>
              <a:t>C’est vraiment comme une préparation à un marathon.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Calibri" panose="020F0502020204030204" pitchFamily="34" charset="0"/>
              </a:rPr>
              <a:t>SI on laisse la température monter mais qu’on ne diminue pas l’humidité, le plant ne peut pas transpirer suffisamment pour accélérer son activité physiologique et se refroidir.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Calibri" panose="020F0502020204030204" pitchFamily="34" charset="0"/>
              </a:rPr>
              <a:t>Quand on va finir par ouvrir les côtés, c’est comme si on va lui demander de partir sur un sprint; ce sera court, et le plant épuisera sa capacité trop rapidement.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Calibri" panose="020F0502020204030204" pitchFamily="34" charset="0"/>
              </a:rPr>
              <a:t>Résultat: stress/ fermeture de stomates/ non utilisation de la lumière disponible…</a:t>
            </a:r>
          </a:p>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16</a:t>
            </a:fld>
            <a:endParaRPr lang="fr-CA"/>
          </a:p>
        </p:txBody>
      </p:sp>
    </p:spTree>
    <p:extLst>
      <p:ext uri="{BB962C8B-B14F-4D97-AF65-F5344CB8AC3E}">
        <p14:creationId xmlns:p14="http://schemas.microsoft.com/office/powerpoint/2010/main" val="181752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17</a:t>
            </a:fld>
            <a:endParaRPr lang="fr-CA"/>
          </a:p>
        </p:txBody>
      </p:sp>
    </p:spTree>
    <p:extLst>
      <p:ext uri="{BB962C8B-B14F-4D97-AF65-F5344CB8AC3E}">
        <p14:creationId xmlns:p14="http://schemas.microsoft.com/office/powerpoint/2010/main" val="115217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18</a:t>
            </a:fld>
            <a:endParaRPr lang="fr-CA"/>
          </a:p>
        </p:txBody>
      </p:sp>
    </p:spTree>
    <p:extLst>
      <p:ext uri="{BB962C8B-B14F-4D97-AF65-F5344CB8AC3E}">
        <p14:creationId xmlns:p14="http://schemas.microsoft.com/office/powerpoint/2010/main" val="3928050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Combien de fois oubliez vous l’irrigation à ON ou à OFF chaque semaine? Chaque saison?</a:t>
            </a:r>
          </a:p>
          <a:p>
            <a:endParaRPr lang="fr-CA" dirty="0"/>
          </a:p>
          <a:p>
            <a:r>
              <a:rPr lang="fr-CA" dirty="0"/>
              <a:t>Au même titre que précédemment, pour amener le plant dans une zone de confort pour bien travailler; ça prend l’équilibre entre la température; l’humidité et les apport d’eau : LE TOUT en fonction de l’INTENSITÉ de la lumière reçue. </a:t>
            </a:r>
          </a:p>
          <a:p>
            <a:r>
              <a:rPr lang="fr-CA" dirty="0"/>
              <a:t>Dans mon exemple de marathon précédemment, quand le sprint arrive, c’est justement l’eau qui fait crasher la machine!! </a:t>
            </a:r>
          </a:p>
          <a:p>
            <a:endParaRPr lang="fr-CA" dirty="0"/>
          </a:p>
          <a:p>
            <a:r>
              <a:rPr lang="fr-CA" dirty="0"/>
              <a:t>On a vu des gains jusqu’à 30 % de  rendement par l’automatisation de l’irrigation: à condition d’être bien programmé!!! </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19</a:t>
            </a:fld>
            <a:endParaRPr lang="fr-CA"/>
          </a:p>
        </p:txBody>
      </p:sp>
    </p:spTree>
    <p:extLst>
      <p:ext uri="{BB962C8B-B14F-4D97-AF65-F5344CB8AC3E}">
        <p14:creationId xmlns:p14="http://schemas.microsoft.com/office/powerpoint/2010/main" val="3025080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20</a:t>
            </a:fld>
            <a:endParaRPr lang="fr-CA"/>
          </a:p>
        </p:txBody>
      </p:sp>
    </p:spTree>
    <p:extLst>
      <p:ext uri="{BB962C8B-B14F-4D97-AF65-F5344CB8AC3E}">
        <p14:creationId xmlns:p14="http://schemas.microsoft.com/office/powerpoint/2010/main" val="81798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highlight>
                  <a:srgbClr val="FFFF00"/>
                </a:highlight>
              </a:rPr>
              <a:t>Ajuster les numéros!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a:t>
            </a:fld>
            <a:endParaRPr lang="fr-CA"/>
          </a:p>
        </p:txBody>
      </p:sp>
    </p:spTree>
    <p:extLst>
      <p:ext uri="{BB962C8B-B14F-4D97-AF65-F5344CB8AC3E}">
        <p14:creationId xmlns:p14="http://schemas.microsoft.com/office/powerpoint/2010/main" val="396079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Parlant d’éviter les oublis, </a:t>
            </a:r>
          </a:p>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21</a:t>
            </a:fld>
            <a:endParaRPr lang="fr-CA"/>
          </a:p>
        </p:txBody>
      </p:sp>
    </p:spTree>
    <p:extLst>
      <p:ext uri="{BB962C8B-B14F-4D97-AF65-F5344CB8AC3E}">
        <p14:creationId xmlns:p14="http://schemas.microsoft.com/office/powerpoint/2010/main" val="68875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22</a:t>
            </a:fld>
            <a:endParaRPr lang="fr-CA"/>
          </a:p>
        </p:txBody>
      </p:sp>
    </p:spTree>
    <p:extLst>
      <p:ext uri="{BB962C8B-B14F-4D97-AF65-F5344CB8AC3E}">
        <p14:creationId xmlns:p14="http://schemas.microsoft.com/office/powerpoint/2010/main" val="3679644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départ, j’ai des sondes qui mesurent des paramètre climatiques que je désire contrôler.</a:t>
            </a:r>
          </a:p>
          <a:p>
            <a:endParaRPr lang="fr-CA" dirty="0"/>
          </a:p>
          <a:p>
            <a:r>
              <a:rPr lang="fr-CA" dirty="0"/>
              <a:t>Sonde température et humidité co2 etc. </a:t>
            </a:r>
          </a:p>
          <a:p>
            <a:endParaRPr lang="fr-CA" dirty="0"/>
          </a:p>
          <a:p>
            <a:r>
              <a:rPr lang="fr-CA" dirty="0"/>
              <a:t>Sonde analogique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23</a:t>
            </a:fld>
            <a:endParaRPr lang="fr-CA"/>
          </a:p>
        </p:txBody>
      </p:sp>
    </p:spTree>
    <p:extLst>
      <p:ext uri="{BB962C8B-B14F-4D97-AF65-F5344CB8AC3E}">
        <p14:creationId xmlns:p14="http://schemas.microsoft.com/office/powerpoint/2010/main" val="3053285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pH et CE ne sont pas pris en compte par tous les contrôleurs!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24</a:t>
            </a:fld>
            <a:endParaRPr lang="fr-CA"/>
          </a:p>
        </p:txBody>
      </p:sp>
    </p:spTree>
    <p:extLst>
      <p:ext uri="{BB962C8B-B14F-4D97-AF65-F5344CB8AC3E}">
        <p14:creationId xmlns:p14="http://schemas.microsoft.com/office/powerpoint/2010/main" val="2202549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pH et CE ne sont pas pris en compte par tous les contrôleurs!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25</a:t>
            </a:fld>
            <a:endParaRPr lang="fr-CA"/>
          </a:p>
        </p:txBody>
      </p:sp>
    </p:spTree>
    <p:extLst>
      <p:ext uri="{BB962C8B-B14F-4D97-AF65-F5344CB8AC3E}">
        <p14:creationId xmlns:p14="http://schemas.microsoft.com/office/powerpoint/2010/main" val="449465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Si on était dans un bâtiment isolé, les éléments extérieurs ce serait relativement facile. </a:t>
            </a:r>
          </a:p>
          <a:p>
            <a:r>
              <a:rPr lang="fr-CA" dirty="0"/>
              <a:t>Mais ici on doit prendre en compte les éléments suivants. </a:t>
            </a:r>
          </a:p>
          <a:p>
            <a:endParaRPr lang="fr-CA" dirty="0"/>
          </a:p>
          <a:p>
            <a:r>
              <a:rPr lang="fr-CA" dirty="0"/>
              <a:t>Ce sont des sondes qui nous rapportent de l’information à tenir en compte dans les consignes. </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26</a:t>
            </a:fld>
            <a:endParaRPr lang="fr-CA"/>
          </a:p>
        </p:txBody>
      </p:sp>
    </p:spTree>
    <p:extLst>
      <p:ext uri="{BB962C8B-B14F-4D97-AF65-F5344CB8AC3E}">
        <p14:creationId xmlns:p14="http://schemas.microsoft.com/office/powerpoint/2010/main" val="1791242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27</a:t>
            </a:fld>
            <a:endParaRPr lang="fr-CA"/>
          </a:p>
        </p:txBody>
      </p:sp>
    </p:spTree>
    <p:extLst>
      <p:ext uri="{BB962C8B-B14F-4D97-AF65-F5344CB8AC3E}">
        <p14:creationId xmlns:p14="http://schemas.microsoft.com/office/powerpoint/2010/main" val="1903258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28</a:t>
            </a:fld>
            <a:endParaRPr lang="fr-CA"/>
          </a:p>
        </p:txBody>
      </p:sp>
    </p:spTree>
    <p:extLst>
      <p:ext uri="{BB962C8B-B14F-4D97-AF65-F5344CB8AC3E}">
        <p14:creationId xmlns:p14="http://schemas.microsoft.com/office/powerpoint/2010/main" val="608868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 qui n’est pas motorisé ne peut pas être automatisé!!!</a:t>
            </a:r>
          </a:p>
          <a:p>
            <a:endParaRPr lang="fr-CA" dirty="0"/>
          </a:p>
          <a:p>
            <a:r>
              <a:rPr lang="fr-CA" dirty="0"/>
              <a:t>Horizontal air flow</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29</a:t>
            </a:fld>
            <a:endParaRPr lang="fr-CA"/>
          </a:p>
        </p:txBody>
      </p:sp>
    </p:spTree>
    <p:extLst>
      <p:ext uri="{BB962C8B-B14F-4D97-AF65-F5344CB8AC3E}">
        <p14:creationId xmlns:p14="http://schemas.microsoft.com/office/powerpoint/2010/main" val="4259925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4 périodes on préfère!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30</a:t>
            </a:fld>
            <a:endParaRPr lang="fr-CA"/>
          </a:p>
        </p:txBody>
      </p:sp>
    </p:spTree>
    <p:extLst>
      <p:ext uri="{BB962C8B-B14F-4D97-AF65-F5344CB8AC3E}">
        <p14:creationId xmlns:p14="http://schemas.microsoft.com/office/powerpoint/2010/main" val="242619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highlight>
                  <a:srgbClr val="FFFF00"/>
                </a:highlight>
              </a:rPr>
              <a:t>Ajuster les numéros!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a:t>
            </a:fld>
            <a:endParaRPr lang="fr-CA"/>
          </a:p>
        </p:txBody>
      </p:sp>
    </p:spTree>
    <p:extLst>
      <p:ext uri="{BB962C8B-B14F-4D97-AF65-F5344CB8AC3E}">
        <p14:creationId xmlns:p14="http://schemas.microsoft.com/office/powerpoint/2010/main" val="2144328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31</a:t>
            </a:fld>
            <a:endParaRPr lang="fr-CA"/>
          </a:p>
        </p:txBody>
      </p:sp>
    </p:spTree>
    <p:extLst>
      <p:ext uri="{BB962C8B-B14F-4D97-AF65-F5344CB8AC3E}">
        <p14:creationId xmlns:p14="http://schemas.microsoft.com/office/powerpoint/2010/main" val="1229724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4 périodes on préfère!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32</a:t>
            </a:fld>
            <a:endParaRPr lang="fr-CA"/>
          </a:p>
        </p:txBody>
      </p:sp>
    </p:spTree>
    <p:extLst>
      <p:ext uri="{BB962C8B-B14F-4D97-AF65-F5344CB8AC3E}">
        <p14:creationId xmlns:p14="http://schemas.microsoft.com/office/powerpoint/2010/main" val="3930459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Expliquer d’avance la consigne secondaire.. Ventilation sous 15 C par exemple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33</a:t>
            </a:fld>
            <a:endParaRPr lang="fr-CA"/>
          </a:p>
        </p:txBody>
      </p:sp>
    </p:spTree>
    <p:extLst>
      <p:ext uri="{BB962C8B-B14F-4D97-AF65-F5344CB8AC3E}">
        <p14:creationId xmlns:p14="http://schemas.microsoft.com/office/powerpoint/2010/main" val="3122704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Montrer les périodes les cibles chauffage et ventilation et la sonde de température</a:t>
            </a:r>
          </a:p>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34</a:t>
            </a:fld>
            <a:endParaRPr lang="fr-CA"/>
          </a:p>
        </p:txBody>
      </p:sp>
    </p:spTree>
    <p:extLst>
      <p:ext uri="{BB962C8B-B14F-4D97-AF65-F5344CB8AC3E}">
        <p14:creationId xmlns:p14="http://schemas.microsoft.com/office/powerpoint/2010/main" val="3597382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Dead band: délai pour valider la lecture et éviter les arrêts départs des équipements.</a:t>
            </a:r>
          </a:p>
          <a:p>
            <a:endParaRPr lang="fr-CA" dirty="0"/>
          </a:p>
          <a:p>
            <a:r>
              <a:rPr lang="fr-CA" dirty="0" err="1"/>
              <a:t>Ramping</a:t>
            </a:r>
            <a:r>
              <a:rPr lang="fr-CA" dirty="0"/>
              <a:t>: Ici on décide le la vitesse de changement de période. Limité à 90 min dans le cas de </a:t>
            </a:r>
            <a:r>
              <a:rPr lang="fr-CA" dirty="0" err="1"/>
              <a:t>Igrow</a:t>
            </a:r>
            <a:r>
              <a:rPr lang="fr-CA" dirty="0"/>
              <a:t> </a:t>
            </a:r>
          </a:p>
          <a:p>
            <a:endParaRPr lang="fr-CA" dirty="0"/>
          </a:p>
          <a:p>
            <a:r>
              <a:rPr lang="fr-CA" dirty="0"/>
              <a:t>Selon les contrôleurs, on peut ou pas jouer sur cet aspect. </a:t>
            </a:r>
          </a:p>
          <a:p>
            <a:endParaRPr lang="fr-CA" dirty="0"/>
          </a:p>
          <a:p>
            <a:r>
              <a:rPr lang="fr-CA" dirty="0"/>
              <a:t>Il est préférable de pouvoir choisir ses heures de périodes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35</a:t>
            </a:fld>
            <a:endParaRPr lang="fr-CA"/>
          </a:p>
        </p:txBody>
      </p:sp>
    </p:spTree>
    <p:extLst>
      <p:ext uri="{BB962C8B-B14F-4D97-AF65-F5344CB8AC3E}">
        <p14:creationId xmlns:p14="http://schemas.microsoft.com/office/powerpoint/2010/main" val="1159557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Graduelle:  souvent équipement basé sur un temps d’ouverture; qui se transforme en % d’ouverture. </a:t>
            </a:r>
          </a:p>
          <a:p>
            <a:r>
              <a:rPr lang="fr-CA" dirty="0"/>
              <a:t>Calibration. </a:t>
            </a:r>
          </a:p>
          <a:p>
            <a:r>
              <a:rPr lang="fr-CA" dirty="0"/>
              <a:t>Ventilation / valves de chauffage eau chaude..</a:t>
            </a:r>
          </a:p>
          <a:p>
            <a:endParaRPr lang="fr-CA" dirty="0"/>
          </a:p>
          <a:p>
            <a:r>
              <a:rPr lang="fr-CA" dirty="0"/>
              <a:t>ON/OFF</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36</a:t>
            </a:fld>
            <a:endParaRPr lang="fr-CA"/>
          </a:p>
        </p:txBody>
      </p:sp>
    </p:spTree>
    <p:extLst>
      <p:ext uri="{BB962C8B-B14F-4D97-AF65-F5344CB8AC3E}">
        <p14:creationId xmlns:p14="http://schemas.microsoft.com/office/powerpoint/2010/main" val="1033152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Même graphique que précédemment Ici on voir en bas: les pulses de chauffage des 2 fournaises, la pression positive et les 2 ouvrants qui ouvrent graduellement parce qu’on s’approche de la cible de ventilation.</a:t>
            </a:r>
          </a:p>
          <a:p>
            <a:endParaRPr lang="fr-CA" dirty="0"/>
          </a:p>
          <a:p>
            <a:r>
              <a:rPr lang="fr-CA" dirty="0"/>
              <a:t>IMPORTANCE des graphiques! On aime pouvoir consulter les graphiques et voir en un seul coup d’œil les variables importantes.</a:t>
            </a:r>
          </a:p>
          <a:p>
            <a:r>
              <a:rPr lang="fr-CA" dirty="0"/>
              <a:t>Faut aussi avoir accès à l’historique de nos données. </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37</a:t>
            </a:fld>
            <a:endParaRPr lang="fr-CA"/>
          </a:p>
        </p:txBody>
      </p:sp>
    </p:spTree>
    <p:extLst>
      <p:ext uri="{BB962C8B-B14F-4D97-AF65-F5344CB8AC3E}">
        <p14:creationId xmlns:p14="http://schemas.microsoft.com/office/powerpoint/2010/main" val="4126281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Graph priva </a:t>
            </a:r>
          </a:p>
          <a:p>
            <a:r>
              <a:rPr lang="fr-CA" dirty="0"/>
              <a:t>Lumière cibles, </a:t>
            </a:r>
            <a:r>
              <a:rPr lang="fr-CA" dirty="0" err="1"/>
              <a:t>sensors</a:t>
            </a:r>
            <a:r>
              <a:rPr lang="fr-CA" dirty="0"/>
              <a:t> et humidité!</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38</a:t>
            </a:fld>
            <a:endParaRPr lang="fr-CA"/>
          </a:p>
        </p:txBody>
      </p:sp>
    </p:spTree>
    <p:extLst>
      <p:ext uri="{BB962C8B-B14F-4D97-AF65-F5344CB8AC3E}">
        <p14:creationId xmlns:p14="http://schemas.microsoft.com/office/powerpoint/2010/main" val="3879189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Exemple de courbe de tensiomètre que ce soit géré par le tensiomètre ou le pyranomètre</a:t>
            </a:r>
          </a:p>
          <a:p>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39</a:t>
            </a:fld>
            <a:endParaRPr lang="fr-CA"/>
          </a:p>
        </p:txBody>
      </p:sp>
    </p:spTree>
    <p:extLst>
      <p:ext uri="{BB962C8B-B14F-4D97-AF65-F5344CB8AC3E}">
        <p14:creationId xmlns:p14="http://schemas.microsoft.com/office/powerpoint/2010/main" val="89140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40</a:t>
            </a:fld>
            <a:endParaRPr lang="fr-CA"/>
          </a:p>
        </p:txBody>
      </p:sp>
    </p:spTree>
    <p:extLst>
      <p:ext uri="{BB962C8B-B14F-4D97-AF65-F5344CB8AC3E}">
        <p14:creationId xmlns:p14="http://schemas.microsoft.com/office/powerpoint/2010/main" val="414950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Chauffage est la 2</a:t>
            </a:r>
            <a:r>
              <a:rPr lang="fr-CA" baseline="30000" dirty="0"/>
              <a:t>e</a:t>
            </a:r>
            <a:r>
              <a:rPr lang="fr-CA" dirty="0"/>
              <a:t> dépense après la main d’œuvre dans la serre. </a:t>
            </a:r>
          </a:p>
          <a:p>
            <a:r>
              <a:rPr lang="fr-CA" dirty="0"/>
              <a:t>Il importe de bien le prendre en charge. </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a:t>
            </a:fld>
            <a:endParaRPr lang="fr-CA"/>
          </a:p>
        </p:txBody>
      </p:sp>
    </p:spTree>
    <p:extLst>
      <p:ext uri="{BB962C8B-B14F-4D97-AF65-F5344CB8AC3E}">
        <p14:creationId xmlns:p14="http://schemas.microsoft.com/office/powerpoint/2010/main" val="3789129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41</a:t>
            </a:fld>
            <a:endParaRPr lang="fr-CA"/>
          </a:p>
        </p:txBody>
      </p:sp>
    </p:spTree>
    <p:extLst>
      <p:ext uri="{BB962C8B-B14F-4D97-AF65-F5344CB8AC3E}">
        <p14:creationId xmlns:p14="http://schemas.microsoft.com/office/powerpoint/2010/main" val="861151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Parfois l’installation peut vous coûter le même prix que le contrôleur! </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42</a:t>
            </a:fld>
            <a:endParaRPr lang="fr-CA"/>
          </a:p>
        </p:txBody>
      </p:sp>
    </p:spTree>
    <p:extLst>
      <p:ext uri="{BB962C8B-B14F-4D97-AF65-F5344CB8AC3E}">
        <p14:creationId xmlns:p14="http://schemas.microsoft.com/office/powerpoint/2010/main" val="3939118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contrôleurs vous envoie une alarme quand les cibles sont dépassées </a:t>
            </a:r>
          </a:p>
          <a:p>
            <a:r>
              <a:rPr lang="fr-CA" dirty="0"/>
              <a:t>Mais ça prend aussi une alarme indépendante quand le contrôleur est dans le champ!</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43</a:t>
            </a:fld>
            <a:endParaRPr lang="fr-CA"/>
          </a:p>
        </p:txBody>
      </p:sp>
    </p:spTree>
    <p:extLst>
      <p:ext uri="{BB962C8B-B14F-4D97-AF65-F5344CB8AC3E}">
        <p14:creationId xmlns:p14="http://schemas.microsoft.com/office/powerpoint/2010/main" val="3048248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Difficile de comparer et de donner une </a:t>
            </a:r>
            <a:r>
              <a:rPr lang="fr-CA" dirty="0" err="1"/>
              <a:t>braquette</a:t>
            </a:r>
            <a:r>
              <a:rPr lang="fr-CA" dirty="0"/>
              <a:t> fiable.</a:t>
            </a:r>
          </a:p>
          <a:p>
            <a:r>
              <a:rPr lang="fr-CA" dirty="0"/>
              <a:t>Certains ont un contrôleur centrale et on ajoute des unités</a:t>
            </a:r>
          </a:p>
          <a:p>
            <a:r>
              <a:rPr lang="fr-CA" dirty="0"/>
              <a:t>Certains peuvent aller à la pièce, donc ajouter les équipements à automatiser graduellement..</a:t>
            </a:r>
          </a:p>
          <a:p>
            <a:r>
              <a:rPr lang="fr-CA" dirty="0"/>
              <a:t>Certains ont un package qu’on fait seulement répliquer d’une serre à l’autre.</a:t>
            </a:r>
          </a:p>
          <a:p>
            <a:r>
              <a:rPr lang="fr-CA" dirty="0"/>
              <a:t>Certains ont des frais pour l’application en ligne, d’autre non… </a:t>
            </a:r>
          </a:p>
          <a:p>
            <a:endParaRPr lang="fr-CA" dirty="0"/>
          </a:p>
          <a:p>
            <a:r>
              <a:rPr lang="fr-CA" dirty="0"/>
              <a:t>Morale de l’histoire, selon votre projet: faites faire les soumissions / présentation de produit/ </a:t>
            </a:r>
          </a:p>
          <a:p>
            <a:r>
              <a:rPr lang="fr-CA" dirty="0"/>
              <a:t>Et comparer les détails: filage, installation, service après vente… etc. </a:t>
            </a:r>
          </a:p>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44</a:t>
            </a:fld>
            <a:endParaRPr lang="fr-CA"/>
          </a:p>
        </p:txBody>
      </p:sp>
    </p:spTree>
    <p:extLst>
      <p:ext uri="{BB962C8B-B14F-4D97-AF65-F5344CB8AC3E}">
        <p14:creationId xmlns:p14="http://schemas.microsoft.com/office/powerpoint/2010/main" val="3183064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45</a:t>
            </a:fld>
            <a:endParaRPr lang="fr-CA"/>
          </a:p>
        </p:txBody>
      </p:sp>
    </p:spTree>
    <p:extLst>
      <p:ext uri="{BB962C8B-B14F-4D97-AF65-F5344CB8AC3E}">
        <p14:creationId xmlns:p14="http://schemas.microsoft.com/office/powerpoint/2010/main" val="3639310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CA" dirty="0"/>
              <a:t>Ça dépend beaucoup d’où on part. </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46</a:t>
            </a:fld>
            <a:endParaRPr lang="fr-CA"/>
          </a:p>
        </p:txBody>
      </p:sp>
    </p:spTree>
    <p:extLst>
      <p:ext uri="{BB962C8B-B14F-4D97-AF65-F5344CB8AC3E}">
        <p14:creationId xmlns:p14="http://schemas.microsoft.com/office/powerpoint/2010/main" val="4057951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47</a:t>
            </a:fld>
            <a:endParaRPr lang="fr-CA"/>
          </a:p>
        </p:txBody>
      </p:sp>
    </p:spTree>
    <p:extLst>
      <p:ext uri="{BB962C8B-B14F-4D97-AF65-F5344CB8AC3E}">
        <p14:creationId xmlns:p14="http://schemas.microsoft.com/office/powerpoint/2010/main" val="562608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Ajouter les icones des compagnies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49</a:t>
            </a:fld>
            <a:endParaRPr lang="fr-CA"/>
          </a:p>
        </p:txBody>
      </p:sp>
    </p:spTree>
    <p:extLst>
      <p:ext uri="{BB962C8B-B14F-4D97-AF65-F5344CB8AC3E}">
        <p14:creationId xmlns:p14="http://schemas.microsoft.com/office/powerpoint/2010/main" val="1268236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Ajouter les icones des compagnies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50</a:t>
            </a:fld>
            <a:endParaRPr lang="fr-CA"/>
          </a:p>
        </p:txBody>
      </p:sp>
    </p:spTree>
    <p:extLst>
      <p:ext uri="{BB962C8B-B14F-4D97-AF65-F5344CB8AC3E}">
        <p14:creationId xmlns:p14="http://schemas.microsoft.com/office/powerpoint/2010/main" val="1871864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51</a:t>
            </a:fld>
            <a:endParaRPr lang="fr-CA"/>
          </a:p>
        </p:txBody>
      </p:sp>
    </p:spTree>
    <p:extLst>
      <p:ext uri="{BB962C8B-B14F-4D97-AF65-F5344CB8AC3E}">
        <p14:creationId xmlns:p14="http://schemas.microsoft.com/office/powerpoint/2010/main" val="20619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C’est un peu comme s’engager un technicien 24/7</a:t>
            </a:r>
          </a:p>
          <a:p>
            <a:r>
              <a:rPr lang="fr-CA" dirty="0"/>
              <a:t> mais ça reste que c’est toujours vous le BOSS! </a:t>
            </a:r>
          </a:p>
          <a:p>
            <a:endParaRPr lang="fr-CA" dirty="0"/>
          </a:p>
          <a:p>
            <a:r>
              <a:rPr lang="fr-CA" dirty="0"/>
              <a:t>Le défi c’est de lui dire ce qu’on veut, de bien se faire comprendre par la machine!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6</a:t>
            </a:fld>
            <a:endParaRPr lang="fr-CA"/>
          </a:p>
        </p:txBody>
      </p:sp>
    </p:spTree>
    <p:extLst>
      <p:ext uri="{BB962C8B-B14F-4D97-AF65-F5344CB8AC3E}">
        <p14:creationId xmlns:p14="http://schemas.microsoft.com/office/powerpoint/2010/main" val="3071179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Beau tableau de bord: on voit bien quel équipement fonctionne pour quelle raison.</a:t>
            </a:r>
          </a:p>
          <a:p>
            <a:endParaRPr lang="fr-CA" dirty="0"/>
          </a:p>
          <a:p>
            <a:r>
              <a:rPr lang="fr-CA" dirty="0"/>
              <a:t>VPD en rouge indique de porter attention!</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52</a:t>
            </a:fld>
            <a:endParaRPr lang="fr-CA"/>
          </a:p>
        </p:txBody>
      </p:sp>
    </p:spTree>
    <p:extLst>
      <p:ext uri="{BB962C8B-B14F-4D97-AF65-F5344CB8AC3E}">
        <p14:creationId xmlns:p14="http://schemas.microsoft.com/office/powerpoint/2010/main" val="1838453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Me manque d’information… peu l’utilisent.</a:t>
            </a:r>
          </a:p>
          <a:p>
            <a:endParaRPr lang="fr-CA" dirty="0"/>
          </a:p>
          <a:p>
            <a:r>
              <a:rPr lang="fr-CA" dirty="0"/>
              <a:t>Prix: se dédouble par unité mais gère plusieurs zones à l’intérieur d’une serre. </a:t>
            </a:r>
          </a:p>
          <a:p>
            <a:endParaRPr lang="fr-CA" dirty="0"/>
          </a:p>
          <a:p>
            <a:r>
              <a:rPr lang="fr-CA" dirty="0"/>
              <a:t>(installation fleur, ou hydroponique.. Peut être vraiment intéressant. </a:t>
            </a:r>
          </a:p>
          <a:p>
            <a:endParaRPr lang="fr-CA" dirty="0"/>
          </a:p>
          <a:p>
            <a:r>
              <a:rPr lang="fr-CA" dirty="0"/>
              <a:t>Service Link4:</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53</a:t>
            </a:fld>
            <a:endParaRPr lang="fr-CA"/>
          </a:p>
        </p:txBody>
      </p:sp>
    </p:spTree>
    <p:extLst>
      <p:ext uri="{BB962C8B-B14F-4D97-AF65-F5344CB8AC3E}">
        <p14:creationId xmlns:p14="http://schemas.microsoft.com/office/powerpoint/2010/main" val="3418373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Prend les décisions pour nous.. C’est un avantage, jusqu’à; ce que ça deviennent un inconvénient!</a:t>
            </a:r>
          </a:p>
          <a:p>
            <a:endParaRPr lang="fr-CA" dirty="0"/>
          </a:p>
          <a:p>
            <a:r>
              <a:rPr lang="fr-CA" dirty="0"/>
              <a:t>Ne gère pas l’injection </a:t>
            </a:r>
          </a:p>
          <a:p>
            <a:endParaRPr lang="fr-CA" dirty="0"/>
          </a:p>
          <a:p>
            <a:r>
              <a:rPr lang="fr-CA" dirty="0"/>
              <a:t>Bilingue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54</a:t>
            </a:fld>
            <a:endParaRPr lang="fr-CA"/>
          </a:p>
        </p:txBody>
      </p:sp>
    </p:spTree>
    <p:extLst>
      <p:ext uri="{BB962C8B-B14F-4D97-AF65-F5344CB8AC3E}">
        <p14:creationId xmlns:p14="http://schemas.microsoft.com/office/powerpoint/2010/main" val="343411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Beau panneau de contrôle avec vue d’ensemble et accès aux équipement</a:t>
            </a:r>
          </a:p>
          <a:p>
            <a:endParaRPr lang="fr-CA" dirty="0"/>
          </a:p>
          <a:p>
            <a:r>
              <a:rPr lang="fr-CA" dirty="0"/>
              <a:t>Station météo si le client a l’option</a:t>
            </a:r>
          </a:p>
          <a:p>
            <a:endParaRPr lang="fr-CA" dirty="0"/>
          </a:p>
          <a:p>
            <a:r>
              <a:rPr lang="fr-CA" dirty="0"/>
              <a:t>Option changement de couverture nuageuse, permet les changements rapide de scénario</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55</a:t>
            </a:fld>
            <a:endParaRPr lang="fr-CA"/>
          </a:p>
        </p:txBody>
      </p:sp>
    </p:spTree>
    <p:extLst>
      <p:ext uri="{BB962C8B-B14F-4D97-AF65-F5344CB8AC3E}">
        <p14:creationId xmlns:p14="http://schemas.microsoft.com/office/powerpoint/2010/main" val="2166123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Programmes température: 3 périodes</a:t>
            </a:r>
          </a:p>
          <a:p>
            <a:r>
              <a:rPr lang="fr-CA" dirty="0"/>
              <a:t>H</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56</a:t>
            </a:fld>
            <a:endParaRPr lang="fr-CA"/>
          </a:p>
        </p:txBody>
      </p:sp>
    </p:spTree>
    <p:extLst>
      <p:ext uri="{BB962C8B-B14F-4D97-AF65-F5344CB8AC3E}">
        <p14:creationId xmlns:p14="http://schemas.microsoft.com/office/powerpoint/2010/main" val="2537825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57</a:t>
            </a:fld>
            <a:endParaRPr lang="fr-CA"/>
          </a:p>
        </p:txBody>
      </p:sp>
    </p:spTree>
    <p:extLst>
      <p:ext uri="{BB962C8B-B14F-4D97-AF65-F5344CB8AC3E}">
        <p14:creationId xmlns:p14="http://schemas.microsoft.com/office/powerpoint/2010/main" val="2380892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58</a:t>
            </a:fld>
            <a:endParaRPr lang="fr-CA"/>
          </a:p>
        </p:txBody>
      </p:sp>
    </p:spTree>
    <p:extLst>
      <p:ext uri="{BB962C8B-B14F-4D97-AF65-F5344CB8AC3E}">
        <p14:creationId xmlns:p14="http://schemas.microsoft.com/office/powerpoint/2010/main" val="1999466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Quand on parle de flexibilité, c’est un exemple d’une belle option dans </a:t>
            </a:r>
            <a:r>
              <a:rPr lang="fr-CA" dirty="0" err="1"/>
              <a:t>Maximus</a:t>
            </a:r>
            <a:r>
              <a:rPr lang="fr-CA" dirty="0"/>
              <a:t>:</a:t>
            </a:r>
          </a:p>
          <a:p>
            <a:r>
              <a:rPr lang="fr-CA" dirty="0"/>
              <a:t> On choisi soi même le niveau d’agressivité de notre </a:t>
            </a:r>
            <a:r>
              <a:rPr lang="fr-CA" dirty="0" err="1"/>
              <a:t>deshumidification</a:t>
            </a:r>
            <a:r>
              <a:rPr lang="fr-CA" dirty="0"/>
              <a:t> selon notre situation </a:t>
            </a:r>
          </a:p>
          <a:p>
            <a:endParaRPr lang="fr-CA" dirty="0"/>
          </a:p>
          <a:p>
            <a:r>
              <a:rPr lang="fr-CA" dirty="0"/>
              <a:t>Et on a l’option de conserver en mémoire nos settings par saison pour optimiser la gestion d’année en année. </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59</a:t>
            </a:fld>
            <a:endParaRPr lang="fr-CA"/>
          </a:p>
        </p:txBody>
      </p:sp>
    </p:spTree>
    <p:extLst>
      <p:ext uri="{BB962C8B-B14F-4D97-AF65-F5344CB8AC3E}">
        <p14:creationId xmlns:p14="http://schemas.microsoft.com/office/powerpoint/2010/main" val="1865928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Fonctions de </a:t>
            </a:r>
            <a:r>
              <a:rPr lang="fr-CA" dirty="0" err="1"/>
              <a:t>contôleurs</a:t>
            </a:r>
            <a:r>
              <a:rPr lang="fr-CA" dirty="0"/>
              <a:t> haut de gamme  </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60</a:t>
            </a:fld>
            <a:endParaRPr lang="fr-CA"/>
          </a:p>
        </p:txBody>
      </p:sp>
    </p:spTree>
    <p:extLst>
      <p:ext uri="{BB962C8B-B14F-4D97-AF65-F5344CB8AC3E}">
        <p14:creationId xmlns:p14="http://schemas.microsoft.com/office/powerpoint/2010/main" val="3914801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Ajouter les icones des compagnies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61</a:t>
            </a:fld>
            <a:endParaRPr lang="fr-CA"/>
          </a:p>
        </p:txBody>
      </p:sp>
    </p:spTree>
    <p:extLst>
      <p:ext uri="{BB962C8B-B14F-4D97-AF65-F5344CB8AC3E}">
        <p14:creationId xmlns:p14="http://schemas.microsoft.com/office/powerpoint/2010/main" val="265502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Plusieurs raisons ! Pas toutes facilement chiffrables </a:t>
            </a:r>
          </a:p>
          <a:p>
            <a:endParaRPr lang="fr-CA" dirty="0"/>
          </a:p>
          <a:p>
            <a:r>
              <a:rPr lang="fr-CA" dirty="0"/>
              <a:t>Tout dépendant d’où on part, on aura plus ou moins de gains significatifs.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7</a:t>
            </a:fld>
            <a:endParaRPr lang="fr-CA"/>
          </a:p>
        </p:txBody>
      </p:sp>
    </p:spTree>
    <p:extLst>
      <p:ext uri="{BB962C8B-B14F-4D97-AF65-F5344CB8AC3E}">
        <p14:creationId xmlns:p14="http://schemas.microsoft.com/office/powerpoint/2010/main" val="41900466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62</a:t>
            </a:fld>
            <a:endParaRPr lang="fr-CA"/>
          </a:p>
        </p:txBody>
      </p:sp>
    </p:spTree>
    <p:extLst>
      <p:ext uri="{BB962C8B-B14F-4D97-AF65-F5344CB8AC3E}">
        <p14:creationId xmlns:p14="http://schemas.microsoft.com/office/powerpoint/2010/main" val="24362032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les projets de plus grande envergure avec des systèmes complexes</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63</a:t>
            </a:fld>
            <a:endParaRPr lang="fr-CA"/>
          </a:p>
        </p:txBody>
      </p:sp>
    </p:spTree>
    <p:extLst>
      <p:ext uri="{BB962C8B-B14F-4D97-AF65-F5344CB8AC3E}">
        <p14:creationId xmlns:p14="http://schemas.microsoft.com/office/powerpoint/2010/main" val="701461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début ça va demander un peu de temps pour se familiariser avec le langage du contrôleur.</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effectLst/>
                <a:latin typeface="Calibri" panose="020F0502020204030204" pitchFamily="34" charset="0"/>
                <a:ea typeface="Times New Roman" panose="02020603050405020304" pitchFamily="18" charset="0"/>
                <a:cs typeface="Times New Roman" panose="02020603050405020304" pitchFamily="18" charset="0"/>
              </a:rPr>
              <a:t>Automatiser ne veut pas dire oublier sa serre! </a:t>
            </a:r>
          </a:p>
          <a:p>
            <a:endParaRPr lang="fr-CA" dirty="0"/>
          </a:p>
          <a:p>
            <a:r>
              <a:rPr lang="fr-CA" dirty="0"/>
              <a:t>C’est la nature du travail qui va changer: on sera beaucoup plus dans la réflexion de ce qu’on recherche à avoir comme climat et à le valider plutôt qu’à </a:t>
            </a:r>
            <a:r>
              <a:rPr lang="fr-CA" dirty="0" err="1"/>
              <a:t>courrir</a:t>
            </a:r>
            <a:r>
              <a:rPr lang="fr-CA" dirty="0"/>
              <a:t> ouvrir et fermer!</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64</a:t>
            </a:fld>
            <a:endParaRPr lang="fr-CA"/>
          </a:p>
        </p:txBody>
      </p:sp>
    </p:spTree>
    <p:extLst>
      <p:ext uri="{BB962C8B-B14F-4D97-AF65-F5344CB8AC3E}">
        <p14:creationId xmlns:p14="http://schemas.microsoft.com/office/powerpoint/2010/main" val="494911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Données de </a:t>
            </a:r>
            <a:r>
              <a:rPr lang="fr-CA" dirty="0" err="1"/>
              <a:t>coissance</a:t>
            </a:r>
            <a:r>
              <a:rPr lang="fr-CA" dirty="0"/>
              <a:t>: c’est un gain aussi qui est non négligeable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66</a:t>
            </a:fld>
            <a:endParaRPr lang="fr-CA"/>
          </a:p>
        </p:txBody>
      </p:sp>
    </p:spTree>
    <p:extLst>
      <p:ext uri="{BB962C8B-B14F-4D97-AF65-F5344CB8AC3E}">
        <p14:creationId xmlns:p14="http://schemas.microsoft.com/office/powerpoint/2010/main" val="76115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Encore des raisons!</a:t>
            </a:r>
          </a:p>
          <a:p>
            <a:endParaRPr lang="fr-CA" dirty="0"/>
          </a:p>
          <a:p>
            <a:r>
              <a:rPr lang="fr-CA" dirty="0"/>
              <a:t>Les oublis: c’Est la grosse différence. Vous avez tellement de choses en tête, et les plants sont comme des bébés qui ont des besoins à toute heure…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8</a:t>
            </a:fld>
            <a:endParaRPr lang="fr-CA"/>
          </a:p>
        </p:txBody>
      </p:sp>
    </p:spTree>
    <p:extLst>
      <p:ext uri="{BB962C8B-B14F-4D97-AF65-F5344CB8AC3E}">
        <p14:creationId xmlns:p14="http://schemas.microsoft.com/office/powerpoint/2010/main" val="33282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vais reprendre quelques une des raisons et essayer de vous exposer les plus significatifs!</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9</a:t>
            </a:fld>
            <a:endParaRPr lang="fr-CA"/>
          </a:p>
        </p:txBody>
      </p:sp>
    </p:spTree>
    <p:extLst>
      <p:ext uri="{BB962C8B-B14F-4D97-AF65-F5344CB8AC3E}">
        <p14:creationId xmlns:p14="http://schemas.microsoft.com/office/powerpoint/2010/main" val="273591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CA" dirty="0"/>
              <a:t>Les fruits non fabriqués sont une perte de rendement invisible!</a:t>
            </a:r>
          </a:p>
        </p:txBody>
      </p:sp>
      <p:sp>
        <p:nvSpPr>
          <p:cNvPr id="4" name="Espace réservé du numéro de diapositive 3"/>
          <p:cNvSpPr>
            <a:spLocks noGrp="1"/>
          </p:cNvSpPr>
          <p:nvPr>
            <p:ph type="sldNum" sz="quarter" idx="5"/>
          </p:nvPr>
        </p:nvSpPr>
        <p:spPr/>
        <p:txBody>
          <a:bodyPr/>
          <a:lstStyle/>
          <a:p>
            <a:fld id="{CC32F4A6-583B-43E3-982E-2987CD5D3051}" type="slidenum">
              <a:rPr lang="fr-CA" smtClean="0"/>
              <a:t>10</a:t>
            </a:fld>
            <a:endParaRPr lang="fr-CA"/>
          </a:p>
        </p:txBody>
      </p:sp>
    </p:spTree>
    <p:extLst>
      <p:ext uri="{BB962C8B-B14F-4D97-AF65-F5344CB8AC3E}">
        <p14:creationId xmlns:p14="http://schemas.microsoft.com/office/powerpoint/2010/main" val="192803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197021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279539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239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1762315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7109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303571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3677932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112537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83031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C0DBB9-111B-4073-BB3C-B468B5363F80}" type="datetimeFigureOut">
              <a:rPr lang="fr-CA" smtClean="0"/>
              <a:t>2023-03-13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100681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DC0DBB9-111B-4073-BB3C-B468B5363F80}" type="datetimeFigureOut">
              <a:rPr lang="fr-CA" smtClean="0"/>
              <a:t>2023-03-13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218195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C0DBB9-111B-4073-BB3C-B468B5363F80}" type="datetimeFigureOut">
              <a:rPr lang="fr-CA" smtClean="0"/>
              <a:t>2023-03-13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195945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DC0DBB9-111B-4073-BB3C-B468B5363F80}" type="datetimeFigureOut">
              <a:rPr lang="fr-CA" smtClean="0"/>
              <a:t>2023-03-13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63092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0DBB9-111B-4073-BB3C-B468B5363F80}" type="datetimeFigureOut">
              <a:rPr lang="fr-CA" smtClean="0"/>
              <a:t>2023-03-13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71027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C0DBB9-111B-4073-BB3C-B468B5363F80}" type="datetimeFigureOut">
              <a:rPr lang="fr-CA" smtClean="0"/>
              <a:t>2023-03-13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175400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C0DBB9-111B-4073-BB3C-B468B5363F80}" type="datetimeFigureOut">
              <a:rPr lang="fr-CA" smtClean="0"/>
              <a:t>2023-03-13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FADF9AF-1C8E-44B3-90E0-2016E746609E}" type="slidenum">
              <a:rPr lang="fr-CA" smtClean="0"/>
              <a:t>‹N°›</a:t>
            </a:fld>
            <a:endParaRPr lang="fr-CA"/>
          </a:p>
        </p:txBody>
      </p:sp>
    </p:spTree>
    <p:extLst>
      <p:ext uri="{BB962C8B-B14F-4D97-AF65-F5344CB8AC3E}">
        <p14:creationId xmlns:p14="http://schemas.microsoft.com/office/powerpoint/2010/main" val="271403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C0DBB9-111B-4073-BB3C-B468B5363F80}" type="datetimeFigureOut">
              <a:rPr lang="fr-CA" smtClean="0"/>
              <a:t>2023-03-13</a:t>
            </a:fld>
            <a:endParaRPr lang="fr-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FADF9AF-1C8E-44B3-90E0-2016E746609E}" type="slidenum">
              <a:rPr lang="fr-CA" smtClean="0"/>
              <a:t>‹N°›</a:t>
            </a:fld>
            <a:endParaRPr lang="fr-CA"/>
          </a:p>
        </p:txBody>
      </p:sp>
    </p:spTree>
    <p:extLst>
      <p:ext uri="{BB962C8B-B14F-4D97-AF65-F5344CB8AC3E}">
        <p14:creationId xmlns:p14="http://schemas.microsoft.com/office/powerpoint/2010/main" val="14816586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fr.wikipedia.org/wiki/Fichier:Westland_kassen.jpg" TargetMode="Externa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700808"/>
            <a:ext cx="8172400" cy="3888432"/>
          </a:xfrm>
        </p:spPr>
        <p:txBody>
          <a:bodyPr>
            <a:normAutofit fontScale="90000"/>
          </a:bodyPr>
          <a:lstStyle/>
          <a:p>
            <a:pPr algn="ctr"/>
            <a:br>
              <a:rPr lang="fr-CA" b="1" dirty="0">
                <a:solidFill>
                  <a:schemeClr val="tx1"/>
                </a:solidFill>
              </a:rPr>
            </a:br>
            <a:r>
              <a:rPr lang="fr-CA" sz="4000" dirty="0">
                <a:latin typeface="Calibri"/>
                <a:ea typeface="Calibri" panose="020F0502020204030204" pitchFamily="34" charset="0"/>
                <a:cs typeface="Calibri"/>
              </a:rPr>
              <a:t>L</a:t>
            </a:r>
            <a:r>
              <a:rPr lang="fr-CA" sz="4000" dirty="0">
                <a:effectLst/>
                <a:latin typeface="Calibri"/>
                <a:ea typeface="Times New Roman" panose="02020603050405020304" pitchFamily="18" charset="0"/>
                <a:cs typeface="Calibri"/>
              </a:rPr>
              <a:t>’automatisation des serres trois saisons </a:t>
            </a:r>
            <a:br>
              <a:rPr lang="fr-CA" sz="4000" dirty="0">
                <a:effectLst/>
                <a:latin typeface="Calibri" panose="020F0502020204030204" pitchFamily="34" charset="0"/>
                <a:ea typeface="Times New Roman" panose="02020603050405020304" pitchFamily="18" charset="0"/>
              </a:rPr>
            </a:br>
            <a:r>
              <a:rPr lang="fr-CA" sz="3600" dirty="0">
                <a:solidFill>
                  <a:schemeClr val="accent2">
                    <a:lumMod val="75000"/>
                  </a:schemeClr>
                </a:solidFill>
                <a:latin typeface="Calibri"/>
                <a:ea typeface="Times New Roman" panose="02020603050405020304" pitchFamily="18" charset="0"/>
                <a:cs typeface="Calibri"/>
              </a:rPr>
              <a:t>Automation for 3-seasons </a:t>
            </a:r>
            <a:r>
              <a:rPr lang="fr-CA" sz="3600" dirty="0" err="1">
                <a:solidFill>
                  <a:schemeClr val="accent2">
                    <a:lumMod val="75000"/>
                  </a:schemeClr>
                </a:solidFill>
                <a:latin typeface="Calibri"/>
                <a:ea typeface="Times New Roman" panose="02020603050405020304" pitchFamily="18" charset="0"/>
                <a:cs typeface="Calibri"/>
              </a:rPr>
              <a:t>greenhouses</a:t>
            </a:r>
            <a:r>
              <a:rPr lang="fr-CA" sz="3600" dirty="0">
                <a:solidFill>
                  <a:schemeClr val="accent2">
                    <a:lumMod val="75000"/>
                  </a:schemeClr>
                </a:solidFill>
                <a:latin typeface="Calibri"/>
                <a:ea typeface="Times New Roman" panose="02020603050405020304" pitchFamily="18" charset="0"/>
                <a:cs typeface="Calibri"/>
              </a:rPr>
              <a:t> </a:t>
            </a:r>
            <a:br>
              <a:rPr lang="fr-CA" sz="3600" b="1" dirty="0">
                <a:latin typeface="Calibri"/>
              </a:rPr>
            </a:br>
            <a:br>
              <a:rPr lang="fr-CA" sz="2800" dirty="0">
                <a:solidFill>
                  <a:schemeClr val="bg2">
                    <a:lumMod val="50000"/>
                  </a:schemeClr>
                </a:solidFill>
              </a:rPr>
            </a:br>
            <a:r>
              <a:rPr lang="fr-CA" sz="2800" dirty="0">
                <a:solidFill>
                  <a:schemeClr val="bg2">
                    <a:lumMod val="50000"/>
                  </a:schemeClr>
                </a:solidFill>
              </a:rPr>
              <a:t>par/by  </a:t>
            </a:r>
            <a:r>
              <a:rPr lang="fr-CA" sz="3600" dirty="0">
                <a:solidFill>
                  <a:schemeClr val="bg2">
                    <a:lumMod val="50000"/>
                  </a:schemeClr>
                </a:solidFill>
              </a:rPr>
              <a:t>Elisabeth Vychytil </a:t>
            </a:r>
            <a:r>
              <a:rPr lang="fr-CA" sz="2800" dirty="0" err="1">
                <a:solidFill>
                  <a:schemeClr val="bg2">
                    <a:lumMod val="50000"/>
                  </a:schemeClr>
                </a:solidFill>
              </a:rPr>
              <a:t>Dta</a:t>
            </a:r>
            <a:br>
              <a:rPr lang="fr-CA" sz="3600" dirty="0">
                <a:solidFill>
                  <a:schemeClr val="bg2">
                    <a:lumMod val="50000"/>
                  </a:schemeClr>
                </a:solidFill>
              </a:rPr>
            </a:br>
            <a:r>
              <a:rPr lang="fr-CA" sz="3100" dirty="0">
                <a:solidFill>
                  <a:schemeClr val="bg2">
                    <a:lumMod val="50000"/>
                  </a:schemeClr>
                </a:solidFill>
              </a:rPr>
              <a:t>Climax Conseils</a:t>
            </a:r>
          </a:p>
        </p:txBody>
      </p:sp>
      <p:pic>
        <p:nvPicPr>
          <p:cNvPr id="4" name="Picture 2" descr="http://upload.wikimedia.org/wikipedia/commons/thumb/2/21/Westland_kassen.jpg/440px-Westland_kassen.jpg">
            <a:hlinkClick r:id="rId2"/>
          </p:cNvPr>
          <p:cNvPicPr>
            <a:picLocks noChangeAspect="1" noChangeArrowheads="1"/>
          </p:cNvPicPr>
          <p:nvPr/>
        </p:nvPicPr>
        <p:blipFill>
          <a:blip r:embed="rId3" cstate="print"/>
          <a:srcRect/>
          <a:stretch>
            <a:fillRect/>
          </a:stretch>
        </p:blipFill>
        <p:spPr bwMode="auto">
          <a:xfrm>
            <a:off x="406116" y="122830"/>
            <a:ext cx="4191000"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 2"/>
          <p:cNvPicPr>
            <a:picLocks noChangeAspect="1"/>
          </p:cNvPicPr>
          <p:nvPr/>
        </p:nvPicPr>
        <p:blipFill>
          <a:blip r:embed="rId4"/>
          <a:stretch>
            <a:fillRect/>
          </a:stretch>
        </p:blipFill>
        <p:spPr>
          <a:xfrm>
            <a:off x="107504" y="4970168"/>
            <a:ext cx="1930897" cy="1771200"/>
          </a:xfrm>
          <a:prstGeom prst="rect">
            <a:avLst/>
          </a:prstGeom>
        </p:spPr>
      </p:pic>
    </p:spTree>
    <p:extLst>
      <p:ext uri="{BB962C8B-B14F-4D97-AF65-F5344CB8AC3E}">
        <p14:creationId xmlns:p14="http://schemas.microsoft.com/office/powerpoint/2010/main" val="8867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490793" cy="1320800"/>
          </a:xfrm>
        </p:spPr>
        <p:txBody>
          <a:bodyPr>
            <a:normAutofit fontScale="90000"/>
          </a:bodyPr>
          <a:lstStyle/>
          <a:p>
            <a:r>
              <a:rPr lang="fr-CA" dirty="0"/>
              <a:t>2- Pour augmenter les rendements</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increase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yields</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p:txBody>
          <a:bodyPr>
            <a:normAutofit lnSpcReduction="10000"/>
          </a:bodyPr>
          <a:lstStyle/>
          <a:p>
            <a:r>
              <a:rPr lang="fr-CA" sz="1800" dirty="0">
                <a:effectLst/>
                <a:ea typeface="Times New Roman" panose="02020603050405020304" pitchFamily="18" charset="0"/>
              </a:rPr>
              <a:t>En diminuant les écarts rapides de température et d’humidité: </a:t>
            </a:r>
          </a:p>
          <a:p>
            <a:pPr lvl="1"/>
            <a:r>
              <a:rPr lang="fr-CA" dirty="0">
                <a:cs typeface="Calibri" panose="020F0502020204030204" pitchFamily="34" charset="0"/>
              </a:rPr>
              <a:t>Éviter des stress aux plants;</a:t>
            </a:r>
          </a:p>
          <a:p>
            <a:pPr lvl="1"/>
            <a:r>
              <a:rPr lang="fr-CA" dirty="0">
                <a:cs typeface="Calibri" panose="020F0502020204030204" pitchFamily="34" charset="0"/>
              </a:rPr>
              <a:t>Éviter les bris de séquence dans la fabrication de fruits;</a:t>
            </a:r>
          </a:p>
          <a:p>
            <a:pPr lvl="1"/>
            <a:r>
              <a:rPr lang="fr-CA" dirty="0">
                <a:ea typeface="Times New Roman" panose="02020603050405020304" pitchFamily="18" charset="0"/>
              </a:rPr>
              <a:t>Éviter la fermeture des stomates et le flétrissement en trop basse humidité.</a:t>
            </a:r>
          </a:p>
          <a:p>
            <a:endParaRPr lang="fr-CA" sz="1800" dirty="0">
              <a:effectLst/>
              <a:ea typeface="Times New Roman" panose="02020603050405020304" pitchFamily="18" charset="0"/>
            </a:endParaRP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By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rapid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temperature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humidity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differences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Avoid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stress to the plants;</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Avoid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sequence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breakage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fruit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making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Avoid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closing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stomata</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wilting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too</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low</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humidity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endParaRPr lang="fr-CA" dirty="0">
              <a:effectLst/>
              <a:ea typeface="Times New Roman" panose="02020603050405020304" pitchFamily="18" charset="0"/>
            </a:endParaRPr>
          </a:p>
        </p:txBody>
      </p:sp>
    </p:spTree>
    <p:extLst>
      <p:ext uri="{BB962C8B-B14F-4D97-AF65-F5344CB8AC3E}">
        <p14:creationId xmlns:p14="http://schemas.microsoft.com/office/powerpoint/2010/main" val="136642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490793" cy="1320800"/>
          </a:xfrm>
        </p:spPr>
        <p:txBody>
          <a:bodyPr>
            <a:normAutofit fontScale="90000"/>
          </a:bodyPr>
          <a:lstStyle/>
          <a:p>
            <a:r>
              <a:rPr lang="fr-CA" dirty="0"/>
              <a:t>2- Pour augmenter les rendements</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increase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yields</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p:txBody>
          <a:bodyPr vert="horz" lIns="91440" tIns="45720" rIns="91440" bIns="45720" rtlCol="0" anchor="t">
            <a:normAutofit/>
          </a:bodyPr>
          <a:lstStyle/>
          <a:p>
            <a:pPr lvl="1"/>
            <a:r>
              <a:rPr lang="fr-CA" dirty="0">
                <a:cs typeface="Calibri" panose="020F0502020204030204" pitchFamily="34" charset="0"/>
              </a:rPr>
              <a:t>Éviter le manque de transpiration en trop haute humidité;</a:t>
            </a:r>
          </a:p>
          <a:p>
            <a:pPr lvl="2"/>
            <a:r>
              <a:rPr lang="fr-CA" dirty="0">
                <a:cs typeface="Calibri" panose="020F0502020204030204" pitchFamily="34" charset="0"/>
              </a:rPr>
              <a:t>Éviter la pourriture apicale.</a:t>
            </a:r>
            <a:endParaRPr lang="fr-CA" dirty="0">
              <a:ea typeface="Times New Roman" panose="02020603050405020304" pitchFamily="18" charset="0"/>
            </a:endParaRPr>
          </a:p>
          <a:p>
            <a:pPr lvl="2"/>
            <a:r>
              <a:rPr lang="fr-CA" dirty="0">
                <a:ea typeface="Times New Roman" panose="02020603050405020304" pitchFamily="18" charset="0"/>
              </a:rPr>
              <a:t>Ralentissement de photosynthèse (croissance)</a:t>
            </a:r>
          </a:p>
          <a:p>
            <a:pPr lvl="1"/>
            <a:r>
              <a:rPr lang="fr-CA" dirty="0">
                <a:cs typeface="Calibri"/>
              </a:rPr>
              <a:t>Éviter le virage trop reproductif;</a:t>
            </a:r>
          </a:p>
          <a:p>
            <a:pPr lvl="1"/>
            <a:r>
              <a:rPr lang="fr-CA" dirty="0">
                <a:cs typeface="Calibri" panose="020F0502020204030204" pitchFamily="34" charset="0"/>
              </a:rPr>
              <a:t>Permettre l’entrée du CO2 par changement d’air.</a:t>
            </a:r>
            <a:endParaRPr lang="fr-CA" dirty="0"/>
          </a:p>
          <a:p>
            <a:pPr lvl="1"/>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Avoid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lack</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sweating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too</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high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humidity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2"/>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Avoid</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apical rot.</a:t>
            </a:r>
          </a:p>
          <a:p>
            <a:pPr lvl="2"/>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Slow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photosynthesis</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growth</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Avoid</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turning</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too</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productive;</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Allow</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entry of CO2 by air change.</a:t>
            </a:r>
          </a:p>
          <a:p>
            <a:pPr lvl="1"/>
            <a:endParaRPr lang="fr-CA" dirty="0">
              <a:cs typeface="Calibri" panose="020F0502020204030204" pitchFamily="34" charset="0"/>
            </a:endParaRPr>
          </a:p>
        </p:txBody>
      </p:sp>
    </p:spTree>
    <p:extLst>
      <p:ext uri="{BB962C8B-B14F-4D97-AF65-F5344CB8AC3E}">
        <p14:creationId xmlns:p14="http://schemas.microsoft.com/office/powerpoint/2010/main" val="82296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395537" y="609600"/>
            <a:ext cx="8352928" cy="2243336"/>
          </a:xfrm>
        </p:spPr>
        <p:txBody>
          <a:bodyPr>
            <a:normAutofit fontScale="90000"/>
          </a:bodyPr>
          <a:lstStyle/>
          <a:p>
            <a:r>
              <a:rPr lang="fr-CA" dirty="0"/>
              <a:t>2- Pour diminuer la pression des maladies et des insectes par la déshumidification</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pressure of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diseases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insects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by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dehumidification</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a:xfrm>
            <a:off x="683568" y="2636912"/>
            <a:ext cx="6347714" cy="3880773"/>
          </a:xfrm>
        </p:spPr>
        <p:txBody>
          <a:bodyPr vert="horz" lIns="91440" tIns="45720" rIns="91440" bIns="45720" rtlCol="0" anchor="t">
            <a:normAutofit lnSpcReduction="10000"/>
          </a:bodyPr>
          <a:lstStyle/>
          <a:p>
            <a:r>
              <a:rPr lang="fr-CA" dirty="0">
                <a:effectLst/>
                <a:ea typeface="Times New Roman" panose="02020603050405020304" pitchFamily="18" charset="0"/>
                <a:cs typeface="Calibri" panose="020F0502020204030204" pitchFamily="34" charset="0"/>
              </a:rPr>
              <a:t>En maintenant l’humidité dans les cibles désirées pour:</a:t>
            </a:r>
          </a:p>
          <a:p>
            <a:pPr lvl="1"/>
            <a:r>
              <a:rPr lang="fr-CA" dirty="0">
                <a:ea typeface="Times New Roman" panose="02020603050405020304" pitchFamily="18" charset="0"/>
                <a:cs typeface="Calibri"/>
              </a:rPr>
              <a:t>Éviter les maladies;</a:t>
            </a:r>
            <a:endParaRPr lang="fr-CA" dirty="0">
              <a:ea typeface="Times New Roman" panose="02020603050405020304" pitchFamily="18" charset="0"/>
              <a:cs typeface="Calibri" panose="020F0502020204030204" pitchFamily="34" charset="0"/>
            </a:endParaRPr>
          </a:p>
          <a:p>
            <a:pPr lvl="2"/>
            <a:r>
              <a:rPr lang="fr-CA" dirty="0">
                <a:ea typeface="Times New Roman" panose="02020603050405020304" pitchFamily="18" charset="0"/>
                <a:cs typeface="Calibri" panose="020F0502020204030204" pitchFamily="34" charset="0"/>
              </a:rPr>
              <a:t>Beaucoup plus de fruits commercialisables;</a:t>
            </a:r>
          </a:p>
          <a:p>
            <a:pPr lvl="1"/>
            <a:r>
              <a:rPr lang="fr-CA" dirty="0">
                <a:ea typeface="Times New Roman" panose="02020603050405020304" pitchFamily="18" charset="0"/>
                <a:cs typeface="Calibri"/>
              </a:rPr>
              <a:t>Avoir un meilleur contrôle des acariens; </a:t>
            </a:r>
            <a:endParaRPr lang="fr-CA" dirty="0">
              <a:ea typeface="Times New Roman" panose="02020603050405020304" pitchFamily="18" charset="0"/>
              <a:cs typeface="Calibri" panose="020F0502020204030204" pitchFamily="34" charset="0"/>
            </a:endParaRPr>
          </a:p>
          <a:p>
            <a:pPr lvl="1"/>
            <a:r>
              <a:rPr lang="fr-CA" dirty="0">
                <a:ea typeface="Times New Roman" panose="02020603050405020304" pitchFamily="18" charset="0"/>
                <a:cs typeface="Calibri"/>
              </a:rPr>
              <a:t>Améliorer la qualité de pollinisation.</a:t>
            </a:r>
            <a:endParaRPr lang="fr-CA" dirty="0">
              <a:ea typeface="Times New Roman" panose="02020603050405020304" pitchFamily="18" charset="0"/>
              <a:cs typeface="Calibri" panose="020F0502020204030204" pitchFamily="34" charset="0"/>
            </a:endParaRPr>
          </a:p>
          <a:p>
            <a:endParaRPr lang="fr-CA" dirty="0">
              <a:ea typeface="Times New Roman" panose="02020603050405020304" pitchFamily="18" charset="0"/>
              <a:cs typeface="Calibri" panose="020F0502020204030204" pitchFamily="34" charset="0"/>
            </a:endParaRP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By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keeping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humidity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within</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desired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targets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Avoid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diseases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2"/>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Many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more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marketable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fruits;</a:t>
            </a:r>
          </a:p>
          <a:p>
            <a:pPr lvl="1"/>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Have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better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control of mites;</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Improve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pollination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quality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effectLst/>
              <a:ea typeface="Times New Roman" panose="02020603050405020304" pitchFamily="18" charset="0"/>
              <a:cs typeface="Calibri" panose="020F0502020204030204" pitchFamily="34" charset="0"/>
            </a:endParaRPr>
          </a:p>
          <a:p>
            <a:endParaRPr lang="fr-CA" dirty="0">
              <a:effectLst/>
              <a:ea typeface="Times New Roman" panose="02020603050405020304" pitchFamily="18" charset="0"/>
              <a:cs typeface="Calibri" panose="020F0502020204030204" pitchFamily="34" charset="0"/>
            </a:endParaRPr>
          </a:p>
          <a:p>
            <a:pPr lvl="1"/>
            <a:endParaRPr lang="fr-CA" sz="1800" dirty="0">
              <a:effectLst/>
              <a:ea typeface="Times New Roman" panose="02020603050405020304" pitchFamily="18" charset="0"/>
              <a:cs typeface="Calibri" panose="020F0502020204030204" pitchFamily="34" charset="0"/>
            </a:endParaRPr>
          </a:p>
          <a:p>
            <a:endParaRPr lang="fr-CA" dirty="0"/>
          </a:p>
        </p:txBody>
      </p:sp>
    </p:spTree>
    <p:extLst>
      <p:ext uri="{BB962C8B-B14F-4D97-AF65-F5344CB8AC3E}">
        <p14:creationId xmlns:p14="http://schemas.microsoft.com/office/powerpoint/2010/main" val="331855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490793" cy="1320800"/>
          </a:xfrm>
        </p:spPr>
        <p:txBody>
          <a:bodyPr>
            <a:normAutofit fontScale="90000"/>
          </a:bodyPr>
          <a:lstStyle/>
          <a:p>
            <a:r>
              <a:rPr lang="fr-CA" dirty="0"/>
              <a:t>2- Pour réduire le coût de chauffage</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cost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heating</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a:xfrm>
            <a:off x="609599" y="1954772"/>
            <a:ext cx="6347714" cy="3880773"/>
          </a:xfrm>
        </p:spPr>
        <p:txBody>
          <a:bodyPr vert="horz" lIns="91440" tIns="45720" rIns="91440" bIns="45720" rtlCol="0" anchor="t">
            <a:normAutofit/>
          </a:bodyPr>
          <a:lstStyle/>
          <a:p>
            <a:r>
              <a:rPr lang="fr-CA" dirty="0">
                <a:effectLst/>
                <a:ea typeface="Calibri" panose="020F0502020204030204" pitchFamily="34" charset="0"/>
                <a:cs typeface="Calibri" panose="020F0502020204030204" pitchFamily="34" charset="0"/>
              </a:rPr>
              <a:t>On chauffe au besoin et selon le besoin des plants;</a:t>
            </a:r>
          </a:p>
          <a:p>
            <a:r>
              <a:rPr lang="fr-CA" dirty="0">
                <a:ea typeface="Calibri" panose="020F0502020204030204" pitchFamily="34" charset="0"/>
                <a:cs typeface="Calibri" panose="020F0502020204030204" pitchFamily="34" charset="0"/>
              </a:rPr>
              <a:t>On contrôle la ventilation en fonction du chauffage;</a:t>
            </a:r>
          </a:p>
          <a:p>
            <a:r>
              <a:rPr lang="fr-CA" dirty="0">
                <a:ea typeface="Calibri" panose="020F0502020204030204" pitchFamily="34" charset="0"/>
                <a:cs typeface="Calibri"/>
              </a:rPr>
              <a:t>O</a:t>
            </a:r>
            <a:r>
              <a:rPr lang="fr-CA" dirty="0">
                <a:effectLst/>
                <a:ea typeface="Calibri" panose="020F0502020204030204" pitchFamily="34" charset="0"/>
                <a:cs typeface="Calibri"/>
              </a:rPr>
              <a:t>n peut </a:t>
            </a:r>
            <a:r>
              <a:rPr lang="fr-CA" dirty="0">
                <a:ea typeface="Calibri" panose="020F0502020204030204" pitchFamily="34" charset="0"/>
                <a:cs typeface="Calibri"/>
              </a:rPr>
              <a:t>déshumidifier par pulse et non par chauffage ou ventilation continue.</a:t>
            </a:r>
          </a:p>
          <a:p>
            <a:endParaRPr lang="fr-CA" sz="1800" dirty="0">
              <a:effectLst/>
              <a:latin typeface="Calibri" panose="020F0502020204030204" pitchFamily="34" charset="0"/>
              <a:ea typeface="Calibri" panose="020F0502020204030204" pitchFamily="34" charset="0"/>
              <a:cs typeface="Calibri"/>
            </a:endParaRP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Heat as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needed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as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needed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by the plants;</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Ventilation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according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heating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Dehumidifying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can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done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by pulse and not by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continuous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heating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or ventilation.</a:t>
            </a:r>
          </a:p>
          <a:p>
            <a:pPr marL="0" indent="0">
              <a:buNone/>
            </a:pPr>
            <a:r>
              <a:rPr lang="fr-CA" dirty="0">
                <a:ea typeface="Calibri" panose="020F0502020204030204" pitchFamily="34" charset="0"/>
                <a:cs typeface="Calibri"/>
              </a:rPr>
              <a:t> </a:t>
            </a:r>
            <a:endParaRPr lang="fr-CA" dirty="0">
              <a:effectLst/>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65142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490793" cy="1320800"/>
          </a:xfrm>
        </p:spPr>
        <p:txBody>
          <a:bodyPr>
            <a:normAutofit fontScale="90000"/>
          </a:bodyPr>
          <a:lstStyle/>
          <a:p>
            <a:r>
              <a:rPr lang="fr-CA" dirty="0"/>
              <a:t>2- Pour diminuer le temps de travail</a:t>
            </a:r>
            <a: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a:t>
            </a:r>
            <a:br>
              <a:rPr lang="fr-CA" dirty="0"/>
            </a:b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p:txBody>
          <a:bodyPr/>
          <a:lstStyle/>
          <a:p>
            <a:r>
              <a:rPr lang="fr-CA" dirty="0">
                <a:effectLst/>
                <a:ea typeface="Calibri" panose="020F0502020204030204" pitchFamily="34" charset="0"/>
                <a:cs typeface="Calibri" panose="020F0502020204030204" pitchFamily="34" charset="0"/>
              </a:rPr>
              <a:t>Tout d’abord : on diminue la charge mentale!</a:t>
            </a:r>
          </a:p>
          <a:p>
            <a:r>
              <a:rPr lang="fr-CA" dirty="0">
                <a:ea typeface="Calibri" panose="020F0502020204030204" pitchFamily="34" charset="0"/>
                <a:cs typeface="Calibri" panose="020F0502020204030204" pitchFamily="34" charset="0"/>
              </a:rPr>
              <a:t>On évite les allers-retours pour ouvrir et fermer.</a:t>
            </a:r>
          </a:p>
          <a:p>
            <a:pPr lvl="1"/>
            <a:r>
              <a:rPr lang="fr-CA" dirty="0"/>
              <a:t>Vous pouvez réagir à distance.</a:t>
            </a:r>
          </a:p>
          <a:p>
            <a:endParaRPr lang="fr-CA" dirty="0">
              <a:ea typeface="Calibri" panose="020F0502020204030204" pitchFamily="34" charset="0"/>
              <a:cs typeface="Calibri" panose="020F0502020204030204" pitchFamily="34" charset="0"/>
            </a:endParaRP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First of all: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mental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load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avoid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going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back and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forth</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open and close.</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 can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react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remotely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ea typeface="Calibri" panose="020F0502020204030204" pitchFamily="34" charset="0"/>
              <a:cs typeface="Calibri" panose="020F0502020204030204" pitchFamily="34" charset="0"/>
            </a:endParaRPr>
          </a:p>
          <a:p>
            <a:endParaRPr lang="fr-CA" dirty="0">
              <a:ea typeface="Calibri" panose="020F0502020204030204" pitchFamily="34" charset="0"/>
              <a:cs typeface="Calibri" panose="020F0502020204030204" pitchFamily="34" charset="0"/>
            </a:endParaRPr>
          </a:p>
          <a:p>
            <a:endParaRPr lang="fr-CA"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456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490793" cy="1320800"/>
          </a:xfrm>
        </p:spPr>
        <p:txBody>
          <a:bodyPr>
            <a:normAutofit fontScale="90000"/>
          </a:bodyPr>
          <a:lstStyle/>
          <a:p>
            <a:r>
              <a:rPr lang="fr-CA" dirty="0"/>
              <a:t>2- Pour diminuer le temps de travail</a:t>
            </a:r>
            <a: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a:t>
            </a:r>
            <a:br>
              <a:rPr lang="fr-CA" dirty="0"/>
            </a:b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p:txBody>
          <a:bodyPr/>
          <a:lstStyle/>
          <a:p>
            <a:r>
              <a:rPr lang="fr-CA" dirty="0"/>
              <a:t>Permet que le tout puisse se contrôler en votre absence.</a:t>
            </a:r>
          </a:p>
          <a:p>
            <a:r>
              <a:rPr lang="fr-CA" dirty="0"/>
              <a:t>Permet de déléguer plus facilement. </a:t>
            </a:r>
          </a:p>
          <a:p>
            <a:r>
              <a:rPr lang="fr-CA" dirty="0">
                <a:ea typeface="Calibri" panose="020F0502020204030204" pitchFamily="34" charset="0"/>
                <a:cs typeface="Calibri" panose="020F0502020204030204" pitchFamily="34" charset="0"/>
              </a:rPr>
              <a:t>Réduit le nombre de traitements phytosanitaires.</a:t>
            </a:r>
          </a:p>
          <a:p>
            <a:endParaRPr lang="fr-CA" sz="1800" dirty="0">
              <a:effectLst/>
              <a:latin typeface="Calibri" panose="020F0502020204030204" pitchFamily="34" charset="0"/>
              <a:ea typeface="Calibri" panose="020F0502020204030204" pitchFamily="34" charset="0"/>
              <a:cs typeface="Calibri" panose="020F0502020204030204" pitchFamily="34" charset="0"/>
            </a:endParaRPr>
          </a:p>
          <a:p>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Allows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everything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absence.</a:t>
            </a:r>
          </a:p>
          <a:p>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Makes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easier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delegate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number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phytosanitary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treatments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ea typeface="Calibri" panose="020F0502020204030204" pitchFamily="34" charset="0"/>
              <a:cs typeface="Calibri" panose="020F0502020204030204" pitchFamily="34" charset="0"/>
            </a:endParaRPr>
          </a:p>
          <a:p>
            <a:endParaRPr lang="fr-CA" dirty="0">
              <a:ea typeface="Calibri" panose="020F0502020204030204" pitchFamily="34" charset="0"/>
              <a:cs typeface="Calibri" panose="020F0502020204030204" pitchFamily="34" charset="0"/>
            </a:endParaRPr>
          </a:p>
          <a:p>
            <a:endParaRPr lang="fr-CA"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375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490793" cy="1320800"/>
          </a:xfrm>
        </p:spPr>
        <p:txBody>
          <a:bodyPr>
            <a:normAutofit fontScale="90000"/>
          </a:bodyPr>
          <a:lstStyle/>
          <a:p>
            <a:r>
              <a:rPr lang="fr-CA" dirty="0"/>
              <a:t>2- Pour diminuer le temps de travail</a:t>
            </a:r>
            <a: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a:t>
            </a:r>
            <a:br>
              <a:rPr lang="fr-CA" dirty="0"/>
            </a:b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p:txBody>
          <a:bodyPr/>
          <a:lstStyle/>
          <a:p>
            <a:pPr marL="0" indent="0">
              <a:buNone/>
            </a:pPr>
            <a:endParaRPr lang="fr-CA" dirty="0"/>
          </a:p>
          <a:p>
            <a:r>
              <a:rPr lang="fr-CA" dirty="0">
                <a:latin typeface="Calibri" panose="020F0502020204030204" pitchFamily="34" charset="0"/>
                <a:ea typeface="Calibri" panose="020F0502020204030204" pitchFamily="34" charset="0"/>
                <a:cs typeface="Calibri" panose="020F0502020204030204" pitchFamily="34" charset="0"/>
              </a:rPr>
              <a:t>Quel est l’impact du retard de l’ouverture des côtés le matin d’une belle journée. </a:t>
            </a:r>
          </a:p>
          <a:p>
            <a:endParaRPr lang="fr-CA" dirty="0">
              <a:latin typeface="Calibri" panose="020F0502020204030204" pitchFamily="34" charset="0"/>
              <a:ea typeface="Calibri" panose="020F0502020204030204" pitchFamily="34" charset="0"/>
              <a:cs typeface="Calibri" panose="020F0502020204030204" pitchFamily="34" charset="0"/>
            </a:endParaRPr>
          </a:p>
          <a:p>
            <a:endParaRPr lang="fr-CA" dirty="0">
              <a:latin typeface="Calibri" panose="020F0502020204030204" pitchFamily="34" charset="0"/>
              <a:ea typeface="Calibri" panose="020F0502020204030204" pitchFamily="34" charset="0"/>
              <a:cs typeface="Calibri" panose="020F0502020204030204" pitchFamily="34" charset="0"/>
            </a:endParaRPr>
          </a:p>
          <a:p>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What</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is</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mpact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delay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opening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sides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morning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beautiful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fr-CA" b="1" dirty="0">
              <a:solidFill>
                <a:schemeClr val="accent2">
                  <a:lumMod val="7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fr-CA"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931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490793" cy="1320800"/>
          </a:xfrm>
        </p:spPr>
        <p:txBody>
          <a:bodyPr>
            <a:normAutofit fontScale="90000"/>
          </a:bodyPr>
          <a:lstStyle/>
          <a:p>
            <a:r>
              <a:rPr lang="fr-CA" dirty="0"/>
              <a:t>2- Pour diminuer le temps de travail</a:t>
            </a:r>
            <a: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a:xfrm>
            <a:off x="609598" y="1628800"/>
            <a:ext cx="7706817" cy="4464496"/>
          </a:xfrm>
        </p:spPr>
        <p:txBody>
          <a:bodyPr>
            <a:normAutofit lnSpcReduction="10000"/>
          </a:bodyPr>
          <a:lstStyle/>
          <a:p>
            <a:r>
              <a:rPr lang="fr-CA" dirty="0">
                <a:ea typeface="Times New Roman" panose="02020603050405020304" pitchFamily="18" charset="0"/>
                <a:cs typeface="Calibri" panose="020F0502020204030204" pitchFamily="34" charset="0"/>
              </a:rPr>
              <a:t>Les fruits non fabriqués sont des pertes! </a:t>
            </a:r>
          </a:p>
          <a:p>
            <a:pPr lvl="1"/>
            <a:r>
              <a:rPr lang="fr-CA" dirty="0">
                <a:ea typeface="Times New Roman" panose="02020603050405020304" pitchFamily="18" charset="0"/>
                <a:cs typeface="Calibri" panose="020F0502020204030204" pitchFamily="34" charset="0"/>
              </a:rPr>
              <a:t>Et elles coûtent cher!</a:t>
            </a:r>
          </a:p>
          <a:p>
            <a:r>
              <a:rPr lang="fr-CA" dirty="0">
                <a:ea typeface="Times New Roman" panose="02020603050405020304" pitchFamily="18" charset="0"/>
                <a:cs typeface="Calibri" panose="020F0502020204030204" pitchFamily="34" charset="0"/>
              </a:rPr>
              <a:t>Si une grappe avorte: on doit quand même attacher,  effeuiller, récolter, trier, laver, jeter, pulvériser, etc…</a:t>
            </a:r>
          </a:p>
          <a:p>
            <a:r>
              <a:rPr lang="fr-CA" dirty="0">
                <a:effectLst/>
                <a:ea typeface="Times New Roman" panose="02020603050405020304" pitchFamily="18" charset="0"/>
                <a:cs typeface="Calibri" panose="020F0502020204030204" pitchFamily="34" charset="0"/>
              </a:rPr>
              <a:t>Des </a:t>
            </a:r>
            <a:r>
              <a:rPr lang="fr-CA" dirty="0">
                <a:ea typeface="Times New Roman" panose="02020603050405020304" pitchFamily="18" charset="0"/>
                <a:cs typeface="Calibri" panose="020F0502020204030204" pitchFamily="34" charset="0"/>
              </a:rPr>
              <a:t>plants sains donnent des fruits de qualité qui demandent moins de conditionnement et ont un meilleur calibre.</a:t>
            </a:r>
          </a:p>
          <a:p>
            <a:endParaRPr lang="fr-CA" dirty="0">
              <a:ea typeface="Times New Roman" panose="02020603050405020304" pitchFamily="18" charset="0"/>
              <a:cs typeface="Calibri" panose="020F0502020204030204" pitchFamily="34" charset="0"/>
            </a:endParaRPr>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Unmade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fruit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loss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expensive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If a fruit cluster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abort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still</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have to tie,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deleaf</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harvest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sort,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wash</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throw</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spray, etc.</a:t>
            </a:r>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Healthy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plants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produce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quality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fruit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requires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less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conditioning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has a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better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caliber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effectLst/>
              <a:ea typeface="Times New Roman" panose="02020603050405020304" pitchFamily="18" charset="0"/>
              <a:cs typeface="Calibri" panose="020F0502020204030204" pitchFamily="34" charset="0"/>
            </a:endParaRPr>
          </a:p>
          <a:p>
            <a:endParaRPr lang="fr-CA" sz="18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1" indent="0">
              <a:buNone/>
            </a:pPr>
            <a:endParaRPr lang="fr-CA" b="1"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26634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994849" cy="1320800"/>
          </a:xfrm>
        </p:spPr>
        <p:txBody>
          <a:bodyPr>
            <a:normAutofit fontScale="90000"/>
          </a:bodyPr>
          <a:lstStyle/>
          <a:p>
            <a:r>
              <a:rPr lang="fr-CA" dirty="0"/>
              <a:t>2- Pour diminuer le temps de travail</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a:t>
            </a:r>
            <a:br>
              <a:rPr lang="fr-CA" dirty="0"/>
            </a:b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a:xfrm>
            <a:off x="755576" y="1628800"/>
            <a:ext cx="6347714" cy="3880773"/>
          </a:xfrm>
        </p:spPr>
        <p:txBody>
          <a:bodyPr/>
          <a:lstStyle/>
          <a:p>
            <a:pPr marL="0" indent="0">
              <a:buNone/>
            </a:pPr>
            <a:endParaRPr lang="fr-CA" dirty="0"/>
          </a:p>
          <a:p>
            <a:pPr marL="0" indent="0" algn="ctr">
              <a:buNone/>
            </a:pPr>
            <a:endParaRPr lang="fr-CA" sz="24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fr-CA" sz="2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fr-CA" sz="2400" dirty="0">
                <a:effectLst/>
                <a:latin typeface="Calibri" panose="020F0502020204030204" pitchFamily="34" charset="0"/>
                <a:ea typeface="Calibri" panose="020F0502020204030204" pitchFamily="34" charset="0"/>
                <a:cs typeface="Calibri" panose="020F0502020204030204" pitchFamily="34" charset="0"/>
              </a:rPr>
              <a:t>Ça vous arrive d’oublier votre arrosage???</a:t>
            </a:r>
          </a:p>
          <a:p>
            <a:pPr marL="0" indent="0" algn="ctr">
              <a:buNone/>
            </a:pPr>
            <a:endParaRPr lang="fr-CA" sz="2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Sometimes</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forget</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watering</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gn="ctr">
              <a:buNone/>
            </a:pPr>
            <a:endParaRPr lang="fr-CA"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845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8210873" cy="1320800"/>
          </a:xfrm>
        </p:spPr>
        <p:txBody>
          <a:bodyPr>
            <a:normAutofit fontScale="90000"/>
          </a:bodyPr>
          <a:lstStyle/>
          <a:p>
            <a:r>
              <a:rPr lang="fr-CA" dirty="0"/>
              <a:t>2- Pour diminuer le temps de travail</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a:xfrm>
            <a:off x="683568" y="2204864"/>
            <a:ext cx="6347714" cy="3880773"/>
          </a:xfrm>
        </p:spPr>
        <p:txBody>
          <a:bodyPr>
            <a:normAutofit/>
          </a:bodyPr>
          <a:lstStyle/>
          <a:p>
            <a:r>
              <a:rPr lang="fr-CA" dirty="0">
                <a:ea typeface="Calibri" panose="020F0502020204030204" pitchFamily="34" charset="0"/>
                <a:cs typeface="Calibri" panose="020F0502020204030204" pitchFamily="34" charset="0"/>
              </a:rPr>
              <a:t>L’i</a:t>
            </a:r>
            <a:r>
              <a:rPr lang="fr-CA" dirty="0">
                <a:effectLst/>
                <a:ea typeface="Calibri" panose="020F0502020204030204" pitchFamily="34" charset="0"/>
                <a:cs typeface="Calibri" panose="020F0502020204030204" pitchFamily="34" charset="0"/>
              </a:rPr>
              <a:t>rrigation: probablement le plus grand gain en automatisation!</a:t>
            </a:r>
          </a:p>
          <a:p>
            <a:r>
              <a:rPr lang="fr-CA" dirty="0">
                <a:ea typeface="Calibri" panose="020F0502020204030204" pitchFamily="34" charset="0"/>
                <a:cs typeface="Calibri" panose="020F0502020204030204" pitchFamily="34" charset="0"/>
              </a:rPr>
              <a:t>*Ça ne veut pas dire qu’on ne doit plus valider notre sol ou substrat manuellement!!!</a:t>
            </a: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Irrigation: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probably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biggest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gain in automation!</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*This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not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mean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no longer have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validate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soil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or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substrate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manually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ea typeface="Calibri" panose="020F0502020204030204" pitchFamily="34" charset="0"/>
              <a:cs typeface="Calibri" panose="020F0502020204030204" pitchFamily="34" charset="0"/>
            </a:endParaRPr>
          </a:p>
          <a:p>
            <a:pPr marL="457200" lvl="1" indent="0">
              <a:buNone/>
            </a:pPr>
            <a:endParaRPr lang="fr-CA" sz="1800" dirty="0">
              <a:ea typeface="Calibri" panose="020F0502020204030204" pitchFamily="34" charset="0"/>
              <a:cs typeface="Times New Roman" panose="02020603050405020304" pitchFamily="18" charset="0"/>
            </a:endParaRPr>
          </a:p>
          <a:p>
            <a:pPr lvl="1"/>
            <a:endParaRPr lang="fr-CA"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7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836712"/>
            <a:ext cx="7024744" cy="1143000"/>
          </a:xfrm>
        </p:spPr>
        <p:txBody>
          <a:bodyPr anchor="ctr">
            <a:normAutofit fontScale="90000"/>
          </a:bodyPr>
          <a:lstStyle/>
          <a:p>
            <a:r>
              <a:rPr lang="fr-CA" sz="4000" dirty="0">
                <a:latin typeface="Trebuchet MS"/>
                <a:cs typeface="Calibri"/>
              </a:rPr>
              <a:t>Introduction</a:t>
            </a:r>
            <a:r>
              <a:rPr lang="fr-CA" sz="3600" dirty="0"/>
              <a:t> </a:t>
            </a:r>
            <a:br>
              <a:rPr lang="fr-CA" sz="3600" dirty="0"/>
            </a:br>
            <a:endParaRPr lang="fr-CA" dirty="0"/>
          </a:p>
        </p:txBody>
      </p:sp>
      <p:sp>
        <p:nvSpPr>
          <p:cNvPr id="3" name="Espace réservé du contenu 2"/>
          <p:cNvSpPr>
            <a:spLocks noGrp="1"/>
          </p:cNvSpPr>
          <p:nvPr>
            <p:ph idx="1"/>
          </p:nvPr>
        </p:nvSpPr>
        <p:spPr>
          <a:xfrm>
            <a:off x="1043490" y="1844824"/>
            <a:ext cx="7632964" cy="3393504"/>
          </a:xfrm>
        </p:spPr>
        <p:txBody>
          <a:bodyPr>
            <a:normAutofit lnSpcReduction="10000"/>
          </a:bodyPr>
          <a:lstStyle/>
          <a:p>
            <a:endParaRPr lang="fr-CA" sz="2500" dirty="0"/>
          </a:p>
          <a:p>
            <a:r>
              <a:rPr lang="fr-CA" sz="2500" dirty="0"/>
              <a:t>Par levée de main: qui plante avant le 15 mai?</a:t>
            </a:r>
          </a:p>
          <a:p>
            <a:r>
              <a:rPr lang="fr-CA" sz="2500" dirty="0"/>
              <a:t>Qui a du chauffage?</a:t>
            </a:r>
          </a:p>
          <a:p>
            <a:r>
              <a:rPr lang="fr-CA" sz="2500" dirty="0"/>
              <a:t>Qui a un système automatisé?</a:t>
            </a:r>
          </a:p>
          <a:p>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By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raising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hand: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plants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before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May 15?</a:t>
            </a:r>
          </a:p>
          <a:p>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has a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heating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system?</a:t>
            </a:r>
          </a:p>
          <a:p>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has an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automated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system?</a:t>
            </a:r>
          </a:p>
          <a:p>
            <a:endParaRPr lang="fr-CA" sz="2500" dirty="0"/>
          </a:p>
        </p:txBody>
      </p:sp>
    </p:spTree>
    <p:extLst>
      <p:ext uri="{BB962C8B-B14F-4D97-AF65-F5344CB8AC3E}">
        <p14:creationId xmlns:p14="http://schemas.microsoft.com/office/powerpoint/2010/main" val="323850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8210873" cy="1320800"/>
          </a:xfrm>
        </p:spPr>
        <p:txBody>
          <a:bodyPr>
            <a:normAutofit fontScale="90000"/>
          </a:bodyPr>
          <a:lstStyle/>
          <a:p>
            <a:r>
              <a:rPr lang="fr-CA" dirty="0"/>
              <a:t>2- Pour diminuer le temps de travail</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a:xfrm>
            <a:off x="609599" y="1628800"/>
            <a:ext cx="7850833" cy="5108739"/>
          </a:xfrm>
        </p:spPr>
        <p:txBody>
          <a:bodyPr>
            <a:normAutofit/>
          </a:bodyPr>
          <a:lstStyle/>
          <a:p>
            <a:r>
              <a:rPr lang="fr-CA" dirty="0">
                <a:ea typeface="Calibri" panose="020F0502020204030204" pitchFamily="34" charset="0"/>
                <a:cs typeface="Times New Roman" panose="02020603050405020304" pitchFamily="18" charset="0"/>
              </a:rPr>
              <a:t>Plusieurs systèmes d’automatisation incluent la gestion des irrigations en fonction </a:t>
            </a:r>
          </a:p>
          <a:p>
            <a:pPr lvl="1"/>
            <a:r>
              <a:rPr lang="fr-CA" sz="1800" dirty="0">
                <a:ea typeface="Calibri" panose="020F0502020204030204" pitchFamily="34" charset="0"/>
                <a:cs typeface="Times New Roman" panose="02020603050405020304" pitchFamily="18" charset="0"/>
              </a:rPr>
              <a:t>Soit d’une minuterie.</a:t>
            </a:r>
          </a:p>
          <a:p>
            <a:pPr lvl="1"/>
            <a:r>
              <a:rPr lang="fr-CA" sz="1800" dirty="0">
                <a:ea typeface="Calibri" panose="020F0502020204030204" pitchFamily="34" charset="0"/>
                <a:cs typeface="Times New Roman" panose="02020603050405020304" pitchFamily="18" charset="0"/>
              </a:rPr>
              <a:t>Soit d’une lecture de tensiomètre dans le sol ou le terreau. </a:t>
            </a:r>
          </a:p>
          <a:p>
            <a:pPr lvl="1"/>
            <a:r>
              <a:rPr lang="fr-CA" sz="1800" dirty="0">
                <a:ea typeface="Calibri" panose="020F0502020204030204" pitchFamily="34" charset="0"/>
                <a:cs typeface="Times New Roman" panose="02020603050405020304" pitchFamily="18" charset="0"/>
              </a:rPr>
              <a:t>Soit en fonction de la radiation solaire. </a:t>
            </a:r>
          </a:p>
          <a:p>
            <a:pPr lvl="2"/>
            <a:r>
              <a:rPr lang="fr-CA" sz="1800" dirty="0">
                <a:ea typeface="Calibri" panose="020F0502020204030204" pitchFamily="34" charset="0"/>
                <a:cs typeface="Times New Roman" panose="02020603050405020304" pitchFamily="18" charset="0"/>
              </a:rPr>
              <a:t>beaucoup plus de précision dans le moment où la plante en a besoin. </a:t>
            </a:r>
          </a:p>
          <a:p>
            <a:pPr lvl="1"/>
            <a:endParaRPr lang="fr-CA" sz="1800" dirty="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Several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automation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systems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include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irrigation management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based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a:t>
            </a:r>
          </a:p>
          <a:p>
            <a:pPr lvl="2"/>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Either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tensiometer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reading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soil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or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soil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2"/>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Either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according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solar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radiation.</a:t>
            </a:r>
          </a:p>
          <a:p>
            <a:pPr lvl="3"/>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Much more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precision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the moment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when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plant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needs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2"/>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Either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timer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endParaRPr lang="fr-CA" sz="1800" dirty="0">
              <a:ea typeface="Calibri" panose="020F0502020204030204" pitchFamily="34" charset="0"/>
              <a:cs typeface="Times New Roman" panose="02020603050405020304" pitchFamily="18" charset="0"/>
            </a:endParaRPr>
          </a:p>
          <a:p>
            <a:pPr marL="457200" lvl="1" indent="0">
              <a:buNone/>
            </a:pPr>
            <a:endParaRPr lang="fr-CA" sz="1800" dirty="0">
              <a:ea typeface="Calibri" panose="020F0502020204030204" pitchFamily="34" charset="0"/>
              <a:cs typeface="Times New Roman" panose="02020603050405020304" pitchFamily="18" charset="0"/>
            </a:endParaRPr>
          </a:p>
          <a:p>
            <a:pPr lvl="1"/>
            <a:endParaRPr lang="fr-CA"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76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p:txBody>
          <a:bodyPr>
            <a:normAutofit fontScale="90000"/>
          </a:bodyPr>
          <a:lstStyle/>
          <a:p>
            <a:r>
              <a:rPr lang="fr-CA" sz="3200" dirty="0"/>
              <a:t>2- Pour éviter des oublis !!</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avoid</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forgetfulness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a:xfrm>
            <a:off x="609930" y="2420888"/>
            <a:ext cx="6347714" cy="2736304"/>
          </a:xfrm>
        </p:spPr>
        <p:txBody>
          <a:bodyPr vert="horz" lIns="91440" tIns="45720" rIns="91440" bIns="45720" rtlCol="0" anchor="t">
            <a:normAutofit/>
          </a:bodyPr>
          <a:lstStyle/>
          <a:p>
            <a:pPr lvl="1"/>
            <a:r>
              <a:rPr lang="fr-CA" sz="1800" dirty="0">
                <a:ea typeface="Calibri" panose="020F0502020204030204" pitchFamily="34" charset="0"/>
                <a:cs typeface="Times New Roman" panose="02020603050405020304" pitchFamily="18" charset="0"/>
              </a:rPr>
              <a:t>Un équipement oublié en manuel a des impacts majeurs sur les températures, l’humidité et l’irrigation, et donc directement sur le rendement. </a:t>
            </a:r>
          </a:p>
          <a:p>
            <a:pPr lvl="1"/>
            <a:endParaRPr lang="fr-CA" sz="1800" dirty="0">
              <a:ea typeface="Calibri" panose="020F0502020204030204" pitchFamily="34" charset="0"/>
              <a:cs typeface="Times New Roman" panose="02020603050405020304" pitchFamily="18" charset="0"/>
            </a:endParaRP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Equipment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forgotten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manually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has major impacts 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temperatures</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humidity</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and irrigation,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therefore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directly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yield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fr-CA" sz="1800" dirty="0">
              <a:ea typeface="Calibri" panose="020F0502020204030204" pitchFamily="34" charset="0"/>
              <a:cs typeface="Times New Roman"/>
            </a:endParaRPr>
          </a:p>
          <a:p>
            <a:endParaRPr lang="fr-CA" dirty="0"/>
          </a:p>
        </p:txBody>
      </p:sp>
    </p:spTree>
    <p:extLst>
      <p:ext uri="{BB962C8B-B14F-4D97-AF65-F5344CB8AC3E}">
        <p14:creationId xmlns:p14="http://schemas.microsoft.com/office/powerpoint/2010/main" val="101567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857500"/>
            <a:ext cx="7024744" cy="1143000"/>
          </a:xfrm>
        </p:spPr>
        <p:txBody>
          <a:bodyPr anchor="ctr">
            <a:normAutofit fontScale="90000"/>
          </a:bodyPr>
          <a:lstStyle/>
          <a:p>
            <a:r>
              <a:rPr lang="fr-CA" sz="4000" dirty="0"/>
              <a:t>3- L’automatisation, </a:t>
            </a:r>
            <a:br>
              <a:rPr lang="fr-CA" sz="4000" dirty="0"/>
            </a:br>
            <a:r>
              <a:rPr lang="fr-CA" sz="4000" dirty="0"/>
              <a:t>comment cela fonctionne?</a:t>
            </a:r>
            <a:br>
              <a:rPr lang="fr-CA" sz="4000" dirty="0"/>
            </a:br>
            <a:br>
              <a:rPr lang="fr-CA" sz="4000" dirty="0"/>
            </a:br>
            <a:br>
              <a:rPr lang="fr-CA" sz="4000" dirty="0"/>
            </a:br>
            <a:r>
              <a:rPr lang="fr-CA"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How </a:t>
            </a:r>
            <a:r>
              <a:rPr lang="fr-CA" sz="32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automation </a:t>
            </a:r>
            <a:r>
              <a:rPr lang="fr-CA" sz="32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fr-CA"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Tree>
    <p:extLst>
      <p:ext uri="{BB962C8B-B14F-4D97-AF65-F5344CB8AC3E}">
        <p14:creationId xmlns:p14="http://schemas.microsoft.com/office/powerpoint/2010/main" val="3180545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5894" y="724373"/>
            <a:ext cx="7456674" cy="1143000"/>
          </a:xfrm>
        </p:spPr>
        <p:txBody>
          <a:bodyPr anchor="ctr">
            <a:normAutofit fontScale="90000"/>
          </a:bodyPr>
          <a:lstStyle/>
          <a:p>
            <a:r>
              <a:rPr lang="fr-CA" dirty="0"/>
              <a:t>3- C</a:t>
            </a:r>
            <a:r>
              <a:rPr lang="fr-CA" sz="3600" dirty="0"/>
              <a:t>omment ça fonctionne? </a:t>
            </a:r>
            <a:br>
              <a:rPr lang="fr-CA" sz="36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How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fr-CA" sz="3600" dirty="0"/>
            </a:br>
            <a:endParaRPr lang="fr-CA" dirty="0"/>
          </a:p>
        </p:txBody>
      </p:sp>
      <p:sp>
        <p:nvSpPr>
          <p:cNvPr id="3" name="Espace réservé du contenu 2"/>
          <p:cNvSpPr>
            <a:spLocks noGrp="1"/>
          </p:cNvSpPr>
          <p:nvPr>
            <p:ph idx="1"/>
          </p:nvPr>
        </p:nvSpPr>
        <p:spPr>
          <a:xfrm>
            <a:off x="601585" y="1867373"/>
            <a:ext cx="7174533" cy="4792164"/>
          </a:xfrm>
        </p:spPr>
        <p:txBody>
          <a:bodyPr>
            <a:normAutofit/>
          </a:bodyPr>
          <a:lstStyle/>
          <a:p>
            <a:pPr marL="0" indent="0">
              <a:buNone/>
            </a:pPr>
            <a:r>
              <a:rPr lang="fr-CA" sz="2500" dirty="0"/>
              <a:t>1) Les paramètres climatiques à contrôler sont mesurés par des sondes « inputs »….</a:t>
            </a:r>
          </a:p>
          <a:p>
            <a:pPr marL="0" indent="0">
              <a:buNone/>
            </a:pPr>
            <a:r>
              <a:rPr lang="fr-CA" sz="2500" dirty="0"/>
              <a:t>1</a:t>
            </a:r>
            <a:r>
              <a:rPr lang="fr-CA" sz="2000" dirty="0"/>
              <a:t>)</a:t>
            </a:r>
            <a:r>
              <a:rPr lang="fr-CA" sz="2000" dirty="0">
                <a:effectLst/>
                <a:latin typeface="Calibri" panose="020F0502020204030204" pitchFamily="34" charset="0"/>
                <a:ea typeface="Calibri" panose="020F0502020204030204" pitchFamily="34" charset="0"/>
                <a:cs typeface="Times New Roman" panose="02020603050405020304" pitchFamily="18" charset="0"/>
              </a:rPr>
              <a:t> </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climatic</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parameters</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controlled</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are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measured</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by "input"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sensors</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fr-CA" sz="2500" dirty="0"/>
          </a:p>
        </p:txBody>
      </p:sp>
      <p:pic>
        <p:nvPicPr>
          <p:cNvPr id="4" name="Espace réservé du contenu 4">
            <a:extLst>
              <a:ext uri="{FF2B5EF4-FFF2-40B4-BE49-F238E27FC236}">
                <a16:creationId xmlns:a16="http://schemas.microsoft.com/office/drawing/2014/main" id="{7B156C1B-94B3-2A82-004B-1E13D053DC20}"/>
              </a:ext>
            </a:extLst>
          </p:cNvPr>
          <p:cNvPicPr>
            <a:picLocks noChangeAspect="1"/>
          </p:cNvPicPr>
          <p:nvPr/>
        </p:nvPicPr>
        <p:blipFill>
          <a:blip r:embed="rId3"/>
          <a:stretch>
            <a:fillRect/>
          </a:stretch>
        </p:blipFill>
        <p:spPr>
          <a:xfrm>
            <a:off x="4774202" y="3443199"/>
            <a:ext cx="3776685" cy="2231261"/>
          </a:xfrm>
          <a:prstGeom prst="rect">
            <a:avLst/>
          </a:prstGeom>
        </p:spPr>
      </p:pic>
      <p:pic>
        <p:nvPicPr>
          <p:cNvPr id="6" name="Image 5">
            <a:extLst>
              <a:ext uri="{FF2B5EF4-FFF2-40B4-BE49-F238E27FC236}">
                <a16:creationId xmlns:a16="http://schemas.microsoft.com/office/drawing/2014/main" id="{ADD306BE-106E-398E-1BCD-1409BA42D75D}"/>
              </a:ext>
            </a:extLst>
          </p:cNvPr>
          <p:cNvPicPr>
            <a:picLocks noChangeAspect="1"/>
          </p:cNvPicPr>
          <p:nvPr/>
        </p:nvPicPr>
        <p:blipFill rotWithShape="1">
          <a:blip r:embed="rId4"/>
          <a:srcRect t="5429"/>
          <a:stretch/>
        </p:blipFill>
        <p:spPr>
          <a:xfrm>
            <a:off x="971600" y="3996208"/>
            <a:ext cx="1735824" cy="1988840"/>
          </a:xfrm>
          <a:prstGeom prst="rect">
            <a:avLst/>
          </a:prstGeom>
        </p:spPr>
      </p:pic>
      <p:pic>
        <p:nvPicPr>
          <p:cNvPr id="8" name="Image 7">
            <a:extLst>
              <a:ext uri="{FF2B5EF4-FFF2-40B4-BE49-F238E27FC236}">
                <a16:creationId xmlns:a16="http://schemas.microsoft.com/office/drawing/2014/main" id="{0EAC0761-0C13-2ED8-4FD6-A390AC96F397}"/>
              </a:ext>
            </a:extLst>
          </p:cNvPr>
          <p:cNvPicPr>
            <a:picLocks noChangeAspect="1"/>
          </p:cNvPicPr>
          <p:nvPr/>
        </p:nvPicPr>
        <p:blipFill>
          <a:blip r:embed="rId5"/>
          <a:stretch>
            <a:fillRect/>
          </a:stretch>
        </p:blipFill>
        <p:spPr>
          <a:xfrm>
            <a:off x="3302963" y="4680207"/>
            <a:ext cx="1142391" cy="1304841"/>
          </a:xfrm>
          <a:prstGeom prst="rect">
            <a:avLst/>
          </a:prstGeom>
        </p:spPr>
      </p:pic>
    </p:spTree>
    <p:extLst>
      <p:ext uri="{BB962C8B-B14F-4D97-AF65-F5344CB8AC3E}">
        <p14:creationId xmlns:p14="http://schemas.microsoft.com/office/powerpoint/2010/main" val="257489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a:bodyPr>
          <a:lstStyle/>
          <a:p>
            <a:r>
              <a:rPr lang="fr-CA" sz="3200" dirty="0"/>
              <a:t>3- Inputs (entrées)</a:t>
            </a:r>
            <a:br>
              <a:rPr lang="fr-CA" sz="3600" dirty="0"/>
            </a:br>
            <a:endParaRPr lang="fr-CA" dirty="0"/>
          </a:p>
        </p:txBody>
      </p:sp>
      <p:sp>
        <p:nvSpPr>
          <p:cNvPr id="7" name="Espace réservé du contenu 6">
            <a:extLst>
              <a:ext uri="{FF2B5EF4-FFF2-40B4-BE49-F238E27FC236}">
                <a16:creationId xmlns:a16="http://schemas.microsoft.com/office/drawing/2014/main" id="{358BCA18-E276-BF23-A501-999C57A67B3D}"/>
              </a:ext>
            </a:extLst>
          </p:cNvPr>
          <p:cNvSpPr>
            <a:spLocks noGrp="1"/>
          </p:cNvSpPr>
          <p:nvPr>
            <p:ph idx="1"/>
          </p:nvPr>
        </p:nvSpPr>
        <p:spPr/>
        <p:txBody>
          <a:bodyPr>
            <a:normAutofit/>
          </a:bodyPr>
          <a:lstStyle/>
          <a:p>
            <a:pPr marL="457200" lvl="1" indent="0">
              <a:buNone/>
            </a:pPr>
            <a:r>
              <a:rPr lang="fr-CA" sz="1800" dirty="0"/>
              <a:t>Les paramètres intérieurs: (climat)</a:t>
            </a:r>
          </a:p>
          <a:p>
            <a:pPr marL="457200" lvl="1" indent="0">
              <a:buNone/>
            </a:pPr>
            <a:endParaRPr lang="fr-CA" sz="1800" dirty="0"/>
          </a:p>
          <a:p>
            <a:pPr lvl="1"/>
            <a:r>
              <a:rPr lang="fr-CA" sz="1800" dirty="0"/>
              <a:t>Sonde de température </a:t>
            </a:r>
          </a:p>
          <a:p>
            <a:pPr lvl="1"/>
            <a:r>
              <a:rPr lang="fr-CA" sz="1800" dirty="0"/>
              <a:t>Sonde d’humidité ou de DPV</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Indoor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parameters</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climate</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lvl="1"/>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Temperature</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sensor</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lvl="1"/>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Humidity</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or VPD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sensor</a:t>
            </a:r>
            <a:endPar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endParaRPr lang="fr-CA" sz="1800" dirty="0">
              <a:solidFill>
                <a:schemeClr val="accent2">
                  <a:lumMod val="75000"/>
                </a:schemeClr>
              </a:solidFill>
            </a:endParaRPr>
          </a:p>
          <a:p>
            <a:pPr lvl="1"/>
            <a:endParaRPr lang="fr-CA" sz="1800" dirty="0"/>
          </a:p>
        </p:txBody>
      </p:sp>
    </p:spTree>
    <p:extLst>
      <p:ext uri="{BB962C8B-B14F-4D97-AF65-F5344CB8AC3E}">
        <p14:creationId xmlns:p14="http://schemas.microsoft.com/office/powerpoint/2010/main" val="270336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a:bodyPr>
          <a:lstStyle/>
          <a:p>
            <a:r>
              <a:rPr lang="fr-CA" sz="3200" dirty="0"/>
              <a:t>3- Inputs (entrées</a:t>
            </a:r>
            <a:r>
              <a:rPr lang="fr-CA" dirty="0"/>
              <a:t>)</a:t>
            </a:r>
            <a:br>
              <a:rPr lang="fr-CA" sz="3600" dirty="0"/>
            </a:br>
            <a:endParaRPr lang="fr-CA" dirty="0"/>
          </a:p>
        </p:txBody>
      </p:sp>
      <p:sp>
        <p:nvSpPr>
          <p:cNvPr id="7" name="Espace réservé du contenu 6">
            <a:extLst>
              <a:ext uri="{FF2B5EF4-FFF2-40B4-BE49-F238E27FC236}">
                <a16:creationId xmlns:a16="http://schemas.microsoft.com/office/drawing/2014/main" id="{358BCA18-E276-BF23-A501-999C57A67B3D}"/>
              </a:ext>
            </a:extLst>
          </p:cNvPr>
          <p:cNvSpPr>
            <a:spLocks noGrp="1"/>
          </p:cNvSpPr>
          <p:nvPr>
            <p:ph idx="1"/>
          </p:nvPr>
        </p:nvSpPr>
        <p:spPr>
          <a:xfrm>
            <a:off x="609599" y="2160590"/>
            <a:ext cx="4034409" cy="3880773"/>
          </a:xfrm>
        </p:spPr>
        <p:txBody>
          <a:bodyPr>
            <a:normAutofit/>
          </a:bodyPr>
          <a:lstStyle/>
          <a:p>
            <a:pPr marL="457200" lvl="1" indent="0">
              <a:buNone/>
            </a:pPr>
            <a:r>
              <a:rPr lang="fr-CA" sz="1800" dirty="0"/>
              <a:t>Autres composantes intérieures :</a:t>
            </a:r>
          </a:p>
          <a:p>
            <a:pPr marL="457200" lvl="1" indent="0">
              <a:buNone/>
            </a:pP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Other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interior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components:</a:t>
            </a:r>
          </a:p>
          <a:p>
            <a:pPr marL="457200" lvl="1" indent="0">
              <a:buNone/>
            </a:pPr>
            <a:endParaRPr lang="fr-CA" sz="1800" dirty="0"/>
          </a:p>
          <a:p>
            <a:pPr lvl="1"/>
            <a:r>
              <a:rPr lang="fr-CA" sz="1800" dirty="0"/>
              <a:t>Tensiomètre</a:t>
            </a:r>
          </a:p>
          <a:p>
            <a:pPr lvl="1"/>
            <a:r>
              <a:rPr lang="fr-CA" sz="1800" dirty="0"/>
              <a:t>CO2 </a:t>
            </a:r>
          </a:p>
          <a:p>
            <a:pPr lvl="1"/>
            <a:r>
              <a:rPr lang="fr-CA" sz="1800" dirty="0"/>
              <a:t>pH </a:t>
            </a:r>
          </a:p>
          <a:p>
            <a:pPr lvl="1"/>
            <a:r>
              <a:rPr lang="fr-CA" sz="1800" dirty="0"/>
              <a:t>CE</a:t>
            </a:r>
          </a:p>
          <a:p>
            <a:pPr lvl="1"/>
            <a:endParaRPr lang="fr-CA" sz="1800" dirty="0"/>
          </a:p>
        </p:txBody>
      </p:sp>
    </p:spTree>
    <p:extLst>
      <p:ext uri="{BB962C8B-B14F-4D97-AF65-F5344CB8AC3E}">
        <p14:creationId xmlns:p14="http://schemas.microsoft.com/office/powerpoint/2010/main" val="300398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D5085-B471-EBEA-E3FC-DE3B3039E98E}"/>
              </a:ext>
            </a:extLst>
          </p:cNvPr>
          <p:cNvSpPr>
            <a:spLocks noGrp="1"/>
          </p:cNvSpPr>
          <p:nvPr>
            <p:ph type="title"/>
          </p:nvPr>
        </p:nvSpPr>
        <p:spPr>
          <a:xfrm>
            <a:off x="563211" y="620688"/>
            <a:ext cx="6347713" cy="1320800"/>
          </a:xfrm>
        </p:spPr>
        <p:txBody>
          <a:bodyPr/>
          <a:lstStyle/>
          <a:p>
            <a:r>
              <a:rPr lang="fr-CA" sz="3200" dirty="0"/>
              <a:t>3- Inputs (entrées)</a:t>
            </a:r>
            <a:br>
              <a:rPr lang="fr-CA" sz="3600" dirty="0"/>
            </a:br>
            <a:endParaRPr lang="fr-CA" dirty="0"/>
          </a:p>
        </p:txBody>
      </p:sp>
      <p:sp>
        <p:nvSpPr>
          <p:cNvPr id="6" name="Espace réservé du contenu 5">
            <a:extLst>
              <a:ext uri="{FF2B5EF4-FFF2-40B4-BE49-F238E27FC236}">
                <a16:creationId xmlns:a16="http://schemas.microsoft.com/office/drawing/2014/main" id="{0C62072C-4EE3-2ED9-4D98-78BAA22D7288}"/>
              </a:ext>
            </a:extLst>
          </p:cNvPr>
          <p:cNvSpPr>
            <a:spLocks noGrp="1"/>
          </p:cNvSpPr>
          <p:nvPr>
            <p:ph idx="1"/>
          </p:nvPr>
        </p:nvSpPr>
        <p:spPr>
          <a:xfrm>
            <a:off x="609599" y="2160590"/>
            <a:ext cx="4106417" cy="3880773"/>
          </a:xfrm>
        </p:spPr>
        <p:txBody>
          <a:bodyPr vert="horz" lIns="91440" tIns="45720" rIns="91440" bIns="45720" rtlCol="0" anchor="t">
            <a:normAutofit/>
          </a:bodyPr>
          <a:lstStyle/>
          <a:p>
            <a:pPr marL="457200" lvl="1" indent="0">
              <a:buNone/>
            </a:pPr>
            <a:r>
              <a:rPr lang="fr-CA" sz="2300" dirty="0"/>
              <a:t>Les paramètre extérieurs: (station météo)</a:t>
            </a:r>
          </a:p>
          <a:p>
            <a:pPr lvl="1"/>
            <a:r>
              <a:rPr lang="fr-CA" sz="2300" dirty="0"/>
              <a:t>L’intensité lumineuse</a:t>
            </a:r>
          </a:p>
          <a:p>
            <a:pPr lvl="1"/>
            <a:r>
              <a:rPr lang="fr-CA" sz="2300" dirty="0"/>
              <a:t>La température extérieure</a:t>
            </a:r>
          </a:p>
          <a:p>
            <a:pPr lvl="1"/>
            <a:r>
              <a:rPr lang="fr-CA" sz="2300" dirty="0"/>
              <a:t>La direction du vent</a:t>
            </a:r>
          </a:p>
          <a:p>
            <a:pPr lvl="1"/>
            <a:r>
              <a:rPr lang="fr-CA" sz="2300" dirty="0"/>
              <a:t>La vitesse du vent</a:t>
            </a:r>
          </a:p>
          <a:p>
            <a:pPr lvl="1"/>
            <a:r>
              <a:rPr lang="fr-CA" sz="2300" dirty="0"/>
              <a:t>La pluie</a:t>
            </a:r>
          </a:p>
          <a:p>
            <a:endParaRPr lang="fr-CA" dirty="0"/>
          </a:p>
        </p:txBody>
      </p:sp>
      <p:sp>
        <p:nvSpPr>
          <p:cNvPr id="3" name="ZoneTexte 2">
            <a:extLst>
              <a:ext uri="{FF2B5EF4-FFF2-40B4-BE49-F238E27FC236}">
                <a16:creationId xmlns:a16="http://schemas.microsoft.com/office/drawing/2014/main" id="{60E6EB15-CC3E-70B9-45B8-6CCB8A288451}"/>
              </a:ext>
            </a:extLst>
          </p:cNvPr>
          <p:cNvSpPr txBox="1"/>
          <p:nvPr/>
        </p:nvSpPr>
        <p:spPr>
          <a:xfrm>
            <a:off x="4746098" y="2249821"/>
            <a:ext cx="3570317" cy="3010568"/>
          </a:xfrm>
          <a:prstGeom prst="rect">
            <a:avLst/>
          </a:prstGeom>
          <a:noFill/>
        </p:spPr>
        <p:txBody>
          <a:bodyPr wrap="square" rtlCol="0">
            <a:spAutoFit/>
          </a:bodyPr>
          <a:lstStyle/>
          <a:p>
            <a:pPr>
              <a:lnSpc>
                <a:spcPct val="107000"/>
              </a:lnSpc>
              <a:spcAft>
                <a:spcPts val="800"/>
              </a:spcAft>
            </a:pPr>
            <a:r>
              <a:rPr lang="fr-CA" sz="21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External</a:t>
            </a: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1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parameters</a:t>
            </a: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1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weather</a:t>
            </a: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station)</a:t>
            </a:r>
          </a:p>
          <a:p>
            <a:pPr>
              <a:lnSpc>
                <a:spcPct val="107000"/>
              </a:lnSpc>
              <a:spcAft>
                <a:spcPts val="800"/>
              </a:spcAft>
            </a:pPr>
            <a:r>
              <a:rPr lang="fr-CA" sz="2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Light </a:t>
            </a:r>
            <a:r>
              <a:rPr lang="fr-CA" sz="21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intensity</a:t>
            </a:r>
            <a:endParaRPr lang="fr-CA" sz="2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21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outside</a:t>
            </a: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1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temperature</a:t>
            </a:r>
            <a:endParaRPr lang="fr-CA" sz="2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Wind direction</a:t>
            </a:r>
          </a:p>
          <a:p>
            <a:pPr>
              <a:lnSpc>
                <a:spcPct val="107000"/>
              </a:lnSpc>
              <a:spcAft>
                <a:spcPts val="800"/>
              </a:spcAft>
            </a:pPr>
            <a:r>
              <a:rPr lang="fr-CA" sz="2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Wind speed</a:t>
            </a:r>
          </a:p>
          <a:p>
            <a:pPr>
              <a:lnSpc>
                <a:spcPct val="107000"/>
              </a:lnSpc>
              <a:spcAft>
                <a:spcPts val="800"/>
              </a:spcAft>
            </a:pPr>
            <a:r>
              <a:rPr lang="fr-CA" sz="2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Rain</a:t>
            </a:r>
          </a:p>
        </p:txBody>
      </p:sp>
    </p:spTree>
    <p:extLst>
      <p:ext uri="{BB962C8B-B14F-4D97-AF65-F5344CB8AC3E}">
        <p14:creationId xmlns:p14="http://schemas.microsoft.com/office/powerpoint/2010/main" val="388261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510115"/>
            <a:ext cx="7456674" cy="1143000"/>
          </a:xfrm>
        </p:spPr>
        <p:txBody>
          <a:bodyPr anchor="ctr">
            <a:normAutofit fontScale="90000"/>
          </a:bodyPr>
          <a:lstStyle/>
          <a:p>
            <a:r>
              <a:rPr lang="fr-CA" dirty="0"/>
              <a:t>3- C</a:t>
            </a:r>
            <a:r>
              <a:rPr lang="fr-CA" sz="3600" dirty="0"/>
              <a:t>omment ça fonctionne?</a:t>
            </a:r>
            <a: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fr-CA"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How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fr-CA" sz="3600" dirty="0"/>
            </a:br>
            <a:endParaRPr lang="fr-CA" dirty="0"/>
          </a:p>
        </p:txBody>
      </p:sp>
      <p:sp>
        <p:nvSpPr>
          <p:cNvPr id="3" name="Espace réservé du contenu 2"/>
          <p:cNvSpPr>
            <a:spLocks noGrp="1"/>
          </p:cNvSpPr>
          <p:nvPr>
            <p:ph idx="1"/>
          </p:nvPr>
        </p:nvSpPr>
        <p:spPr>
          <a:xfrm>
            <a:off x="608128" y="1653115"/>
            <a:ext cx="7056784" cy="5616624"/>
          </a:xfrm>
        </p:spPr>
        <p:txBody>
          <a:bodyPr>
            <a:normAutofit/>
          </a:bodyPr>
          <a:lstStyle/>
          <a:p>
            <a:pPr marL="0" indent="0">
              <a:buNone/>
            </a:pPr>
            <a:r>
              <a:rPr lang="fr-CA" sz="2500" dirty="0"/>
              <a:t>2) … ces données seront intégrées à des fonctions par le contrôleur…</a:t>
            </a:r>
          </a:p>
          <a:p>
            <a:pPr marL="0" indent="0">
              <a:buNone/>
            </a:pP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 This data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will</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integrated</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into</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functions</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by the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controller</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fr-CA" sz="2500" dirty="0"/>
          </a:p>
        </p:txBody>
      </p:sp>
      <p:pic>
        <p:nvPicPr>
          <p:cNvPr id="4" name="Espace réservé du contenu 4">
            <a:extLst>
              <a:ext uri="{FF2B5EF4-FFF2-40B4-BE49-F238E27FC236}">
                <a16:creationId xmlns:a16="http://schemas.microsoft.com/office/drawing/2014/main" id="{7B156C1B-94B3-2A82-004B-1E13D053DC20}"/>
              </a:ext>
            </a:extLst>
          </p:cNvPr>
          <p:cNvPicPr>
            <a:picLocks noChangeAspect="1"/>
          </p:cNvPicPr>
          <p:nvPr/>
        </p:nvPicPr>
        <p:blipFill>
          <a:blip r:embed="rId3"/>
          <a:stretch>
            <a:fillRect/>
          </a:stretch>
        </p:blipFill>
        <p:spPr>
          <a:xfrm>
            <a:off x="5132095" y="3133065"/>
            <a:ext cx="3776685" cy="2231261"/>
          </a:xfrm>
          <a:prstGeom prst="rect">
            <a:avLst/>
          </a:prstGeom>
        </p:spPr>
      </p:pic>
      <p:pic>
        <p:nvPicPr>
          <p:cNvPr id="8" name="Image 7">
            <a:extLst>
              <a:ext uri="{FF2B5EF4-FFF2-40B4-BE49-F238E27FC236}">
                <a16:creationId xmlns:a16="http://schemas.microsoft.com/office/drawing/2014/main" id="{462650F1-281A-F95F-87EB-DE0C972EDD85}"/>
              </a:ext>
            </a:extLst>
          </p:cNvPr>
          <p:cNvPicPr>
            <a:picLocks noChangeAspect="1"/>
          </p:cNvPicPr>
          <p:nvPr/>
        </p:nvPicPr>
        <p:blipFill>
          <a:blip r:embed="rId4"/>
          <a:stretch>
            <a:fillRect/>
          </a:stretch>
        </p:blipFill>
        <p:spPr>
          <a:xfrm>
            <a:off x="1171655" y="3008846"/>
            <a:ext cx="3400345" cy="2514972"/>
          </a:xfrm>
          <a:prstGeom prst="rect">
            <a:avLst/>
          </a:prstGeom>
        </p:spPr>
      </p:pic>
    </p:spTree>
    <p:extLst>
      <p:ext uri="{BB962C8B-B14F-4D97-AF65-F5344CB8AC3E}">
        <p14:creationId xmlns:p14="http://schemas.microsoft.com/office/powerpoint/2010/main" val="4264238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32656"/>
            <a:ext cx="7456674" cy="1143000"/>
          </a:xfrm>
        </p:spPr>
        <p:txBody>
          <a:bodyPr anchor="ctr">
            <a:normAutofit/>
          </a:bodyPr>
          <a:lstStyle/>
          <a:p>
            <a:r>
              <a:rPr lang="fr-CA" dirty="0"/>
              <a:t>3- C</a:t>
            </a:r>
            <a:r>
              <a:rPr lang="fr-CA" sz="3600" dirty="0"/>
              <a:t>omment ça fonctionne?</a:t>
            </a:r>
            <a:br>
              <a:rPr lang="fr-CA" sz="36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How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CA" dirty="0"/>
          </a:p>
        </p:txBody>
      </p:sp>
      <p:sp>
        <p:nvSpPr>
          <p:cNvPr id="3" name="Espace réservé du contenu 2"/>
          <p:cNvSpPr>
            <a:spLocks noGrp="1"/>
          </p:cNvSpPr>
          <p:nvPr>
            <p:ph idx="1"/>
          </p:nvPr>
        </p:nvSpPr>
        <p:spPr>
          <a:xfrm>
            <a:off x="490617" y="1628800"/>
            <a:ext cx="7317601" cy="5616624"/>
          </a:xfrm>
        </p:spPr>
        <p:txBody>
          <a:bodyPr>
            <a:normAutofit/>
          </a:bodyPr>
          <a:lstStyle/>
          <a:p>
            <a:pPr marL="0" indent="0">
              <a:buNone/>
            </a:pPr>
            <a:r>
              <a:rPr lang="fr-CA" sz="2200" dirty="0"/>
              <a:t>3) avant de générer des « outputs »: l’activation de différents équipements pour atteindre les cibles climatiques désirées.</a:t>
            </a:r>
          </a:p>
          <a:p>
            <a:pPr marL="0" indent="0">
              <a:buNone/>
            </a:pP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before</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generating</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"outputs": the activation of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different</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equipment</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achieve</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desired</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climate</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targets</a:t>
            </a:r>
            <a:r>
              <a:rPr lang="fr-CA"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fr-CA" sz="2200" dirty="0"/>
          </a:p>
        </p:txBody>
      </p:sp>
      <p:pic>
        <p:nvPicPr>
          <p:cNvPr id="4" name="Espace réservé du contenu 4">
            <a:extLst>
              <a:ext uri="{FF2B5EF4-FFF2-40B4-BE49-F238E27FC236}">
                <a16:creationId xmlns:a16="http://schemas.microsoft.com/office/drawing/2014/main" id="{7B156C1B-94B3-2A82-004B-1E13D053DC20}"/>
              </a:ext>
            </a:extLst>
          </p:cNvPr>
          <p:cNvPicPr>
            <a:picLocks noChangeAspect="1"/>
          </p:cNvPicPr>
          <p:nvPr/>
        </p:nvPicPr>
        <p:blipFill>
          <a:blip r:embed="rId3"/>
          <a:stretch>
            <a:fillRect/>
          </a:stretch>
        </p:blipFill>
        <p:spPr>
          <a:xfrm>
            <a:off x="4859909" y="3133065"/>
            <a:ext cx="3776685" cy="2231261"/>
          </a:xfrm>
          <a:prstGeom prst="rect">
            <a:avLst/>
          </a:prstGeom>
        </p:spPr>
      </p:pic>
      <p:pic>
        <p:nvPicPr>
          <p:cNvPr id="6" name="Image 5">
            <a:extLst>
              <a:ext uri="{FF2B5EF4-FFF2-40B4-BE49-F238E27FC236}">
                <a16:creationId xmlns:a16="http://schemas.microsoft.com/office/drawing/2014/main" id="{2CF176D3-9125-5B74-A403-791630D8B3B0}"/>
              </a:ext>
            </a:extLst>
          </p:cNvPr>
          <p:cNvPicPr>
            <a:picLocks noChangeAspect="1"/>
          </p:cNvPicPr>
          <p:nvPr/>
        </p:nvPicPr>
        <p:blipFill>
          <a:blip r:embed="rId4"/>
          <a:stretch>
            <a:fillRect/>
          </a:stretch>
        </p:blipFill>
        <p:spPr>
          <a:xfrm>
            <a:off x="1214839" y="3996178"/>
            <a:ext cx="3069130" cy="1528523"/>
          </a:xfrm>
          <a:prstGeom prst="rect">
            <a:avLst/>
          </a:prstGeom>
        </p:spPr>
      </p:pic>
    </p:spTree>
    <p:extLst>
      <p:ext uri="{BB962C8B-B14F-4D97-AF65-F5344CB8AC3E}">
        <p14:creationId xmlns:p14="http://schemas.microsoft.com/office/powerpoint/2010/main" val="152483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a:bodyPr>
          <a:lstStyle/>
          <a:p>
            <a:r>
              <a:rPr lang="fr-CA" sz="3200" dirty="0"/>
              <a:t>3- Outputs (sorties</a:t>
            </a:r>
            <a:r>
              <a:rPr lang="fr-CA" dirty="0"/>
              <a:t>)</a:t>
            </a:r>
            <a:br>
              <a:rPr lang="fr-CA" sz="3600" dirty="0"/>
            </a:br>
            <a:endParaRPr lang="fr-CA" dirty="0"/>
          </a:p>
        </p:txBody>
      </p:sp>
      <p:sp>
        <p:nvSpPr>
          <p:cNvPr id="7" name="Espace réservé du contenu 6">
            <a:extLst>
              <a:ext uri="{FF2B5EF4-FFF2-40B4-BE49-F238E27FC236}">
                <a16:creationId xmlns:a16="http://schemas.microsoft.com/office/drawing/2014/main" id="{358BCA18-E276-BF23-A501-999C57A67B3D}"/>
              </a:ext>
            </a:extLst>
          </p:cNvPr>
          <p:cNvSpPr>
            <a:spLocks noGrp="1"/>
          </p:cNvSpPr>
          <p:nvPr>
            <p:ph idx="1"/>
          </p:nvPr>
        </p:nvSpPr>
        <p:spPr>
          <a:xfrm>
            <a:off x="4427984" y="1930399"/>
            <a:ext cx="3672408" cy="3880773"/>
          </a:xfrm>
        </p:spPr>
        <p:txBody>
          <a:bodyPr>
            <a:noAutofit/>
          </a:bodyPr>
          <a:lstStyle/>
          <a:p>
            <a:pPr>
              <a:lnSpc>
                <a:spcPct val="107000"/>
              </a:lnSpc>
            </a:pPr>
            <a:r>
              <a:rPr lang="fr-CA" sz="1300" dirty="0" err="1">
                <a:solidFill>
                  <a:schemeClr val="accent2">
                    <a:lumMod val="75000"/>
                  </a:schemeClr>
                </a:solidFill>
                <a:effectLst/>
                <a:ea typeface="Calibri" panose="020F0502020204030204" pitchFamily="34" charset="0"/>
                <a:cs typeface="Times New Roman" panose="02020603050405020304" pitchFamily="18" charset="0"/>
              </a:rPr>
              <a:t>Heating</a:t>
            </a:r>
            <a:endParaRPr lang="fr-CA" sz="1300" dirty="0">
              <a:solidFill>
                <a:schemeClr val="accent2">
                  <a:lumMod val="75000"/>
                </a:schemeClr>
              </a:solidFill>
              <a:ea typeface="Calibri" panose="020F0502020204030204" pitchFamily="34" charset="0"/>
              <a:cs typeface="Times New Roman" panose="02020603050405020304" pitchFamily="18" charset="0"/>
            </a:endParaRPr>
          </a:p>
          <a:p>
            <a:pPr>
              <a:lnSpc>
                <a:spcPct val="107000"/>
              </a:lnSpc>
            </a:pPr>
            <a:r>
              <a:rPr lang="fr-CA" sz="1300" dirty="0">
                <a:solidFill>
                  <a:schemeClr val="accent2">
                    <a:lumMod val="75000"/>
                  </a:schemeClr>
                </a:solidFill>
                <a:effectLst/>
                <a:ea typeface="Calibri" panose="020F0502020204030204" pitchFamily="34" charset="0"/>
                <a:cs typeface="Times New Roman" panose="02020603050405020304" pitchFamily="18" charset="0"/>
              </a:rPr>
              <a:t>Ventilation: </a:t>
            </a:r>
          </a:p>
          <a:p>
            <a:pPr lvl="1">
              <a:lnSpc>
                <a:spcPct val="107000"/>
              </a:lnSpc>
            </a:pPr>
            <a:r>
              <a:rPr lang="fr-CA" sz="1100" dirty="0" err="1">
                <a:solidFill>
                  <a:schemeClr val="accent2">
                    <a:lumMod val="75000"/>
                  </a:schemeClr>
                </a:solidFill>
                <a:effectLst/>
                <a:ea typeface="Calibri" panose="020F0502020204030204" pitchFamily="34" charset="0"/>
                <a:cs typeface="Times New Roman" panose="02020603050405020304" pitchFamily="18" charset="0"/>
              </a:rPr>
              <a:t>Motorized</a:t>
            </a:r>
            <a:r>
              <a:rPr lang="fr-CA" sz="1100" dirty="0">
                <a:solidFill>
                  <a:schemeClr val="accent2">
                    <a:lumMod val="75000"/>
                  </a:schemeClr>
                </a:solidFill>
                <a:effectLst/>
                <a:ea typeface="Calibri" panose="020F0502020204030204" pitchFamily="34" charset="0"/>
                <a:cs typeface="Times New Roman" panose="02020603050405020304" pitchFamily="18" charset="0"/>
              </a:rPr>
              <a:t> roll-</a:t>
            </a:r>
            <a:r>
              <a:rPr lang="fr-CA" sz="1100" dirty="0" err="1">
                <a:solidFill>
                  <a:schemeClr val="accent2">
                    <a:lumMod val="75000"/>
                  </a:schemeClr>
                </a:solidFill>
                <a:effectLst/>
                <a:ea typeface="Calibri" panose="020F0502020204030204" pitchFamily="34" charset="0"/>
                <a:cs typeface="Times New Roman" panose="02020603050405020304" pitchFamily="18" charset="0"/>
              </a:rPr>
              <a:t>ups</a:t>
            </a:r>
            <a:endParaRPr lang="fr-CA" sz="1100" dirty="0">
              <a:solidFill>
                <a:schemeClr val="accent2">
                  <a:lumMod val="75000"/>
                </a:schemeClr>
              </a:solidFill>
              <a:effectLst/>
              <a:ea typeface="Calibri" panose="020F0502020204030204" pitchFamily="34" charset="0"/>
              <a:cs typeface="Times New Roman" panose="02020603050405020304" pitchFamily="18" charset="0"/>
            </a:endParaRPr>
          </a:p>
          <a:p>
            <a:pPr lvl="1">
              <a:lnSpc>
                <a:spcPct val="107000"/>
              </a:lnSpc>
            </a:pPr>
            <a:r>
              <a:rPr lang="fr-CA" sz="1100" dirty="0" err="1">
                <a:solidFill>
                  <a:schemeClr val="accent2">
                    <a:lumMod val="75000"/>
                  </a:schemeClr>
                </a:solidFill>
                <a:effectLst/>
                <a:ea typeface="Calibri" panose="020F0502020204030204" pitchFamily="34" charset="0"/>
                <a:cs typeface="Times New Roman" panose="02020603050405020304" pitchFamily="18" charset="0"/>
              </a:rPr>
              <a:t>Motorized</a:t>
            </a:r>
            <a:r>
              <a:rPr lang="fr-CA" sz="1100" dirty="0">
                <a:solidFill>
                  <a:schemeClr val="accent2">
                    <a:lumMod val="75000"/>
                  </a:schemeClr>
                </a:solidFill>
                <a:effectLst/>
                <a:ea typeface="Calibri" panose="020F0502020204030204" pitchFamily="34" charset="0"/>
                <a:cs typeface="Times New Roman" panose="02020603050405020304" pitchFamily="18" charset="0"/>
              </a:rPr>
              <a:t> roofs</a:t>
            </a:r>
          </a:p>
          <a:p>
            <a:pPr lvl="1">
              <a:lnSpc>
                <a:spcPct val="107000"/>
              </a:lnSpc>
            </a:pPr>
            <a:r>
              <a:rPr lang="fr-CA" sz="1100" dirty="0">
                <a:solidFill>
                  <a:schemeClr val="accent2">
                    <a:lumMod val="75000"/>
                  </a:schemeClr>
                </a:solidFill>
                <a:effectLst/>
                <a:ea typeface="Calibri" panose="020F0502020204030204" pitchFamily="34" charset="0"/>
                <a:cs typeface="Times New Roman" panose="02020603050405020304" pitchFamily="18" charset="0"/>
              </a:rPr>
              <a:t>Positive pressure</a:t>
            </a:r>
          </a:p>
          <a:p>
            <a:pPr lvl="1">
              <a:lnSpc>
                <a:spcPct val="107000"/>
              </a:lnSpc>
            </a:pPr>
            <a:r>
              <a:rPr lang="fr-CA" sz="1100" dirty="0">
                <a:solidFill>
                  <a:schemeClr val="accent2">
                    <a:lumMod val="75000"/>
                  </a:schemeClr>
                </a:solidFill>
                <a:effectLst/>
                <a:ea typeface="Calibri" panose="020F0502020204030204" pitchFamily="34" charset="0"/>
                <a:cs typeface="Times New Roman" panose="02020603050405020304" pitchFamily="18" charset="0"/>
              </a:rPr>
              <a:t>HAF</a:t>
            </a:r>
          </a:p>
          <a:p>
            <a:pPr lvl="1">
              <a:lnSpc>
                <a:spcPct val="107000"/>
              </a:lnSpc>
            </a:pPr>
            <a:r>
              <a:rPr lang="fr-CA" sz="1100" dirty="0" err="1">
                <a:solidFill>
                  <a:schemeClr val="accent2">
                    <a:lumMod val="75000"/>
                  </a:schemeClr>
                </a:solidFill>
                <a:effectLst/>
                <a:ea typeface="Calibri" panose="020F0502020204030204" pitchFamily="34" charset="0"/>
                <a:cs typeface="Times New Roman" panose="02020603050405020304" pitchFamily="18" charset="0"/>
              </a:rPr>
              <a:t>Exhaust</a:t>
            </a:r>
            <a:r>
              <a:rPr lang="fr-CA" sz="1100" dirty="0">
                <a:solidFill>
                  <a:schemeClr val="accent2">
                    <a:lumMod val="75000"/>
                  </a:schemeClr>
                </a:solidFill>
                <a:effectLst/>
                <a:ea typeface="Calibri" panose="020F0502020204030204" pitchFamily="34" charset="0"/>
                <a:cs typeface="Times New Roman" panose="02020603050405020304" pitchFamily="18" charset="0"/>
              </a:rPr>
              <a:t> fans</a:t>
            </a:r>
          </a:p>
          <a:p>
            <a:pPr>
              <a:lnSpc>
                <a:spcPct val="107000"/>
              </a:lnSpc>
            </a:pPr>
            <a:r>
              <a:rPr lang="fr-CA" sz="1300" dirty="0">
                <a:solidFill>
                  <a:schemeClr val="accent2">
                    <a:lumMod val="75000"/>
                  </a:schemeClr>
                </a:solidFill>
                <a:effectLst/>
                <a:ea typeface="Calibri" panose="020F0502020204030204" pitchFamily="34" charset="0"/>
                <a:cs typeface="Times New Roman" panose="02020603050405020304" pitchFamily="18" charset="0"/>
              </a:rPr>
              <a:t>Irrigation valves and </a:t>
            </a:r>
            <a:r>
              <a:rPr lang="fr-CA" sz="1300" dirty="0" err="1">
                <a:solidFill>
                  <a:schemeClr val="accent2">
                    <a:lumMod val="75000"/>
                  </a:schemeClr>
                </a:solidFill>
                <a:effectLst/>
                <a:ea typeface="Calibri" panose="020F0502020204030204" pitchFamily="34" charset="0"/>
                <a:cs typeface="Times New Roman" panose="02020603050405020304" pitchFamily="18" charset="0"/>
              </a:rPr>
              <a:t>pump</a:t>
            </a:r>
            <a:endParaRPr lang="fr-CA" sz="1300" dirty="0">
              <a:solidFill>
                <a:schemeClr val="accent2">
                  <a:lumMod val="75000"/>
                </a:schemeClr>
              </a:solidFill>
              <a:effectLst/>
              <a:ea typeface="Calibri" panose="020F0502020204030204" pitchFamily="34" charset="0"/>
              <a:cs typeface="Times New Roman" panose="02020603050405020304" pitchFamily="18" charset="0"/>
            </a:endParaRPr>
          </a:p>
          <a:p>
            <a:pPr>
              <a:lnSpc>
                <a:spcPct val="107000"/>
              </a:lnSpc>
            </a:pPr>
            <a:r>
              <a:rPr lang="fr-CA" sz="1300" dirty="0" err="1">
                <a:solidFill>
                  <a:schemeClr val="accent2">
                    <a:lumMod val="75000"/>
                  </a:schemeClr>
                </a:solidFill>
                <a:effectLst/>
                <a:ea typeface="Calibri" panose="020F0502020204030204" pitchFamily="34" charset="0"/>
                <a:cs typeface="Times New Roman" panose="02020603050405020304" pitchFamily="18" charset="0"/>
              </a:rPr>
              <a:t>Misting</a:t>
            </a:r>
            <a:r>
              <a:rPr lang="fr-CA" sz="1300" dirty="0">
                <a:solidFill>
                  <a:schemeClr val="accent2">
                    <a:lumMod val="75000"/>
                  </a:schemeClr>
                </a:solidFill>
                <a:effectLst/>
                <a:ea typeface="Calibri" panose="020F0502020204030204" pitchFamily="34" charset="0"/>
                <a:cs typeface="Times New Roman" panose="02020603050405020304" pitchFamily="18" charset="0"/>
              </a:rPr>
              <a:t> valve and </a:t>
            </a:r>
            <a:r>
              <a:rPr lang="fr-CA" sz="1300" dirty="0" err="1">
                <a:solidFill>
                  <a:schemeClr val="accent2">
                    <a:lumMod val="75000"/>
                  </a:schemeClr>
                </a:solidFill>
                <a:effectLst/>
                <a:ea typeface="Calibri" panose="020F0502020204030204" pitchFamily="34" charset="0"/>
                <a:cs typeface="Times New Roman" panose="02020603050405020304" pitchFamily="18" charset="0"/>
              </a:rPr>
              <a:t>pump</a:t>
            </a:r>
            <a:endParaRPr lang="fr-CA" sz="1300" dirty="0">
              <a:solidFill>
                <a:schemeClr val="accent2">
                  <a:lumMod val="75000"/>
                </a:schemeClr>
              </a:solidFill>
              <a:effectLst/>
              <a:ea typeface="Calibri" panose="020F0502020204030204" pitchFamily="34" charset="0"/>
              <a:cs typeface="Times New Roman" panose="02020603050405020304" pitchFamily="18" charset="0"/>
            </a:endParaRPr>
          </a:p>
          <a:p>
            <a:pPr>
              <a:lnSpc>
                <a:spcPct val="107000"/>
              </a:lnSpc>
            </a:pPr>
            <a:r>
              <a:rPr lang="fr-CA" sz="1300" dirty="0">
                <a:solidFill>
                  <a:schemeClr val="accent2">
                    <a:lumMod val="75000"/>
                  </a:schemeClr>
                </a:solidFill>
                <a:effectLst/>
                <a:ea typeface="Calibri" panose="020F0502020204030204" pitchFamily="34" charset="0"/>
                <a:cs typeface="Times New Roman" panose="02020603050405020304" pitchFamily="18" charset="0"/>
              </a:rPr>
              <a:t>CO2 </a:t>
            </a:r>
            <a:r>
              <a:rPr lang="fr-CA" sz="1300" dirty="0" err="1">
                <a:solidFill>
                  <a:schemeClr val="accent2">
                    <a:lumMod val="75000"/>
                  </a:schemeClr>
                </a:solidFill>
                <a:effectLst/>
                <a:ea typeface="Calibri" panose="020F0502020204030204" pitchFamily="34" charset="0"/>
                <a:cs typeface="Times New Roman" panose="02020603050405020304" pitchFamily="18" charset="0"/>
              </a:rPr>
              <a:t>burner</a:t>
            </a:r>
            <a:r>
              <a:rPr lang="fr-CA" sz="1300" dirty="0">
                <a:solidFill>
                  <a:schemeClr val="accent2">
                    <a:lumMod val="75000"/>
                  </a:schemeClr>
                </a:solidFill>
                <a:effectLst/>
                <a:ea typeface="Calibri" panose="020F0502020204030204" pitchFamily="34" charset="0"/>
                <a:cs typeface="Times New Roman" panose="02020603050405020304" pitchFamily="18" charset="0"/>
              </a:rPr>
              <a:t> or injection</a:t>
            </a:r>
          </a:p>
          <a:p>
            <a:pPr>
              <a:lnSpc>
                <a:spcPct val="107000"/>
              </a:lnSpc>
            </a:pPr>
            <a:r>
              <a:rPr lang="fr-CA" sz="1300" dirty="0" err="1">
                <a:solidFill>
                  <a:schemeClr val="accent2">
                    <a:lumMod val="75000"/>
                  </a:schemeClr>
                </a:solidFill>
                <a:effectLst/>
                <a:ea typeface="Calibri" panose="020F0502020204030204" pitchFamily="34" charset="0"/>
                <a:cs typeface="Times New Roman" panose="02020603050405020304" pitchFamily="18" charset="0"/>
              </a:rPr>
              <a:t>Underfloor</a:t>
            </a:r>
            <a:r>
              <a:rPr lang="fr-CA" sz="1300" dirty="0">
                <a:solidFill>
                  <a:schemeClr val="accent2">
                    <a:lumMod val="75000"/>
                  </a:schemeClr>
                </a:solidFill>
                <a:effectLst/>
                <a:ea typeface="Calibri" panose="020F0502020204030204" pitchFamily="34" charset="0"/>
                <a:cs typeface="Times New Roman" panose="02020603050405020304" pitchFamily="18" charset="0"/>
              </a:rPr>
              <a:t> </a:t>
            </a:r>
            <a:r>
              <a:rPr lang="fr-CA" sz="1300" dirty="0" err="1">
                <a:solidFill>
                  <a:schemeClr val="accent2">
                    <a:lumMod val="75000"/>
                  </a:schemeClr>
                </a:solidFill>
                <a:effectLst/>
                <a:ea typeface="Calibri" panose="020F0502020204030204" pitchFamily="34" charset="0"/>
                <a:cs typeface="Times New Roman" panose="02020603050405020304" pitchFamily="18" charset="0"/>
              </a:rPr>
              <a:t>heating</a:t>
            </a:r>
            <a:r>
              <a:rPr lang="fr-CA" sz="1300" dirty="0">
                <a:solidFill>
                  <a:schemeClr val="accent2">
                    <a:lumMod val="75000"/>
                  </a:schemeClr>
                </a:solidFill>
                <a:effectLst/>
                <a:ea typeface="Calibri" panose="020F0502020204030204" pitchFamily="34" charset="0"/>
                <a:cs typeface="Times New Roman" panose="02020603050405020304" pitchFamily="18" charset="0"/>
              </a:rPr>
              <a:t> </a:t>
            </a:r>
            <a:r>
              <a:rPr lang="fr-CA" sz="1300" dirty="0" err="1">
                <a:solidFill>
                  <a:schemeClr val="accent2">
                    <a:lumMod val="75000"/>
                  </a:schemeClr>
                </a:solidFill>
                <a:effectLst/>
                <a:ea typeface="Calibri" panose="020F0502020204030204" pitchFamily="34" charset="0"/>
                <a:cs typeface="Times New Roman" panose="02020603050405020304" pitchFamily="18" charset="0"/>
              </a:rPr>
              <a:t>pump</a:t>
            </a:r>
            <a:endParaRPr lang="fr-CA" sz="1300" dirty="0">
              <a:solidFill>
                <a:schemeClr val="accent2">
                  <a:lumMod val="75000"/>
                </a:schemeClr>
              </a:solidFill>
              <a:effectLst/>
              <a:ea typeface="Calibri" panose="020F0502020204030204" pitchFamily="34" charset="0"/>
              <a:cs typeface="Times New Roman" panose="02020603050405020304" pitchFamily="18" charset="0"/>
            </a:endParaRPr>
          </a:p>
          <a:p>
            <a:pPr>
              <a:lnSpc>
                <a:spcPct val="107000"/>
              </a:lnSpc>
            </a:pPr>
            <a:r>
              <a:rPr lang="fr-CA" sz="1300" dirty="0" err="1">
                <a:solidFill>
                  <a:schemeClr val="accent2">
                    <a:lumMod val="75000"/>
                  </a:schemeClr>
                </a:solidFill>
                <a:effectLst/>
                <a:ea typeface="Calibri" panose="020F0502020204030204" pitchFamily="34" charset="0"/>
                <a:cs typeface="Times New Roman" panose="02020603050405020304" pitchFamily="18" charset="0"/>
              </a:rPr>
              <a:t>Fertilizer</a:t>
            </a:r>
            <a:r>
              <a:rPr lang="fr-CA" sz="1300" dirty="0">
                <a:solidFill>
                  <a:schemeClr val="accent2">
                    <a:lumMod val="75000"/>
                  </a:schemeClr>
                </a:solidFill>
                <a:effectLst/>
                <a:ea typeface="Calibri" panose="020F0502020204030204" pitchFamily="34" charset="0"/>
                <a:cs typeface="Times New Roman" panose="02020603050405020304" pitchFamily="18" charset="0"/>
              </a:rPr>
              <a:t> and </a:t>
            </a:r>
            <a:r>
              <a:rPr lang="fr-CA" sz="1300" dirty="0" err="1">
                <a:solidFill>
                  <a:schemeClr val="accent2">
                    <a:lumMod val="75000"/>
                  </a:schemeClr>
                </a:solidFill>
                <a:effectLst/>
                <a:ea typeface="Calibri" panose="020F0502020204030204" pitchFamily="34" charset="0"/>
                <a:cs typeface="Times New Roman" panose="02020603050405020304" pitchFamily="18" charset="0"/>
              </a:rPr>
              <a:t>acid</a:t>
            </a:r>
            <a:r>
              <a:rPr lang="fr-CA" sz="1300" dirty="0">
                <a:solidFill>
                  <a:schemeClr val="accent2">
                    <a:lumMod val="75000"/>
                  </a:schemeClr>
                </a:solidFill>
                <a:effectLst/>
                <a:ea typeface="Calibri" panose="020F0502020204030204" pitchFamily="34" charset="0"/>
                <a:cs typeface="Times New Roman" panose="02020603050405020304" pitchFamily="18" charset="0"/>
              </a:rPr>
              <a:t> injection </a:t>
            </a:r>
            <a:r>
              <a:rPr lang="fr-CA" sz="1300" dirty="0" err="1">
                <a:solidFill>
                  <a:schemeClr val="accent2">
                    <a:lumMod val="75000"/>
                  </a:schemeClr>
                </a:solidFill>
                <a:effectLst/>
                <a:ea typeface="Calibri" panose="020F0502020204030204" pitchFamily="34" charset="0"/>
                <a:cs typeface="Times New Roman" panose="02020603050405020304" pitchFamily="18" charset="0"/>
              </a:rPr>
              <a:t>pumps</a:t>
            </a:r>
            <a:endParaRPr lang="fr-CA" sz="1300" dirty="0">
              <a:solidFill>
                <a:schemeClr val="accent2">
                  <a:lumMod val="75000"/>
                </a:schemeClr>
              </a:solidFill>
              <a:effectLst/>
              <a:ea typeface="Calibri" panose="020F0502020204030204" pitchFamily="34" charset="0"/>
              <a:cs typeface="Times New Roman" panose="02020603050405020304" pitchFamily="18" charset="0"/>
            </a:endParaRPr>
          </a:p>
          <a:p>
            <a:pPr>
              <a:lnSpc>
                <a:spcPct val="107000"/>
              </a:lnSpc>
            </a:pPr>
            <a:r>
              <a:rPr lang="fr-CA" sz="1300" dirty="0">
                <a:solidFill>
                  <a:schemeClr val="accent2">
                    <a:lumMod val="75000"/>
                  </a:schemeClr>
                </a:solidFill>
                <a:effectLst/>
                <a:ea typeface="Calibri" panose="020F0502020204030204" pitchFamily="34" charset="0"/>
                <a:cs typeface="Times New Roman" panose="02020603050405020304" pitchFamily="18" charset="0"/>
              </a:rPr>
              <a:t>Etc...</a:t>
            </a:r>
          </a:p>
        </p:txBody>
      </p:sp>
      <p:sp>
        <p:nvSpPr>
          <p:cNvPr id="3" name="Espace réservé du contenu 6">
            <a:extLst>
              <a:ext uri="{FF2B5EF4-FFF2-40B4-BE49-F238E27FC236}">
                <a16:creationId xmlns:a16="http://schemas.microsoft.com/office/drawing/2014/main" id="{3CB4D49B-739A-4DED-ABAC-B6D1A0313C7A}"/>
              </a:ext>
            </a:extLst>
          </p:cNvPr>
          <p:cNvSpPr txBox="1">
            <a:spLocks/>
          </p:cNvSpPr>
          <p:nvPr/>
        </p:nvSpPr>
        <p:spPr>
          <a:xfrm>
            <a:off x="755576" y="1930400"/>
            <a:ext cx="3305945" cy="388077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fr-CA" sz="1800" dirty="0"/>
              <a:t>Chauffage</a:t>
            </a:r>
          </a:p>
          <a:p>
            <a:pPr lvl="1"/>
            <a:r>
              <a:rPr lang="fr-CA" sz="1800" dirty="0"/>
              <a:t>Ventilation: </a:t>
            </a:r>
          </a:p>
          <a:p>
            <a:pPr lvl="2"/>
            <a:r>
              <a:rPr lang="fr-CA" sz="1600" dirty="0"/>
              <a:t>Roll-up motorisés</a:t>
            </a:r>
          </a:p>
          <a:p>
            <a:pPr lvl="2"/>
            <a:r>
              <a:rPr lang="fr-CA" sz="1600" dirty="0"/>
              <a:t>Toits motorisés</a:t>
            </a:r>
          </a:p>
          <a:p>
            <a:pPr lvl="2"/>
            <a:r>
              <a:rPr lang="fr-CA" sz="1600" dirty="0"/>
              <a:t>Pression positive</a:t>
            </a:r>
          </a:p>
          <a:p>
            <a:pPr lvl="2"/>
            <a:r>
              <a:rPr lang="fr-CA" sz="1600" dirty="0"/>
              <a:t>HAF</a:t>
            </a:r>
          </a:p>
          <a:p>
            <a:pPr lvl="2"/>
            <a:r>
              <a:rPr lang="fr-CA" sz="1600" dirty="0"/>
              <a:t>Ventilateurs d’extraction</a:t>
            </a:r>
          </a:p>
          <a:p>
            <a:pPr lvl="1"/>
            <a:r>
              <a:rPr lang="fr-CA" sz="1800" dirty="0"/>
              <a:t>Valves et pompe d’irrigation</a:t>
            </a:r>
          </a:p>
          <a:p>
            <a:pPr lvl="1"/>
            <a:r>
              <a:rPr lang="fr-CA" sz="1800" dirty="0"/>
              <a:t>Valve et pompe de brumisation</a:t>
            </a:r>
          </a:p>
          <a:p>
            <a:pPr lvl="1"/>
            <a:r>
              <a:rPr lang="fr-CA" sz="1800" dirty="0"/>
              <a:t>Brûleur ou injection de CO2</a:t>
            </a:r>
          </a:p>
          <a:p>
            <a:pPr lvl="1"/>
            <a:r>
              <a:rPr lang="fr-CA" sz="1800" dirty="0"/>
              <a:t>Pompe chauffage de sol</a:t>
            </a:r>
          </a:p>
          <a:p>
            <a:pPr lvl="1"/>
            <a:r>
              <a:rPr lang="fr-CA" sz="1800" dirty="0"/>
              <a:t>Pompes d’injection d’engrais et d’acide</a:t>
            </a:r>
          </a:p>
          <a:p>
            <a:pPr lvl="1"/>
            <a:r>
              <a:rPr lang="fr-CA" sz="1800" dirty="0"/>
              <a:t>Etc…</a:t>
            </a:r>
          </a:p>
          <a:p>
            <a:endParaRPr lang="fr-CA" dirty="0"/>
          </a:p>
        </p:txBody>
      </p:sp>
    </p:spTree>
    <p:extLst>
      <p:ext uri="{BB962C8B-B14F-4D97-AF65-F5344CB8AC3E}">
        <p14:creationId xmlns:p14="http://schemas.microsoft.com/office/powerpoint/2010/main" val="1491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332656"/>
            <a:ext cx="7024744" cy="1143000"/>
          </a:xfrm>
        </p:spPr>
        <p:txBody>
          <a:bodyPr anchor="ctr"/>
          <a:lstStyle/>
          <a:p>
            <a:r>
              <a:rPr lang="fr-CA" dirty="0"/>
              <a:t>Programme</a:t>
            </a:r>
            <a:br>
              <a:rPr lang="fr-CA" dirty="0"/>
            </a:br>
            <a:r>
              <a:rPr lang="fr-CA" sz="2600" dirty="0">
                <a:solidFill>
                  <a:schemeClr val="accent2">
                    <a:lumMod val="75000"/>
                  </a:schemeClr>
                </a:solidFill>
              </a:rPr>
              <a:t>Program</a:t>
            </a:r>
            <a:endParaRPr lang="fr-FR" dirty="0">
              <a:latin typeface="Trebuchet MS"/>
              <a:cs typeface="Calibri"/>
            </a:endParaRPr>
          </a:p>
        </p:txBody>
      </p:sp>
      <p:sp>
        <p:nvSpPr>
          <p:cNvPr id="3" name="Espace réservé du contenu 2"/>
          <p:cNvSpPr>
            <a:spLocks noGrp="1"/>
          </p:cNvSpPr>
          <p:nvPr>
            <p:ph idx="1"/>
          </p:nvPr>
        </p:nvSpPr>
        <p:spPr>
          <a:xfrm>
            <a:off x="1043492" y="1475656"/>
            <a:ext cx="7632964" cy="4905672"/>
          </a:xfrm>
        </p:spPr>
        <p:txBody>
          <a:bodyPr vert="horz" lIns="91440" tIns="45720" rIns="91440" bIns="45720" rtlCol="0" anchor="t">
            <a:normAutofit/>
          </a:bodyPr>
          <a:lstStyle/>
          <a:p>
            <a:r>
              <a:rPr lang="fr-CA" sz="2500" dirty="0"/>
              <a:t>1- Définir l’automatisation et la serre 3 saisons;</a:t>
            </a:r>
          </a:p>
          <a:p>
            <a:r>
              <a:rPr lang="fr-CA" sz="2500" dirty="0"/>
              <a:t>2- Pourquoi automatiser sa serre 3 saisons?</a:t>
            </a:r>
          </a:p>
          <a:p>
            <a:r>
              <a:rPr lang="fr-CA" sz="2500" dirty="0"/>
              <a:t>3- L’automatisation, comment cela fonctionne?</a:t>
            </a:r>
          </a:p>
          <a:p>
            <a:r>
              <a:rPr lang="fr-CA" sz="2500" dirty="0"/>
              <a:t>4- Fonctions à considérer;</a:t>
            </a:r>
          </a:p>
          <a:p>
            <a:endParaRPr lang="fr-CA" sz="25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Define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automation and the 3-season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greenhouse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3-season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greenhouse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How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automation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sz="2500" dirty="0"/>
          </a:p>
        </p:txBody>
      </p:sp>
    </p:spTree>
    <p:extLst>
      <p:ext uri="{BB962C8B-B14F-4D97-AF65-F5344CB8AC3E}">
        <p14:creationId xmlns:p14="http://schemas.microsoft.com/office/powerpoint/2010/main" val="3358056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fontScale="90000"/>
          </a:bodyPr>
          <a:lstStyle/>
          <a:p>
            <a:r>
              <a:rPr lang="fr-CA" sz="3200" dirty="0"/>
              <a:t>3- Consignes</a:t>
            </a:r>
            <a:br>
              <a:rPr lang="fr-CA" sz="3200" dirty="0"/>
            </a:br>
            <a:r>
              <a:rPr lang="fr-CA" sz="2600" dirty="0">
                <a:solidFill>
                  <a:schemeClr val="accent2">
                    <a:lumMod val="75000"/>
                  </a:schemeClr>
                </a:solidFill>
              </a:rPr>
              <a:t>3-Targets</a:t>
            </a:r>
            <a:br>
              <a:rPr lang="fr-CA" sz="3600" dirty="0"/>
            </a:br>
            <a:endParaRPr lang="fr-CA" dirty="0"/>
          </a:p>
        </p:txBody>
      </p:sp>
      <p:sp>
        <p:nvSpPr>
          <p:cNvPr id="7" name="Espace réservé du contenu 6">
            <a:extLst>
              <a:ext uri="{FF2B5EF4-FFF2-40B4-BE49-F238E27FC236}">
                <a16:creationId xmlns:a16="http://schemas.microsoft.com/office/drawing/2014/main" id="{358BCA18-E276-BF23-A501-999C57A67B3D}"/>
              </a:ext>
            </a:extLst>
          </p:cNvPr>
          <p:cNvSpPr>
            <a:spLocks noGrp="1"/>
          </p:cNvSpPr>
          <p:nvPr>
            <p:ph idx="1"/>
          </p:nvPr>
        </p:nvSpPr>
        <p:spPr>
          <a:xfrm>
            <a:off x="611835" y="1844824"/>
            <a:ext cx="7924803" cy="3880773"/>
          </a:xfrm>
        </p:spPr>
        <p:txBody>
          <a:bodyPr>
            <a:normAutofit lnSpcReduction="10000"/>
          </a:bodyPr>
          <a:lstStyle/>
          <a:p>
            <a:pPr marL="0" indent="0">
              <a:buNone/>
            </a:pPr>
            <a:r>
              <a:rPr lang="fr-CA" dirty="0"/>
              <a:t>Exemple: </a:t>
            </a:r>
          </a:p>
          <a:p>
            <a:r>
              <a:rPr lang="fr-CA" dirty="0"/>
              <a:t>Input: température intérieure 2</a:t>
            </a:r>
            <a:r>
              <a:rPr lang="fr-CA" baseline="30000" dirty="0"/>
              <a:t>O</a:t>
            </a:r>
            <a:r>
              <a:rPr lang="fr-CA" dirty="0"/>
              <a:t>C trop chaud.</a:t>
            </a:r>
          </a:p>
          <a:p>
            <a:pPr marL="0" indent="0">
              <a:buNone/>
            </a:pPr>
            <a:r>
              <a:rPr lang="fr-CA" dirty="0"/>
              <a:t>Avant d’ouvrir un roll-up et déterminer son % d’ouverture, le contrôleur devra tenir compte d’autres inputs: </a:t>
            </a:r>
          </a:p>
          <a:p>
            <a:pPr lvl="1"/>
            <a:r>
              <a:rPr lang="fr-CA" dirty="0"/>
              <a:t>Vitesse du vent, température extérieure, ensoleillement, pluie.</a:t>
            </a:r>
          </a:p>
          <a:p>
            <a:pPr marL="457200" lvl="1" indent="0">
              <a:buNone/>
            </a:pPr>
            <a:endParaRPr lang="fr-CA" dirty="0"/>
          </a:p>
          <a:p>
            <a:pPr marL="0" indent="0">
              <a:buNone/>
            </a:pP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Example: </a:t>
            </a: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Input: indoor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temperature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2</a:t>
            </a:r>
            <a:r>
              <a:rPr lang="fr-CA" baseline="30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too</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hot.</a:t>
            </a:r>
          </a:p>
          <a:p>
            <a:pPr marL="0" indent="0">
              <a:buNone/>
            </a:pP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Before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opening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roll-up and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determining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opening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will</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have to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take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into</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account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other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inputs: </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Wind speed,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outside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temperature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sunshine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rain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1800" dirty="0">
              <a:solidFill>
                <a:schemeClr val="accent2">
                  <a:lumMod val="75000"/>
                </a:schemeClr>
              </a:solidFill>
            </a:endParaRPr>
          </a:p>
          <a:p>
            <a:endParaRPr lang="fr-CA" dirty="0"/>
          </a:p>
          <a:p>
            <a:endParaRPr lang="fr-CA" dirty="0"/>
          </a:p>
          <a:p>
            <a:pPr marL="457200" lvl="1" indent="0">
              <a:buNone/>
            </a:pPr>
            <a:endParaRPr lang="fr-CA" dirty="0"/>
          </a:p>
          <a:p>
            <a:endParaRPr lang="fr-CA" dirty="0"/>
          </a:p>
          <a:p>
            <a:endParaRPr lang="fr-CA" dirty="0"/>
          </a:p>
          <a:p>
            <a:endParaRPr lang="fr-CA" dirty="0"/>
          </a:p>
          <a:p>
            <a:pPr lvl="1"/>
            <a:endParaRPr lang="fr-CA" dirty="0"/>
          </a:p>
        </p:txBody>
      </p:sp>
      <p:pic>
        <p:nvPicPr>
          <p:cNvPr id="3" name="Picture 6">
            <a:extLst>
              <a:ext uri="{FF2B5EF4-FFF2-40B4-BE49-F238E27FC236}">
                <a16:creationId xmlns:a16="http://schemas.microsoft.com/office/drawing/2014/main" id="{B5EA3732-0857-9413-6CA0-F6ABFFAE2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0996"/>
            <a:ext cx="3173541" cy="215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65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a:bodyPr>
          <a:lstStyle/>
          <a:p>
            <a:r>
              <a:rPr lang="fr-CA" sz="3200" dirty="0"/>
              <a:t>3- Consignes</a:t>
            </a:r>
            <a:br>
              <a:rPr lang="fr-CA" sz="3600" dirty="0"/>
            </a:br>
            <a:endParaRPr lang="fr-CA" dirty="0"/>
          </a:p>
        </p:txBody>
      </p:sp>
      <p:sp>
        <p:nvSpPr>
          <p:cNvPr id="7" name="Espace réservé du contenu 6">
            <a:extLst>
              <a:ext uri="{FF2B5EF4-FFF2-40B4-BE49-F238E27FC236}">
                <a16:creationId xmlns:a16="http://schemas.microsoft.com/office/drawing/2014/main" id="{358BCA18-E276-BF23-A501-999C57A67B3D}"/>
              </a:ext>
            </a:extLst>
          </p:cNvPr>
          <p:cNvSpPr>
            <a:spLocks noGrp="1"/>
          </p:cNvSpPr>
          <p:nvPr>
            <p:ph idx="1"/>
          </p:nvPr>
        </p:nvSpPr>
        <p:spPr>
          <a:xfrm>
            <a:off x="609597" y="1628800"/>
            <a:ext cx="7924803" cy="4824536"/>
          </a:xfrm>
        </p:spPr>
        <p:txBody>
          <a:bodyPr>
            <a:normAutofit/>
          </a:bodyPr>
          <a:lstStyle/>
          <a:p>
            <a:pPr marL="0" indent="0">
              <a:buNone/>
            </a:pPr>
            <a:r>
              <a:rPr lang="fr-CA" dirty="0"/>
              <a:t>Exemple suite : </a:t>
            </a:r>
          </a:p>
          <a:p>
            <a:pPr marL="0" indent="0">
              <a:buNone/>
            </a:pPr>
            <a:r>
              <a:rPr lang="fr-CA" dirty="0"/>
              <a:t>Pour ensuite déterminer </a:t>
            </a:r>
          </a:p>
          <a:p>
            <a:pPr lvl="1"/>
            <a:r>
              <a:rPr lang="fr-CA" dirty="0"/>
              <a:t>quel roll-up va ouvrir?</a:t>
            </a:r>
          </a:p>
          <a:p>
            <a:pPr lvl="1"/>
            <a:r>
              <a:rPr lang="fr-CA" dirty="0"/>
              <a:t>quelle durée du signal électrique envoyer en tenant compte de la vitesse d’ouverture du moteur de l’ouvrant. </a:t>
            </a:r>
          </a:p>
          <a:p>
            <a:pPr marL="0" indent="0">
              <a:lnSpc>
                <a:spcPct val="107000"/>
              </a:lnSpc>
              <a:spcAft>
                <a:spcPts val="800"/>
              </a:spcAft>
              <a:buNone/>
            </a:pPr>
            <a:endPar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Example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continued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None/>
            </a:pP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then</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determine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pP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Which</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roll-up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will</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open?</a:t>
            </a:r>
          </a:p>
          <a:p>
            <a:pPr lvl="1">
              <a:lnSpc>
                <a:spcPct val="107000"/>
              </a:lnSpc>
            </a:pP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duration of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electrical</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signal to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send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taking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into</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account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opening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speed of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opening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motor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endParaRPr lang="fr-CA" dirty="0"/>
          </a:p>
          <a:p>
            <a:pPr marL="0" indent="0">
              <a:buNone/>
            </a:pPr>
            <a:endParaRPr lang="fr-CA" dirty="0"/>
          </a:p>
          <a:p>
            <a:endParaRPr lang="fr-CA" dirty="0"/>
          </a:p>
          <a:p>
            <a:endParaRPr lang="fr-CA" dirty="0"/>
          </a:p>
          <a:p>
            <a:pPr marL="457200" lvl="1" indent="0">
              <a:buNone/>
            </a:pPr>
            <a:endParaRPr lang="fr-CA" dirty="0"/>
          </a:p>
          <a:p>
            <a:endParaRPr lang="fr-CA" dirty="0"/>
          </a:p>
          <a:p>
            <a:endParaRPr lang="fr-CA" dirty="0"/>
          </a:p>
          <a:p>
            <a:endParaRPr lang="fr-CA" dirty="0"/>
          </a:p>
          <a:p>
            <a:pPr lvl="1"/>
            <a:endParaRPr lang="fr-CA" dirty="0"/>
          </a:p>
        </p:txBody>
      </p:sp>
      <p:pic>
        <p:nvPicPr>
          <p:cNvPr id="3" name="Picture 6">
            <a:extLst>
              <a:ext uri="{FF2B5EF4-FFF2-40B4-BE49-F238E27FC236}">
                <a16:creationId xmlns:a16="http://schemas.microsoft.com/office/drawing/2014/main" id="{B5EA3732-0857-9413-6CA0-F6ABFFAE2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4664"/>
            <a:ext cx="3173541" cy="215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197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a:bodyPr>
          <a:lstStyle/>
          <a:p>
            <a:r>
              <a:rPr lang="fr-CA" sz="3200" dirty="0"/>
              <a:t>3- Consignes</a:t>
            </a:r>
            <a:br>
              <a:rPr lang="fr-CA" sz="3600" dirty="0"/>
            </a:br>
            <a:endParaRPr lang="fr-CA" dirty="0"/>
          </a:p>
        </p:txBody>
      </p:sp>
      <p:sp>
        <p:nvSpPr>
          <p:cNvPr id="7" name="Espace réservé du contenu 6">
            <a:extLst>
              <a:ext uri="{FF2B5EF4-FFF2-40B4-BE49-F238E27FC236}">
                <a16:creationId xmlns:a16="http://schemas.microsoft.com/office/drawing/2014/main" id="{358BCA18-E276-BF23-A501-999C57A67B3D}"/>
              </a:ext>
            </a:extLst>
          </p:cNvPr>
          <p:cNvSpPr>
            <a:spLocks noGrp="1"/>
          </p:cNvSpPr>
          <p:nvPr>
            <p:ph idx="1"/>
          </p:nvPr>
        </p:nvSpPr>
        <p:spPr>
          <a:xfrm>
            <a:off x="609597" y="1628800"/>
            <a:ext cx="7924803" cy="4619600"/>
          </a:xfrm>
        </p:spPr>
        <p:txBody>
          <a:bodyPr>
            <a:normAutofit fontScale="92500" lnSpcReduction="10000"/>
          </a:bodyPr>
          <a:lstStyle/>
          <a:p>
            <a:r>
              <a:rPr lang="fr-CA" dirty="0"/>
              <a:t>Consignes de base pour la température: </a:t>
            </a:r>
          </a:p>
          <a:p>
            <a:pPr lvl="1"/>
            <a:r>
              <a:rPr lang="fr-CA" dirty="0"/>
              <a:t>Cible de ventilation</a:t>
            </a:r>
          </a:p>
          <a:p>
            <a:pPr lvl="1"/>
            <a:r>
              <a:rPr lang="fr-CA" dirty="0"/>
              <a:t>Cible de chauffage</a:t>
            </a:r>
          </a:p>
          <a:p>
            <a:r>
              <a:rPr lang="fr-CA" dirty="0"/>
              <a:t>Périodes (entre 3 et illimité selon les contrôleurs)</a:t>
            </a:r>
          </a:p>
          <a:p>
            <a:r>
              <a:rPr lang="fr-CA" dirty="0"/>
              <a:t>Rampes</a:t>
            </a:r>
          </a:p>
          <a:p>
            <a:pPr lvl="1"/>
            <a:r>
              <a:rPr lang="fr-CA" dirty="0"/>
              <a:t>Optimal 4 périodes avec rampes flexibles.</a:t>
            </a:r>
          </a:p>
          <a:p>
            <a:pPr marL="457200" lvl="1" indent="0">
              <a:buNone/>
            </a:pPr>
            <a:endParaRPr lang="fr-CA" dirty="0"/>
          </a:p>
          <a:p>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Basic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temperature</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instructions: </a:t>
            </a:r>
          </a:p>
          <a:p>
            <a:pPr lvl="1"/>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Ventilation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target</a:t>
            </a:r>
            <a:endPar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Heating</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target</a:t>
            </a:r>
            <a:endPar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Periods</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between</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3 and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unlimited</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depending</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on the </a:t>
            </a:r>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controllers</a:t>
            </a:r>
            <a:r>
              <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r>
              <a:rPr lang="fr-CA"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Ramps</a:t>
            </a:r>
            <a:endPar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Optimal 4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periods</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with</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flexible </a:t>
            </a:r>
            <a:r>
              <a:rPr lang="fr-CA" sz="1800"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ramps</a:t>
            </a:r>
            <a:r>
              <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endParaRPr lang="fr-CA" dirty="0"/>
          </a:p>
          <a:p>
            <a:endParaRPr lang="fr-CA" dirty="0"/>
          </a:p>
          <a:p>
            <a:pPr marL="457200" lvl="1" indent="0">
              <a:buNone/>
            </a:pPr>
            <a:endParaRPr lang="fr-CA" dirty="0"/>
          </a:p>
          <a:p>
            <a:endParaRPr lang="fr-CA" dirty="0"/>
          </a:p>
          <a:p>
            <a:endParaRPr lang="fr-CA" dirty="0"/>
          </a:p>
          <a:p>
            <a:endParaRPr lang="fr-CA" dirty="0"/>
          </a:p>
          <a:p>
            <a:pPr lvl="1"/>
            <a:endParaRPr lang="fr-CA" dirty="0"/>
          </a:p>
        </p:txBody>
      </p:sp>
    </p:spTree>
    <p:extLst>
      <p:ext uri="{BB962C8B-B14F-4D97-AF65-F5344CB8AC3E}">
        <p14:creationId xmlns:p14="http://schemas.microsoft.com/office/powerpoint/2010/main" val="416361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a:xfrm>
            <a:off x="615319" y="620688"/>
            <a:ext cx="6347713" cy="1320800"/>
          </a:xfrm>
        </p:spPr>
        <p:txBody>
          <a:bodyPr>
            <a:normAutofit fontScale="90000"/>
          </a:bodyPr>
          <a:lstStyle/>
          <a:p>
            <a:r>
              <a:rPr lang="fr-CA" sz="3200" dirty="0"/>
              <a:t>3- Consignes</a:t>
            </a:r>
            <a:br>
              <a:rPr lang="fr-CA" sz="3200" dirty="0"/>
            </a:br>
            <a:r>
              <a:rPr lang="fr-CA" sz="2600" dirty="0">
                <a:solidFill>
                  <a:schemeClr val="accent2">
                    <a:lumMod val="75000"/>
                  </a:schemeClr>
                </a:solidFill>
              </a:rPr>
              <a:t>3-Targets</a:t>
            </a:r>
            <a:br>
              <a:rPr lang="fr-CA" sz="3600" dirty="0"/>
            </a:br>
            <a:endParaRPr lang="fr-CA" dirty="0"/>
          </a:p>
        </p:txBody>
      </p:sp>
      <p:pic>
        <p:nvPicPr>
          <p:cNvPr id="5" name="Image 4">
            <a:extLst>
              <a:ext uri="{FF2B5EF4-FFF2-40B4-BE49-F238E27FC236}">
                <a16:creationId xmlns:a16="http://schemas.microsoft.com/office/drawing/2014/main" id="{3E363C6C-2F5C-F0E7-3C35-134B19DFF2E6}"/>
              </a:ext>
            </a:extLst>
          </p:cNvPr>
          <p:cNvPicPr>
            <a:picLocks noChangeAspect="1"/>
          </p:cNvPicPr>
          <p:nvPr/>
        </p:nvPicPr>
        <p:blipFill>
          <a:blip r:embed="rId3"/>
          <a:stretch>
            <a:fillRect/>
          </a:stretch>
        </p:blipFill>
        <p:spPr>
          <a:xfrm>
            <a:off x="642753" y="1556792"/>
            <a:ext cx="2609726" cy="4331036"/>
          </a:xfrm>
          <a:prstGeom prst="rect">
            <a:avLst/>
          </a:prstGeom>
        </p:spPr>
      </p:pic>
      <p:pic>
        <p:nvPicPr>
          <p:cNvPr id="6" name="Image 5">
            <a:extLst>
              <a:ext uri="{FF2B5EF4-FFF2-40B4-BE49-F238E27FC236}">
                <a16:creationId xmlns:a16="http://schemas.microsoft.com/office/drawing/2014/main" id="{B2A9E0EF-1260-9182-1AB4-2BEDA469C130}"/>
              </a:ext>
            </a:extLst>
          </p:cNvPr>
          <p:cNvPicPr>
            <a:picLocks noChangeAspect="1"/>
          </p:cNvPicPr>
          <p:nvPr/>
        </p:nvPicPr>
        <p:blipFill>
          <a:blip r:embed="rId4"/>
          <a:stretch>
            <a:fillRect/>
          </a:stretch>
        </p:blipFill>
        <p:spPr>
          <a:xfrm>
            <a:off x="3289021" y="2429708"/>
            <a:ext cx="5474547" cy="2585203"/>
          </a:xfrm>
          <a:prstGeom prst="rect">
            <a:avLst/>
          </a:prstGeom>
        </p:spPr>
      </p:pic>
    </p:spTree>
    <p:extLst>
      <p:ext uri="{BB962C8B-B14F-4D97-AF65-F5344CB8AC3E}">
        <p14:creationId xmlns:p14="http://schemas.microsoft.com/office/powerpoint/2010/main" val="3662565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fontScale="90000"/>
          </a:bodyPr>
          <a:lstStyle/>
          <a:p>
            <a:r>
              <a:rPr lang="fr-CA" sz="3200" dirty="0"/>
              <a:t>3- Consignes</a:t>
            </a:r>
            <a:br>
              <a:rPr lang="fr-CA" sz="3200" dirty="0"/>
            </a:br>
            <a:r>
              <a:rPr lang="fr-CA" sz="2600" dirty="0">
                <a:solidFill>
                  <a:schemeClr val="accent2">
                    <a:lumMod val="75000"/>
                  </a:schemeClr>
                </a:solidFill>
              </a:rPr>
              <a:t>3-Targets</a:t>
            </a:r>
            <a:br>
              <a:rPr lang="fr-CA" sz="3600" dirty="0"/>
            </a:br>
            <a:endParaRPr lang="fr-CA" dirty="0"/>
          </a:p>
        </p:txBody>
      </p:sp>
      <p:pic>
        <p:nvPicPr>
          <p:cNvPr id="4" name="Image 3">
            <a:extLst>
              <a:ext uri="{FF2B5EF4-FFF2-40B4-BE49-F238E27FC236}">
                <a16:creationId xmlns:a16="http://schemas.microsoft.com/office/drawing/2014/main" id="{C1E14A2A-C181-26AA-C379-C7D6C133AD7F}"/>
              </a:ext>
            </a:extLst>
          </p:cNvPr>
          <p:cNvPicPr>
            <a:picLocks noChangeAspect="1"/>
          </p:cNvPicPr>
          <p:nvPr/>
        </p:nvPicPr>
        <p:blipFill rotWithShape="1">
          <a:blip r:embed="rId3"/>
          <a:srcRect r="18469"/>
          <a:stretch/>
        </p:blipFill>
        <p:spPr>
          <a:xfrm>
            <a:off x="309066" y="1772816"/>
            <a:ext cx="8225335" cy="3630041"/>
          </a:xfrm>
          <a:prstGeom prst="rect">
            <a:avLst/>
          </a:prstGeom>
        </p:spPr>
      </p:pic>
    </p:spTree>
    <p:extLst>
      <p:ext uri="{BB962C8B-B14F-4D97-AF65-F5344CB8AC3E}">
        <p14:creationId xmlns:p14="http://schemas.microsoft.com/office/powerpoint/2010/main" val="342222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fontScale="90000"/>
          </a:bodyPr>
          <a:lstStyle/>
          <a:p>
            <a:r>
              <a:rPr lang="fr-CA" sz="3200" dirty="0"/>
              <a:t>3- Consignes</a:t>
            </a:r>
            <a:br>
              <a:rPr lang="fr-CA" sz="3200" dirty="0"/>
            </a:br>
            <a:r>
              <a:rPr lang="fr-CA" sz="2600" dirty="0">
                <a:solidFill>
                  <a:schemeClr val="accent2">
                    <a:lumMod val="75000"/>
                  </a:schemeClr>
                </a:solidFill>
              </a:rPr>
              <a:t>3-Targets</a:t>
            </a:r>
            <a:br>
              <a:rPr lang="fr-CA" sz="3600" dirty="0"/>
            </a:br>
            <a:endParaRPr lang="fr-CA" dirty="0"/>
          </a:p>
        </p:txBody>
      </p:sp>
      <p:sp>
        <p:nvSpPr>
          <p:cNvPr id="7" name="Espace réservé du contenu 6">
            <a:extLst>
              <a:ext uri="{FF2B5EF4-FFF2-40B4-BE49-F238E27FC236}">
                <a16:creationId xmlns:a16="http://schemas.microsoft.com/office/drawing/2014/main" id="{358BCA18-E276-BF23-A501-999C57A67B3D}"/>
              </a:ext>
            </a:extLst>
          </p:cNvPr>
          <p:cNvSpPr>
            <a:spLocks noGrp="1"/>
          </p:cNvSpPr>
          <p:nvPr>
            <p:ph idx="1"/>
          </p:nvPr>
        </p:nvSpPr>
        <p:spPr>
          <a:xfrm>
            <a:off x="586287" y="1566271"/>
            <a:ext cx="6347714" cy="3880773"/>
          </a:xfrm>
        </p:spPr>
        <p:txBody>
          <a:bodyPr>
            <a:normAutofit/>
          </a:bodyPr>
          <a:lstStyle/>
          <a:p>
            <a:r>
              <a:rPr lang="fr-CA" dirty="0"/>
              <a:t>Temps mort /</a:t>
            </a:r>
            <a:r>
              <a:rPr lang="fr-CA" dirty="0" err="1">
                <a:solidFill>
                  <a:schemeClr val="accent2">
                    <a:lumMod val="75000"/>
                  </a:schemeClr>
                </a:solidFill>
              </a:rPr>
              <a:t>dead</a:t>
            </a:r>
            <a:r>
              <a:rPr lang="fr-CA" dirty="0">
                <a:solidFill>
                  <a:schemeClr val="accent2">
                    <a:lumMod val="75000"/>
                  </a:schemeClr>
                </a:solidFill>
              </a:rPr>
              <a:t> band</a:t>
            </a:r>
          </a:p>
          <a:p>
            <a:r>
              <a:rPr lang="fr-CA" dirty="0"/>
              <a:t>Rampe /</a:t>
            </a:r>
            <a:r>
              <a:rPr lang="fr-CA" dirty="0" err="1">
                <a:solidFill>
                  <a:schemeClr val="accent2">
                    <a:lumMod val="75000"/>
                  </a:schemeClr>
                </a:solidFill>
              </a:rPr>
              <a:t>ramping</a:t>
            </a:r>
            <a:endParaRPr lang="fr-CA" dirty="0">
              <a:solidFill>
                <a:schemeClr val="accent2">
                  <a:lumMod val="75000"/>
                </a:schemeClr>
              </a:solidFill>
            </a:endParaRPr>
          </a:p>
          <a:p>
            <a:endParaRPr lang="fr-CA" dirty="0"/>
          </a:p>
          <a:p>
            <a:endParaRPr lang="fr-CA" dirty="0"/>
          </a:p>
          <a:p>
            <a:pPr lvl="1"/>
            <a:endParaRPr lang="fr-CA" dirty="0"/>
          </a:p>
        </p:txBody>
      </p:sp>
      <p:pic>
        <p:nvPicPr>
          <p:cNvPr id="4" name="Image 3">
            <a:extLst>
              <a:ext uri="{FF2B5EF4-FFF2-40B4-BE49-F238E27FC236}">
                <a16:creationId xmlns:a16="http://schemas.microsoft.com/office/drawing/2014/main" id="{1F0B2151-3E17-BA77-1F28-0A5B8CE130D9}"/>
              </a:ext>
            </a:extLst>
          </p:cNvPr>
          <p:cNvPicPr>
            <a:picLocks noChangeAspect="1"/>
          </p:cNvPicPr>
          <p:nvPr/>
        </p:nvPicPr>
        <p:blipFill>
          <a:blip r:embed="rId3"/>
          <a:stretch>
            <a:fillRect/>
          </a:stretch>
        </p:blipFill>
        <p:spPr>
          <a:xfrm>
            <a:off x="4139952" y="1488613"/>
            <a:ext cx="3502569" cy="1862730"/>
          </a:xfrm>
          <a:prstGeom prst="rect">
            <a:avLst/>
          </a:prstGeom>
        </p:spPr>
      </p:pic>
      <p:pic>
        <p:nvPicPr>
          <p:cNvPr id="6" name="Image 5">
            <a:extLst>
              <a:ext uri="{FF2B5EF4-FFF2-40B4-BE49-F238E27FC236}">
                <a16:creationId xmlns:a16="http://schemas.microsoft.com/office/drawing/2014/main" id="{89027008-3383-DCA3-9276-9110D45DA417}"/>
              </a:ext>
            </a:extLst>
          </p:cNvPr>
          <p:cNvPicPr>
            <a:picLocks noChangeAspect="1"/>
          </p:cNvPicPr>
          <p:nvPr/>
        </p:nvPicPr>
        <p:blipFill>
          <a:blip r:embed="rId4"/>
          <a:stretch>
            <a:fillRect/>
          </a:stretch>
        </p:blipFill>
        <p:spPr>
          <a:xfrm>
            <a:off x="1106623" y="2564904"/>
            <a:ext cx="2736304" cy="2923317"/>
          </a:xfrm>
          <a:prstGeom prst="rect">
            <a:avLst/>
          </a:prstGeom>
        </p:spPr>
      </p:pic>
    </p:spTree>
    <p:extLst>
      <p:ext uri="{BB962C8B-B14F-4D97-AF65-F5344CB8AC3E}">
        <p14:creationId xmlns:p14="http://schemas.microsoft.com/office/powerpoint/2010/main" val="2956552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p:txBody>
          <a:bodyPr>
            <a:normAutofit fontScale="90000"/>
          </a:bodyPr>
          <a:lstStyle/>
          <a:p>
            <a:r>
              <a:rPr lang="fr-CA" sz="3200" dirty="0"/>
              <a:t>3- Consignes</a:t>
            </a:r>
            <a:br>
              <a:rPr lang="fr-CA" sz="3200" dirty="0"/>
            </a:br>
            <a:r>
              <a:rPr lang="fr-CA" sz="2600" dirty="0">
                <a:solidFill>
                  <a:schemeClr val="accent2">
                    <a:lumMod val="75000"/>
                  </a:schemeClr>
                </a:solidFill>
              </a:rPr>
              <a:t>3-Targets</a:t>
            </a:r>
            <a:br>
              <a:rPr lang="fr-CA" sz="3600" dirty="0"/>
            </a:br>
            <a:endParaRPr lang="fr-CA" dirty="0"/>
          </a:p>
        </p:txBody>
      </p:sp>
      <p:sp>
        <p:nvSpPr>
          <p:cNvPr id="7" name="Espace réservé du contenu 6">
            <a:extLst>
              <a:ext uri="{FF2B5EF4-FFF2-40B4-BE49-F238E27FC236}">
                <a16:creationId xmlns:a16="http://schemas.microsoft.com/office/drawing/2014/main" id="{358BCA18-E276-BF23-A501-999C57A67B3D}"/>
              </a:ext>
            </a:extLst>
          </p:cNvPr>
          <p:cNvSpPr>
            <a:spLocks noGrp="1"/>
          </p:cNvSpPr>
          <p:nvPr>
            <p:ph idx="1"/>
          </p:nvPr>
        </p:nvSpPr>
        <p:spPr>
          <a:xfrm>
            <a:off x="582823" y="1700808"/>
            <a:ext cx="6347714" cy="3880773"/>
          </a:xfrm>
        </p:spPr>
        <p:txBody>
          <a:bodyPr>
            <a:normAutofit/>
          </a:bodyPr>
          <a:lstStyle/>
          <a:p>
            <a:pPr lvl="1"/>
            <a:endParaRPr lang="fr-CA" dirty="0"/>
          </a:p>
          <a:p>
            <a:r>
              <a:rPr lang="fr-CA" dirty="0"/>
              <a:t>2 types de réponses: </a:t>
            </a:r>
          </a:p>
          <a:p>
            <a:pPr lvl="1"/>
            <a:r>
              <a:rPr lang="fr-CA" sz="1800" dirty="0"/>
              <a:t>Graduelle (ventilation)</a:t>
            </a:r>
          </a:p>
          <a:p>
            <a:pPr lvl="1"/>
            <a:r>
              <a:rPr lang="fr-CA" sz="1800" dirty="0"/>
              <a:t>ON/OFF (chauffage air chaud)</a:t>
            </a:r>
          </a:p>
          <a:p>
            <a:endParaRPr lang="fr-CA" dirty="0"/>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types of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answers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Gradual</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(ventilation)</a:t>
            </a:r>
          </a:p>
          <a:p>
            <a:pPr lvl="1"/>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ON/OFF (hot air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heating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solidFill>
                <a:schemeClr val="accent2">
                  <a:lumMod val="75000"/>
                </a:schemeClr>
              </a:solidFill>
            </a:endParaRPr>
          </a:p>
          <a:p>
            <a:endParaRPr lang="fr-CA" dirty="0"/>
          </a:p>
          <a:p>
            <a:endParaRPr lang="fr-CA" dirty="0"/>
          </a:p>
          <a:p>
            <a:pPr lvl="1"/>
            <a:endParaRPr lang="fr-CA" dirty="0"/>
          </a:p>
        </p:txBody>
      </p:sp>
    </p:spTree>
    <p:extLst>
      <p:ext uri="{BB962C8B-B14F-4D97-AF65-F5344CB8AC3E}">
        <p14:creationId xmlns:p14="http://schemas.microsoft.com/office/powerpoint/2010/main" val="1863293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a:xfrm>
            <a:off x="609599" y="609600"/>
            <a:ext cx="6347713" cy="875184"/>
          </a:xfrm>
        </p:spPr>
        <p:txBody>
          <a:bodyPr>
            <a:normAutofit fontScale="90000"/>
          </a:bodyPr>
          <a:lstStyle/>
          <a:p>
            <a:r>
              <a:rPr lang="fr-CA" dirty="0"/>
              <a:t>3-</a:t>
            </a:r>
            <a:r>
              <a:rPr lang="fr-CA" sz="3600" dirty="0"/>
              <a:t> Consi</a:t>
            </a:r>
            <a:r>
              <a:rPr lang="fr-CA" dirty="0"/>
              <a:t>gnes</a:t>
            </a:r>
            <a:br>
              <a:rPr lang="fr-CA" dirty="0"/>
            </a:br>
            <a:r>
              <a:rPr lang="fr-CA" sz="2600" dirty="0">
                <a:solidFill>
                  <a:schemeClr val="accent2">
                    <a:lumMod val="75000"/>
                  </a:schemeClr>
                </a:solidFill>
              </a:rPr>
              <a:t>3-Targets</a:t>
            </a:r>
            <a:br>
              <a:rPr lang="fr-CA" sz="3600" dirty="0"/>
            </a:br>
            <a:endParaRPr lang="fr-CA" dirty="0"/>
          </a:p>
        </p:txBody>
      </p:sp>
      <p:pic>
        <p:nvPicPr>
          <p:cNvPr id="3" name="Image 2">
            <a:extLst>
              <a:ext uri="{FF2B5EF4-FFF2-40B4-BE49-F238E27FC236}">
                <a16:creationId xmlns:a16="http://schemas.microsoft.com/office/drawing/2014/main" id="{841284D2-246B-0DF0-D7AD-F96EA48693C6}"/>
              </a:ext>
            </a:extLst>
          </p:cNvPr>
          <p:cNvPicPr>
            <a:picLocks noChangeAspect="1"/>
          </p:cNvPicPr>
          <p:nvPr/>
        </p:nvPicPr>
        <p:blipFill>
          <a:blip r:embed="rId3"/>
          <a:stretch>
            <a:fillRect/>
          </a:stretch>
        </p:blipFill>
        <p:spPr>
          <a:xfrm>
            <a:off x="323528" y="1700808"/>
            <a:ext cx="7895294" cy="3960440"/>
          </a:xfrm>
          <a:prstGeom prst="rect">
            <a:avLst/>
          </a:prstGeom>
        </p:spPr>
      </p:pic>
    </p:spTree>
    <p:extLst>
      <p:ext uri="{BB962C8B-B14F-4D97-AF65-F5344CB8AC3E}">
        <p14:creationId xmlns:p14="http://schemas.microsoft.com/office/powerpoint/2010/main" val="668022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4B34F-F6E1-FFE7-0563-BA971202CC66}"/>
              </a:ext>
            </a:extLst>
          </p:cNvPr>
          <p:cNvSpPr>
            <a:spLocks noGrp="1"/>
          </p:cNvSpPr>
          <p:nvPr>
            <p:ph type="title"/>
          </p:nvPr>
        </p:nvSpPr>
        <p:spPr>
          <a:xfrm>
            <a:off x="609599" y="609600"/>
            <a:ext cx="6347713" cy="875184"/>
          </a:xfrm>
        </p:spPr>
        <p:txBody>
          <a:bodyPr>
            <a:normAutofit fontScale="90000"/>
          </a:bodyPr>
          <a:lstStyle/>
          <a:p>
            <a:r>
              <a:rPr lang="fr-CA" dirty="0"/>
              <a:t>3-</a:t>
            </a:r>
            <a:r>
              <a:rPr lang="fr-CA" sz="3600" dirty="0"/>
              <a:t> Consi</a:t>
            </a:r>
            <a:r>
              <a:rPr lang="fr-CA" dirty="0"/>
              <a:t>gnes</a:t>
            </a:r>
            <a:br>
              <a:rPr lang="fr-CA" dirty="0"/>
            </a:br>
            <a:r>
              <a:rPr lang="fr-CA" sz="2600" dirty="0">
                <a:solidFill>
                  <a:schemeClr val="accent2">
                    <a:lumMod val="75000"/>
                  </a:schemeClr>
                </a:solidFill>
              </a:rPr>
              <a:t>3-Targets</a:t>
            </a:r>
            <a:br>
              <a:rPr lang="fr-CA" sz="3600" dirty="0"/>
            </a:br>
            <a:endParaRPr lang="fr-CA" dirty="0"/>
          </a:p>
        </p:txBody>
      </p:sp>
      <p:pic>
        <p:nvPicPr>
          <p:cNvPr id="5" name="Image 4">
            <a:extLst>
              <a:ext uri="{FF2B5EF4-FFF2-40B4-BE49-F238E27FC236}">
                <a16:creationId xmlns:a16="http://schemas.microsoft.com/office/drawing/2014/main" id="{264C6666-CAEF-6C90-695A-C6D7C1C01626}"/>
              </a:ext>
            </a:extLst>
          </p:cNvPr>
          <p:cNvPicPr>
            <a:picLocks noChangeAspect="1"/>
          </p:cNvPicPr>
          <p:nvPr/>
        </p:nvPicPr>
        <p:blipFill>
          <a:blip r:embed="rId3"/>
          <a:stretch>
            <a:fillRect/>
          </a:stretch>
        </p:blipFill>
        <p:spPr>
          <a:xfrm>
            <a:off x="1187624" y="1844824"/>
            <a:ext cx="5895975" cy="4010025"/>
          </a:xfrm>
          <a:prstGeom prst="rect">
            <a:avLst/>
          </a:prstGeom>
        </p:spPr>
      </p:pic>
    </p:spTree>
    <p:extLst>
      <p:ext uri="{BB962C8B-B14F-4D97-AF65-F5344CB8AC3E}">
        <p14:creationId xmlns:p14="http://schemas.microsoft.com/office/powerpoint/2010/main" val="2123822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7AFD5-4CFE-8F62-39F3-93E9C8545405}"/>
              </a:ext>
            </a:extLst>
          </p:cNvPr>
          <p:cNvSpPr>
            <a:spLocks noGrp="1"/>
          </p:cNvSpPr>
          <p:nvPr>
            <p:ph type="title"/>
          </p:nvPr>
        </p:nvSpPr>
        <p:spPr/>
        <p:txBody>
          <a:bodyPr>
            <a:normAutofit fontScale="90000"/>
          </a:bodyPr>
          <a:lstStyle/>
          <a:p>
            <a:r>
              <a:rPr lang="fr-CA" sz="3200" dirty="0"/>
              <a:t>4- Fonctions à considérer</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a:t>
            </a:r>
            <a:br>
              <a:rPr lang="fr-CA" sz="3600" dirty="0"/>
            </a:br>
            <a:endParaRPr lang="fr-CA" dirty="0"/>
          </a:p>
        </p:txBody>
      </p:sp>
      <p:sp>
        <p:nvSpPr>
          <p:cNvPr id="3" name="Espace réservé du contenu 2">
            <a:extLst>
              <a:ext uri="{FF2B5EF4-FFF2-40B4-BE49-F238E27FC236}">
                <a16:creationId xmlns:a16="http://schemas.microsoft.com/office/drawing/2014/main" id="{8F8455FC-B496-8166-6DE5-CF632E2DC00B}"/>
              </a:ext>
            </a:extLst>
          </p:cNvPr>
          <p:cNvSpPr>
            <a:spLocks noGrp="1"/>
          </p:cNvSpPr>
          <p:nvPr>
            <p:ph idx="1"/>
          </p:nvPr>
        </p:nvSpPr>
        <p:spPr>
          <a:xfrm>
            <a:off x="586646" y="1701469"/>
            <a:ext cx="6347714" cy="3880773"/>
          </a:xfrm>
        </p:spPr>
        <p:txBody>
          <a:bodyPr>
            <a:normAutofit/>
          </a:bodyPr>
          <a:lstStyle/>
          <a:p>
            <a:r>
              <a:rPr lang="fr-CA" dirty="0"/>
              <a:t>L’irrigation: 3 options:</a:t>
            </a:r>
          </a:p>
          <a:p>
            <a:pPr lvl="1"/>
            <a:r>
              <a:rPr lang="fr-CA" dirty="0"/>
              <a:t>Minuterie et volumes</a:t>
            </a:r>
          </a:p>
          <a:p>
            <a:pPr lvl="1"/>
            <a:r>
              <a:rPr lang="fr-CA" dirty="0"/>
              <a:t>Tensiomètre</a:t>
            </a:r>
          </a:p>
          <a:p>
            <a:pPr lvl="1"/>
            <a:r>
              <a:rPr lang="fr-CA" dirty="0"/>
              <a:t>Pyranomètre</a:t>
            </a:r>
          </a:p>
          <a:p>
            <a:endParaRPr lang="fr-CA" dirty="0"/>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Irrigation: 3 options:</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Timer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volumes</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Tensiometer</a:t>
            </a:r>
            <a:endPar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Pyranometer</a:t>
            </a:r>
            <a:endPar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a:p>
            <a:pPr marL="457200" lvl="1" indent="0">
              <a:buNone/>
            </a:pPr>
            <a:endParaRPr lang="fr-CA" dirty="0"/>
          </a:p>
          <a:p>
            <a:endParaRPr lang="fr-CA" dirty="0"/>
          </a:p>
        </p:txBody>
      </p:sp>
      <p:pic>
        <p:nvPicPr>
          <p:cNvPr id="4" name="Espace réservé du contenu 7">
            <a:extLst>
              <a:ext uri="{FF2B5EF4-FFF2-40B4-BE49-F238E27FC236}">
                <a16:creationId xmlns:a16="http://schemas.microsoft.com/office/drawing/2014/main" id="{77CDBDBF-E80A-3A5A-62A3-78DEB9E1DA64}"/>
              </a:ext>
            </a:extLst>
          </p:cNvPr>
          <p:cNvPicPr>
            <a:picLocks noChangeAspect="1"/>
          </p:cNvPicPr>
          <p:nvPr/>
        </p:nvPicPr>
        <p:blipFill>
          <a:blip r:embed="rId3" cstate="print"/>
          <a:stretch>
            <a:fillRect/>
          </a:stretch>
        </p:blipFill>
        <p:spPr>
          <a:xfrm>
            <a:off x="4211960" y="2078324"/>
            <a:ext cx="4032448" cy="2900955"/>
          </a:xfrm>
          <a:prstGeom prst="rect">
            <a:avLst/>
          </a:prstGeom>
        </p:spPr>
      </p:pic>
    </p:spTree>
    <p:extLst>
      <p:ext uri="{BB962C8B-B14F-4D97-AF65-F5344CB8AC3E}">
        <p14:creationId xmlns:p14="http://schemas.microsoft.com/office/powerpoint/2010/main" val="86016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332656"/>
            <a:ext cx="7024744" cy="1143000"/>
          </a:xfrm>
        </p:spPr>
        <p:txBody>
          <a:bodyPr anchor="ctr">
            <a:normAutofit/>
          </a:bodyPr>
          <a:lstStyle/>
          <a:p>
            <a:r>
              <a:rPr lang="fr-CA" dirty="0"/>
              <a:t>Programme</a:t>
            </a:r>
            <a:br>
              <a:rPr lang="fr-CA" dirty="0"/>
            </a:br>
            <a:r>
              <a:rPr lang="fr-CA" sz="2600" dirty="0">
                <a:solidFill>
                  <a:schemeClr val="accent2">
                    <a:lumMod val="75000"/>
                  </a:schemeClr>
                </a:solidFill>
              </a:rPr>
              <a:t>Program</a:t>
            </a:r>
            <a:endParaRPr lang="fr-FR" sz="2600" dirty="0">
              <a:solidFill>
                <a:schemeClr val="accent2">
                  <a:lumMod val="75000"/>
                </a:schemeClr>
              </a:solidFill>
            </a:endParaRPr>
          </a:p>
        </p:txBody>
      </p:sp>
      <p:sp>
        <p:nvSpPr>
          <p:cNvPr id="3" name="Espace réservé du contenu 2"/>
          <p:cNvSpPr>
            <a:spLocks noGrp="1"/>
          </p:cNvSpPr>
          <p:nvPr>
            <p:ph idx="1"/>
          </p:nvPr>
        </p:nvSpPr>
        <p:spPr>
          <a:xfrm>
            <a:off x="1043492" y="1475656"/>
            <a:ext cx="7632964" cy="4905672"/>
          </a:xfrm>
        </p:spPr>
        <p:txBody>
          <a:bodyPr vert="horz" lIns="91440" tIns="45720" rIns="91440" bIns="45720" rtlCol="0" anchor="t">
            <a:normAutofit/>
          </a:bodyPr>
          <a:lstStyle/>
          <a:p>
            <a:r>
              <a:rPr lang="fr-CA" sz="2500" dirty="0"/>
              <a:t>5- Combien ça coûte et combien ça rapporte?</a:t>
            </a:r>
          </a:p>
          <a:p>
            <a:r>
              <a:rPr lang="fr-CA" sz="2500" dirty="0"/>
              <a:t>6- Les produits d’automatisation sur le marché;</a:t>
            </a:r>
          </a:p>
          <a:p>
            <a:r>
              <a:rPr lang="fr-CA" sz="2500" dirty="0"/>
              <a:t>7- Temps d’apprentissage et charge de travail;</a:t>
            </a:r>
          </a:p>
          <a:p>
            <a:r>
              <a:rPr lang="fr-CA" sz="2500" dirty="0"/>
              <a:t>8- Aide financière disponible.</a:t>
            </a:r>
          </a:p>
          <a:p>
            <a:endParaRPr lang="fr-CA" sz="25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 How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much</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cost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how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much</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bring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 Automation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products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market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 Learning time 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workload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8- Financial assistance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available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sz="2500" dirty="0"/>
          </a:p>
        </p:txBody>
      </p:sp>
    </p:spTree>
    <p:extLst>
      <p:ext uri="{BB962C8B-B14F-4D97-AF65-F5344CB8AC3E}">
        <p14:creationId xmlns:p14="http://schemas.microsoft.com/office/powerpoint/2010/main" val="1836544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7AFD5-4CFE-8F62-39F3-93E9C8545405}"/>
              </a:ext>
            </a:extLst>
          </p:cNvPr>
          <p:cNvSpPr>
            <a:spLocks noGrp="1"/>
          </p:cNvSpPr>
          <p:nvPr>
            <p:ph type="title"/>
          </p:nvPr>
        </p:nvSpPr>
        <p:spPr/>
        <p:txBody>
          <a:bodyPr>
            <a:normAutofit fontScale="90000"/>
          </a:bodyPr>
          <a:lstStyle/>
          <a:p>
            <a:r>
              <a:rPr lang="fr-CA" dirty="0"/>
              <a:t>4-</a:t>
            </a:r>
            <a:r>
              <a:rPr lang="fr-CA" sz="3600" dirty="0"/>
              <a:t> Fonctions à considérer</a:t>
            </a:r>
            <a:br>
              <a:rPr lang="fr-CA" sz="36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a:t>
            </a:r>
            <a:br>
              <a:rPr lang="fr-CA" sz="3600" dirty="0"/>
            </a:br>
            <a:br>
              <a:rPr lang="fr-CA" sz="3600" dirty="0"/>
            </a:br>
            <a:br>
              <a:rPr lang="fr-CA" sz="3600" dirty="0"/>
            </a:br>
            <a:endParaRPr lang="fr-CA" dirty="0"/>
          </a:p>
        </p:txBody>
      </p:sp>
      <p:sp>
        <p:nvSpPr>
          <p:cNvPr id="3" name="Espace réservé du contenu 2">
            <a:extLst>
              <a:ext uri="{FF2B5EF4-FFF2-40B4-BE49-F238E27FC236}">
                <a16:creationId xmlns:a16="http://schemas.microsoft.com/office/drawing/2014/main" id="{8F8455FC-B496-8166-6DE5-CF632E2DC00B}"/>
              </a:ext>
            </a:extLst>
          </p:cNvPr>
          <p:cNvSpPr>
            <a:spLocks noGrp="1"/>
          </p:cNvSpPr>
          <p:nvPr>
            <p:ph idx="1"/>
          </p:nvPr>
        </p:nvSpPr>
        <p:spPr>
          <a:xfrm>
            <a:off x="636456" y="1772816"/>
            <a:ext cx="6347714" cy="3880773"/>
          </a:xfrm>
        </p:spPr>
        <p:txBody>
          <a:bodyPr vert="horz" lIns="91440" tIns="45720" rIns="91440" bIns="45720" rtlCol="0" anchor="t">
            <a:normAutofit lnSpcReduction="10000"/>
          </a:bodyPr>
          <a:lstStyle/>
          <a:p>
            <a:r>
              <a:rPr lang="fr-CA" dirty="0"/>
              <a:t>Qualité des graphiques et facilité à les consulter</a:t>
            </a:r>
          </a:p>
          <a:p>
            <a:pPr lvl="1"/>
            <a:r>
              <a:rPr lang="fr-CA" dirty="0"/>
              <a:t>Avoir accès à son historique de données</a:t>
            </a:r>
          </a:p>
          <a:p>
            <a:pPr lvl="1"/>
            <a:r>
              <a:rPr lang="fr-CA" dirty="0"/>
              <a:t>Intervalle de prise de données</a:t>
            </a:r>
          </a:p>
          <a:p>
            <a:r>
              <a:rPr lang="fr-CA" dirty="0"/>
              <a:t>Nombre de zones contrôlables par le contrôleur</a:t>
            </a:r>
          </a:p>
          <a:p>
            <a:endParaRPr lang="fr-CA" dirty="0"/>
          </a:p>
          <a:p>
            <a:endParaRPr lang="fr-CA" dirty="0"/>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Quality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the graphs and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ease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view</a:t>
            </a:r>
            <a:endPar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Have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access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data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history</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Data collection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interval</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Number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areas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controllable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by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controller</a:t>
            </a:r>
            <a:endPar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solidFill>
                <a:schemeClr val="accent2">
                  <a:lumMod val="75000"/>
                </a:schemeClr>
              </a:solidFill>
            </a:endParaRPr>
          </a:p>
          <a:p>
            <a:endParaRPr lang="fr-CA" dirty="0"/>
          </a:p>
          <a:p>
            <a:pPr lvl="1"/>
            <a:endParaRPr lang="fr-CA" dirty="0"/>
          </a:p>
        </p:txBody>
      </p:sp>
    </p:spTree>
    <p:extLst>
      <p:ext uri="{BB962C8B-B14F-4D97-AF65-F5344CB8AC3E}">
        <p14:creationId xmlns:p14="http://schemas.microsoft.com/office/powerpoint/2010/main" val="3158652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7A3B3-06DF-C4A6-DFA9-B4CB7EFC1252}"/>
              </a:ext>
            </a:extLst>
          </p:cNvPr>
          <p:cNvSpPr>
            <a:spLocks noGrp="1"/>
          </p:cNvSpPr>
          <p:nvPr>
            <p:ph type="title"/>
          </p:nvPr>
        </p:nvSpPr>
        <p:spPr/>
        <p:txBody>
          <a:bodyPr>
            <a:normAutofit fontScale="90000"/>
          </a:bodyPr>
          <a:lstStyle/>
          <a:p>
            <a:r>
              <a:rPr lang="fr-CA" sz="3200" dirty="0"/>
              <a:t>4- Fonctions à considérer</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a:t>
            </a:r>
            <a:br>
              <a:rPr lang="fr-CA" sz="3600" dirty="0"/>
            </a:br>
            <a:endParaRPr lang="fr-CA" dirty="0"/>
          </a:p>
        </p:txBody>
      </p:sp>
      <p:sp>
        <p:nvSpPr>
          <p:cNvPr id="3" name="Espace réservé du contenu 2">
            <a:extLst>
              <a:ext uri="{FF2B5EF4-FFF2-40B4-BE49-F238E27FC236}">
                <a16:creationId xmlns:a16="http://schemas.microsoft.com/office/drawing/2014/main" id="{0E9D8DF4-1576-E3D1-CBDD-5256B750BDE5}"/>
              </a:ext>
            </a:extLst>
          </p:cNvPr>
          <p:cNvSpPr>
            <a:spLocks noGrp="1"/>
          </p:cNvSpPr>
          <p:nvPr>
            <p:ph idx="1"/>
          </p:nvPr>
        </p:nvSpPr>
        <p:spPr/>
        <p:txBody>
          <a:bodyPr>
            <a:normAutofit/>
          </a:bodyPr>
          <a:lstStyle/>
          <a:p>
            <a:r>
              <a:rPr lang="fr-CA" dirty="0">
                <a:effectLst/>
                <a:ea typeface="Calibri" panose="020F0502020204030204" pitchFamily="34" charset="0"/>
                <a:cs typeface="Times New Roman" panose="02020603050405020304" pitchFamily="18" charset="0"/>
              </a:rPr>
              <a:t>Fonction sur le Cloud </a:t>
            </a:r>
            <a:r>
              <a:rPr lang="fr-CA" dirty="0">
                <a:ea typeface="Calibri" panose="020F0502020204030204" pitchFamily="34" charset="0"/>
                <a:cs typeface="Times New Roman" panose="02020603050405020304" pitchFamily="18" charset="0"/>
              </a:rPr>
              <a:t>: </a:t>
            </a:r>
          </a:p>
          <a:p>
            <a:pPr lvl="1"/>
            <a:r>
              <a:rPr lang="fr-CA" sz="1800" dirty="0">
                <a:ea typeface="Calibri" panose="020F0502020204030204" pitchFamily="34" charset="0"/>
                <a:cs typeface="Times New Roman" panose="02020603050405020304" pitchFamily="18" charset="0"/>
              </a:rPr>
              <a:t>Majeur pour le suivi et profiter des gains de temps. </a:t>
            </a:r>
          </a:p>
          <a:p>
            <a:pPr lvl="1"/>
            <a:r>
              <a:rPr lang="fr-CA" sz="1800" dirty="0">
                <a:ea typeface="Calibri" panose="020F0502020204030204" pitchFamily="34" charset="0"/>
                <a:cs typeface="Times New Roman" panose="02020603050405020304" pitchFamily="18" charset="0"/>
              </a:rPr>
              <a:t>Permet à votre conseiller ou au support technique de voir ce qui se passe dans votre système</a:t>
            </a:r>
          </a:p>
          <a:p>
            <a:endParaRPr lang="fr-CA" dirty="0">
              <a:latin typeface="Calibri" panose="020F0502020204030204" pitchFamily="34" charset="0"/>
              <a:ea typeface="Times New Roman" panose="02020603050405020304" pitchFamily="18" charset="0"/>
              <a:cs typeface="Times New Roman" panose="02020603050405020304" pitchFamily="18" charset="0"/>
            </a:endParaRPr>
          </a:p>
          <a:p>
            <a:endParaRPr lang="fr-CA" dirty="0">
              <a:effectLst/>
              <a:ea typeface="Calibri" panose="020F0502020204030204" pitchFamily="34" charset="0"/>
              <a:cs typeface="Times New Roman" panose="02020603050405020304" pitchFamily="18" charset="0"/>
            </a:endParaRP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Cloud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Major for follow-up 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enjoy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savings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Allows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advisor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or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technical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support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happening in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system</a:t>
            </a:r>
          </a:p>
          <a:p>
            <a:endParaRPr lang="fr-CA" dirty="0">
              <a:solidFill>
                <a:schemeClr val="accent2">
                  <a:lumMod val="75000"/>
                </a:schemeClr>
              </a:solidFill>
              <a:effectLst/>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1331658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7A3B3-06DF-C4A6-DFA9-B4CB7EFC1252}"/>
              </a:ext>
            </a:extLst>
          </p:cNvPr>
          <p:cNvSpPr>
            <a:spLocks noGrp="1"/>
          </p:cNvSpPr>
          <p:nvPr>
            <p:ph type="title"/>
          </p:nvPr>
        </p:nvSpPr>
        <p:spPr/>
        <p:txBody>
          <a:bodyPr>
            <a:normAutofit fontScale="90000"/>
          </a:bodyPr>
          <a:lstStyle/>
          <a:p>
            <a:r>
              <a:rPr lang="fr-CA" sz="3200" dirty="0"/>
              <a:t>4- Fonctions à considérer</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a:t>
            </a:r>
            <a:br>
              <a:rPr lang="fr-CA" sz="3600" dirty="0"/>
            </a:br>
            <a:endParaRPr lang="fr-CA" dirty="0"/>
          </a:p>
        </p:txBody>
      </p:sp>
      <p:sp>
        <p:nvSpPr>
          <p:cNvPr id="3" name="Espace réservé du contenu 2">
            <a:extLst>
              <a:ext uri="{FF2B5EF4-FFF2-40B4-BE49-F238E27FC236}">
                <a16:creationId xmlns:a16="http://schemas.microsoft.com/office/drawing/2014/main" id="{0E9D8DF4-1576-E3D1-CBDD-5256B750BDE5}"/>
              </a:ext>
            </a:extLst>
          </p:cNvPr>
          <p:cNvSpPr>
            <a:spLocks noGrp="1"/>
          </p:cNvSpPr>
          <p:nvPr>
            <p:ph idx="1"/>
          </p:nvPr>
        </p:nvSpPr>
        <p:spPr/>
        <p:txBody>
          <a:bodyPr>
            <a:normAutofit/>
          </a:bodyPr>
          <a:lstStyle/>
          <a:p>
            <a:r>
              <a:rPr lang="fr-CA" dirty="0"/>
              <a:t>Installation :</a:t>
            </a:r>
          </a:p>
          <a:p>
            <a:pPr lvl="1"/>
            <a:r>
              <a:rPr lang="fr-CA" dirty="0"/>
              <a:t>Électricien compétent disponible?</a:t>
            </a:r>
          </a:p>
          <a:p>
            <a:pPr lvl="1"/>
            <a:r>
              <a:rPr lang="fr-CA" dirty="0"/>
              <a:t>Certains systèmes sont plus faciles que d’autres à mettre en place.</a:t>
            </a:r>
          </a:p>
          <a:p>
            <a:r>
              <a:rPr lang="fr-CA" dirty="0"/>
              <a:t>Service après-vente</a:t>
            </a:r>
          </a:p>
          <a:p>
            <a:endParaRPr lang="fr-CA" dirty="0"/>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Installation:</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Competent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electrician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available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Some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systems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easier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others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set up.</a:t>
            </a:r>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After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-sales service</a:t>
            </a:r>
          </a:p>
          <a:p>
            <a:endParaRPr lang="fr-CA" dirty="0"/>
          </a:p>
          <a:p>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1525693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7AFD5-4CFE-8F62-39F3-93E9C8545405}"/>
              </a:ext>
            </a:extLst>
          </p:cNvPr>
          <p:cNvSpPr>
            <a:spLocks noGrp="1"/>
          </p:cNvSpPr>
          <p:nvPr>
            <p:ph type="title"/>
          </p:nvPr>
        </p:nvSpPr>
        <p:spPr>
          <a:xfrm>
            <a:off x="609599" y="609600"/>
            <a:ext cx="7202761" cy="1320800"/>
          </a:xfrm>
        </p:spPr>
        <p:txBody>
          <a:bodyPr>
            <a:normAutofit fontScale="90000"/>
          </a:bodyPr>
          <a:lstStyle/>
          <a:p>
            <a:r>
              <a:rPr lang="fr-CA" dirty="0"/>
              <a:t>4-</a:t>
            </a:r>
            <a:r>
              <a:rPr lang="fr-CA" sz="3600" dirty="0"/>
              <a:t> Fonctions à considérer: </a:t>
            </a:r>
            <a:br>
              <a:rPr lang="fr-CA" sz="3600" dirty="0"/>
            </a:br>
            <a:r>
              <a:rPr lang="fr-CA" dirty="0"/>
              <a:t>Alarmes externes au contrôleur</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Alarms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external</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the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controller</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8F8455FC-B496-8166-6DE5-CF632E2DC00B}"/>
              </a:ext>
            </a:extLst>
          </p:cNvPr>
          <p:cNvSpPr>
            <a:spLocks noGrp="1"/>
          </p:cNvSpPr>
          <p:nvPr>
            <p:ph idx="1"/>
          </p:nvPr>
        </p:nvSpPr>
        <p:spPr>
          <a:xfrm>
            <a:off x="575928" y="2636912"/>
            <a:ext cx="7634809" cy="3880773"/>
          </a:xfrm>
        </p:spPr>
        <p:txBody>
          <a:bodyPr>
            <a:normAutofit fontScale="92500" lnSpcReduction="10000"/>
          </a:bodyPr>
          <a:lstStyle/>
          <a:p>
            <a:r>
              <a:rPr lang="fr-CA" dirty="0"/>
              <a:t>Il est impératif d’avoir des alarmes! </a:t>
            </a:r>
          </a:p>
          <a:p>
            <a:r>
              <a:rPr lang="fr-CA" dirty="0" err="1"/>
              <a:t>Sensaphone</a:t>
            </a:r>
            <a:endParaRPr lang="fr-CA" dirty="0"/>
          </a:p>
          <a:p>
            <a:pPr lvl="1"/>
            <a:r>
              <a:rPr lang="fr-CA" dirty="0"/>
              <a:t>Ligne dure</a:t>
            </a:r>
          </a:p>
          <a:p>
            <a:pPr lvl="1"/>
            <a:r>
              <a:rPr lang="fr-CA" dirty="0"/>
              <a:t>Technologie éprouvée</a:t>
            </a:r>
          </a:p>
          <a:p>
            <a:pPr lvl="1"/>
            <a:r>
              <a:rPr lang="fr-CA" dirty="0"/>
              <a:t>Pas donné mais fiable</a:t>
            </a:r>
          </a:p>
          <a:p>
            <a:endParaRPr lang="fr-CA" dirty="0">
              <a:solidFill>
                <a:schemeClr val="accent2">
                  <a:lumMod val="75000"/>
                </a:schemeClr>
              </a:solidFill>
            </a:endParaRP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imperative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have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alarms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Sensaphone</a:t>
            </a:r>
            <a:endPar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Hard line</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Proven</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technology</a:t>
            </a:r>
            <a:endPar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given</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but reliable</a:t>
            </a:r>
          </a:p>
          <a:p>
            <a:endParaRPr lang="fr-CA" b="1" dirty="0"/>
          </a:p>
          <a:p>
            <a:endParaRPr lang="fr-CA" dirty="0"/>
          </a:p>
          <a:p>
            <a:pPr marL="457200" lvl="1" indent="0">
              <a:buNone/>
            </a:pPr>
            <a:endParaRPr lang="fr-CA" dirty="0"/>
          </a:p>
          <a:p>
            <a:endParaRPr lang="fr-CA" dirty="0"/>
          </a:p>
        </p:txBody>
      </p:sp>
      <p:pic>
        <p:nvPicPr>
          <p:cNvPr id="5" name="Image 4">
            <a:extLst>
              <a:ext uri="{FF2B5EF4-FFF2-40B4-BE49-F238E27FC236}">
                <a16:creationId xmlns:a16="http://schemas.microsoft.com/office/drawing/2014/main" id="{11EE4210-E17D-6FBF-A803-268BEBEABE85}"/>
              </a:ext>
            </a:extLst>
          </p:cNvPr>
          <p:cNvPicPr>
            <a:picLocks noChangeAspect="1"/>
          </p:cNvPicPr>
          <p:nvPr/>
        </p:nvPicPr>
        <p:blipFill>
          <a:blip r:embed="rId3"/>
          <a:stretch>
            <a:fillRect/>
          </a:stretch>
        </p:blipFill>
        <p:spPr>
          <a:xfrm>
            <a:off x="3995936" y="2886404"/>
            <a:ext cx="3513769" cy="3573503"/>
          </a:xfrm>
          <a:prstGeom prst="rect">
            <a:avLst/>
          </a:prstGeom>
        </p:spPr>
      </p:pic>
    </p:spTree>
    <p:extLst>
      <p:ext uri="{BB962C8B-B14F-4D97-AF65-F5344CB8AC3E}">
        <p14:creationId xmlns:p14="http://schemas.microsoft.com/office/powerpoint/2010/main" val="1577333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7AFD5-4CFE-8F62-39F3-93E9C8545405}"/>
              </a:ext>
            </a:extLst>
          </p:cNvPr>
          <p:cNvSpPr>
            <a:spLocks noGrp="1"/>
          </p:cNvSpPr>
          <p:nvPr>
            <p:ph type="title"/>
          </p:nvPr>
        </p:nvSpPr>
        <p:spPr/>
        <p:txBody>
          <a:bodyPr>
            <a:normAutofit fontScale="90000"/>
          </a:bodyPr>
          <a:lstStyle/>
          <a:p>
            <a:r>
              <a:rPr lang="fr-CA" sz="3200" dirty="0"/>
              <a:t>5- Combien ça coûte?</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 How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much</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cost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fr-CA" sz="3600" dirty="0"/>
            </a:br>
            <a:endParaRPr lang="fr-CA" dirty="0"/>
          </a:p>
        </p:txBody>
      </p:sp>
      <p:sp>
        <p:nvSpPr>
          <p:cNvPr id="3" name="Espace réservé du contenu 2">
            <a:extLst>
              <a:ext uri="{FF2B5EF4-FFF2-40B4-BE49-F238E27FC236}">
                <a16:creationId xmlns:a16="http://schemas.microsoft.com/office/drawing/2014/main" id="{8F8455FC-B496-8166-6DE5-CF632E2DC00B}"/>
              </a:ext>
            </a:extLst>
          </p:cNvPr>
          <p:cNvSpPr>
            <a:spLocks noGrp="1"/>
          </p:cNvSpPr>
          <p:nvPr>
            <p:ph idx="1"/>
          </p:nvPr>
        </p:nvSpPr>
        <p:spPr>
          <a:xfrm>
            <a:off x="609598" y="2160590"/>
            <a:ext cx="7562801" cy="3880773"/>
          </a:xfrm>
        </p:spPr>
        <p:txBody>
          <a:bodyPr>
            <a:normAutofit/>
          </a:bodyPr>
          <a:lstStyle/>
          <a:p>
            <a:r>
              <a:rPr lang="fr-CA" dirty="0"/>
              <a:t>Pour une installation type de 30’ X 100’</a:t>
            </a:r>
          </a:p>
          <a:p>
            <a:pPr lvl="1"/>
            <a:r>
              <a:rPr lang="fr-CA" dirty="0"/>
              <a:t>Au départ, il faut viser maximum  20-25$/m2 pour un contrôleur sans irrigation auquel on ajoute un petit contrôleur par minuterie.</a:t>
            </a:r>
          </a:p>
          <a:p>
            <a:pPr lvl="1"/>
            <a:r>
              <a:rPr lang="fr-CA" dirty="0"/>
              <a:t>Pour le kit complet, entre 30 et 50$ / m2 </a:t>
            </a:r>
          </a:p>
          <a:p>
            <a:pPr lvl="1"/>
            <a:endParaRPr lang="fr-CA" dirty="0"/>
          </a:p>
          <a:p>
            <a:endParaRPr lang="fr-CA" dirty="0">
              <a:solidFill>
                <a:schemeClr val="accent2">
                  <a:lumMod val="75000"/>
                </a:schemeClr>
              </a:solidFill>
            </a:endParaRP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 an installation of 30' X 100’</a:t>
            </a:r>
          </a:p>
          <a:p>
            <a:pPr lvl="1"/>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Initially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necessary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aim</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 a maximum of 20-25$ / m2 for a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without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irrigation to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which</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small</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per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timer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complete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package,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between</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$30 and $50 / m2 </a:t>
            </a:r>
          </a:p>
          <a:p>
            <a:pPr lvl="1"/>
            <a:endPar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a:p>
            <a:endParaRPr lang="fr-CA" dirty="0"/>
          </a:p>
          <a:p>
            <a:pPr marL="457200" lvl="1" indent="0">
              <a:buNone/>
            </a:pPr>
            <a:endParaRPr lang="fr-CA" dirty="0"/>
          </a:p>
          <a:p>
            <a:endParaRPr lang="fr-CA" dirty="0"/>
          </a:p>
        </p:txBody>
      </p:sp>
    </p:spTree>
    <p:extLst>
      <p:ext uri="{BB962C8B-B14F-4D97-AF65-F5344CB8AC3E}">
        <p14:creationId xmlns:p14="http://schemas.microsoft.com/office/powerpoint/2010/main" val="5506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7AFD5-4CFE-8F62-39F3-93E9C8545405}"/>
              </a:ext>
            </a:extLst>
          </p:cNvPr>
          <p:cNvSpPr>
            <a:spLocks noGrp="1"/>
          </p:cNvSpPr>
          <p:nvPr>
            <p:ph type="title"/>
          </p:nvPr>
        </p:nvSpPr>
        <p:spPr/>
        <p:txBody>
          <a:bodyPr>
            <a:normAutofit fontScale="90000"/>
          </a:bodyPr>
          <a:lstStyle/>
          <a:p>
            <a:r>
              <a:rPr lang="fr-CA" sz="3200" dirty="0"/>
              <a:t>5- Combien ça coûte?</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 How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much</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cost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8F8455FC-B496-8166-6DE5-CF632E2DC00B}"/>
              </a:ext>
            </a:extLst>
          </p:cNvPr>
          <p:cNvSpPr>
            <a:spLocks noGrp="1"/>
          </p:cNvSpPr>
          <p:nvPr>
            <p:ph idx="1"/>
          </p:nvPr>
        </p:nvSpPr>
        <p:spPr>
          <a:xfrm>
            <a:off x="609598" y="2160590"/>
            <a:ext cx="7562801" cy="3880773"/>
          </a:xfrm>
        </p:spPr>
        <p:txBody>
          <a:bodyPr/>
          <a:lstStyle/>
          <a:p>
            <a:r>
              <a:rPr lang="fr-CA" dirty="0"/>
              <a:t>Pour 3 serres 30’ X 100’</a:t>
            </a:r>
          </a:p>
          <a:p>
            <a:pPr lvl="1"/>
            <a:r>
              <a:rPr lang="fr-CA" dirty="0"/>
              <a:t>On peut compter une baisse moyenne de 30% / m2</a:t>
            </a:r>
          </a:p>
          <a:p>
            <a:pPr lvl="1"/>
            <a:r>
              <a:rPr lang="fr-CA" dirty="0"/>
              <a:t>Ça devient intéressant d’ajouter des fonctions plus techniques</a:t>
            </a:r>
          </a:p>
          <a:p>
            <a:endParaRPr lang="fr-CA" dirty="0"/>
          </a:p>
          <a:p>
            <a:endParaRPr lang="fr-CA" dirty="0"/>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 3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greenhouses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30' X 100’</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can count an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average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decrease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30% / m2</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becomes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interesting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more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technical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functions</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a:p>
            <a:endParaRPr lang="fr-CA" dirty="0"/>
          </a:p>
          <a:p>
            <a:pPr marL="457200" lvl="1" indent="0">
              <a:buNone/>
            </a:pPr>
            <a:endParaRPr lang="fr-CA" dirty="0"/>
          </a:p>
          <a:p>
            <a:endParaRPr lang="fr-CA" dirty="0"/>
          </a:p>
        </p:txBody>
      </p:sp>
    </p:spTree>
    <p:extLst>
      <p:ext uri="{BB962C8B-B14F-4D97-AF65-F5344CB8AC3E}">
        <p14:creationId xmlns:p14="http://schemas.microsoft.com/office/powerpoint/2010/main" val="2610571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7AFD5-4CFE-8F62-39F3-93E9C8545405}"/>
              </a:ext>
            </a:extLst>
          </p:cNvPr>
          <p:cNvSpPr>
            <a:spLocks noGrp="1"/>
          </p:cNvSpPr>
          <p:nvPr>
            <p:ph type="title"/>
          </p:nvPr>
        </p:nvSpPr>
        <p:spPr/>
        <p:txBody>
          <a:bodyPr>
            <a:normAutofit fontScale="90000"/>
          </a:bodyPr>
          <a:lstStyle/>
          <a:p>
            <a:r>
              <a:rPr lang="fr-CA" sz="3200" dirty="0"/>
              <a:t>5- Combien ça rapporte?</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 How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much</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bring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8F8455FC-B496-8166-6DE5-CF632E2DC00B}"/>
              </a:ext>
            </a:extLst>
          </p:cNvPr>
          <p:cNvSpPr>
            <a:spLocks noGrp="1"/>
          </p:cNvSpPr>
          <p:nvPr>
            <p:ph idx="1"/>
          </p:nvPr>
        </p:nvSpPr>
        <p:spPr/>
        <p:txBody>
          <a:bodyPr/>
          <a:lstStyle/>
          <a:p>
            <a:r>
              <a:rPr lang="fr-CA" dirty="0"/>
              <a:t>Tout dépendant de ce qu’on automatise ou pas</a:t>
            </a:r>
          </a:p>
          <a:p>
            <a:pPr lvl="1"/>
            <a:r>
              <a:rPr lang="fr-CA" dirty="0"/>
              <a:t>Irrigation </a:t>
            </a:r>
          </a:p>
          <a:p>
            <a:r>
              <a:rPr lang="fr-CA" dirty="0"/>
              <a:t>Allongement de la saison +</a:t>
            </a:r>
          </a:p>
          <a:p>
            <a:endParaRPr lang="fr-CA" dirty="0"/>
          </a:p>
          <a:p>
            <a:endParaRPr lang="fr-CA" dirty="0"/>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all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depends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automate or not</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Irrigation </a:t>
            </a:r>
            <a:endPar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Lengthening</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the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season</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fr-CA" dirty="0"/>
          </a:p>
          <a:p>
            <a:endParaRPr lang="fr-CA" dirty="0"/>
          </a:p>
          <a:p>
            <a:endParaRPr lang="fr-CA" dirty="0"/>
          </a:p>
          <a:p>
            <a:pPr marL="457200" lvl="1" indent="0">
              <a:buNone/>
            </a:pPr>
            <a:endParaRPr lang="fr-CA" dirty="0"/>
          </a:p>
          <a:p>
            <a:endParaRPr lang="fr-CA" dirty="0"/>
          </a:p>
        </p:txBody>
      </p:sp>
    </p:spTree>
    <p:extLst>
      <p:ext uri="{BB962C8B-B14F-4D97-AF65-F5344CB8AC3E}">
        <p14:creationId xmlns:p14="http://schemas.microsoft.com/office/powerpoint/2010/main" val="528467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7AFD5-4CFE-8F62-39F3-93E9C8545405}"/>
              </a:ext>
            </a:extLst>
          </p:cNvPr>
          <p:cNvSpPr>
            <a:spLocks noGrp="1"/>
          </p:cNvSpPr>
          <p:nvPr>
            <p:ph type="title"/>
          </p:nvPr>
        </p:nvSpPr>
        <p:spPr/>
        <p:txBody>
          <a:bodyPr>
            <a:normAutofit fontScale="90000"/>
          </a:bodyPr>
          <a:lstStyle/>
          <a:p>
            <a:r>
              <a:rPr lang="fr-CA" sz="3200" dirty="0"/>
              <a:t>5- Combien ça rapporte?</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 How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much</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bring</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8F8455FC-B496-8166-6DE5-CF632E2DC00B}"/>
              </a:ext>
            </a:extLst>
          </p:cNvPr>
          <p:cNvSpPr>
            <a:spLocks noGrp="1"/>
          </p:cNvSpPr>
          <p:nvPr>
            <p:ph idx="1"/>
          </p:nvPr>
        </p:nvSpPr>
        <p:spPr/>
        <p:txBody>
          <a:bodyPr>
            <a:normAutofit fontScale="92500" lnSpcReduction="20000"/>
          </a:bodyPr>
          <a:lstStyle/>
          <a:p>
            <a:r>
              <a:rPr lang="fr-CA" dirty="0"/>
              <a:t>Augmentation des rendements commercialisables:</a:t>
            </a:r>
          </a:p>
          <a:p>
            <a:pPr lvl="1"/>
            <a:r>
              <a:rPr lang="fr-CA" dirty="0"/>
              <a:t>Volumes +</a:t>
            </a:r>
          </a:p>
          <a:p>
            <a:pPr lvl="1"/>
            <a:r>
              <a:rPr lang="fr-CA" dirty="0"/>
              <a:t>Qualité +</a:t>
            </a:r>
          </a:p>
          <a:p>
            <a:pPr lvl="1"/>
            <a:r>
              <a:rPr lang="fr-CA" dirty="0"/>
              <a:t>Pertes – et pertes invisibles</a:t>
            </a:r>
          </a:p>
          <a:p>
            <a:pPr lvl="1"/>
            <a:r>
              <a:rPr lang="fr-CA" dirty="0"/>
              <a:t>Temps de main-d’œuvre par kg –</a:t>
            </a:r>
          </a:p>
          <a:p>
            <a:pPr marL="457200" lvl="1" indent="0">
              <a:buNone/>
            </a:pPr>
            <a:endParaRPr lang="fr-CA" dirty="0"/>
          </a:p>
          <a:p>
            <a:endParaRPr lang="fr-CA" dirty="0"/>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Increased</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marketable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yields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Volumes +</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Quality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Losses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 and invisible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losses</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Labour time per kg -</a:t>
            </a:r>
          </a:p>
          <a:p>
            <a:pPr lvl="1"/>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a:p>
            <a:endParaRPr lang="fr-CA" dirty="0"/>
          </a:p>
          <a:p>
            <a:endParaRPr lang="fr-CA" dirty="0"/>
          </a:p>
          <a:p>
            <a:pPr marL="457200" lvl="1" indent="0">
              <a:buNone/>
            </a:pPr>
            <a:endParaRPr lang="fr-CA" dirty="0"/>
          </a:p>
          <a:p>
            <a:endParaRPr lang="fr-CA" dirty="0"/>
          </a:p>
        </p:txBody>
      </p:sp>
    </p:spTree>
    <p:extLst>
      <p:ext uri="{BB962C8B-B14F-4D97-AF65-F5344CB8AC3E}">
        <p14:creationId xmlns:p14="http://schemas.microsoft.com/office/powerpoint/2010/main" val="2255310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452A0-3109-E3EC-820D-22E6E7AD7288}"/>
              </a:ext>
            </a:extLst>
          </p:cNvPr>
          <p:cNvSpPr>
            <a:spLocks noGrp="1"/>
          </p:cNvSpPr>
          <p:nvPr>
            <p:ph type="title"/>
          </p:nvPr>
        </p:nvSpPr>
        <p:spPr/>
        <p:txBody>
          <a:bodyPr>
            <a:normAutofit fontScale="90000"/>
          </a:bodyPr>
          <a:lstStyle/>
          <a:p>
            <a:r>
              <a:rPr lang="fr-CA" dirty="0"/>
              <a:t> 5-</a:t>
            </a:r>
            <a:r>
              <a:rPr lang="fr-CA" sz="3600" dirty="0"/>
              <a:t> Retour sur l’investissement</a:t>
            </a:r>
            <a:br>
              <a:rPr lang="fr-CA" sz="36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 Return on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investment</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B426B04E-F021-33C7-52A6-A020459E6412}"/>
              </a:ext>
            </a:extLst>
          </p:cNvPr>
          <p:cNvSpPr>
            <a:spLocks noGrp="1"/>
          </p:cNvSpPr>
          <p:nvPr>
            <p:ph idx="1"/>
          </p:nvPr>
        </p:nvSpPr>
        <p:spPr/>
        <p:txBody>
          <a:bodyPr>
            <a:normAutofit/>
          </a:bodyPr>
          <a:lstStyle/>
          <a:p>
            <a:r>
              <a:rPr lang="fr-CA" dirty="0">
                <a:ea typeface="Times New Roman" panose="02020603050405020304" pitchFamily="18" charset="0"/>
                <a:cs typeface="Times New Roman" panose="02020603050405020304" pitchFamily="18" charset="0"/>
              </a:rPr>
              <a:t>Retour sur l’investissement: </a:t>
            </a:r>
          </a:p>
          <a:p>
            <a:r>
              <a:rPr lang="fr-CA" dirty="0">
                <a:ea typeface="Times New Roman" panose="02020603050405020304" pitchFamily="18" charset="0"/>
                <a:cs typeface="Times New Roman" panose="02020603050405020304" pitchFamily="18" charset="0"/>
              </a:rPr>
              <a:t>1 ou 2 ans;</a:t>
            </a:r>
          </a:p>
          <a:p>
            <a:pPr lvl="1"/>
            <a:r>
              <a:rPr lang="fr-CA" dirty="0">
                <a:ea typeface="Times New Roman" panose="02020603050405020304" pitchFamily="18" charset="0"/>
                <a:cs typeface="Times New Roman" panose="02020603050405020304" pitchFamily="18" charset="0"/>
              </a:rPr>
              <a:t>Selon la superficie de votre projet</a:t>
            </a:r>
          </a:p>
          <a:p>
            <a:pPr lvl="1"/>
            <a:r>
              <a:rPr lang="fr-CA" dirty="0">
                <a:ea typeface="Times New Roman" panose="02020603050405020304" pitchFamily="18" charset="0"/>
                <a:cs typeface="Times New Roman" panose="02020603050405020304" pitchFamily="18" charset="0"/>
              </a:rPr>
              <a:t>Selon l’aide financière au projet</a:t>
            </a:r>
          </a:p>
          <a:p>
            <a:endParaRPr lang="fr-CA" dirty="0">
              <a:ea typeface="Times New Roman" panose="02020603050405020304" pitchFamily="18" charset="0"/>
              <a:cs typeface="Times New Roman" panose="02020603050405020304" pitchFamily="18" charset="0"/>
            </a:endParaRP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Return on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investment</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or 2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years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Depending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the size of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project</a:t>
            </a:r>
            <a:endPar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Based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project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funding</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ea typeface="Times New Roman" panose="02020603050405020304" pitchFamily="18" charset="0"/>
              <a:cs typeface="Times New Roman" panose="02020603050405020304" pitchFamily="18" charset="0"/>
            </a:endParaRPr>
          </a:p>
          <a:p>
            <a:pPr marL="457200" lvl="1" indent="0">
              <a:buNone/>
            </a:pPr>
            <a:endParaRPr lang="fr-CA"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649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a:xfrm>
            <a:off x="609599" y="609600"/>
            <a:ext cx="7418785" cy="1320800"/>
          </a:xfrm>
        </p:spPr>
        <p:txBody>
          <a:bodyPr>
            <a:normAutofit fontScale="90000"/>
          </a:bodyPr>
          <a:lstStyle/>
          <a:p>
            <a:r>
              <a:rPr lang="fr-CA" dirty="0"/>
              <a:t>6-</a:t>
            </a:r>
            <a:r>
              <a:rPr lang="fr-CA" sz="3600" dirty="0"/>
              <a:t> Les produits d’automatisation sur le marché pour petites entreprises</a:t>
            </a:r>
            <a:br>
              <a:rPr lang="fr-CA" sz="36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 Automation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products</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the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market</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small</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businesses</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21EAB3D8-091F-DC4E-A72C-4291DCA89139}"/>
              </a:ext>
            </a:extLst>
          </p:cNvPr>
          <p:cNvSpPr>
            <a:spLocks noGrp="1"/>
          </p:cNvSpPr>
          <p:nvPr>
            <p:ph idx="1"/>
          </p:nvPr>
        </p:nvSpPr>
        <p:spPr>
          <a:xfrm>
            <a:off x="609599" y="2445303"/>
            <a:ext cx="6347714" cy="3880773"/>
          </a:xfrm>
        </p:spPr>
        <p:txBody>
          <a:bodyPr/>
          <a:lstStyle/>
          <a:p>
            <a:r>
              <a:rPr lang="fr-CA" dirty="0" err="1"/>
              <a:t>Igrow</a:t>
            </a:r>
            <a:r>
              <a:rPr lang="fr-CA" dirty="0"/>
              <a:t> 800 et 1800 de Link4</a:t>
            </a:r>
          </a:p>
          <a:p>
            <a:r>
              <a:rPr lang="fr-CA" dirty="0"/>
              <a:t>Orisha</a:t>
            </a:r>
          </a:p>
          <a:p>
            <a:r>
              <a:rPr lang="fr-CA" dirty="0" err="1"/>
              <a:t>Maximus</a:t>
            </a:r>
            <a:r>
              <a:rPr lang="fr-CA" dirty="0"/>
              <a:t> </a:t>
            </a:r>
          </a:p>
          <a:p>
            <a:r>
              <a:rPr lang="fr-CA" dirty="0"/>
              <a:t>Priva Compass</a:t>
            </a:r>
          </a:p>
        </p:txBody>
      </p:sp>
      <p:pic>
        <p:nvPicPr>
          <p:cNvPr id="5" name="Image 4">
            <a:extLst>
              <a:ext uri="{FF2B5EF4-FFF2-40B4-BE49-F238E27FC236}">
                <a16:creationId xmlns:a16="http://schemas.microsoft.com/office/drawing/2014/main" id="{271AED6D-3E44-D14F-40B4-F66BECC2EECC}"/>
              </a:ext>
            </a:extLst>
          </p:cNvPr>
          <p:cNvPicPr>
            <a:picLocks noChangeAspect="1"/>
          </p:cNvPicPr>
          <p:nvPr/>
        </p:nvPicPr>
        <p:blipFill>
          <a:blip r:embed="rId3"/>
          <a:stretch>
            <a:fillRect/>
          </a:stretch>
        </p:blipFill>
        <p:spPr>
          <a:xfrm>
            <a:off x="3825806" y="3072059"/>
            <a:ext cx="1758738" cy="1395520"/>
          </a:xfrm>
          <a:prstGeom prst="rect">
            <a:avLst/>
          </a:prstGeom>
        </p:spPr>
      </p:pic>
      <p:pic>
        <p:nvPicPr>
          <p:cNvPr id="7" name="Image 6">
            <a:extLst>
              <a:ext uri="{FF2B5EF4-FFF2-40B4-BE49-F238E27FC236}">
                <a16:creationId xmlns:a16="http://schemas.microsoft.com/office/drawing/2014/main" id="{F675875B-5339-7983-BBA5-77911796CC9F}"/>
              </a:ext>
            </a:extLst>
          </p:cNvPr>
          <p:cNvPicPr>
            <a:picLocks noChangeAspect="1"/>
          </p:cNvPicPr>
          <p:nvPr/>
        </p:nvPicPr>
        <p:blipFill>
          <a:blip r:embed="rId4"/>
          <a:stretch>
            <a:fillRect/>
          </a:stretch>
        </p:blipFill>
        <p:spPr>
          <a:xfrm>
            <a:off x="1115616" y="4348384"/>
            <a:ext cx="2819644" cy="1112616"/>
          </a:xfrm>
          <a:prstGeom prst="rect">
            <a:avLst/>
          </a:prstGeom>
        </p:spPr>
      </p:pic>
      <p:pic>
        <p:nvPicPr>
          <p:cNvPr id="9" name="Image 8">
            <a:extLst>
              <a:ext uri="{FF2B5EF4-FFF2-40B4-BE49-F238E27FC236}">
                <a16:creationId xmlns:a16="http://schemas.microsoft.com/office/drawing/2014/main" id="{2A6DD6B2-15BF-0475-088C-941DF8DDD671}"/>
              </a:ext>
            </a:extLst>
          </p:cNvPr>
          <p:cNvPicPr>
            <a:picLocks noChangeAspect="1"/>
          </p:cNvPicPr>
          <p:nvPr/>
        </p:nvPicPr>
        <p:blipFill>
          <a:blip r:embed="rId5"/>
          <a:stretch>
            <a:fillRect/>
          </a:stretch>
        </p:blipFill>
        <p:spPr>
          <a:xfrm>
            <a:off x="5786301" y="2420277"/>
            <a:ext cx="1929047" cy="823755"/>
          </a:xfrm>
          <a:prstGeom prst="rect">
            <a:avLst/>
          </a:prstGeom>
        </p:spPr>
      </p:pic>
      <p:pic>
        <p:nvPicPr>
          <p:cNvPr id="11" name="Image 10">
            <a:extLst>
              <a:ext uri="{FF2B5EF4-FFF2-40B4-BE49-F238E27FC236}">
                <a16:creationId xmlns:a16="http://schemas.microsoft.com/office/drawing/2014/main" id="{AC532D3D-0FB3-01EE-E113-836613117B6A}"/>
              </a:ext>
            </a:extLst>
          </p:cNvPr>
          <p:cNvPicPr>
            <a:picLocks noChangeAspect="1"/>
          </p:cNvPicPr>
          <p:nvPr/>
        </p:nvPicPr>
        <p:blipFill>
          <a:blip r:embed="rId6"/>
          <a:stretch>
            <a:fillRect/>
          </a:stretch>
        </p:blipFill>
        <p:spPr>
          <a:xfrm>
            <a:off x="4833478" y="4385690"/>
            <a:ext cx="2883787" cy="1075309"/>
          </a:xfrm>
          <a:prstGeom prst="rect">
            <a:avLst/>
          </a:prstGeom>
        </p:spPr>
      </p:pic>
    </p:spTree>
    <p:extLst>
      <p:ext uri="{BB962C8B-B14F-4D97-AF65-F5344CB8AC3E}">
        <p14:creationId xmlns:p14="http://schemas.microsoft.com/office/powerpoint/2010/main" val="105852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1557" y="620688"/>
            <a:ext cx="7024744" cy="1143000"/>
          </a:xfrm>
        </p:spPr>
        <p:txBody>
          <a:bodyPr anchor="ctr">
            <a:normAutofit fontScale="90000"/>
          </a:bodyPr>
          <a:lstStyle/>
          <a:p>
            <a:r>
              <a:rPr lang="fr-CA" dirty="0"/>
              <a:t>1- Définir la serre 3 saisons</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Define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greenhouse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3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seasons</a:t>
            </a:r>
            <a:br>
              <a:rPr lang="fr-CA" sz="3600" dirty="0"/>
            </a:br>
            <a:endParaRPr lang="fr-CA" dirty="0"/>
          </a:p>
        </p:txBody>
      </p:sp>
      <p:sp>
        <p:nvSpPr>
          <p:cNvPr id="3" name="Espace réservé du contenu 2"/>
          <p:cNvSpPr>
            <a:spLocks noGrp="1"/>
          </p:cNvSpPr>
          <p:nvPr>
            <p:ph idx="1"/>
          </p:nvPr>
        </p:nvSpPr>
        <p:spPr>
          <a:xfrm>
            <a:off x="1043490" y="1844824"/>
            <a:ext cx="6840878" cy="3393504"/>
          </a:xfrm>
        </p:spPr>
        <p:txBody>
          <a:bodyPr vert="horz" lIns="91440" tIns="45720" rIns="91440" bIns="45720" rtlCol="0" anchor="t">
            <a:normAutofit/>
          </a:bodyPr>
          <a:lstStyle/>
          <a:p>
            <a:r>
              <a:rPr lang="fr-CA" sz="2500" dirty="0"/>
              <a:t>Calendrier de production d’avril à la fin octobre, max. 15 novembre.</a:t>
            </a:r>
          </a:p>
          <a:p>
            <a:r>
              <a:rPr lang="fr-CA" sz="2500" dirty="0"/>
              <a:t>Comporte un système de chauffage.</a:t>
            </a:r>
          </a:p>
          <a:p>
            <a:endParaRPr lang="fr-CA" sz="25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Production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schedule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from</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April to the end of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October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max.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November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15.</a:t>
            </a:r>
          </a:p>
          <a:p>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Includes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heating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system.</a:t>
            </a:r>
          </a:p>
          <a:p>
            <a:endParaRPr lang="fr-CA" sz="2500" dirty="0"/>
          </a:p>
        </p:txBody>
      </p:sp>
    </p:spTree>
    <p:extLst>
      <p:ext uri="{BB962C8B-B14F-4D97-AF65-F5344CB8AC3E}">
        <p14:creationId xmlns:p14="http://schemas.microsoft.com/office/powerpoint/2010/main" val="905086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a:bodyPr>
          <a:lstStyle/>
          <a:p>
            <a:r>
              <a:rPr lang="fr-CA" sz="3200" dirty="0"/>
              <a:t>6- </a:t>
            </a:r>
            <a:r>
              <a:rPr lang="fr-CA" sz="3200" dirty="0" err="1"/>
              <a:t>Igrow</a:t>
            </a:r>
            <a:r>
              <a:rPr lang="fr-CA" sz="3200" dirty="0"/>
              <a:t> 800 de Link4</a:t>
            </a:r>
            <a:br>
              <a:rPr lang="fr-CA" dirty="0"/>
            </a:br>
            <a:endParaRPr lang="fr-CA" dirty="0"/>
          </a:p>
        </p:txBody>
      </p:sp>
      <p:pic>
        <p:nvPicPr>
          <p:cNvPr id="9" name="Image 8">
            <a:extLst>
              <a:ext uri="{FF2B5EF4-FFF2-40B4-BE49-F238E27FC236}">
                <a16:creationId xmlns:a16="http://schemas.microsoft.com/office/drawing/2014/main" id="{2A6DD6B2-15BF-0475-088C-941DF8DDD671}"/>
              </a:ext>
            </a:extLst>
          </p:cNvPr>
          <p:cNvPicPr>
            <a:picLocks noChangeAspect="1"/>
          </p:cNvPicPr>
          <p:nvPr/>
        </p:nvPicPr>
        <p:blipFill>
          <a:blip r:embed="rId3"/>
          <a:stretch>
            <a:fillRect/>
          </a:stretch>
        </p:blipFill>
        <p:spPr>
          <a:xfrm>
            <a:off x="6895856" y="5733256"/>
            <a:ext cx="1929047" cy="823755"/>
          </a:xfrm>
          <a:prstGeom prst="rect">
            <a:avLst/>
          </a:prstGeom>
        </p:spPr>
      </p:pic>
      <p:pic>
        <p:nvPicPr>
          <p:cNvPr id="4" name="Image 3">
            <a:extLst>
              <a:ext uri="{FF2B5EF4-FFF2-40B4-BE49-F238E27FC236}">
                <a16:creationId xmlns:a16="http://schemas.microsoft.com/office/drawing/2014/main" id="{938B4DC2-B237-EC26-1B23-FEDA015B6E64}"/>
              </a:ext>
            </a:extLst>
          </p:cNvPr>
          <p:cNvPicPr>
            <a:picLocks noChangeAspect="1"/>
          </p:cNvPicPr>
          <p:nvPr/>
        </p:nvPicPr>
        <p:blipFill>
          <a:blip r:embed="rId4"/>
          <a:stretch>
            <a:fillRect/>
          </a:stretch>
        </p:blipFill>
        <p:spPr>
          <a:xfrm>
            <a:off x="965312" y="2008680"/>
            <a:ext cx="4614800" cy="3500208"/>
          </a:xfrm>
          <a:prstGeom prst="rect">
            <a:avLst/>
          </a:prstGeom>
        </p:spPr>
      </p:pic>
      <p:pic>
        <p:nvPicPr>
          <p:cNvPr id="8" name="Image 7">
            <a:extLst>
              <a:ext uri="{FF2B5EF4-FFF2-40B4-BE49-F238E27FC236}">
                <a16:creationId xmlns:a16="http://schemas.microsoft.com/office/drawing/2014/main" id="{CE241BA6-F6A3-5AED-B3E4-742B237A515E}"/>
              </a:ext>
            </a:extLst>
          </p:cNvPr>
          <p:cNvPicPr>
            <a:picLocks noChangeAspect="1"/>
          </p:cNvPicPr>
          <p:nvPr/>
        </p:nvPicPr>
        <p:blipFill>
          <a:blip r:embed="rId5"/>
          <a:stretch>
            <a:fillRect/>
          </a:stretch>
        </p:blipFill>
        <p:spPr>
          <a:xfrm>
            <a:off x="6084168" y="2725421"/>
            <a:ext cx="1089660" cy="2202180"/>
          </a:xfrm>
          <a:prstGeom prst="rect">
            <a:avLst/>
          </a:prstGeom>
        </p:spPr>
      </p:pic>
    </p:spTree>
    <p:extLst>
      <p:ext uri="{BB962C8B-B14F-4D97-AF65-F5344CB8AC3E}">
        <p14:creationId xmlns:p14="http://schemas.microsoft.com/office/powerpoint/2010/main" val="3716345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fontScale="90000"/>
          </a:bodyPr>
          <a:lstStyle/>
          <a:p>
            <a:r>
              <a:rPr lang="fr-CA" dirty="0"/>
              <a:t>6- </a:t>
            </a:r>
            <a:r>
              <a:rPr lang="fr-CA" dirty="0" err="1"/>
              <a:t>Igrow</a:t>
            </a:r>
            <a:r>
              <a:rPr lang="fr-CA" dirty="0"/>
              <a:t> 800 de Link4</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21EAB3D8-091F-DC4E-A72C-4291DCA89139}"/>
              </a:ext>
            </a:extLst>
          </p:cNvPr>
          <p:cNvSpPr>
            <a:spLocks noGrp="1"/>
          </p:cNvSpPr>
          <p:nvPr>
            <p:ph idx="1"/>
          </p:nvPr>
        </p:nvSpPr>
        <p:spPr>
          <a:xfrm>
            <a:off x="607479" y="1556792"/>
            <a:ext cx="4178425" cy="3880773"/>
          </a:xfrm>
        </p:spPr>
        <p:txBody>
          <a:bodyPr vert="horz" lIns="91440" tIns="45720" rIns="91440" bIns="45720" rtlCol="0" anchor="t">
            <a:normAutofit/>
          </a:bodyPr>
          <a:lstStyle/>
          <a:p>
            <a:pPr marL="0" indent="0">
              <a:buNone/>
            </a:pPr>
            <a:r>
              <a:rPr lang="fr-CA" dirty="0"/>
              <a:t>+ Visualisation rapide de l’état de la serre</a:t>
            </a:r>
          </a:p>
          <a:p>
            <a:pPr marL="0" indent="0">
              <a:buNone/>
            </a:pPr>
            <a:r>
              <a:rPr lang="fr-CA" dirty="0"/>
              <a:t>+ Flexibilité</a:t>
            </a:r>
          </a:p>
          <a:p>
            <a:pPr marL="0" indent="0">
              <a:buNone/>
            </a:pPr>
            <a:r>
              <a:rPr lang="fr-CA" dirty="0"/>
              <a:t>+ Bon rapport qualité prix</a:t>
            </a:r>
          </a:p>
          <a:p>
            <a:pPr marL="0" indent="0">
              <a:buNone/>
            </a:pPr>
            <a:r>
              <a:rPr lang="fr-CA" u="sng" dirty="0"/>
              <a:t>-- Ne gère pas l’irrigation</a:t>
            </a:r>
          </a:p>
          <a:p>
            <a:pPr marL="0" indent="0">
              <a:buNone/>
            </a:pPr>
            <a:r>
              <a:rPr lang="fr-CA" dirty="0"/>
              <a:t>- Gère l’humidification </a:t>
            </a:r>
            <a:r>
              <a:rPr lang="fr-CA" b="1" u="sng" dirty="0"/>
              <a:t>ou</a:t>
            </a:r>
            <a:r>
              <a:rPr lang="fr-CA" dirty="0"/>
              <a:t> la déshumidification</a:t>
            </a:r>
          </a:p>
          <a:p>
            <a:pPr marL="0" indent="0">
              <a:buNone/>
            </a:pPr>
            <a:r>
              <a:rPr lang="fr-CA" dirty="0"/>
              <a:t>- Graphiques à 2 courbes seulement</a:t>
            </a:r>
          </a:p>
          <a:p>
            <a:pPr marL="0" indent="0">
              <a:buNone/>
            </a:pPr>
            <a:r>
              <a:rPr lang="fr-CA" dirty="0"/>
              <a:t>- frais d’utilisation de la plate forme en ligne</a:t>
            </a:r>
          </a:p>
        </p:txBody>
      </p:sp>
      <p:pic>
        <p:nvPicPr>
          <p:cNvPr id="9" name="Image 8">
            <a:extLst>
              <a:ext uri="{FF2B5EF4-FFF2-40B4-BE49-F238E27FC236}">
                <a16:creationId xmlns:a16="http://schemas.microsoft.com/office/drawing/2014/main" id="{2A6DD6B2-15BF-0475-088C-941DF8DDD671}"/>
              </a:ext>
            </a:extLst>
          </p:cNvPr>
          <p:cNvPicPr>
            <a:picLocks noChangeAspect="1"/>
          </p:cNvPicPr>
          <p:nvPr/>
        </p:nvPicPr>
        <p:blipFill>
          <a:blip r:embed="rId3"/>
          <a:stretch>
            <a:fillRect/>
          </a:stretch>
        </p:blipFill>
        <p:spPr>
          <a:xfrm>
            <a:off x="6895856" y="5733256"/>
            <a:ext cx="1929047" cy="823755"/>
          </a:xfrm>
          <a:prstGeom prst="rect">
            <a:avLst/>
          </a:prstGeom>
        </p:spPr>
      </p:pic>
      <p:sp>
        <p:nvSpPr>
          <p:cNvPr id="10" name="ZoneTexte 9">
            <a:extLst>
              <a:ext uri="{FF2B5EF4-FFF2-40B4-BE49-F238E27FC236}">
                <a16:creationId xmlns:a16="http://schemas.microsoft.com/office/drawing/2014/main" id="{3400DF3B-0D44-C64F-C40C-436A506F5E36}"/>
              </a:ext>
            </a:extLst>
          </p:cNvPr>
          <p:cNvSpPr txBox="1"/>
          <p:nvPr/>
        </p:nvSpPr>
        <p:spPr>
          <a:xfrm>
            <a:off x="755576" y="5821967"/>
            <a:ext cx="4589144" cy="646331"/>
          </a:xfrm>
          <a:prstGeom prst="rect">
            <a:avLst/>
          </a:prstGeom>
          <a:noFill/>
        </p:spPr>
        <p:txBody>
          <a:bodyPr wrap="square">
            <a:spAutoFit/>
          </a:bodyPr>
          <a:lstStyle/>
          <a:p>
            <a:r>
              <a:rPr lang="fr-CA" dirty="0"/>
              <a:t>https://link4controls.com/outdoor-greenhouse/</a:t>
            </a:r>
          </a:p>
        </p:txBody>
      </p:sp>
      <p:sp>
        <p:nvSpPr>
          <p:cNvPr id="4" name="ZoneTexte 3">
            <a:extLst>
              <a:ext uri="{FF2B5EF4-FFF2-40B4-BE49-F238E27FC236}">
                <a16:creationId xmlns:a16="http://schemas.microsoft.com/office/drawing/2014/main" id="{692B1F4A-260F-A0C3-3686-3A0063DD5C36}"/>
              </a:ext>
            </a:extLst>
          </p:cNvPr>
          <p:cNvSpPr txBox="1"/>
          <p:nvPr/>
        </p:nvSpPr>
        <p:spPr>
          <a:xfrm>
            <a:off x="4860032" y="1556246"/>
            <a:ext cx="3530353" cy="3881319"/>
          </a:xfrm>
          <a:prstGeom prst="rect">
            <a:avLst/>
          </a:prstGeom>
          <a:noFill/>
        </p:spPr>
        <p:txBody>
          <a:bodyPr wrap="square" rtlCol="0">
            <a:spAutoFit/>
          </a:bodyPr>
          <a:lstStyle/>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Quick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visualization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greenhouse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status</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Flexibility</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Good value for money</a:t>
            </a:r>
          </a:p>
          <a:p>
            <a:pPr>
              <a:lnSpc>
                <a:spcPct val="107000"/>
              </a:lnSpc>
              <a:spcAft>
                <a:spcPts val="800"/>
              </a:spcAft>
            </a:pPr>
            <a:r>
              <a:rPr lang="fr-CA" sz="1800"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u="sng"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Does</a:t>
            </a:r>
            <a:r>
              <a:rPr lang="fr-CA" sz="1800"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not manage irrigation</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Manages humidification </a:t>
            </a:r>
            <a:r>
              <a:rPr lang="fr-CA" sz="1800" b="1"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dehumidification</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Graphs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2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curves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only</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fees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using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online platform</a:t>
            </a:r>
          </a:p>
          <a:p>
            <a:pPr>
              <a:lnSpc>
                <a:spcPct val="107000"/>
              </a:lnSpc>
              <a:spcBef>
                <a:spcPts val="1000"/>
              </a:spcBef>
              <a:spcAft>
                <a:spcPts val="800"/>
              </a:spcAft>
            </a:pPr>
            <a:endParaRPr lang="fr-CA" dirty="0"/>
          </a:p>
        </p:txBody>
      </p:sp>
    </p:spTree>
    <p:extLst>
      <p:ext uri="{BB962C8B-B14F-4D97-AF65-F5344CB8AC3E}">
        <p14:creationId xmlns:p14="http://schemas.microsoft.com/office/powerpoint/2010/main" val="2308571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a:bodyPr>
          <a:lstStyle/>
          <a:p>
            <a:r>
              <a:rPr lang="fr-CA" sz="3200" dirty="0"/>
              <a:t>6- </a:t>
            </a:r>
            <a:r>
              <a:rPr lang="fr-CA" sz="3200" dirty="0" err="1"/>
              <a:t>Igrow</a:t>
            </a:r>
            <a:r>
              <a:rPr lang="fr-CA" sz="3200" dirty="0"/>
              <a:t> 800 de Link4</a:t>
            </a:r>
            <a:br>
              <a:rPr lang="fr-CA" sz="3600" dirty="0"/>
            </a:br>
            <a:endParaRPr lang="fr-CA" dirty="0"/>
          </a:p>
        </p:txBody>
      </p:sp>
      <p:pic>
        <p:nvPicPr>
          <p:cNvPr id="9" name="Image 8">
            <a:extLst>
              <a:ext uri="{FF2B5EF4-FFF2-40B4-BE49-F238E27FC236}">
                <a16:creationId xmlns:a16="http://schemas.microsoft.com/office/drawing/2014/main" id="{2A6DD6B2-15BF-0475-088C-941DF8DDD671}"/>
              </a:ext>
            </a:extLst>
          </p:cNvPr>
          <p:cNvPicPr>
            <a:picLocks noChangeAspect="1"/>
          </p:cNvPicPr>
          <p:nvPr/>
        </p:nvPicPr>
        <p:blipFill>
          <a:blip r:embed="rId3"/>
          <a:stretch>
            <a:fillRect/>
          </a:stretch>
        </p:blipFill>
        <p:spPr>
          <a:xfrm>
            <a:off x="6895856" y="5733256"/>
            <a:ext cx="1929047" cy="823755"/>
          </a:xfrm>
          <a:prstGeom prst="rect">
            <a:avLst/>
          </a:prstGeom>
        </p:spPr>
      </p:pic>
      <p:pic>
        <p:nvPicPr>
          <p:cNvPr id="5" name="Image 4">
            <a:extLst>
              <a:ext uri="{FF2B5EF4-FFF2-40B4-BE49-F238E27FC236}">
                <a16:creationId xmlns:a16="http://schemas.microsoft.com/office/drawing/2014/main" id="{8F2870F3-E3B7-C831-BB59-AE9BBE625531}"/>
              </a:ext>
            </a:extLst>
          </p:cNvPr>
          <p:cNvPicPr>
            <a:picLocks noChangeAspect="1"/>
          </p:cNvPicPr>
          <p:nvPr/>
        </p:nvPicPr>
        <p:blipFill>
          <a:blip r:embed="rId4"/>
          <a:stretch>
            <a:fillRect/>
          </a:stretch>
        </p:blipFill>
        <p:spPr>
          <a:xfrm>
            <a:off x="1187624" y="1603251"/>
            <a:ext cx="4615408" cy="4569468"/>
          </a:xfrm>
          <a:prstGeom prst="rect">
            <a:avLst/>
          </a:prstGeom>
        </p:spPr>
      </p:pic>
    </p:spTree>
    <p:extLst>
      <p:ext uri="{BB962C8B-B14F-4D97-AF65-F5344CB8AC3E}">
        <p14:creationId xmlns:p14="http://schemas.microsoft.com/office/powerpoint/2010/main" val="978007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fontScale="90000"/>
          </a:bodyPr>
          <a:lstStyle/>
          <a:p>
            <a:r>
              <a:rPr lang="fr-CA" dirty="0"/>
              <a:t>6- </a:t>
            </a:r>
            <a:r>
              <a:rPr lang="fr-CA" sz="3600" dirty="0" err="1"/>
              <a:t>Igrow</a:t>
            </a:r>
            <a:r>
              <a:rPr lang="fr-CA" sz="3600" dirty="0"/>
              <a:t> </a:t>
            </a:r>
            <a:r>
              <a:rPr lang="fr-CA" dirty="0"/>
              <a:t>1800 de Link4</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21EAB3D8-091F-DC4E-A72C-4291DCA89139}"/>
              </a:ext>
            </a:extLst>
          </p:cNvPr>
          <p:cNvSpPr>
            <a:spLocks noGrp="1"/>
          </p:cNvSpPr>
          <p:nvPr>
            <p:ph idx="1"/>
          </p:nvPr>
        </p:nvSpPr>
        <p:spPr>
          <a:xfrm>
            <a:off x="609599" y="1421871"/>
            <a:ext cx="3504970" cy="4364754"/>
          </a:xfrm>
        </p:spPr>
        <p:txBody>
          <a:bodyPr>
            <a:normAutofit lnSpcReduction="10000"/>
          </a:bodyPr>
          <a:lstStyle/>
          <a:p>
            <a:pPr marL="0" indent="0">
              <a:buNone/>
            </a:pPr>
            <a:r>
              <a:rPr lang="fr-CA" dirty="0"/>
              <a:t>+ Flexibilité</a:t>
            </a:r>
          </a:p>
          <a:p>
            <a:pPr marL="0" indent="0">
              <a:buNone/>
            </a:pPr>
            <a:r>
              <a:rPr lang="fr-CA" dirty="0"/>
              <a:t>+ Irrigation et injection</a:t>
            </a:r>
          </a:p>
          <a:p>
            <a:pPr marL="0" indent="0">
              <a:buNone/>
            </a:pPr>
            <a:r>
              <a:rPr lang="fr-CA" dirty="0"/>
              <a:t>+ Gère l’éclairage artificiel</a:t>
            </a:r>
          </a:p>
          <a:p>
            <a:pPr marL="0" indent="0">
              <a:buNone/>
            </a:pPr>
            <a:r>
              <a:rPr lang="fr-CA" dirty="0"/>
              <a:t>- Prix +/- compétitif </a:t>
            </a:r>
          </a:p>
          <a:p>
            <a:pPr>
              <a:buFontTx/>
              <a:buChar char="-"/>
            </a:pPr>
            <a:r>
              <a:rPr lang="fr-CA" dirty="0"/>
              <a:t>Frais d’utilisation de la  plateforme en ligne</a:t>
            </a:r>
          </a:p>
          <a:p>
            <a:pPr>
              <a:buFontTx/>
              <a:buChar char="-"/>
            </a:pPr>
            <a:endParaRPr lang="fr-CA" dirty="0"/>
          </a:p>
          <a:p>
            <a:pPr marL="0" indent="0">
              <a:lnSpc>
                <a:spcPct val="107000"/>
              </a:lnSpc>
              <a:spcBef>
                <a:spcPts val="0"/>
              </a:spcBef>
              <a:spcAft>
                <a:spcPts val="600"/>
              </a:spcAft>
              <a:buNone/>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Flexibility</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Irrigation and injection</a:t>
            </a:r>
          </a:p>
          <a:p>
            <a:pPr marL="0" indent="0">
              <a:lnSpc>
                <a:spcPct val="107000"/>
              </a:lnSpc>
              <a:spcBef>
                <a:spcPts val="0"/>
              </a:spcBef>
              <a:spcAft>
                <a:spcPts val="600"/>
              </a:spcAft>
              <a:buNone/>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Manages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artificial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lighting</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Competitive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price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600"/>
              </a:spcAft>
              <a:buNone/>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Fees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using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online platform</a:t>
            </a:r>
          </a:p>
          <a:p>
            <a:endParaRPr lang="fr-CA" dirty="0"/>
          </a:p>
        </p:txBody>
      </p:sp>
      <p:pic>
        <p:nvPicPr>
          <p:cNvPr id="9" name="Image 8">
            <a:extLst>
              <a:ext uri="{FF2B5EF4-FFF2-40B4-BE49-F238E27FC236}">
                <a16:creationId xmlns:a16="http://schemas.microsoft.com/office/drawing/2014/main" id="{2A6DD6B2-15BF-0475-088C-941DF8DDD671}"/>
              </a:ext>
            </a:extLst>
          </p:cNvPr>
          <p:cNvPicPr>
            <a:picLocks noChangeAspect="1"/>
          </p:cNvPicPr>
          <p:nvPr/>
        </p:nvPicPr>
        <p:blipFill>
          <a:blip r:embed="rId3"/>
          <a:stretch>
            <a:fillRect/>
          </a:stretch>
        </p:blipFill>
        <p:spPr>
          <a:xfrm>
            <a:off x="6516216" y="5447798"/>
            <a:ext cx="1929047" cy="823755"/>
          </a:xfrm>
          <a:prstGeom prst="rect">
            <a:avLst/>
          </a:prstGeom>
        </p:spPr>
      </p:pic>
      <p:sp>
        <p:nvSpPr>
          <p:cNvPr id="5" name="ZoneTexte 4">
            <a:extLst>
              <a:ext uri="{FF2B5EF4-FFF2-40B4-BE49-F238E27FC236}">
                <a16:creationId xmlns:a16="http://schemas.microsoft.com/office/drawing/2014/main" id="{8D33792A-36D6-26A1-505F-821167DE58B6}"/>
              </a:ext>
            </a:extLst>
          </p:cNvPr>
          <p:cNvSpPr txBox="1"/>
          <p:nvPr/>
        </p:nvSpPr>
        <p:spPr>
          <a:xfrm>
            <a:off x="690358" y="6093296"/>
            <a:ext cx="4589144" cy="646331"/>
          </a:xfrm>
          <a:prstGeom prst="rect">
            <a:avLst/>
          </a:prstGeom>
          <a:noFill/>
        </p:spPr>
        <p:txBody>
          <a:bodyPr wrap="square">
            <a:spAutoFit/>
          </a:bodyPr>
          <a:lstStyle/>
          <a:p>
            <a:r>
              <a:rPr lang="fr-CA" dirty="0"/>
              <a:t>https://link4controls.com/outdoor-greenhouse/</a:t>
            </a:r>
          </a:p>
        </p:txBody>
      </p:sp>
      <p:pic>
        <p:nvPicPr>
          <p:cNvPr id="7" name="Image 6">
            <a:extLst>
              <a:ext uri="{FF2B5EF4-FFF2-40B4-BE49-F238E27FC236}">
                <a16:creationId xmlns:a16="http://schemas.microsoft.com/office/drawing/2014/main" id="{DCE31243-E900-2464-E2FC-0B52B8EF3ACC}"/>
              </a:ext>
            </a:extLst>
          </p:cNvPr>
          <p:cNvPicPr>
            <a:picLocks noChangeAspect="1"/>
          </p:cNvPicPr>
          <p:nvPr/>
        </p:nvPicPr>
        <p:blipFill>
          <a:blip r:embed="rId4"/>
          <a:stretch>
            <a:fillRect/>
          </a:stretch>
        </p:blipFill>
        <p:spPr>
          <a:xfrm>
            <a:off x="4139952" y="1662524"/>
            <a:ext cx="3677281" cy="3532951"/>
          </a:xfrm>
          <a:prstGeom prst="rect">
            <a:avLst/>
          </a:prstGeom>
        </p:spPr>
      </p:pic>
    </p:spTree>
    <p:extLst>
      <p:ext uri="{BB962C8B-B14F-4D97-AF65-F5344CB8AC3E}">
        <p14:creationId xmlns:p14="http://schemas.microsoft.com/office/powerpoint/2010/main" val="1823461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fontScale="90000"/>
          </a:bodyPr>
          <a:lstStyle/>
          <a:p>
            <a:r>
              <a:rPr lang="fr-CA" dirty="0"/>
              <a:t>6-</a:t>
            </a:r>
            <a:r>
              <a:rPr lang="fr-CA" sz="3600" dirty="0"/>
              <a:t> </a:t>
            </a:r>
            <a:r>
              <a:rPr lang="fr-CA" dirty="0"/>
              <a:t>Orisha</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21EAB3D8-091F-DC4E-A72C-4291DCA89139}"/>
              </a:ext>
            </a:extLst>
          </p:cNvPr>
          <p:cNvSpPr>
            <a:spLocks noGrp="1"/>
          </p:cNvSpPr>
          <p:nvPr>
            <p:ph idx="1"/>
          </p:nvPr>
        </p:nvSpPr>
        <p:spPr>
          <a:xfrm>
            <a:off x="609599" y="1932702"/>
            <a:ext cx="3602361" cy="3880773"/>
          </a:xfrm>
        </p:spPr>
        <p:txBody>
          <a:bodyPr vert="horz" lIns="91440" tIns="45720" rIns="91440" bIns="45720" rtlCol="0" anchor="t">
            <a:normAutofit/>
          </a:bodyPr>
          <a:lstStyle/>
          <a:p>
            <a:pPr marL="0" indent="0">
              <a:buNone/>
            </a:pPr>
            <a:r>
              <a:rPr lang="fr-CA" dirty="0"/>
              <a:t>+ Facile d’utilisation</a:t>
            </a:r>
          </a:p>
          <a:p>
            <a:pPr marL="0" indent="0">
              <a:buNone/>
            </a:pPr>
            <a:r>
              <a:rPr lang="fr-CA" dirty="0"/>
              <a:t>+ Ajout d’équipement à la pièce</a:t>
            </a:r>
          </a:p>
          <a:p>
            <a:pPr marL="0" indent="0">
              <a:buNone/>
            </a:pPr>
            <a:r>
              <a:rPr lang="fr-CA" dirty="0"/>
              <a:t>+ Sans fil ( à l’intérieur de 250’)</a:t>
            </a:r>
          </a:p>
          <a:p>
            <a:pPr marL="0" indent="0">
              <a:buNone/>
            </a:pPr>
            <a:r>
              <a:rPr lang="fr-CA" dirty="0"/>
              <a:t>+ Gestion de l’irrigation et brumisation</a:t>
            </a:r>
          </a:p>
          <a:p>
            <a:pPr marL="0" indent="0">
              <a:buNone/>
            </a:pPr>
            <a:r>
              <a:rPr lang="fr-CA" dirty="0"/>
              <a:t>- 3 périodes fixes</a:t>
            </a:r>
          </a:p>
          <a:p>
            <a:pPr marL="0" indent="0">
              <a:buNone/>
            </a:pPr>
            <a:r>
              <a:rPr lang="fr-CA" dirty="0"/>
              <a:t>- « boîte noire »</a:t>
            </a:r>
          </a:p>
          <a:p>
            <a:pPr marL="0" indent="0">
              <a:buNone/>
            </a:pPr>
            <a:r>
              <a:rPr lang="fr-CA" dirty="0"/>
              <a:t>+- Prend les décisions pour nous </a:t>
            </a:r>
          </a:p>
        </p:txBody>
      </p:sp>
      <p:pic>
        <p:nvPicPr>
          <p:cNvPr id="7" name="Image 6">
            <a:extLst>
              <a:ext uri="{FF2B5EF4-FFF2-40B4-BE49-F238E27FC236}">
                <a16:creationId xmlns:a16="http://schemas.microsoft.com/office/drawing/2014/main" id="{F675875B-5339-7983-BBA5-77911796CC9F}"/>
              </a:ext>
            </a:extLst>
          </p:cNvPr>
          <p:cNvPicPr>
            <a:picLocks noChangeAspect="1"/>
          </p:cNvPicPr>
          <p:nvPr/>
        </p:nvPicPr>
        <p:blipFill>
          <a:blip r:embed="rId3"/>
          <a:stretch>
            <a:fillRect/>
          </a:stretch>
        </p:blipFill>
        <p:spPr>
          <a:xfrm>
            <a:off x="5714757" y="5257167"/>
            <a:ext cx="2819644" cy="1112616"/>
          </a:xfrm>
          <a:prstGeom prst="rect">
            <a:avLst/>
          </a:prstGeom>
        </p:spPr>
      </p:pic>
      <p:sp>
        <p:nvSpPr>
          <p:cNvPr id="6" name="ZoneTexte 5">
            <a:extLst>
              <a:ext uri="{FF2B5EF4-FFF2-40B4-BE49-F238E27FC236}">
                <a16:creationId xmlns:a16="http://schemas.microsoft.com/office/drawing/2014/main" id="{B8393BE9-FCF9-CA29-D906-3A20324F1CFD}"/>
              </a:ext>
            </a:extLst>
          </p:cNvPr>
          <p:cNvSpPr txBox="1"/>
          <p:nvPr/>
        </p:nvSpPr>
        <p:spPr>
          <a:xfrm>
            <a:off x="755576" y="5813475"/>
            <a:ext cx="4589144" cy="369332"/>
          </a:xfrm>
          <a:prstGeom prst="rect">
            <a:avLst/>
          </a:prstGeom>
          <a:noFill/>
        </p:spPr>
        <p:txBody>
          <a:bodyPr wrap="square">
            <a:spAutoFit/>
          </a:bodyPr>
          <a:lstStyle/>
          <a:p>
            <a:r>
              <a:rPr lang="fr-CA" dirty="0"/>
              <a:t>https://www.products.orisha.io/fr</a:t>
            </a:r>
          </a:p>
        </p:txBody>
      </p:sp>
      <p:sp>
        <p:nvSpPr>
          <p:cNvPr id="4" name="ZoneTexte 3">
            <a:extLst>
              <a:ext uri="{FF2B5EF4-FFF2-40B4-BE49-F238E27FC236}">
                <a16:creationId xmlns:a16="http://schemas.microsoft.com/office/drawing/2014/main" id="{C2E1E268-E817-D21E-08B0-87BF66FEE020}"/>
              </a:ext>
            </a:extLst>
          </p:cNvPr>
          <p:cNvSpPr txBox="1"/>
          <p:nvPr/>
        </p:nvSpPr>
        <p:spPr>
          <a:xfrm>
            <a:off x="4675013" y="1930400"/>
            <a:ext cx="3654975" cy="3162019"/>
          </a:xfrm>
          <a:prstGeom prst="rect">
            <a:avLst/>
          </a:prstGeom>
          <a:noFill/>
        </p:spPr>
        <p:txBody>
          <a:bodyPr wrap="none" rtlCol="0">
            <a:spAutoFit/>
          </a:bodyPr>
          <a:lstStyle/>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Easy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use</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Adding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equipment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the room</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Wireless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inside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250')</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Irrigation management 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misting</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- 3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Fixed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periods</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"black box"</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Makes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decisions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 us</a:t>
            </a:r>
          </a:p>
          <a:p>
            <a:endParaRPr lang="fr-CA" dirty="0"/>
          </a:p>
        </p:txBody>
      </p:sp>
    </p:spTree>
    <p:extLst>
      <p:ext uri="{BB962C8B-B14F-4D97-AF65-F5344CB8AC3E}">
        <p14:creationId xmlns:p14="http://schemas.microsoft.com/office/powerpoint/2010/main" val="4071355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fontScale="90000"/>
          </a:bodyPr>
          <a:lstStyle/>
          <a:p>
            <a:r>
              <a:rPr lang="fr-CA" dirty="0"/>
              <a:t>6-</a:t>
            </a:r>
            <a:r>
              <a:rPr lang="fr-CA" sz="3600" dirty="0"/>
              <a:t> </a:t>
            </a:r>
            <a:r>
              <a:rPr lang="fr-CA" dirty="0"/>
              <a:t>Orisha</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21EAB3D8-091F-DC4E-A72C-4291DCA89139}"/>
              </a:ext>
            </a:extLst>
          </p:cNvPr>
          <p:cNvSpPr>
            <a:spLocks noGrp="1"/>
          </p:cNvSpPr>
          <p:nvPr>
            <p:ph idx="1"/>
          </p:nvPr>
        </p:nvSpPr>
        <p:spPr>
          <a:xfrm>
            <a:off x="609599" y="1932702"/>
            <a:ext cx="6347714" cy="3880773"/>
          </a:xfrm>
        </p:spPr>
        <p:txBody>
          <a:bodyPr/>
          <a:lstStyle/>
          <a:p>
            <a:r>
              <a:rPr lang="fr-CA" dirty="0"/>
              <a:t>+ Facile d’utilisation</a:t>
            </a:r>
          </a:p>
          <a:p>
            <a:r>
              <a:rPr lang="fr-CA" dirty="0"/>
              <a:t>+ajout d’équipement à la pièce</a:t>
            </a:r>
          </a:p>
          <a:p>
            <a:r>
              <a:rPr lang="fr-CA" dirty="0"/>
              <a:t>+ Sans fil ( à l’intérieur de 250’)</a:t>
            </a:r>
          </a:p>
          <a:p>
            <a:r>
              <a:rPr lang="fr-CA" dirty="0"/>
              <a:t>+ Gestion de l’irrigation</a:t>
            </a:r>
          </a:p>
          <a:p>
            <a:r>
              <a:rPr lang="fr-CA" dirty="0"/>
              <a:t>- consignes « barrées »</a:t>
            </a:r>
          </a:p>
        </p:txBody>
      </p:sp>
      <p:pic>
        <p:nvPicPr>
          <p:cNvPr id="5" name="Image 4">
            <a:extLst>
              <a:ext uri="{FF2B5EF4-FFF2-40B4-BE49-F238E27FC236}">
                <a16:creationId xmlns:a16="http://schemas.microsoft.com/office/drawing/2014/main" id="{32A3DDE0-DE88-19DD-0FC3-6A979DF5D1CE}"/>
              </a:ext>
            </a:extLst>
          </p:cNvPr>
          <p:cNvPicPr>
            <a:picLocks noChangeAspect="1"/>
          </p:cNvPicPr>
          <p:nvPr/>
        </p:nvPicPr>
        <p:blipFill>
          <a:blip r:embed="rId3"/>
          <a:stretch>
            <a:fillRect/>
          </a:stretch>
        </p:blipFill>
        <p:spPr>
          <a:xfrm>
            <a:off x="609598" y="1484784"/>
            <a:ext cx="7651972" cy="4072974"/>
          </a:xfrm>
          <a:prstGeom prst="rect">
            <a:avLst/>
          </a:prstGeom>
        </p:spPr>
      </p:pic>
      <p:pic>
        <p:nvPicPr>
          <p:cNvPr id="6" name="Image 5">
            <a:extLst>
              <a:ext uri="{FF2B5EF4-FFF2-40B4-BE49-F238E27FC236}">
                <a16:creationId xmlns:a16="http://schemas.microsoft.com/office/drawing/2014/main" id="{228C7C03-5EF1-2F27-2D07-E4CED8471E12}"/>
              </a:ext>
            </a:extLst>
          </p:cNvPr>
          <p:cNvPicPr>
            <a:picLocks noChangeAspect="1"/>
          </p:cNvPicPr>
          <p:nvPr/>
        </p:nvPicPr>
        <p:blipFill>
          <a:blip r:embed="rId4"/>
          <a:stretch>
            <a:fillRect/>
          </a:stretch>
        </p:blipFill>
        <p:spPr>
          <a:xfrm>
            <a:off x="6084168" y="5651659"/>
            <a:ext cx="2819644" cy="1112616"/>
          </a:xfrm>
          <a:prstGeom prst="rect">
            <a:avLst/>
          </a:prstGeom>
        </p:spPr>
      </p:pic>
    </p:spTree>
    <p:extLst>
      <p:ext uri="{BB962C8B-B14F-4D97-AF65-F5344CB8AC3E}">
        <p14:creationId xmlns:p14="http://schemas.microsoft.com/office/powerpoint/2010/main" val="2870987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fontScale="90000"/>
          </a:bodyPr>
          <a:lstStyle/>
          <a:p>
            <a:r>
              <a:rPr lang="fr-CA" dirty="0"/>
              <a:t>6-</a:t>
            </a:r>
            <a:r>
              <a:rPr lang="fr-CA" sz="3600" dirty="0"/>
              <a:t> </a:t>
            </a:r>
            <a:r>
              <a:rPr lang="fr-CA" dirty="0"/>
              <a:t>Orisha</a:t>
            </a:r>
            <a:br>
              <a:rPr lang="fr-CA" dirty="0"/>
            </a:br>
            <a:br>
              <a:rPr lang="fr-CA" sz="3600" dirty="0"/>
            </a:br>
            <a:endParaRPr lang="fr-CA" dirty="0"/>
          </a:p>
        </p:txBody>
      </p:sp>
      <p:pic>
        <p:nvPicPr>
          <p:cNvPr id="5" name="Espace réservé du contenu 4">
            <a:extLst>
              <a:ext uri="{FF2B5EF4-FFF2-40B4-BE49-F238E27FC236}">
                <a16:creationId xmlns:a16="http://schemas.microsoft.com/office/drawing/2014/main" id="{BA075326-E9AF-BC51-75D9-C72BAAA2C64B}"/>
              </a:ext>
            </a:extLst>
          </p:cNvPr>
          <p:cNvPicPr>
            <a:picLocks noGrp="1" noChangeAspect="1"/>
          </p:cNvPicPr>
          <p:nvPr>
            <p:ph idx="1"/>
          </p:nvPr>
        </p:nvPicPr>
        <p:blipFill>
          <a:blip r:embed="rId3"/>
          <a:stretch>
            <a:fillRect/>
          </a:stretch>
        </p:blipFill>
        <p:spPr>
          <a:xfrm>
            <a:off x="705009" y="1196752"/>
            <a:ext cx="6619520" cy="4576654"/>
          </a:xfrm>
        </p:spPr>
      </p:pic>
      <p:pic>
        <p:nvPicPr>
          <p:cNvPr id="7" name="Image 6">
            <a:extLst>
              <a:ext uri="{FF2B5EF4-FFF2-40B4-BE49-F238E27FC236}">
                <a16:creationId xmlns:a16="http://schemas.microsoft.com/office/drawing/2014/main" id="{F675875B-5339-7983-BBA5-77911796CC9F}"/>
              </a:ext>
            </a:extLst>
          </p:cNvPr>
          <p:cNvPicPr>
            <a:picLocks noChangeAspect="1"/>
          </p:cNvPicPr>
          <p:nvPr/>
        </p:nvPicPr>
        <p:blipFill>
          <a:blip r:embed="rId4"/>
          <a:stretch>
            <a:fillRect/>
          </a:stretch>
        </p:blipFill>
        <p:spPr>
          <a:xfrm>
            <a:off x="5714757" y="5257167"/>
            <a:ext cx="2819644" cy="1112616"/>
          </a:xfrm>
          <a:prstGeom prst="rect">
            <a:avLst/>
          </a:prstGeom>
        </p:spPr>
      </p:pic>
    </p:spTree>
    <p:extLst>
      <p:ext uri="{BB962C8B-B14F-4D97-AF65-F5344CB8AC3E}">
        <p14:creationId xmlns:p14="http://schemas.microsoft.com/office/powerpoint/2010/main" val="3621961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a:bodyPr>
          <a:lstStyle/>
          <a:p>
            <a:r>
              <a:rPr lang="fr-CA" sz="3200" dirty="0"/>
              <a:t>6- </a:t>
            </a:r>
            <a:r>
              <a:rPr lang="fr-CA" sz="3200" dirty="0" err="1"/>
              <a:t>Maximus</a:t>
            </a:r>
            <a:br>
              <a:rPr lang="fr-CA" sz="3600" dirty="0"/>
            </a:br>
            <a:endParaRPr lang="fr-CA" dirty="0"/>
          </a:p>
        </p:txBody>
      </p:sp>
      <p:pic>
        <p:nvPicPr>
          <p:cNvPr id="5" name="Image 4">
            <a:extLst>
              <a:ext uri="{FF2B5EF4-FFF2-40B4-BE49-F238E27FC236}">
                <a16:creationId xmlns:a16="http://schemas.microsoft.com/office/drawing/2014/main" id="{271AED6D-3E44-D14F-40B4-F66BECC2EECC}"/>
              </a:ext>
            </a:extLst>
          </p:cNvPr>
          <p:cNvPicPr>
            <a:picLocks noChangeAspect="1"/>
          </p:cNvPicPr>
          <p:nvPr/>
        </p:nvPicPr>
        <p:blipFill>
          <a:blip r:embed="rId3"/>
          <a:stretch>
            <a:fillRect/>
          </a:stretch>
        </p:blipFill>
        <p:spPr>
          <a:xfrm>
            <a:off x="6372200" y="4929883"/>
            <a:ext cx="1758738" cy="1395520"/>
          </a:xfrm>
          <a:prstGeom prst="rect">
            <a:avLst/>
          </a:prstGeom>
        </p:spPr>
      </p:pic>
      <p:sp>
        <p:nvSpPr>
          <p:cNvPr id="10" name="ZoneTexte 9">
            <a:extLst>
              <a:ext uri="{FF2B5EF4-FFF2-40B4-BE49-F238E27FC236}">
                <a16:creationId xmlns:a16="http://schemas.microsoft.com/office/drawing/2014/main" id="{4093BCA3-2BB7-EF67-F39D-FF4B9644E5BD}"/>
              </a:ext>
            </a:extLst>
          </p:cNvPr>
          <p:cNvSpPr txBox="1"/>
          <p:nvPr/>
        </p:nvSpPr>
        <p:spPr>
          <a:xfrm>
            <a:off x="755576" y="5581491"/>
            <a:ext cx="4589144" cy="646331"/>
          </a:xfrm>
          <a:prstGeom prst="rect">
            <a:avLst/>
          </a:prstGeom>
          <a:noFill/>
        </p:spPr>
        <p:txBody>
          <a:bodyPr wrap="square">
            <a:spAutoFit/>
          </a:bodyPr>
          <a:lstStyle/>
          <a:p>
            <a:r>
              <a:rPr lang="fr-CA" dirty="0"/>
              <a:t>https://www.maximus-solution.com/fr-ca/solutions/greenhouse-management</a:t>
            </a:r>
          </a:p>
        </p:txBody>
      </p:sp>
      <p:sp>
        <p:nvSpPr>
          <p:cNvPr id="13" name="Espace réservé du contenu 12">
            <a:extLst>
              <a:ext uri="{FF2B5EF4-FFF2-40B4-BE49-F238E27FC236}">
                <a16:creationId xmlns:a16="http://schemas.microsoft.com/office/drawing/2014/main" id="{F9778893-218D-7E81-E6AE-A620BEEF8E32}"/>
              </a:ext>
            </a:extLst>
          </p:cNvPr>
          <p:cNvSpPr>
            <a:spLocks noGrp="1"/>
          </p:cNvSpPr>
          <p:nvPr>
            <p:ph idx="1"/>
          </p:nvPr>
        </p:nvSpPr>
        <p:spPr>
          <a:xfrm>
            <a:off x="609599" y="2160590"/>
            <a:ext cx="3530353" cy="3880773"/>
          </a:xfrm>
        </p:spPr>
        <p:txBody>
          <a:bodyPr/>
          <a:lstStyle/>
          <a:p>
            <a:pPr marL="0" indent="0">
              <a:buNone/>
            </a:pPr>
            <a:r>
              <a:rPr lang="fr-CA" dirty="0"/>
              <a:t>+ Très flexible</a:t>
            </a:r>
          </a:p>
          <a:p>
            <a:pPr marL="0" indent="0">
              <a:buNone/>
            </a:pPr>
            <a:r>
              <a:rPr lang="fr-CA" dirty="0"/>
              <a:t>+ 4 périodes et rampes flexibles</a:t>
            </a:r>
          </a:p>
          <a:p>
            <a:pPr marL="0" indent="0">
              <a:buNone/>
            </a:pPr>
            <a:r>
              <a:rPr lang="fr-CA" dirty="0"/>
              <a:t>+ Gère l’irrigation </a:t>
            </a:r>
          </a:p>
          <a:p>
            <a:pPr marL="0" indent="0">
              <a:buNone/>
            </a:pPr>
            <a:r>
              <a:rPr lang="fr-CA" dirty="0"/>
              <a:t>+ Contrôleur principal gère plusieurs zones</a:t>
            </a:r>
          </a:p>
          <a:p>
            <a:pPr marL="0" indent="0">
              <a:buNone/>
            </a:pPr>
            <a:r>
              <a:rPr lang="fr-CA" dirty="0"/>
              <a:t>- Graphiques difficiles à lire</a:t>
            </a:r>
          </a:p>
          <a:p>
            <a:endParaRPr lang="fr-CA" dirty="0"/>
          </a:p>
        </p:txBody>
      </p:sp>
      <p:sp>
        <p:nvSpPr>
          <p:cNvPr id="3" name="ZoneTexte 2">
            <a:extLst>
              <a:ext uri="{FF2B5EF4-FFF2-40B4-BE49-F238E27FC236}">
                <a16:creationId xmlns:a16="http://schemas.microsoft.com/office/drawing/2014/main" id="{EC4029E2-9174-5C2F-4C6A-51EB98415BD6}"/>
              </a:ext>
            </a:extLst>
          </p:cNvPr>
          <p:cNvSpPr txBox="1"/>
          <p:nvPr/>
        </p:nvSpPr>
        <p:spPr>
          <a:xfrm>
            <a:off x="4441196" y="2160590"/>
            <a:ext cx="4114909" cy="2364109"/>
          </a:xfrm>
          <a:prstGeom prst="rect">
            <a:avLst/>
          </a:prstGeom>
          <a:noFill/>
        </p:spPr>
        <p:txBody>
          <a:bodyPr wrap="none" rtlCol="0">
            <a:spAutoFit/>
          </a:bodyPr>
          <a:lstStyle/>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Very flexible</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+ 4 flexible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periods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ramps</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Manages irrigation </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Main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manages multiple zones</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Hard-to-</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read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graphics</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1768817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a:bodyPr>
          <a:lstStyle/>
          <a:p>
            <a:r>
              <a:rPr lang="fr-CA" sz="3200" dirty="0"/>
              <a:t>6- </a:t>
            </a:r>
            <a:r>
              <a:rPr lang="fr-CA" sz="3200" dirty="0" err="1"/>
              <a:t>Maximus</a:t>
            </a:r>
            <a:br>
              <a:rPr lang="fr-CA" sz="3600" dirty="0"/>
            </a:br>
            <a:endParaRPr lang="fr-CA" dirty="0"/>
          </a:p>
        </p:txBody>
      </p:sp>
      <p:pic>
        <p:nvPicPr>
          <p:cNvPr id="6" name="Espace réservé du contenu 5">
            <a:extLst>
              <a:ext uri="{FF2B5EF4-FFF2-40B4-BE49-F238E27FC236}">
                <a16:creationId xmlns:a16="http://schemas.microsoft.com/office/drawing/2014/main" id="{7CE2BC4E-7476-51E8-4ADC-217585B49F98}"/>
              </a:ext>
            </a:extLst>
          </p:cNvPr>
          <p:cNvPicPr>
            <a:picLocks noGrp="1" noChangeAspect="1"/>
          </p:cNvPicPr>
          <p:nvPr>
            <p:ph idx="1"/>
          </p:nvPr>
        </p:nvPicPr>
        <p:blipFill>
          <a:blip r:embed="rId3"/>
          <a:stretch>
            <a:fillRect/>
          </a:stretch>
        </p:blipFill>
        <p:spPr>
          <a:xfrm>
            <a:off x="609599" y="1499678"/>
            <a:ext cx="7748890" cy="3212314"/>
          </a:xfrm>
        </p:spPr>
      </p:pic>
      <p:pic>
        <p:nvPicPr>
          <p:cNvPr id="5" name="Image 4">
            <a:extLst>
              <a:ext uri="{FF2B5EF4-FFF2-40B4-BE49-F238E27FC236}">
                <a16:creationId xmlns:a16="http://schemas.microsoft.com/office/drawing/2014/main" id="{271AED6D-3E44-D14F-40B4-F66BECC2EECC}"/>
              </a:ext>
            </a:extLst>
          </p:cNvPr>
          <p:cNvPicPr>
            <a:picLocks noChangeAspect="1"/>
          </p:cNvPicPr>
          <p:nvPr/>
        </p:nvPicPr>
        <p:blipFill>
          <a:blip r:embed="rId4"/>
          <a:stretch>
            <a:fillRect/>
          </a:stretch>
        </p:blipFill>
        <p:spPr>
          <a:xfrm>
            <a:off x="6372200" y="4929883"/>
            <a:ext cx="1758738" cy="1395520"/>
          </a:xfrm>
          <a:prstGeom prst="rect">
            <a:avLst/>
          </a:prstGeom>
        </p:spPr>
      </p:pic>
      <p:sp>
        <p:nvSpPr>
          <p:cNvPr id="10" name="ZoneTexte 9">
            <a:extLst>
              <a:ext uri="{FF2B5EF4-FFF2-40B4-BE49-F238E27FC236}">
                <a16:creationId xmlns:a16="http://schemas.microsoft.com/office/drawing/2014/main" id="{4093BCA3-2BB7-EF67-F39D-FF4B9644E5BD}"/>
              </a:ext>
            </a:extLst>
          </p:cNvPr>
          <p:cNvSpPr txBox="1"/>
          <p:nvPr/>
        </p:nvSpPr>
        <p:spPr>
          <a:xfrm>
            <a:off x="755576" y="5581491"/>
            <a:ext cx="4589144" cy="646331"/>
          </a:xfrm>
          <a:prstGeom prst="rect">
            <a:avLst/>
          </a:prstGeom>
          <a:noFill/>
        </p:spPr>
        <p:txBody>
          <a:bodyPr wrap="square">
            <a:spAutoFit/>
          </a:bodyPr>
          <a:lstStyle/>
          <a:p>
            <a:r>
              <a:rPr lang="fr-CA" dirty="0"/>
              <a:t>https://www.maximus-solution.com/fr-ca/solutions/greenhouse-management</a:t>
            </a:r>
          </a:p>
        </p:txBody>
      </p:sp>
    </p:spTree>
    <p:extLst>
      <p:ext uri="{BB962C8B-B14F-4D97-AF65-F5344CB8AC3E}">
        <p14:creationId xmlns:p14="http://schemas.microsoft.com/office/powerpoint/2010/main" val="1652702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a:bodyPr>
          <a:lstStyle/>
          <a:p>
            <a:r>
              <a:rPr lang="fr-CA" sz="3200" dirty="0"/>
              <a:t>6- </a:t>
            </a:r>
            <a:r>
              <a:rPr lang="fr-CA" sz="3200" dirty="0" err="1"/>
              <a:t>Maximus</a:t>
            </a:r>
            <a:br>
              <a:rPr lang="fr-CA" sz="3600" dirty="0"/>
            </a:br>
            <a:endParaRPr lang="fr-CA" dirty="0"/>
          </a:p>
        </p:txBody>
      </p:sp>
      <p:pic>
        <p:nvPicPr>
          <p:cNvPr id="5" name="Image 4">
            <a:extLst>
              <a:ext uri="{FF2B5EF4-FFF2-40B4-BE49-F238E27FC236}">
                <a16:creationId xmlns:a16="http://schemas.microsoft.com/office/drawing/2014/main" id="{271AED6D-3E44-D14F-40B4-F66BECC2EECC}"/>
              </a:ext>
            </a:extLst>
          </p:cNvPr>
          <p:cNvPicPr>
            <a:picLocks noChangeAspect="1"/>
          </p:cNvPicPr>
          <p:nvPr/>
        </p:nvPicPr>
        <p:blipFill>
          <a:blip r:embed="rId3"/>
          <a:stretch>
            <a:fillRect/>
          </a:stretch>
        </p:blipFill>
        <p:spPr>
          <a:xfrm>
            <a:off x="6372200" y="4929883"/>
            <a:ext cx="1758738" cy="1395520"/>
          </a:xfrm>
          <a:prstGeom prst="rect">
            <a:avLst/>
          </a:prstGeom>
        </p:spPr>
      </p:pic>
      <p:sp>
        <p:nvSpPr>
          <p:cNvPr id="4" name="Espace réservé du contenu 3">
            <a:extLst>
              <a:ext uri="{FF2B5EF4-FFF2-40B4-BE49-F238E27FC236}">
                <a16:creationId xmlns:a16="http://schemas.microsoft.com/office/drawing/2014/main" id="{8C504170-A72F-E036-B240-6FF3DB845D9B}"/>
              </a:ext>
            </a:extLst>
          </p:cNvPr>
          <p:cNvSpPr>
            <a:spLocks noGrp="1"/>
          </p:cNvSpPr>
          <p:nvPr>
            <p:ph idx="1"/>
          </p:nvPr>
        </p:nvSpPr>
        <p:spPr/>
        <p:txBody>
          <a:bodyPr/>
          <a:lstStyle/>
          <a:p>
            <a:endParaRPr lang="fr-CA" dirty="0"/>
          </a:p>
        </p:txBody>
      </p:sp>
      <p:pic>
        <p:nvPicPr>
          <p:cNvPr id="8" name="Image 7">
            <a:extLst>
              <a:ext uri="{FF2B5EF4-FFF2-40B4-BE49-F238E27FC236}">
                <a16:creationId xmlns:a16="http://schemas.microsoft.com/office/drawing/2014/main" id="{ADE8A8C1-F589-34CE-9BD0-BE0D9DA55043}"/>
              </a:ext>
            </a:extLst>
          </p:cNvPr>
          <p:cNvPicPr>
            <a:picLocks noChangeAspect="1"/>
          </p:cNvPicPr>
          <p:nvPr/>
        </p:nvPicPr>
        <p:blipFill rotWithShape="1">
          <a:blip r:embed="rId4"/>
          <a:srcRect b="18268"/>
          <a:stretch/>
        </p:blipFill>
        <p:spPr>
          <a:xfrm>
            <a:off x="1031368" y="1537312"/>
            <a:ext cx="4608512" cy="4788091"/>
          </a:xfrm>
          <a:prstGeom prst="rect">
            <a:avLst/>
          </a:prstGeom>
        </p:spPr>
      </p:pic>
    </p:spTree>
    <p:extLst>
      <p:ext uri="{BB962C8B-B14F-4D97-AF65-F5344CB8AC3E}">
        <p14:creationId xmlns:p14="http://schemas.microsoft.com/office/powerpoint/2010/main" val="306689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1557" y="620688"/>
            <a:ext cx="7024744" cy="1143000"/>
          </a:xfrm>
        </p:spPr>
        <p:txBody>
          <a:bodyPr anchor="ctr">
            <a:normAutofit fontScale="90000"/>
          </a:bodyPr>
          <a:lstStyle/>
          <a:p>
            <a:r>
              <a:rPr lang="fr-CA" dirty="0"/>
              <a:t>1- Définir l’automatisation</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Define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automation</a:t>
            </a:r>
            <a:br>
              <a:rPr lang="fr-CA" sz="3600" dirty="0"/>
            </a:br>
            <a:endParaRPr lang="fr-CA" dirty="0"/>
          </a:p>
        </p:txBody>
      </p:sp>
      <p:sp>
        <p:nvSpPr>
          <p:cNvPr id="3" name="Espace réservé du contenu 2"/>
          <p:cNvSpPr>
            <a:spLocks noGrp="1"/>
          </p:cNvSpPr>
          <p:nvPr>
            <p:ph idx="1"/>
          </p:nvPr>
        </p:nvSpPr>
        <p:spPr>
          <a:xfrm>
            <a:off x="1043490" y="1844824"/>
            <a:ext cx="6840878" cy="3393504"/>
          </a:xfrm>
        </p:spPr>
        <p:txBody>
          <a:bodyPr vert="horz" lIns="91440" tIns="45720" rIns="91440" bIns="45720" rtlCol="0" anchor="t">
            <a:normAutofit/>
          </a:bodyPr>
          <a:lstStyle/>
          <a:p>
            <a:r>
              <a:rPr lang="fr-CA" sz="2500" dirty="0"/>
              <a:t>Utiliser une technologie pour faire faire à des équipements, des tâches répétitives de manière autonome, et ce, avec un résultat plus optimal que ce que ferait l’humain.</a:t>
            </a:r>
          </a:p>
          <a:p>
            <a:endParaRPr lang="fr-CA" sz="2500" dirty="0"/>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Use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technology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make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equipment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repetitive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tasks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autonomously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more optimal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result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humans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would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do.</a:t>
            </a:r>
          </a:p>
          <a:p>
            <a:endParaRPr lang="fr-CA" sz="2500" dirty="0"/>
          </a:p>
        </p:txBody>
      </p:sp>
    </p:spTree>
    <p:extLst>
      <p:ext uri="{BB962C8B-B14F-4D97-AF65-F5344CB8AC3E}">
        <p14:creationId xmlns:p14="http://schemas.microsoft.com/office/powerpoint/2010/main" val="217025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fontScale="90000"/>
          </a:bodyPr>
          <a:lstStyle/>
          <a:p>
            <a:r>
              <a:rPr lang="fr-CA" dirty="0"/>
              <a:t>6-</a:t>
            </a:r>
            <a:r>
              <a:rPr lang="fr-CA" sz="3600" dirty="0"/>
              <a:t> </a:t>
            </a:r>
            <a:r>
              <a:rPr lang="fr-CA" dirty="0"/>
              <a:t>Priva Compass</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21EAB3D8-091F-DC4E-A72C-4291DCA89139}"/>
              </a:ext>
            </a:extLst>
          </p:cNvPr>
          <p:cNvSpPr>
            <a:spLocks noGrp="1"/>
          </p:cNvSpPr>
          <p:nvPr>
            <p:ph idx="1"/>
          </p:nvPr>
        </p:nvSpPr>
        <p:spPr>
          <a:xfrm>
            <a:off x="609599" y="2160590"/>
            <a:ext cx="4178425" cy="3880773"/>
          </a:xfrm>
        </p:spPr>
        <p:txBody>
          <a:bodyPr/>
          <a:lstStyle/>
          <a:p>
            <a:pPr marL="0" indent="0">
              <a:buNone/>
            </a:pPr>
            <a:r>
              <a:rPr lang="fr-CA" dirty="0"/>
              <a:t>++ Intégration des influences de lumière instantanée et cumulée: climat et irrigation.</a:t>
            </a:r>
          </a:p>
          <a:p>
            <a:pPr marL="0" indent="0">
              <a:buNone/>
            </a:pPr>
            <a:r>
              <a:rPr lang="fr-CA" dirty="0"/>
              <a:t>+ Algorithme bien développé (plus de 60 ans d’existence)</a:t>
            </a:r>
          </a:p>
          <a:p>
            <a:pPr marL="0" indent="0">
              <a:buNone/>
            </a:pPr>
            <a:r>
              <a:rPr lang="fr-CA" dirty="0"/>
              <a:t>+ Graphiques flexibles</a:t>
            </a:r>
          </a:p>
          <a:p>
            <a:pPr marL="0" indent="0">
              <a:buNone/>
            </a:pPr>
            <a:r>
              <a:rPr lang="fr-CA" dirty="0"/>
              <a:t>- Dispendieux à l’achat.</a:t>
            </a:r>
          </a:p>
          <a:p>
            <a:pPr marL="0" indent="0">
              <a:buNone/>
            </a:pPr>
            <a:r>
              <a:rPr lang="fr-CA" dirty="0"/>
              <a:t>**À considérer sérieusement si plus d’une serre!</a:t>
            </a:r>
          </a:p>
        </p:txBody>
      </p:sp>
      <p:pic>
        <p:nvPicPr>
          <p:cNvPr id="11" name="Image 10">
            <a:extLst>
              <a:ext uri="{FF2B5EF4-FFF2-40B4-BE49-F238E27FC236}">
                <a16:creationId xmlns:a16="http://schemas.microsoft.com/office/drawing/2014/main" id="{AC532D3D-0FB3-01EE-E113-836613117B6A}"/>
              </a:ext>
            </a:extLst>
          </p:cNvPr>
          <p:cNvPicPr>
            <a:picLocks noChangeAspect="1"/>
          </p:cNvPicPr>
          <p:nvPr/>
        </p:nvPicPr>
        <p:blipFill>
          <a:blip r:embed="rId3"/>
          <a:stretch>
            <a:fillRect/>
          </a:stretch>
        </p:blipFill>
        <p:spPr>
          <a:xfrm>
            <a:off x="5724128" y="5373216"/>
            <a:ext cx="2883787" cy="1075309"/>
          </a:xfrm>
          <a:prstGeom prst="rect">
            <a:avLst/>
          </a:prstGeom>
        </p:spPr>
      </p:pic>
      <p:sp>
        <p:nvSpPr>
          <p:cNvPr id="4" name="ZoneTexte 3">
            <a:extLst>
              <a:ext uri="{FF2B5EF4-FFF2-40B4-BE49-F238E27FC236}">
                <a16:creationId xmlns:a16="http://schemas.microsoft.com/office/drawing/2014/main" id="{F8800B68-C701-DD62-B21B-171931C8D80B}"/>
              </a:ext>
            </a:extLst>
          </p:cNvPr>
          <p:cNvSpPr txBox="1"/>
          <p:nvPr/>
        </p:nvSpPr>
        <p:spPr>
          <a:xfrm>
            <a:off x="4734074" y="2091688"/>
            <a:ext cx="3582341" cy="3549561"/>
          </a:xfrm>
          <a:prstGeom prst="rect">
            <a:avLst/>
          </a:prstGeom>
          <a:noFill/>
        </p:spPr>
        <p:txBody>
          <a:bodyPr wrap="square" rtlCol="0">
            <a:spAutoFit/>
          </a:bodyPr>
          <a:lstStyle/>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Integration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instantaneous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cumulative light influences: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climate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irrigation.</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Well-developed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algorithm</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(more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60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years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existence)</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Flexible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graphics</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Expensive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buy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seriously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if more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greenhouse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p>
        </p:txBody>
      </p:sp>
    </p:spTree>
    <p:extLst>
      <p:ext uri="{BB962C8B-B14F-4D97-AF65-F5344CB8AC3E}">
        <p14:creationId xmlns:p14="http://schemas.microsoft.com/office/powerpoint/2010/main" val="211963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fontScale="90000"/>
          </a:bodyPr>
          <a:lstStyle/>
          <a:p>
            <a:r>
              <a:rPr lang="fr-CA" dirty="0"/>
              <a:t>6-</a:t>
            </a:r>
            <a:r>
              <a:rPr lang="fr-CA" sz="3600" dirty="0"/>
              <a:t> </a:t>
            </a:r>
            <a:r>
              <a:rPr lang="fr-CA" dirty="0"/>
              <a:t>Priva Compass</a:t>
            </a:r>
            <a:br>
              <a:rPr lang="fr-CA" dirty="0"/>
            </a:br>
            <a:br>
              <a:rPr lang="fr-CA" sz="3600" dirty="0"/>
            </a:br>
            <a:endParaRPr lang="fr-CA" dirty="0"/>
          </a:p>
        </p:txBody>
      </p:sp>
      <p:pic>
        <p:nvPicPr>
          <p:cNvPr id="11" name="Image 10">
            <a:extLst>
              <a:ext uri="{FF2B5EF4-FFF2-40B4-BE49-F238E27FC236}">
                <a16:creationId xmlns:a16="http://schemas.microsoft.com/office/drawing/2014/main" id="{AC532D3D-0FB3-01EE-E113-836613117B6A}"/>
              </a:ext>
            </a:extLst>
          </p:cNvPr>
          <p:cNvPicPr>
            <a:picLocks noChangeAspect="1"/>
          </p:cNvPicPr>
          <p:nvPr/>
        </p:nvPicPr>
        <p:blipFill>
          <a:blip r:embed="rId3"/>
          <a:stretch>
            <a:fillRect/>
          </a:stretch>
        </p:blipFill>
        <p:spPr>
          <a:xfrm>
            <a:off x="5724128" y="5373216"/>
            <a:ext cx="2883787" cy="1075309"/>
          </a:xfrm>
          <a:prstGeom prst="rect">
            <a:avLst/>
          </a:prstGeom>
        </p:spPr>
      </p:pic>
      <p:pic>
        <p:nvPicPr>
          <p:cNvPr id="16" name="Image 15">
            <a:extLst>
              <a:ext uri="{FF2B5EF4-FFF2-40B4-BE49-F238E27FC236}">
                <a16:creationId xmlns:a16="http://schemas.microsoft.com/office/drawing/2014/main" id="{F91CC3B5-2E8A-E790-12A5-13C80B84E023}"/>
              </a:ext>
            </a:extLst>
          </p:cNvPr>
          <p:cNvPicPr>
            <a:picLocks noChangeAspect="1"/>
          </p:cNvPicPr>
          <p:nvPr/>
        </p:nvPicPr>
        <p:blipFill>
          <a:blip r:embed="rId4"/>
          <a:stretch>
            <a:fillRect/>
          </a:stretch>
        </p:blipFill>
        <p:spPr>
          <a:xfrm>
            <a:off x="827584" y="1700808"/>
            <a:ext cx="6633784" cy="2372667"/>
          </a:xfrm>
          <a:prstGeom prst="rect">
            <a:avLst/>
          </a:prstGeom>
        </p:spPr>
      </p:pic>
      <p:pic>
        <p:nvPicPr>
          <p:cNvPr id="18" name="Image 17">
            <a:extLst>
              <a:ext uri="{FF2B5EF4-FFF2-40B4-BE49-F238E27FC236}">
                <a16:creationId xmlns:a16="http://schemas.microsoft.com/office/drawing/2014/main" id="{3D08B190-35E0-FA67-6748-4B412FD2B67C}"/>
              </a:ext>
            </a:extLst>
          </p:cNvPr>
          <p:cNvPicPr>
            <a:picLocks noChangeAspect="1"/>
          </p:cNvPicPr>
          <p:nvPr/>
        </p:nvPicPr>
        <p:blipFill rotWithShape="1">
          <a:blip r:embed="rId5"/>
          <a:srcRect b="7591"/>
          <a:stretch/>
        </p:blipFill>
        <p:spPr>
          <a:xfrm>
            <a:off x="1343423" y="4286171"/>
            <a:ext cx="4152900" cy="2133754"/>
          </a:xfrm>
          <a:prstGeom prst="rect">
            <a:avLst/>
          </a:prstGeom>
        </p:spPr>
      </p:pic>
    </p:spTree>
    <p:extLst>
      <p:ext uri="{BB962C8B-B14F-4D97-AF65-F5344CB8AC3E}">
        <p14:creationId xmlns:p14="http://schemas.microsoft.com/office/powerpoint/2010/main" val="291228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p:txBody>
          <a:bodyPr>
            <a:normAutofit fontScale="90000"/>
          </a:bodyPr>
          <a:lstStyle/>
          <a:p>
            <a:r>
              <a:rPr lang="fr-CA" dirty="0"/>
              <a:t>6-</a:t>
            </a:r>
            <a:r>
              <a:rPr lang="fr-CA" sz="3600" dirty="0"/>
              <a:t> </a:t>
            </a:r>
            <a:r>
              <a:rPr lang="fr-CA" dirty="0"/>
              <a:t>Priva Compass</a:t>
            </a:r>
            <a:br>
              <a:rPr lang="fr-CA" dirty="0"/>
            </a:br>
            <a:br>
              <a:rPr lang="fr-CA" sz="3600" dirty="0"/>
            </a:br>
            <a:endParaRPr lang="fr-CA" dirty="0"/>
          </a:p>
        </p:txBody>
      </p:sp>
      <p:pic>
        <p:nvPicPr>
          <p:cNvPr id="5" name="Espace réservé du contenu 4">
            <a:extLst>
              <a:ext uri="{FF2B5EF4-FFF2-40B4-BE49-F238E27FC236}">
                <a16:creationId xmlns:a16="http://schemas.microsoft.com/office/drawing/2014/main" id="{62CB4CE0-FE90-D1F6-C637-3BEBD917B927}"/>
              </a:ext>
            </a:extLst>
          </p:cNvPr>
          <p:cNvPicPr>
            <a:picLocks noGrp="1" noChangeAspect="1"/>
          </p:cNvPicPr>
          <p:nvPr>
            <p:ph idx="1"/>
          </p:nvPr>
        </p:nvPicPr>
        <p:blipFill>
          <a:blip r:embed="rId3"/>
          <a:stretch>
            <a:fillRect/>
          </a:stretch>
        </p:blipFill>
        <p:spPr>
          <a:xfrm>
            <a:off x="192580" y="2420888"/>
            <a:ext cx="8847592" cy="1945372"/>
          </a:xfrm>
        </p:spPr>
      </p:pic>
      <p:pic>
        <p:nvPicPr>
          <p:cNvPr id="11" name="Image 10">
            <a:extLst>
              <a:ext uri="{FF2B5EF4-FFF2-40B4-BE49-F238E27FC236}">
                <a16:creationId xmlns:a16="http://schemas.microsoft.com/office/drawing/2014/main" id="{AC532D3D-0FB3-01EE-E113-836613117B6A}"/>
              </a:ext>
            </a:extLst>
          </p:cNvPr>
          <p:cNvPicPr>
            <a:picLocks noChangeAspect="1"/>
          </p:cNvPicPr>
          <p:nvPr/>
        </p:nvPicPr>
        <p:blipFill>
          <a:blip r:embed="rId4"/>
          <a:stretch>
            <a:fillRect/>
          </a:stretch>
        </p:blipFill>
        <p:spPr>
          <a:xfrm>
            <a:off x="5724128" y="5373216"/>
            <a:ext cx="2883787" cy="1075309"/>
          </a:xfrm>
          <a:prstGeom prst="rect">
            <a:avLst/>
          </a:prstGeom>
        </p:spPr>
      </p:pic>
      <p:sp>
        <p:nvSpPr>
          <p:cNvPr id="6" name="ZoneTexte 5">
            <a:extLst>
              <a:ext uri="{FF2B5EF4-FFF2-40B4-BE49-F238E27FC236}">
                <a16:creationId xmlns:a16="http://schemas.microsoft.com/office/drawing/2014/main" id="{832AEC32-ACFE-7140-5423-332B9F813635}"/>
              </a:ext>
            </a:extLst>
          </p:cNvPr>
          <p:cNvSpPr txBox="1"/>
          <p:nvPr/>
        </p:nvSpPr>
        <p:spPr>
          <a:xfrm>
            <a:off x="539553" y="1628800"/>
            <a:ext cx="4248472" cy="923330"/>
          </a:xfrm>
          <a:prstGeom prst="rect">
            <a:avLst/>
          </a:prstGeom>
          <a:noFill/>
        </p:spPr>
        <p:txBody>
          <a:bodyPr wrap="square" rtlCol="0">
            <a:spAutoFit/>
          </a:bodyPr>
          <a:lstStyle/>
          <a:p>
            <a:r>
              <a:rPr lang="fr-CA" dirty="0"/>
              <a:t>Exemple d’influence de la lumière:</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Example of light influence:</a:t>
            </a:r>
          </a:p>
          <a:p>
            <a:endParaRPr lang="fr-CA" dirty="0"/>
          </a:p>
        </p:txBody>
      </p:sp>
    </p:spTree>
    <p:extLst>
      <p:ext uri="{BB962C8B-B14F-4D97-AF65-F5344CB8AC3E}">
        <p14:creationId xmlns:p14="http://schemas.microsoft.com/office/powerpoint/2010/main" val="2251080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29C26-C768-16F7-C331-4903D7BCCAF2}"/>
              </a:ext>
            </a:extLst>
          </p:cNvPr>
          <p:cNvSpPr>
            <a:spLocks noGrp="1"/>
          </p:cNvSpPr>
          <p:nvPr>
            <p:ph type="title"/>
          </p:nvPr>
        </p:nvSpPr>
        <p:spPr>
          <a:xfrm>
            <a:off x="609599" y="609600"/>
            <a:ext cx="8138865" cy="1320800"/>
          </a:xfrm>
        </p:spPr>
        <p:txBody>
          <a:bodyPr>
            <a:normAutofit fontScale="90000"/>
          </a:bodyPr>
          <a:lstStyle/>
          <a:p>
            <a:r>
              <a:rPr lang="fr-CA" dirty="0"/>
              <a:t>6- Les contrôleurs intégrés haut de gamme</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 High-end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integrated</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controllers</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dirty="0"/>
            </a:br>
            <a:br>
              <a:rPr lang="fr-CA" sz="3600" dirty="0"/>
            </a:br>
            <a:endParaRPr lang="fr-CA" dirty="0"/>
          </a:p>
        </p:txBody>
      </p:sp>
      <p:pic>
        <p:nvPicPr>
          <p:cNvPr id="11" name="Image 10">
            <a:extLst>
              <a:ext uri="{FF2B5EF4-FFF2-40B4-BE49-F238E27FC236}">
                <a16:creationId xmlns:a16="http://schemas.microsoft.com/office/drawing/2014/main" id="{AC532D3D-0FB3-01EE-E113-836613117B6A}"/>
              </a:ext>
            </a:extLst>
          </p:cNvPr>
          <p:cNvPicPr>
            <a:picLocks noChangeAspect="1"/>
          </p:cNvPicPr>
          <p:nvPr/>
        </p:nvPicPr>
        <p:blipFill>
          <a:blip r:embed="rId3"/>
          <a:stretch>
            <a:fillRect/>
          </a:stretch>
        </p:blipFill>
        <p:spPr>
          <a:xfrm>
            <a:off x="5357718" y="4724851"/>
            <a:ext cx="2883787" cy="1075309"/>
          </a:xfrm>
          <a:prstGeom prst="rect">
            <a:avLst/>
          </a:prstGeom>
        </p:spPr>
      </p:pic>
      <p:sp>
        <p:nvSpPr>
          <p:cNvPr id="4" name="Espace réservé du contenu 3">
            <a:extLst>
              <a:ext uri="{FF2B5EF4-FFF2-40B4-BE49-F238E27FC236}">
                <a16:creationId xmlns:a16="http://schemas.microsoft.com/office/drawing/2014/main" id="{6D8391E4-D648-8D00-C081-F25E69C54AE9}"/>
              </a:ext>
            </a:extLst>
          </p:cNvPr>
          <p:cNvSpPr>
            <a:spLocks noGrp="1"/>
          </p:cNvSpPr>
          <p:nvPr>
            <p:ph idx="1"/>
          </p:nvPr>
        </p:nvSpPr>
        <p:spPr/>
        <p:txBody>
          <a:bodyPr/>
          <a:lstStyle/>
          <a:p>
            <a:r>
              <a:rPr lang="fr-CA" dirty="0"/>
              <a:t>Argus</a:t>
            </a:r>
          </a:p>
          <a:p>
            <a:r>
              <a:rPr lang="fr-CA" dirty="0" err="1"/>
              <a:t>Damatex</a:t>
            </a:r>
            <a:endParaRPr lang="fr-CA" dirty="0"/>
          </a:p>
          <a:p>
            <a:r>
              <a:rPr lang="fr-CA" dirty="0" err="1"/>
              <a:t>Hoogendoorn</a:t>
            </a:r>
            <a:endParaRPr lang="fr-CA" dirty="0"/>
          </a:p>
          <a:p>
            <a:r>
              <a:rPr lang="fr-CA" dirty="0" err="1"/>
              <a:t>Hortimax</a:t>
            </a:r>
            <a:endParaRPr lang="fr-CA" dirty="0"/>
          </a:p>
          <a:p>
            <a:r>
              <a:rPr lang="fr-CA" dirty="0"/>
              <a:t>Priva: </a:t>
            </a:r>
            <a:r>
              <a:rPr lang="fr-CA" dirty="0" err="1"/>
              <a:t>Connext</a:t>
            </a:r>
            <a:endParaRPr lang="fr-CA" dirty="0"/>
          </a:p>
          <a:p>
            <a:endParaRPr lang="fr-CA" dirty="0"/>
          </a:p>
        </p:txBody>
      </p:sp>
      <p:pic>
        <p:nvPicPr>
          <p:cNvPr id="8" name="Image 7">
            <a:extLst>
              <a:ext uri="{FF2B5EF4-FFF2-40B4-BE49-F238E27FC236}">
                <a16:creationId xmlns:a16="http://schemas.microsoft.com/office/drawing/2014/main" id="{A0473586-3DA2-CC29-3379-52A715364A3D}"/>
              </a:ext>
            </a:extLst>
          </p:cNvPr>
          <p:cNvPicPr>
            <a:picLocks noChangeAspect="1"/>
          </p:cNvPicPr>
          <p:nvPr/>
        </p:nvPicPr>
        <p:blipFill>
          <a:blip r:embed="rId4"/>
          <a:stretch>
            <a:fillRect/>
          </a:stretch>
        </p:blipFill>
        <p:spPr>
          <a:xfrm>
            <a:off x="3395739" y="4029369"/>
            <a:ext cx="3923958" cy="741724"/>
          </a:xfrm>
          <a:prstGeom prst="rect">
            <a:avLst/>
          </a:prstGeom>
        </p:spPr>
      </p:pic>
      <p:pic>
        <p:nvPicPr>
          <p:cNvPr id="10" name="Image 9">
            <a:extLst>
              <a:ext uri="{FF2B5EF4-FFF2-40B4-BE49-F238E27FC236}">
                <a16:creationId xmlns:a16="http://schemas.microsoft.com/office/drawing/2014/main" id="{03B8EDF7-7929-3647-6BA6-2DA63E604182}"/>
              </a:ext>
            </a:extLst>
          </p:cNvPr>
          <p:cNvPicPr>
            <a:picLocks noChangeAspect="1"/>
          </p:cNvPicPr>
          <p:nvPr/>
        </p:nvPicPr>
        <p:blipFill>
          <a:blip r:embed="rId5"/>
          <a:stretch>
            <a:fillRect/>
          </a:stretch>
        </p:blipFill>
        <p:spPr>
          <a:xfrm>
            <a:off x="1333853" y="5012296"/>
            <a:ext cx="2922954" cy="954585"/>
          </a:xfrm>
          <a:prstGeom prst="rect">
            <a:avLst/>
          </a:prstGeom>
        </p:spPr>
      </p:pic>
      <p:pic>
        <p:nvPicPr>
          <p:cNvPr id="13" name="Image 12">
            <a:extLst>
              <a:ext uri="{FF2B5EF4-FFF2-40B4-BE49-F238E27FC236}">
                <a16:creationId xmlns:a16="http://schemas.microsoft.com/office/drawing/2014/main" id="{4A66F61B-E4DD-695C-65B1-3E30E354590E}"/>
              </a:ext>
            </a:extLst>
          </p:cNvPr>
          <p:cNvPicPr>
            <a:picLocks noChangeAspect="1"/>
          </p:cNvPicPr>
          <p:nvPr/>
        </p:nvPicPr>
        <p:blipFill>
          <a:blip r:embed="rId6"/>
          <a:stretch>
            <a:fillRect/>
          </a:stretch>
        </p:blipFill>
        <p:spPr>
          <a:xfrm>
            <a:off x="3203848" y="2216115"/>
            <a:ext cx="2153870" cy="749515"/>
          </a:xfrm>
          <a:prstGeom prst="rect">
            <a:avLst/>
          </a:prstGeom>
        </p:spPr>
      </p:pic>
      <p:pic>
        <p:nvPicPr>
          <p:cNvPr id="15" name="Image 14">
            <a:extLst>
              <a:ext uri="{FF2B5EF4-FFF2-40B4-BE49-F238E27FC236}">
                <a16:creationId xmlns:a16="http://schemas.microsoft.com/office/drawing/2014/main" id="{2FC09E6A-DA5B-7CF1-9423-4D2DA603F5EE}"/>
              </a:ext>
            </a:extLst>
          </p:cNvPr>
          <p:cNvPicPr>
            <a:picLocks noChangeAspect="1"/>
          </p:cNvPicPr>
          <p:nvPr/>
        </p:nvPicPr>
        <p:blipFill>
          <a:blip r:embed="rId7"/>
          <a:stretch>
            <a:fillRect/>
          </a:stretch>
        </p:blipFill>
        <p:spPr>
          <a:xfrm>
            <a:off x="5485757" y="3078762"/>
            <a:ext cx="1800796" cy="709404"/>
          </a:xfrm>
          <a:prstGeom prst="rect">
            <a:avLst/>
          </a:prstGeom>
        </p:spPr>
      </p:pic>
    </p:spTree>
    <p:extLst>
      <p:ext uri="{BB962C8B-B14F-4D97-AF65-F5344CB8AC3E}">
        <p14:creationId xmlns:p14="http://schemas.microsoft.com/office/powerpoint/2010/main" val="2519968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7A3B3-06DF-C4A6-DFA9-B4CB7EFC1252}"/>
              </a:ext>
            </a:extLst>
          </p:cNvPr>
          <p:cNvSpPr>
            <a:spLocks noGrp="1"/>
          </p:cNvSpPr>
          <p:nvPr>
            <p:ph type="title"/>
          </p:nvPr>
        </p:nvSpPr>
        <p:spPr/>
        <p:txBody>
          <a:bodyPr>
            <a:normAutofit fontScale="90000"/>
          </a:bodyPr>
          <a:lstStyle/>
          <a:p>
            <a:r>
              <a:rPr lang="fr-CA" sz="3200" dirty="0"/>
              <a:t>7- Temps d’apprentissage</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 Learning time</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0E9D8DF4-1576-E3D1-CBDD-5256B750BDE5}"/>
              </a:ext>
            </a:extLst>
          </p:cNvPr>
          <p:cNvSpPr>
            <a:spLocks noGrp="1"/>
          </p:cNvSpPr>
          <p:nvPr>
            <p:ph idx="1"/>
          </p:nvPr>
        </p:nvSpPr>
        <p:spPr>
          <a:xfrm>
            <a:off x="609599" y="1772816"/>
            <a:ext cx="7418785" cy="4320480"/>
          </a:xfrm>
        </p:spPr>
        <p:txBody>
          <a:bodyPr vert="horz" lIns="91440" tIns="45720" rIns="91440" bIns="45720" rtlCol="0" anchor="t">
            <a:normAutofit/>
          </a:bodyPr>
          <a:lstStyle/>
          <a:p>
            <a:r>
              <a:rPr lang="fr-CA" dirty="0">
                <a:ea typeface="Calibri" panose="020F0502020204030204" pitchFamily="34" charset="0"/>
                <a:cs typeface="Times New Roman"/>
              </a:rPr>
              <a:t>A</a:t>
            </a:r>
            <a:r>
              <a:rPr lang="fr-CA" dirty="0">
                <a:effectLst/>
                <a:ea typeface="Calibri" panose="020F0502020204030204" pitchFamily="34" charset="0"/>
                <a:cs typeface="Times New Roman"/>
              </a:rPr>
              <a:t>pprendre le langage de son système et lui donner les bonnes </a:t>
            </a:r>
            <a:r>
              <a:rPr lang="fr-CA" dirty="0">
                <a:ea typeface="Calibri" panose="020F0502020204030204" pitchFamily="34" charset="0"/>
                <a:cs typeface="Times New Roman"/>
              </a:rPr>
              <a:t>consignes;</a:t>
            </a:r>
            <a:endParaRPr lang="fr-CA" dirty="0">
              <a:effectLst/>
              <a:ea typeface="Calibri" panose="020F0502020204030204" pitchFamily="34" charset="0"/>
              <a:cs typeface="Times New Roman"/>
            </a:endParaRPr>
          </a:p>
          <a:p>
            <a:r>
              <a:rPr lang="fr-CA" dirty="0">
                <a:ea typeface="Calibri" panose="020F0502020204030204" pitchFamily="34" charset="0"/>
                <a:cs typeface="Times New Roman"/>
              </a:rPr>
              <a:t>Travail de validation plus que d’opération;</a:t>
            </a:r>
          </a:p>
          <a:p>
            <a:endParaRPr lang="fr-CA" dirty="0">
              <a:ea typeface="Calibri" panose="020F0502020204030204" pitchFamily="34" charset="0"/>
              <a:cs typeface="Times New Roman"/>
            </a:endParaRPr>
          </a:p>
          <a:p>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Learn</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language</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t>
            </a:r>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system and </a:t>
            </a:r>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give</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right instructions;</a:t>
            </a:r>
          </a:p>
          <a:p>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Validation </a:t>
            </a:r>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rather</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than</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operation</a:t>
            </a:r>
            <a:r>
              <a:rPr lang="fr-CA"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ea typeface="Calibri" panose="020F0502020204030204" pitchFamily="34" charset="0"/>
              <a:cs typeface="Times New Roman"/>
            </a:endParaRPr>
          </a:p>
          <a:p>
            <a:pPr marL="0" indent="0">
              <a:buNone/>
            </a:pPr>
            <a:endParaRPr lang="fr-CA" dirty="0">
              <a:effectLst/>
              <a:ea typeface="Calibri" panose="020F0502020204030204" pitchFamily="34" charset="0"/>
              <a:cs typeface="Times New Roman" panose="02020603050405020304" pitchFamily="18" charset="0"/>
            </a:endParaRPr>
          </a:p>
          <a:p>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2825345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2B955-DF24-6C3B-1AAB-F9D5A8C4406C}"/>
              </a:ext>
            </a:extLst>
          </p:cNvPr>
          <p:cNvSpPr>
            <a:spLocks noGrp="1"/>
          </p:cNvSpPr>
          <p:nvPr>
            <p:ph type="title"/>
          </p:nvPr>
        </p:nvSpPr>
        <p:spPr>
          <a:xfrm>
            <a:off x="609598" y="620688"/>
            <a:ext cx="6347713" cy="1320800"/>
          </a:xfrm>
        </p:spPr>
        <p:txBody>
          <a:bodyPr>
            <a:normAutofit fontScale="90000"/>
          </a:bodyPr>
          <a:lstStyle/>
          <a:p>
            <a:r>
              <a:rPr lang="fr-CA" sz="3200" dirty="0"/>
              <a:t>7- Charge de travail à prévoir</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Workload</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expected</a:t>
            </a:r>
            <a:br>
              <a:rPr lang="fr-CA" sz="3600" dirty="0"/>
            </a:br>
            <a:endParaRPr lang="fr-CA" dirty="0"/>
          </a:p>
        </p:txBody>
      </p:sp>
      <p:sp>
        <p:nvSpPr>
          <p:cNvPr id="3" name="Espace réservé du contenu 2">
            <a:extLst>
              <a:ext uri="{FF2B5EF4-FFF2-40B4-BE49-F238E27FC236}">
                <a16:creationId xmlns:a16="http://schemas.microsoft.com/office/drawing/2014/main" id="{B4E15CFC-986E-CC32-DE35-486E2A887227}"/>
              </a:ext>
            </a:extLst>
          </p:cNvPr>
          <p:cNvSpPr>
            <a:spLocks noGrp="1"/>
          </p:cNvSpPr>
          <p:nvPr>
            <p:ph idx="1"/>
          </p:nvPr>
        </p:nvSpPr>
        <p:spPr>
          <a:xfrm>
            <a:off x="590318" y="1700808"/>
            <a:ext cx="7944084" cy="4536504"/>
          </a:xfrm>
        </p:spPr>
        <p:txBody>
          <a:bodyPr vert="horz" lIns="91440" tIns="45720" rIns="91440" bIns="45720" rtlCol="0" anchor="t">
            <a:normAutofit/>
          </a:bodyPr>
          <a:lstStyle/>
          <a:p>
            <a:r>
              <a:rPr lang="fr-CA" u="sng" dirty="0">
                <a:effectLst/>
                <a:ea typeface="Calibri" panose="020F0502020204030204" pitchFamily="34" charset="0"/>
                <a:cs typeface="Calibri"/>
              </a:rPr>
              <a:t>On aura des routines quotidiennes</a:t>
            </a:r>
            <a:r>
              <a:rPr lang="fr-CA" dirty="0">
                <a:ea typeface="Calibri" panose="020F0502020204030204" pitchFamily="34" charset="0"/>
                <a:cs typeface="Calibri"/>
              </a:rPr>
              <a:t> </a:t>
            </a:r>
            <a:r>
              <a:rPr lang="fr-CA" dirty="0">
                <a:effectLst/>
                <a:ea typeface="Calibri" panose="020F0502020204030204" pitchFamily="34" charset="0"/>
                <a:cs typeface="Calibri"/>
              </a:rPr>
              <a:t>(15 à 30 minutes par jour)</a:t>
            </a:r>
          </a:p>
          <a:p>
            <a:pPr lvl="1"/>
            <a:r>
              <a:rPr lang="fr-CA" dirty="0">
                <a:ea typeface="Calibri" panose="020F0502020204030204" pitchFamily="34" charset="0"/>
                <a:cs typeface="Calibri"/>
              </a:rPr>
              <a:t>Ajuster la température (beau temps/mauvais temps);  </a:t>
            </a:r>
            <a:endParaRPr lang="fr-CA" dirty="0">
              <a:ea typeface="Calibri" panose="020F0502020204030204" pitchFamily="34" charset="0"/>
              <a:cs typeface="Calibri" panose="020F0502020204030204" pitchFamily="34" charset="0"/>
            </a:endParaRPr>
          </a:p>
          <a:p>
            <a:pPr lvl="1"/>
            <a:r>
              <a:rPr lang="fr-CA" sz="1800" dirty="0">
                <a:ea typeface="Calibri" panose="020F0502020204030204" pitchFamily="34" charset="0"/>
                <a:cs typeface="Calibri"/>
              </a:rPr>
              <a:t>Valider l’assèchement et le besoin en eau;</a:t>
            </a:r>
            <a:endParaRPr lang="fr-CA" sz="1800" dirty="0">
              <a:ea typeface="Calibri" panose="020F0502020204030204" pitchFamily="34" charset="0"/>
              <a:cs typeface="Calibri" panose="020F0502020204030204" pitchFamily="34" charset="0"/>
            </a:endParaRPr>
          </a:p>
          <a:p>
            <a:pPr lvl="1"/>
            <a:r>
              <a:rPr lang="fr-CA" sz="1800" dirty="0">
                <a:ea typeface="Calibri" panose="020F0502020204030204" pitchFamily="34" charset="0"/>
                <a:cs typeface="Calibri"/>
              </a:rPr>
              <a:t>Ajuster température de la nuit;</a:t>
            </a:r>
            <a:endParaRPr lang="fr-CA" sz="1800" dirty="0">
              <a:ea typeface="Calibri" panose="020F0502020204030204" pitchFamily="34" charset="0"/>
              <a:cs typeface="Calibri" panose="020F0502020204030204" pitchFamily="34" charset="0"/>
            </a:endParaRPr>
          </a:p>
          <a:p>
            <a:pPr lvl="1"/>
            <a:r>
              <a:rPr lang="fr-CA" sz="1800" dirty="0">
                <a:ea typeface="Calibri" panose="020F0502020204030204" pitchFamily="34" charset="0"/>
                <a:cs typeface="Calibri" panose="020F0502020204030204" pitchFamily="34" charset="0"/>
              </a:rPr>
              <a:t>Valider nos courbes et ajuster les consignes. </a:t>
            </a:r>
          </a:p>
          <a:p>
            <a:endParaRPr lang="fr-CA" dirty="0">
              <a:effectLst/>
              <a:ea typeface="Calibri" panose="020F0502020204030204" pitchFamily="34" charset="0"/>
              <a:cs typeface="Calibri"/>
            </a:endParaRPr>
          </a:p>
          <a:p>
            <a:r>
              <a:rPr lang="fr-CA" u="sng"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a:t>
            </a:r>
            <a:r>
              <a:rPr lang="fr-CA"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u="sng"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will</a:t>
            </a:r>
            <a:r>
              <a:rPr lang="fr-CA"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have </a:t>
            </a:r>
            <a:r>
              <a:rPr lang="fr-CA" u="sng"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daily</a:t>
            </a:r>
            <a:r>
              <a:rPr lang="fr-CA"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routines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(15 to 30 minutes a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day</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Adjust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temperature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rain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shine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Validate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dewatering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water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requirements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Adjust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night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temperature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Validate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curves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adjust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instructions. </a:t>
            </a:r>
          </a:p>
          <a:p>
            <a:endParaRPr lang="fr-CA" sz="1600" dirty="0">
              <a:effectLst/>
              <a:ea typeface="Calibri" panose="020F0502020204030204" pitchFamily="34" charset="0"/>
              <a:cs typeface="Calibri"/>
            </a:endParaRPr>
          </a:p>
          <a:p>
            <a:endParaRPr lang="fr-CA" dirty="0"/>
          </a:p>
          <a:p>
            <a:endParaRPr lang="fr-CA" dirty="0"/>
          </a:p>
        </p:txBody>
      </p:sp>
    </p:spTree>
    <p:extLst>
      <p:ext uri="{BB962C8B-B14F-4D97-AF65-F5344CB8AC3E}">
        <p14:creationId xmlns:p14="http://schemas.microsoft.com/office/powerpoint/2010/main" val="2095156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2B955-DF24-6C3B-1AAB-F9D5A8C4406C}"/>
              </a:ext>
            </a:extLst>
          </p:cNvPr>
          <p:cNvSpPr>
            <a:spLocks noGrp="1"/>
          </p:cNvSpPr>
          <p:nvPr>
            <p:ph type="title"/>
          </p:nvPr>
        </p:nvSpPr>
        <p:spPr/>
        <p:txBody>
          <a:bodyPr>
            <a:normAutofit fontScale="90000"/>
          </a:bodyPr>
          <a:lstStyle/>
          <a:p>
            <a:r>
              <a:rPr lang="fr-CA" sz="3200" dirty="0"/>
              <a:t>7- Charge de travail à prévoir</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Workload</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expected</a:t>
            </a:r>
            <a:br>
              <a:rPr lang="fr-CA" sz="3600" dirty="0"/>
            </a:br>
            <a:endParaRPr lang="fr-CA" dirty="0"/>
          </a:p>
        </p:txBody>
      </p:sp>
      <p:sp>
        <p:nvSpPr>
          <p:cNvPr id="3" name="Espace réservé du contenu 2">
            <a:extLst>
              <a:ext uri="{FF2B5EF4-FFF2-40B4-BE49-F238E27FC236}">
                <a16:creationId xmlns:a16="http://schemas.microsoft.com/office/drawing/2014/main" id="{B4E15CFC-986E-CC32-DE35-486E2A887227}"/>
              </a:ext>
            </a:extLst>
          </p:cNvPr>
          <p:cNvSpPr>
            <a:spLocks noGrp="1"/>
          </p:cNvSpPr>
          <p:nvPr>
            <p:ph idx="1"/>
          </p:nvPr>
        </p:nvSpPr>
        <p:spPr>
          <a:xfrm>
            <a:off x="609598" y="2160590"/>
            <a:ext cx="7562801" cy="3880773"/>
          </a:xfrm>
        </p:spPr>
        <p:txBody>
          <a:bodyPr vert="horz" lIns="91440" tIns="45720" rIns="91440" bIns="45720" rtlCol="0" anchor="t">
            <a:normAutofit/>
          </a:bodyPr>
          <a:lstStyle/>
          <a:p>
            <a:r>
              <a:rPr lang="fr-CA" sz="1800" u="sng" dirty="0">
                <a:effectLst/>
                <a:ea typeface="Calibri" panose="020F0502020204030204" pitchFamily="34" charset="0"/>
                <a:cs typeface="Times New Roman" panose="02020603050405020304" pitchFamily="18" charset="0"/>
              </a:rPr>
              <a:t>Des routines hebdomadaires</a:t>
            </a:r>
            <a:r>
              <a:rPr lang="fr-CA" sz="1800" dirty="0">
                <a:effectLst/>
                <a:ea typeface="Calibri" panose="020F0502020204030204" pitchFamily="34" charset="0"/>
                <a:cs typeface="Times New Roman" panose="02020603050405020304" pitchFamily="18" charset="0"/>
              </a:rPr>
              <a:t>  (30-40 min)</a:t>
            </a:r>
          </a:p>
          <a:p>
            <a:pPr lvl="1"/>
            <a:r>
              <a:rPr lang="fr-CA" sz="1800" dirty="0">
                <a:ea typeface="Calibri" panose="020F0502020204030204" pitchFamily="34" charset="0"/>
                <a:cs typeface="Times New Roman"/>
              </a:rPr>
              <a:t>selon le stade des plants : prévoir nos cédules beau temps/ mauvais temps;</a:t>
            </a:r>
            <a:endParaRPr lang="fr-CA" sz="1800" dirty="0">
              <a:ea typeface="Calibri" panose="020F0502020204030204" pitchFamily="34" charset="0"/>
              <a:cs typeface="Times New Roman" panose="02020603050405020304" pitchFamily="18" charset="0"/>
            </a:endParaRPr>
          </a:p>
          <a:p>
            <a:pPr lvl="1"/>
            <a:r>
              <a:rPr lang="fr-CA" sz="1800" dirty="0">
                <a:ea typeface="Calibri" panose="020F0502020204030204" pitchFamily="34" charset="0"/>
                <a:cs typeface="Times New Roman"/>
              </a:rPr>
              <a:t>ajuster les heures de départ des irrigations.</a:t>
            </a:r>
            <a:endParaRPr lang="fr-CA" sz="1800" dirty="0">
              <a:ea typeface="Calibri" panose="020F0502020204030204" pitchFamily="34" charset="0"/>
              <a:cs typeface="Times New Roman" panose="02020603050405020304" pitchFamily="18" charset="0"/>
            </a:endParaRPr>
          </a:p>
          <a:p>
            <a:endParaRPr lang="fr-CA" dirty="0">
              <a:ea typeface="Calibri" panose="020F0502020204030204" pitchFamily="34" charset="0"/>
              <a:cs typeface="Times New Roman" panose="02020603050405020304" pitchFamily="18" charset="0"/>
            </a:endParaRPr>
          </a:p>
          <a:p>
            <a:r>
              <a:rPr lang="fr-CA"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Weekly routines (30-40 min)</a:t>
            </a:r>
            <a:endPar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Depending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the stage of the plants: plan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schedules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rain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or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shine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Adjust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irrigation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departure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times.</a:t>
            </a:r>
          </a:p>
          <a:p>
            <a:endParaRPr lang="fr-CA" sz="1800" dirty="0">
              <a:effectLst/>
              <a:ea typeface="Calibri" panose="020F0502020204030204" pitchFamily="34" charset="0"/>
              <a:cs typeface="Times New Roman" panose="02020603050405020304" pitchFamily="18" charset="0"/>
            </a:endParaRPr>
          </a:p>
          <a:p>
            <a:pPr lvl="1"/>
            <a:endParaRPr lang="fr-CA" dirty="0">
              <a:effectLst/>
              <a:ea typeface="Calibri" panose="020F0502020204030204" pitchFamily="34" charset="0"/>
              <a:cs typeface="Times New Roman" panose="02020603050405020304" pitchFamily="18" charset="0"/>
            </a:endParaRPr>
          </a:p>
          <a:p>
            <a:endParaRPr lang="fr-CA" sz="1400" dirty="0">
              <a:ea typeface="Calibri" panose="020F0502020204030204" pitchFamily="34" charset="0"/>
              <a:cs typeface="Calibri" panose="020F0502020204030204" pitchFamily="34" charset="0"/>
            </a:endParaRPr>
          </a:p>
          <a:p>
            <a:endParaRPr lang="fr-CA" dirty="0"/>
          </a:p>
          <a:p>
            <a:endParaRPr lang="fr-CA" dirty="0"/>
          </a:p>
        </p:txBody>
      </p:sp>
    </p:spTree>
    <p:extLst>
      <p:ext uri="{BB962C8B-B14F-4D97-AF65-F5344CB8AC3E}">
        <p14:creationId xmlns:p14="http://schemas.microsoft.com/office/powerpoint/2010/main" val="2516428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2B955-DF24-6C3B-1AAB-F9D5A8C4406C}"/>
              </a:ext>
            </a:extLst>
          </p:cNvPr>
          <p:cNvSpPr>
            <a:spLocks noGrp="1"/>
          </p:cNvSpPr>
          <p:nvPr>
            <p:ph type="title"/>
          </p:nvPr>
        </p:nvSpPr>
        <p:spPr/>
        <p:txBody>
          <a:bodyPr>
            <a:normAutofit fontScale="90000"/>
          </a:bodyPr>
          <a:lstStyle/>
          <a:p>
            <a:r>
              <a:rPr lang="fr-CA" dirty="0"/>
              <a:t>7-</a:t>
            </a:r>
            <a:r>
              <a:rPr lang="fr-CA" sz="3600" dirty="0"/>
              <a:t> </a:t>
            </a:r>
            <a:r>
              <a:rPr lang="fr-CA" dirty="0"/>
              <a:t>C</a:t>
            </a:r>
            <a:r>
              <a:rPr lang="fr-CA" sz="3600" dirty="0"/>
              <a:t>harge de travail à prévoir</a:t>
            </a:r>
            <a:br>
              <a:rPr lang="fr-CA" sz="36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Workload</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expected</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B4E15CFC-986E-CC32-DE35-486E2A887227}"/>
              </a:ext>
            </a:extLst>
          </p:cNvPr>
          <p:cNvSpPr>
            <a:spLocks noGrp="1"/>
          </p:cNvSpPr>
          <p:nvPr>
            <p:ph idx="1"/>
          </p:nvPr>
        </p:nvSpPr>
        <p:spPr>
          <a:xfrm>
            <a:off x="609598" y="2160590"/>
            <a:ext cx="7562801" cy="3880773"/>
          </a:xfrm>
        </p:spPr>
        <p:txBody>
          <a:bodyPr vert="horz" lIns="91440" tIns="45720" rIns="91440" bIns="45720" rtlCol="0" anchor="t">
            <a:normAutofit/>
          </a:bodyPr>
          <a:lstStyle/>
          <a:p>
            <a:r>
              <a:rPr lang="fr-CA" u="sng" dirty="0">
                <a:effectLst/>
                <a:ea typeface="Calibri" panose="020F0502020204030204" pitchFamily="34" charset="0"/>
                <a:cs typeface="Times New Roman"/>
              </a:rPr>
              <a:t>Des routines saisonnières</a:t>
            </a:r>
            <a:r>
              <a:rPr lang="fr-CA" dirty="0">
                <a:effectLst/>
                <a:ea typeface="Calibri" panose="020F0502020204030204" pitchFamily="34" charset="0"/>
                <a:cs typeface="Times New Roman"/>
              </a:rPr>
              <a:t>  (1 h en prévoyant des ajustements)</a:t>
            </a:r>
          </a:p>
          <a:p>
            <a:pPr lvl="1"/>
            <a:r>
              <a:rPr lang="fr-CA" sz="1800" dirty="0">
                <a:ea typeface="Calibri" panose="020F0502020204030204" pitchFamily="34" charset="0"/>
                <a:cs typeface="Times New Roman"/>
              </a:rPr>
              <a:t>Ajuster les maxima des ouvrants;</a:t>
            </a:r>
            <a:endParaRPr lang="fr-CA" sz="1800" dirty="0">
              <a:ea typeface="Calibri" panose="020F0502020204030204" pitchFamily="34" charset="0"/>
              <a:cs typeface="Times New Roman" panose="02020603050405020304" pitchFamily="18" charset="0"/>
            </a:endParaRPr>
          </a:p>
          <a:p>
            <a:pPr lvl="1"/>
            <a:r>
              <a:rPr lang="fr-CA" sz="1800" dirty="0">
                <a:ea typeface="Calibri" panose="020F0502020204030204" pitchFamily="34" charset="0"/>
                <a:cs typeface="Times New Roman"/>
              </a:rPr>
              <a:t>Prioriser nos équipements de déshumidification; </a:t>
            </a:r>
            <a:endParaRPr lang="fr-CA" sz="1800" dirty="0">
              <a:ea typeface="Calibri" panose="020F0502020204030204" pitchFamily="34" charset="0"/>
              <a:cs typeface="Times New Roman" panose="02020603050405020304" pitchFamily="18" charset="0"/>
            </a:endParaRPr>
          </a:p>
          <a:p>
            <a:pPr lvl="1"/>
            <a:r>
              <a:rPr lang="fr-CA" sz="1800" dirty="0">
                <a:ea typeface="Calibri" panose="020F0502020204030204" pitchFamily="34" charset="0"/>
                <a:cs typeface="Times New Roman"/>
              </a:rPr>
              <a:t>Valider les changements.</a:t>
            </a:r>
            <a:endParaRPr lang="fr-CA" sz="1800" dirty="0">
              <a:ea typeface="Calibri" panose="020F0502020204030204" pitchFamily="34" charset="0"/>
              <a:cs typeface="Times New Roman" panose="02020603050405020304" pitchFamily="18" charset="0"/>
            </a:endParaRPr>
          </a:p>
          <a:p>
            <a:endParaRPr lang="fr-CA" dirty="0">
              <a:ea typeface="Calibri" panose="020F0502020204030204" pitchFamily="34" charset="0"/>
              <a:cs typeface="Times New Roman"/>
            </a:endParaRPr>
          </a:p>
          <a:p>
            <a:r>
              <a:rPr lang="fr-CA" u="sng"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Seasonal</a:t>
            </a:r>
            <a:r>
              <a:rPr lang="fr-CA"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routines </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hour</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adjustments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CA"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Adjust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maxima of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openings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Prioritize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dehumidification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equipment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CA"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Validate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changes.</a:t>
            </a:r>
          </a:p>
          <a:p>
            <a:endParaRPr lang="fr-CA" dirty="0">
              <a:ea typeface="Calibri" panose="020F0502020204030204" pitchFamily="34" charset="0"/>
              <a:cs typeface="Times New Roman"/>
            </a:endParaRPr>
          </a:p>
          <a:p>
            <a:endParaRPr lang="fr-CA" sz="1400" dirty="0">
              <a:ea typeface="Calibri" panose="020F0502020204030204" pitchFamily="34" charset="0"/>
              <a:cs typeface="Calibri" panose="020F0502020204030204" pitchFamily="34" charset="0"/>
            </a:endParaRPr>
          </a:p>
          <a:p>
            <a:endParaRPr lang="fr-CA" dirty="0"/>
          </a:p>
          <a:p>
            <a:endParaRPr lang="fr-CA" dirty="0"/>
          </a:p>
        </p:txBody>
      </p:sp>
    </p:spTree>
    <p:extLst>
      <p:ext uri="{BB962C8B-B14F-4D97-AF65-F5344CB8AC3E}">
        <p14:creationId xmlns:p14="http://schemas.microsoft.com/office/powerpoint/2010/main" val="39242936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452A0-3109-E3EC-820D-22E6E7AD7288}"/>
              </a:ext>
            </a:extLst>
          </p:cNvPr>
          <p:cNvSpPr>
            <a:spLocks noGrp="1"/>
          </p:cNvSpPr>
          <p:nvPr>
            <p:ph type="title"/>
          </p:nvPr>
        </p:nvSpPr>
        <p:spPr/>
        <p:txBody>
          <a:bodyPr>
            <a:normAutofit fontScale="90000"/>
          </a:bodyPr>
          <a:lstStyle/>
          <a:p>
            <a:r>
              <a:rPr lang="fr-CA" sz="3200" dirty="0"/>
              <a:t>8- Aide financière disponible</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8- Financial assistance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available</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B426B04E-F021-33C7-52A6-A020459E6412}"/>
              </a:ext>
            </a:extLst>
          </p:cNvPr>
          <p:cNvSpPr>
            <a:spLocks noGrp="1"/>
          </p:cNvSpPr>
          <p:nvPr>
            <p:ph idx="1"/>
          </p:nvPr>
        </p:nvSpPr>
        <p:spPr>
          <a:xfrm>
            <a:off x="467544" y="1628800"/>
            <a:ext cx="7994849" cy="4464496"/>
          </a:xfrm>
        </p:spPr>
        <p:txBody>
          <a:bodyPr>
            <a:normAutofit/>
          </a:bodyPr>
          <a:lstStyle/>
          <a:p>
            <a:r>
              <a:rPr lang="fr-CA" dirty="0">
                <a:effectLst/>
                <a:ea typeface="Times New Roman" panose="02020603050405020304" pitchFamily="18" charset="0"/>
                <a:cs typeface="Times New Roman" panose="02020603050405020304" pitchFamily="18" charset="0"/>
              </a:rPr>
              <a:t>Subventions et aide financière disponibles au Nouveau-Brunswick : </a:t>
            </a:r>
          </a:p>
          <a:p>
            <a:pPr lvl="1"/>
            <a:r>
              <a:rPr lang="fr-CA" sz="1800" dirty="0">
                <a:ea typeface="Times New Roman" panose="02020603050405020304" pitchFamily="18" charset="0"/>
                <a:cs typeface="Times New Roman" panose="02020603050405020304" pitchFamily="18" charset="0"/>
              </a:rPr>
              <a:t>L</a:t>
            </a:r>
            <a:r>
              <a:rPr lang="fr-CA" sz="1800" dirty="0">
                <a:effectLst/>
                <a:ea typeface="Times New Roman" panose="02020603050405020304" pitchFamily="18" charset="0"/>
                <a:cs typeface="Times New Roman" panose="02020603050405020304" pitchFamily="18" charset="0"/>
              </a:rPr>
              <a:t>e programme d’extension de la saison de culture donne accès à des aides financières. </a:t>
            </a:r>
          </a:p>
          <a:p>
            <a:pPr lvl="1"/>
            <a:r>
              <a:rPr lang="fr-CA" sz="1800" dirty="0">
                <a:effectLst/>
                <a:ea typeface="Times New Roman" panose="02020603050405020304" pitchFamily="18" charset="0"/>
                <a:cs typeface="Times New Roman" panose="02020603050405020304" pitchFamily="18" charset="0"/>
              </a:rPr>
              <a:t>Validez avec vos agronomes du DAAF pour les détails. </a:t>
            </a:r>
          </a:p>
          <a:p>
            <a:pPr lvl="1"/>
            <a:r>
              <a:rPr lang="fr-CA" sz="1800" dirty="0">
                <a:effectLst/>
                <a:ea typeface="Times New Roman" panose="02020603050405020304" pitchFamily="18" charset="0"/>
                <a:cs typeface="Times New Roman" panose="02020603050405020304" pitchFamily="18" charset="0"/>
              </a:rPr>
              <a:t>Il y a un nouveau programme qui entrera en vigueur ce printemps.</a:t>
            </a:r>
          </a:p>
          <a:p>
            <a:endParaRPr lang="fr-CA" dirty="0">
              <a:ea typeface="Times New Roman" panose="02020603050405020304" pitchFamily="18" charset="0"/>
              <a:cs typeface="Times New Roman" panose="02020603050405020304" pitchFamily="18" charset="0"/>
            </a:endParaRPr>
          </a:p>
          <a:p>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Grants and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financial</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assistance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available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New Brunswick: </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program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extend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growing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season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provides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access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financial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assistance. </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Validate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DAAF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agronomists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details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lvl="1"/>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new program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will</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come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into</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effect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this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spring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solidFill>
                <a:schemeClr val="accent2">
                  <a:lumMod val="75000"/>
                </a:schemeClr>
              </a:solidFill>
              <a:effectLst/>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2443729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5943F-AA29-421E-E31D-14548AFEDE6E}"/>
              </a:ext>
            </a:extLst>
          </p:cNvPr>
          <p:cNvSpPr>
            <a:spLocks noGrp="1"/>
          </p:cNvSpPr>
          <p:nvPr>
            <p:ph type="title"/>
          </p:nvPr>
        </p:nvSpPr>
        <p:spPr/>
        <p:txBody>
          <a:bodyPr>
            <a:normAutofit fontScale="90000"/>
          </a:bodyPr>
          <a:lstStyle/>
          <a:p>
            <a:r>
              <a:rPr lang="fr-CA" sz="3200" dirty="0"/>
              <a:t>9- Mot de la fin!</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9- Final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word</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5FEE8894-0205-C5CC-E33E-C668F8E3E1D4}"/>
              </a:ext>
            </a:extLst>
          </p:cNvPr>
          <p:cNvSpPr>
            <a:spLocks noGrp="1"/>
          </p:cNvSpPr>
          <p:nvPr>
            <p:ph idx="1"/>
          </p:nvPr>
        </p:nvSpPr>
        <p:spPr>
          <a:xfrm>
            <a:off x="574575" y="1844824"/>
            <a:ext cx="7994849" cy="3880773"/>
          </a:xfrm>
        </p:spPr>
        <p:txBody>
          <a:bodyPr>
            <a:normAutofit/>
          </a:bodyPr>
          <a:lstStyle/>
          <a:p>
            <a:r>
              <a:rPr lang="fr-CA" dirty="0"/>
              <a:t>Conseillers disponibles pour:</a:t>
            </a:r>
          </a:p>
          <a:p>
            <a:pPr lvl="1"/>
            <a:r>
              <a:rPr lang="fr-CA" dirty="0"/>
              <a:t>Discuter de votre projet</a:t>
            </a:r>
          </a:p>
          <a:p>
            <a:pPr lvl="1"/>
            <a:r>
              <a:rPr lang="fr-CA" dirty="0"/>
              <a:t>Évaluer besoins et options</a:t>
            </a:r>
          </a:p>
          <a:p>
            <a:pPr lvl="1"/>
            <a:r>
              <a:rPr lang="fr-CA" dirty="0"/>
              <a:t>Apprendre à travailler avec les outils!</a:t>
            </a:r>
          </a:p>
          <a:p>
            <a:endParaRPr lang="fr-CA" dirty="0"/>
          </a:p>
          <a:p>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Advisors</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available</a:t>
            </a:r>
            <a:r>
              <a:rPr lang="fr-CA"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Discuss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project</a:t>
            </a:r>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Assess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needs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options</a:t>
            </a:r>
          </a:p>
          <a:p>
            <a:pPr lvl="1"/>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Learn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tools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fr-CA" dirty="0"/>
          </a:p>
          <a:p>
            <a:endParaRPr lang="fr-CA" dirty="0"/>
          </a:p>
        </p:txBody>
      </p:sp>
    </p:spTree>
    <p:extLst>
      <p:ext uri="{BB962C8B-B14F-4D97-AF65-F5344CB8AC3E}">
        <p14:creationId xmlns:p14="http://schemas.microsoft.com/office/powerpoint/2010/main" val="149876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p:txBody>
          <a:bodyPr>
            <a:normAutofit fontScale="90000"/>
          </a:bodyPr>
          <a:lstStyle/>
          <a:p>
            <a:r>
              <a:rPr lang="fr-CA" sz="3200" dirty="0"/>
              <a:t>2- Pourquoi automatiser?</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Why</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automate?</a:t>
            </a: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p:txBody>
          <a:bodyPr vert="horz" lIns="91440" tIns="45720" rIns="91440" bIns="45720" rtlCol="0" anchor="t">
            <a:normAutofit/>
          </a:bodyPr>
          <a:lstStyle/>
          <a:p>
            <a:r>
              <a:rPr lang="fr-CA" dirty="0"/>
              <a:t>Pour augmenter les rendements.</a:t>
            </a:r>
          </a:p>
          <a:p>
            <a:r>
              <a:rPr lang="fr-CA" dirty="0"/>
              <a:t>Pour diminuer la pression des maladies par la déshumidification.</a:t>
            </a:r>
          </a:p>
          <a:p>
            <a:r>
              <a:rPr lang="fr-CA" dirty="0"/>
              <a:t>Pour réduire le coût de chauffage.</a:t>
            </a:r>
          </a:p>
          <a:p>
            <a:r>
              <a:rPr lang="fr-CA" dirty="0"/>
              <a:t>Pour diminuer le temps de suivi.</a:t>
            </a:r>
          </a:p>
          <a:p>
            <a:endPar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increase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yields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pressure of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diseases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by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dehumidification</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cost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heating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reduce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follow-up time.</a:t>
            </a:r>
          </a:p>
          <a:p>
            <a:endParaRPr lang="fr-CA" dirty="0"/>
          </a:p>
        </p:txBody>
      </p:sp>
    </p:spTree>
    <p:extLst>
      <p:ext uri="{BB962C8B-B14F-4D97-AF65-F5344CB8AC3E}">
        <p14:creationId xmlns:p14="http://schemas.microsoft.com/office/powerpoint/2010/main" val="263705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1412776"/>
            <a:ext cx="2274239" cy="1364498"/>
          </a:xfrm>
        </p:spPr>
        <p:txBody>
          <a:bodyPr>
            <a:normAutofit fontScale="90000"/>
          </a:bodyPr>
          <a:lstStyle/>
          <a:p>
            <a:r>
              <a:rPr lang="fr-CA" b="1" dirty="0"/>
              <a:t>Merci!</a:t>
            </a:r>
            <a:br>
              <a:rPr lang="fr-CA" b="1" dirty="0">
                <a:solidFill>
                  <a:srgbClr val="92D050"/>
                </a:solidFill>
              </a:rPr>
            </a:br>
            <a:r>
              <a:rPr lang="fr-CA" sz="31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Thank</a:t>
            </a:r>
            <a:r>
              <a:rPr lang="fr-CA" sz="3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31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a:t>
            </a:r>
            <a:r>
              <a:rPr lang="fr-CA" sz="31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b="1" dirty="0">
                <a:solidFill>
                  <a:srgbClr val="92D050"/>
                </a:solidFill>
              </a:rPr>
            </a:br>
            <a:endParaRPr lang="fr-CA" b="1" dirty="0">
              <a:solidFill>
                <a:srgbClr val="92D050"/>
              </a:solidFill>
            </a:endParaRPr>
          </a:p>
        </p:txBody>
      </p:sp>
      <p:pic>
        <p:nvPicPr>
          <p:cNvPr id="4" name="Image 3"/>
          <p:cNvPicPr>
            <a:picLocks noChangeAspect="1"/>
          </p:cNvPicPr>
          <p:nvPr/>
        </p:nvPicPr>
        <p:blipFill>
          <a:blip r:embed="rId2"/>
          <a:stretch>
            <a:fillRect/>
          </a:stretch>
        </p:blipFill>
        <p:spPr>
          <a:xfrm>
            <a:off x="6228184" y="2852936"/>
            <a:ext cx="2515882" cy="2306226"/>
          </a:xfrm>
          <a:prstGeom prst="rect">
            <a:avLst/>
          </a:prstGeom>
        </p:spPr>
      </p:pic>
      <p:sp>
        <p:nvSpPr>
          <p:cNvPr id="5" name="Espace réservé du contenu 2">
            <a:extLst>
              <a:ext uri="{FF2B5EF4-FFF2-40B4-BE49-F238E27FC236}">
                <a16:creationId xmlns:a16="http://schemas.microsoft.com/office/drawing/2014/main" id="{A8990655-F070-974A-BE5B-57B185B4D395}"/>
              </a:ext>
            </a:extLst>
          </p:cNvPr>
          <p:cNvSpPr txBox="1">
            <a:spLocks/>
          </p:cNvSpPr>
          <p:nvPr/>
        </p:nvSpPr>
        <p:spPr>
          <a:xfrm>
            <a:off x="179512" y="2489242"/>
            <a:ext cx="5798760" cy="4809534"/>
          </a:xfrm>
          <a:prstGeom prst="rect">
            <a:avLst/>
          </a:prstGeom>
        </p:spPr>
        <p:txBody>
          <a:bodyPr vert="horz" lIns="68580" tIns="34290" rIns="68580" bIns="3429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 indent="0">
              <a:buNone/>
            </a:pPr>
            <a:endParaRPr lang="fr-CA" sz="1350" dirty="0"/>
          </a:p>
          <a:p>
            <a:pPr marL="51435" indent="0">
              <a:buNone/>
            </a:pPr>
            <a:r>
              <a:rPr lang="fr-CA" sz="2400" b="1" dirty="0"/>
              <a:t>Auteurs </a:t>
            </a:r>
          </a:p>
          <a:p>
            <a:pPr marL="51435" indent="0">
              <a:buNone/>
            </a:pPr>
            <a:r>
              <a:rPr lang="fr-CA" sz="2400" b="1" dirty="0"/>
              <a:t>Elisabeth Vychytil, </a:t>
            </a:r>
            <a:r>
              <a:rPr lang="fr-CA" sz="2400" b="1" dirty="0" err="1"/>
              <a:t>Dta</a:t>
            </a:r>
            <a:endParaRPr lang="fr-CA" sz="2400" b="1" dirty="0"/>
          </a:p>
          <a:p>
            <a:pPr marL="51435" indent="0">
              <a:buNone/>
            </a:pPr>
            <a:r>
              <a:rPr lang="fr-CA" sz="2400" b="1" dirty="0"/>
              <a:t>Dany </a:t>
            </a:r>
            <a:r>
              <a:rPr lang="fr-CA" sz="2400" b="1" dirty="0" err="1"/>
              <a:t>Boudreault</a:t>
            </a:r>
            <a:r>
              <a:rPr lang="fr-CA" sz="2400" b="1" dirty="0"/>
              <a:t>, T.P.</a:t>
            </a:r>
          </a:p>
          <a:p>
            <a:pPr marL="51435" indent="0">
              <a:buNone/>
            </a:pPr>
            <a:endParaRPr lang="fr-CA" sz="2400" b="1" dirty="0"/>
          </a:p>
          <a:p>
            <a:pPr marL="51435" indent="0">
              <a:buNone/>
            </a:pPr>
            <a:r>
              <a:rPr lang="fr-CA" sz="2400" b="1" dirty="0"/>
              <a:t>Révision: </a:t>
            </a:r>
          </a:p>
          <a:p>
            <a:pPr marL="51435" indent="0">
              <a:buNone/>
            </a:pPr>
            <a:r>
              <a:rPr lang="fr-CA" sz="2400" b="1" dirty="0"/>
              <a:t>Jacques Thériault, </a:t>
            </a:r>
            <a:r>
              <a:rPr lang="fr-CA" sz="2400" b="1" dirty="0" err="1"/>
              <a:t>agr</a:t>
            </a:r>
            <a:r>
              <a:rPr lang="fr-CA" sz="2400" b="1" dirty="0"/>
              <a:t>. M. Sc.</a:t>
            </a:r>
          </a:p>
        </p:txBody>
      </p:sp>
    </p:spTree>
    <p:extLst>
      <p:ext uri="{BB962C8B-B14F-4D97-AF65-F5344CB8AC3E}">
        <p14:creationId xmlns:p14="http://schemas.microsoft.com/office/powerpoint/2010/main" val="357967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p:txBody>
          <a:bodyPr>
            <a:normAutofit fontScale="90000"/>
          </a:bodyPr>
          <a:lstStyle/>
          <a:p>
            <a:r>
              <a:rPr lang="fr-CA" sz="3200" dirty="0"/>
              <a:t>2- Pourquoi automatiser?</a:t>
            </a:r>
            <a:br>
              <a:rPr lang="fr-CA" sz="3200"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Why</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automate?</a:t>
            </a:r>
            <a:br>
              <a:rPr lang="fr-CA" sz="1800" dirty="0">
                <a:effectLst/>
                <a:latin typeface="Calibri" panose="020F0502020204030204" pitchFamily="34" charset="0"/>
                <a:ea typeface="Calibri" panose="020F0502020204030204" pitchFamily="34" charset="0"/>
                <a:cs typeface="Times New Roman" panose="02020603050405020304" pitchFamily="18" charset="0"/>
              </a:rPr>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p:txBody>
          <a:bodyPr>
            <a:normAutofit/>
          </a:bodyPr>
          <a:lstStyle/>
          <a:p>
            <a:r>
              <a:rPr lang="fr-CA" dirty="0"/>
              <a:t>Pour éviter les oublis!</a:t>
            </a:r>
          </a:p>
          <a:p>
            <a:r>
              <a:rPr lang="fr-CA" dirty="0"/>
              <a:t>Pour que le tout puisse se contrôler en votre absence.</a:t>
            </a:r>
          </a:p>
          <a:p>
            <a:r>
              <a:rPr lang="fr-CA" dirty="0"/>
              <a:t>Pour pouvoir réagir à distance.</a:t>
            </a:r>
          </a:p>
          <a:p>
            <a:r>
              <a:rPr lang="fr-CA" dirty="0"/>
              <a:t>Pour pouvoir déléguer plus facilement.</a:t>
            </a: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avoid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forgetfulness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everything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can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controlled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absence.</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able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react</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remotely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able to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delegate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more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easily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fr-CA" dirty="0"/>
          </a:p>
        </p:txBody>
      </p:sp>
    </p:spTree>
    <p:extLst>
      <p:ext uri="{BB962C8B-B14F-4D97-AF65-F5344CB8AC3E}">
        <p14:creationId xmlns:p14="http://schemas.microsoft.com/office/powerpoint/2010/main" val="291685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8C87-9ADF-206F-B568-AAF830918AE4}"/>
              </a:ext>
            </a:extLst>
          </p:cNvPr>
          <p:cNvSpPr>
            <a:spLocks noGrp="1"/>
          </p:cNvSpPr>
          <p:nvPr>
            <p:ph type="title"/>
          </p:nvPr>
        </p:nvSpPr>
        <p:spPr>
          <a:xfrm>
            <a:off x="609599" y="609600"/>
            <a:ext cx="7490793" cy="1320800"/>
          </a:xfrm>
        </p:spPr>
        <p:txBody>
          <a:bodyPr>
            <a:normAutofit fontScale="90000"/>
          </a:bodyPr>
          <a:lstStyle/>
          <a:p>
            <a:r>
              <a:rPr lang="fr-CA" dirty="0"/>
              <a:t>2- Pour augmenter les rendements</a:t>
            </a:r>
            <a:br>
              <a:rPr lang="fr-CA" dirty="0"/>
            </a:b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To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increase</a:t>
            </a:r>
            <a:r>
              <a:rPr lang="fr-CA" sz="2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6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yields</a:t>
            </a:r>
            <a:br>
              <a:rPr lang="fr-CA" dirty="0"/>
            </a:br>
            <a:br>
              <a:rPr lang="fr-CA" sz="3600" dirty="0"/>
            </a:br>
            <a:endParaRPr lang="fr-CA" dirty="0"/>
          </a:p>
        </p:txBody>
      </p:sp>
      <p:sp>
        <p:nvSpPr>
          <p:cNvPr id="3" name="Espace réservé du contenu 2">
            <a:extLst>
              <a:ext uri="{FF2B5EF4-FFF2-40B4-BE49-F238E27FC236}">
                <a16:creationId xmlns:a16="http://schemas.microsoft.com/office/drawing/2014/main" id="{122D4843-0647-BC6C-F163-6BBBD83CEF99}"/>
              </a:ext>
            </a:extLst>
          </p:cNvPr>
          <p:cNvSpPr>
            <a:spLocks noGrp="1"/>
          </p:cNvSpPr>
          <p:nvPr>
            <p:ph idx="1"/>
          </p:nvPr>
        </p:nvSpPr>
        <p:spPr/>
        <p:txBody>
          <a:bodyPr>
            <a:normAutofit fontScale="92500"/>
          </a:bodyPr>
          <a:lstStyle/>
          <a:p>
            <a:pPr marL="0" indent="0">
              <a:buNone/>
            </a:pPr>
            <a:endParaRPr lang="fr-CA" dirty="0"/>
          </a:p>
          <a:p>
            <a:r>
              <a:rPr lang="fr-CA" dirty="0"/>
              <a:t>En tenant les conditions climatiques précises (température, humidité, apport en eau et CO</a:t>
            </a:r>
            <a:r>
              <a:rPr lang="fr-CA" baseline="-25000" dirty="0"/>
              <a:t>2</a:t>
            </a:r>
            <a:r>
              <a:rPr lang="fr-CA" dirty="0"/>
              <a:t>) adaptées aux stades de la culture et en fonction de la lumière reçue, on optimise la photosynthèse et la vitesse de croissance avec une vitesse de fabrication de fruits plus régulière dans le temps.</a:t>
            </a:r>
          </a:p>
          <a:p>
            <a:endParaRPr lang="fr-CA" dirty="0"/>
          </a:p>
          <a:p>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By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keeping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precise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climatic</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conditions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temperature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humidity</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CO</a:t>
            </a:r>
            <a:r>
              <a:rPr lang="fr-CA" sz="1800" baseline="-25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intake</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adapted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the stages of cultivation 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depending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on the light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received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photosynthesis</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growth</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speed are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optimized</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 more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regular</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fruit </a:t>
            </a:r>
            <a:r>
              <a:rPr lang="fr-CA"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making</a:t>
            </a:r>
            <a:r>
              <a:rPr lang="fr-CA"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speed over time. </a:t>
            </a:r>
          </a:p>
          <a:p>
            <a:r>
              <a:rPr lang="fr-CA" dirty="0"/>
              <a:t> </a:t>
            </a:r>
          </a:p>
          <a:p>
            <a:endParaRPr lang="fr-CA" dirty="0"/>
          </a:p>
          <a:p>
            <a:pPr lvl="1"/>
            <a:endParaRPr lang="fr-CA" dirty="0"/>
          </a:p>
        </p:txBody>
      </p:sp>
    </p:spTree>
    <p:extLst>
      <p:ext uri="{BB962C8B-B14F-4D97-AF65-F5344CB8AC3E}">
        <p14:creationId xmlns:p14="http://schemas.microsoft.com/office/powerpoint/2010/main" val="2575537824"/>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13850</TotalTime>
  <Words>5292</Words>
  <Application>Microsoft Office PowerPoint</Application>
  <PresentationFormat>Affichage à l'écran (4:3)</PresentationFormat>
  <Paragraphs>820</Paragraphs>
  <Slides>70</Slides>
  <Notes>63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70</vt:i4>
      </vt:variant>
    </vt:vector>
  </HeadingPairs>
  <TitlesOfParts>
    <vt:vector size="75" baseType="lpstr">
      <vt:lpstr>Arial</vt:lpstr>
      <vt:lpstr>Calibri</vt:lpstr>
      <vt:lpstr>Trebuchet MS</vt:lpstr>
      <vt:lpstr>Wingdings 3</vt:lpstr>
      <vt:lpstr>Facette</vt:lpstr>
      <vt:lpstr> L’automatisation des serres trois saisons  Automation for 3-seasons greenhouses   par/by  Elisabeth Vychytil Dta Climax Conseils</vt:lpstr>
      <vt:lpstr>Introduction  </vt:lpstr>
      <vt:lpstr>Programme Program</vt:lpstr>
      <vt:lpstr>Programme Program</vt:lpstr>
      <vt:lpstr>1- Définir la serre 3 saisons 1- Define the greenhouse 3 seasons </vt:lpstr>
      <vt:lpstr>1- Définir l’automatisation 1- Define automation </vt:lpstr>
      <vt:lpstr>2- Pourquoi automatiser? 2- Why automate? </vt:lpstr>
      <vt:lpstr>2- Pourquoi automatiser? 2- Why automate?  </vt:lpstr>
      <vt:lpstr>2- Pour augmenter les rendements 2- To increase yields  </vt:lpstr>
      <vt:lpstr>2- Pour augmenter les rendements 2- To increase yields  </vt:lpstr>
      <vt:lpstr>2- Pour augmenter les rendements 2- To increase yields  </vt:lpstr>
      <vt:lpstr>2- Pour diminuer la pression des maladies et des insectes par la déshumidification 2- To reduce the pressure of diseases and insects by dehumidification  </vt:lpstr>
      <vt:lpstr>2- Pour réduire le coût de chauffage 2- To reduce the cost of heating   </vt:lpstr>
      <vt:lpstr>2- Pour diminuer le temps de travail  2- To reduce working time   </vt:lpstr>
      <vt:lpstr>2- Pour diminuer le temps de travail  2- To reduce working time   </vt:lpstr>
      <vt:lpstr>2- Pour diminuer le temps de travail  2- To reduce working time   </vt:lpstr>
      <vt:lpstr>2- Pour diminuer le temps de travail  2- To reduce working time  </vt:lpstr>
      <vt:lpstr>2- Pour diminuer le temps de travail 2- To reduce working time   </vt:lpstr>
      <vt:lpstr>2- Pour diminuer le temps de travail 2- To reduce working time  </vt:lpstr>
      <vt:lpstr>2- Pour diminuer le temps de travail 2- To reduce working time   </vt:lpstr>
      <vt:lpstr>2- Pour éviter des oublis !! 2- To avoid forgetfulness !!  </vt:lpstr>
      <vt:lpstr>3- L’automatisation,  comment cela fonctionne?   3- How does automation work?  </vt:lpstr>
      <vt:lpstr>3- Comment ça fonctionne?  3- How does it work? </vt:lpstr>
      <vt:lpstr>3- Inputs (entrées) </vt:lpstr>
      <vt:lpstr>3- Inputs (entrées) </vt:lpstr>
      <vt:lpstr>3- Inputs (entrées) </vt:lpstr>
      <vt:lpstr>3- Comment ça fonctionne?  3- How does it work? </vt:lpstr>
      <vt:lpstr>3- Comment ça fonctionne? 3- How does it work?</vt:lpstr>
      <vt:lpstr>3- Outputs (sorties) </vt:lpstr>
      <vt:lpstr>3- Consignes 3-Targets </vt:lpstr>
      <vt:lpstr>3- Consignes </vt:lpstr>
      <vt:lpstr>3- Consignes </vt:lpstr>
      <vt:lpstr>3- Consignes 3-Targets </vt:lpstr>
      <vt:lpstr>3- Consignes 3-Targets </vt:lpstr>
      <vt:lpstr>3- Consignes 3-Targets </vt:lpstr>
      <vt:lpstr>3- Consignes 3-Targets </vt:lpstr>
      <vt:lpstr>3- Consignes 3-Targets </vt:lpstr>
      <vt:lpstr>3- Consignes 3-Targets </vt:lpstr>
      <vt:lpstr>4- Fonctions à considérer 4- Functions to consider </vt:lpstr>
      <vt:lpstr>4- Fonctions à considérer 4- Functions to consider   </vt:lpstr>
      <vt:lpstr>4- Fonctions à considérer 4- Functions to consider </vt:lpstr>
      <vt:lpstr>4- Fonctions à considérer 4- Functions to consider </vt:lpstr>
      <vt:lpstr>4- Fonctions à considérer:  Alarmes externes au contrôleur 4- Functions to consider: Alarms external to the controller   </vt:lpstr>
      <vt:lpstr>5- Combien ça coûte? 5- How much does it cost? </vt:lpstr>
      <vt:lpstr>5- Combien ça coûte? 5- How much does it cost?  </vt:lpstr>
      <vt:lpstr>5- Combien ça rapporte? 5- How much does it bring in?  </vt:lpstr>
      <vt:lpstr>5- Combien ça rapporte? 5- How much does it bring in?  </vt:lpstr>
      <vt:lpstr> 5- Retour sur l’investissement 5- Return on investment  </vt:lpstr>
      <vt:lpstr>6- Les produits d’automatisation sur le marché pour petites entreprises 6- Automation products on the market for small businesses  </vt:lpstr>
      <vt:lpstr>6- Igrow 800 de Link4 </vt:lpstr>
      <vt:lpstr>6- Igrow 800 de Link4  </vt:lpstr>
      <vt:lpstr>6- Igrow 800 de Link4 </vt:lpstr>
      <vt:lpstr>6- Igrow 1800 de Link4  </vt:lpstr>
      <vt:lpstr>6- Orisha  </vt:lpstr>
      <vt:lpstr>6- Orisha  </vt:lpstr>
      <vt:lpstr>6- Orisha  </vt:lpstr>
      <vt:lpstr>6- Maximus </vt:lpstr>
      <vt:lpstr>6- Maximus </vt:lpstr>
      <vt:lpstr>6- Maximus </vt:lpstr>
      <vt:lpstr>6- Priva Compass  </vt:lpstr>
      <vt:lpstr>6- Priva Compass  </vt:lpstr>
      <vt:lpstr>6- Priva Compass  </vt:lpstr>
      <vt:lpstr>6- Les contrôleurs intégrés haut de gamme 6- High-end integrated controllers   </vt:lpstr>
      <vt:lpstr>7- Temps d’apprentissage 7- Learning time  </vt:lpstr>
      <vt:lpstr>7- Charge de travail à prévoir 7- Workload to be expected </vt:lpstr>
      <vt:lpstr>7- Charge de travail à prévoir 7- Workload to be expected </vt:lpstr>
      <vt:lpstr>7- Charge de travail à prévoir 7- Workload to be expected  </vt:lpstr>
      <vt:lpstr>8- Aide financière disponible 8- Financial assistance available  </vt:lpstr>
      <vt:lpstr>9- Mot de la fin! 9- Final word! </vt:lpstr>
      <vt:lpstr>Merci!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L’ÉCLAIRAGE</dc:title>
  <dc:creator>Dany Boudreault</dc:creator>
  <cp:lastModifiedBy>Elisabeth Vychytil</cp:lastModifiedBy>
  <cp:revision>527</cp:revision>
  <cp:lastPrinted>2022-11-22T20:05:09Z</cp:lastPrinted>
  <dcterms:created xsi:type="dcterms:W3CDTF">2011-11-30T17:05:44Z</dcterms:created>
  <dcterms:modified xsi:type="dcterms:W3CDTF">2023-03-13T15:42:55Z</dcterms:modified>
</cp:coreProperties>
</file>