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6" r:id="rId3"/>
    <p:sldId id="284" r:id="rId4"/>
    <p:sldId id="286" r:id="rId5"/>
    <p:sldId id="323" r:id="rId6"/>
    <p:sldId id="292" r:id="rId7"/>
    <p:sldId id="325" r:id="rId8"/>
    <p:sldId id="296" r:id="rId9"/>
    <p:sldId id="313" r:id="rId10"/>
    <p:sldId id="314" r:id="rId11"/>
    <p:sldId id="316" r:id="rId12"/>
    <p:sldId id="317" r:id="rId13"/>
    <p:sldId id="319" r:id="rId14"/>
    <p:sldId id="277" r:id="rId15"/>
    <p:sldId id="32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DA99E-296F-F0D4-2F03-E5830391D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EAD99-7810-4192-BD0C-6A985F2507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34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3D1B3-6464-D6BD-6C71-14C495F26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C8C5-C1CA-4788-A19C-8BE883500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97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74101" y="328614"/>
            <a:ext cx="2705100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684" y="328614"/>
            <a:ext cx="7914216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39A54-BCDE-5301-27F0-5070AFF3B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06AE4-884A-4A2D-A153-6C712F866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20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799DC6-58EC-2C2A-9621-4B33A03E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59AF30-AC9A-976A-D377-ADAD4A75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39876-31F6-90D4-FDD7-4B0E8EF4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03392-A76A-4826-9F59-1CAB4028A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85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41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D89DE-6C88-3A9F-921C-DFEBF3C3B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17BF-19F9-48FE-A18D-1D44B81C5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95022-EB45-FA21-E56C-CCEF0D9E8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743C-7AF8-4E3C-A2FE-7A713A831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9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71600"/>
            <a:ext cx="5283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712E4FF-6C21-2D63-FDD9-F799C3679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2A64A-8C85-4BF5-9996-6A176B3F57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2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A86F827-5AFD-8905-A1FD-04DD01C21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46389-94E0-4F85-AC10-991767E2F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8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637A3E-17B4-F557-2EA5-1644F3AD8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201A-8509-4455-825D-C252E738A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81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D06C61-69A1-7B5B-77BD-9D8BCEC55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1FE86-C670-48FF-AEBE-D9F6714A3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23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634CE4-45D0-8D6A-5B46-A79A073246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63218-0461-4EFD-A9E3-02A4C4972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8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CC0CD8-4A7D-1366-1ACA-DFC50B52A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D44DD-5753-4CA9-A381-B8680E416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69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ED2D575-3630-F182-E96E-DA3376BA7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328614"/>
            <a:ext cx="10822516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B2C151-74F8-B2BC-4DCB-7B50ABEAD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76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6F6738-3C54-F390-858C-DC5057836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77000"/>
            <a:ext cx="28448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448C84-3C02-47E5-8858-742B7B7F3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9" descr="Branded-Footer-Design3.jpg">
            <a:extLst>
              <a:ext uri="{FF2B5EF4-FFF2-40B4-BE49-F238E27FC236}">
                <a16:creationId xmlns:a16="http://schemas.microsoft.com/office/drawing/2014/main" id="{F420A01A-CA36-8C05-DFB1-2543DF5ACE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6"/>
            <a:ext cx="12192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10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.maund@gnb.ca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hyperlink" Target="https://www2.gnb.ca/content/dam/gnb/Departments/10/pdf/Agriculture/Pucerondufraisier.pdf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.gnb.ca/content/dam/gnb/Departments/10/pdf/Agriculture/StrawberryAphids.pdf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daafmaapextweb.gnb.ca/010-002/Images/6595/lg_Strawberry___Strawberry_Aphid_Fraisier___Puceron_d_6595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B2EA3F4-A6C7-7FBB-5BE3-6DAD7BC4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9775" y="276225"/>
            <a:ext cx="8382000" cy="1990725"/>
          </a:xfrm>
        </p:spPr>
        <p:txBody>
          <a:bodyPr/>
          <a:lstStyle/>
          <a:p>
            <a:pPr algn="ctr"/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Common and Emerging Pests 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 Small Fruits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- insects (and mites)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New Brunswick Hort Congress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March 15-16, 2023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Fredericton, NB</a:t>
            </a:r>
            <a:b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549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Chris Maund</a:t>
            </a:r>
            <a:b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  <a:hlinkClick r:id="rId2"/>
              </a:rPr>
              <a:t>chris.maund@gnb.ca</a:t>
            </a: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 </a:t>
            </a:r>
            <a:b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506-453-3477 </a:t>
            </a:r>
            <a:b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Integrated Pest Management Specialist</a:t>
            </a:r>
            <a:b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(Entomologist) and Provincial Apiarist</a:t>
            </a:r>
            <a:b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</a:br>
            <a:r>
              <a:rPr kumimoji="0" lang="en-CA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NB Department of Agriculture, Aquaculture and Fisheries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raspberry clipper damage">
            <a:extLst>
              <a:ext uri="{FF2B5EF4-FFF2-40B4-BE49-F238E27FC236}">
                <a16:creationId xmlns:a16="http://schemas.microsoft.com/office/drawing/2014/main" id="{64990B46-AC05-EECE-0CD4-03B68DCC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848" y="688247"/>
            <a:ext cx="2484120" cy="18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>
            <a:extLst>
              <a:ext uri="{FF2B5EF4-FFF2-40B4-BE49-F238E27FC236}">
                <a16:creationId xmlns:a16="http://schemas.microsoft.com/office/drawing/2014/main" id="{B411A921-7E11-1D89-1B04-3C5263AC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45" y="41916"/>
            <a:ext cx="10726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333399"/>
                </a:solidFill>
                <a:cs typeface="Arial" panose="020B0604020202020204" pitchFamily="34" charset="0"/>
              </a:rPr>
              <a:t>Raspberry: Strawberry bud weevil on raspberry</a:t>
            </a:r>
            <a:endParaRPr lang="en-US" altLang="en-US" sz="3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6CA20493-97C8-DBFF-C2D3-B8EFA0B759B0}"/>
              </a:ext>
            </a:extLst>
          </p:cNvPr>
          <p:cNvSpPr/>
          <p:nvPr/>
        </p:nvSpPr>
        <p:spPr bwMode="auto">
          <a:xfrm>
            <a:off x="10488168" y="1050036"/>
            <a:ext cx="1213104" cy="1252728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ヒラギノ角ゴ Pro W3" pitchFamily="48" charset="-128"/>
              <a:cs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EB5258-1B0B-1CE1-CBAB-BD432CBAEFBF}"/>
              </a:ext>
            </a:extLst>
          </p:cNvPr>
          <p:cNvSpPr txBox="1">
            <a:spLocks/>
          </p:cNvSpPr>
          <p:nvPr/>
        </p:nvSpPr>
        <p:spPr bwMode="auto">
          <a:xfrm>
            <a:off x="9686848" y="2074164"/>
            <a:ext cx="733359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Cornell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6C17A-A3E8-BE19-26D0-7FD80945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358" y="2551337"/>
            <a:ext cx="1289480" cy="12894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0F9E93-AAF9-1675-809F-1EFE28F27D63}"/>
              </a:ext>
            </a:extLst>
          </p:cNvPr>
          <p:cNvSpPr txBox="1">
            <a:spLocks/>
          </p:cNvSpPr>
          <p:nvPr/>
        </p:nvSpPr>
        <p:spPr bwMode="auto">
          <a:xfrm>
            <a:off x="9881187" y="2571310"/>
            <a:ext cx="930041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</a:t>
            </a:r>
            <a:r>
              <a:rPr lang="en-US" sz="1200" kern="0" dirty="0" err="1">
                <a:latin typeface="Arial"/>
                <a:ea typeface="ヒラギノ角ゴ Pro W3"/>
              </a:rPr>
              <a:t>bugguide</a:t>
            </a:r>
            <a:endParaRPr lang="en-US" sz="1200" kern="0" dirty="0">
              <a:latin typeface="Arial"/>
              <a:ea typeface="ヒラギノ角ゴ Pro W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53A71-1015-F1A7-596A-420CE59B58F9}"/>
              </a:ext>
            </a:extLst>
          </p:cNvPr>
          <p:cNvSpPr txBox="1"/>
          <p:nvPr/>
        </p:nvSpPr>
        <p:spPr>
          <a:xfrm>
            <a:off x="996696" y="1228397"/>
            <a:ext cx="765352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Life stage monitored: </a:t>
            </a: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adult (3 mm)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Monitor: unopened buds until all are opened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Tap: 5 sites X 20 clusters (100 buds)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Threshold: 6 adults / 100 clusters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D6D289-70AF-BF5A-9D4A-5ED97D90F29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" y="114300"/>
            <a:ext cx="10972800" cy="838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Raspberry: Tarnished plant bug on raspberry</a:t>
            </a:r>
          </a:p>
        </p:txBody>
      </p:sp>
      <p:pic>
        <p:nvPicPr>
          <p:cNvPr id="33795" name="Picture 2" descr="TPB nymph">
            <a:extLst>
              <a:ext uri="{FF2B5EF4-FFF2-40B4-BE49-F238E27FC236}">
                <a16:creationId xmlns:a16="http://schemas.microsoft.com/office/drawing/2014/main" id="{0E54F63A-BE4A-11EA-94DC-5C86C87D7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4600" r="26482"/>
          <a:stretch/>
        </p:blipFill>
        <p:spPr bwMode="auto">
          <a:xfrm>
            <a:off x="9887711" y="2679191"/>
            <a:ext cx="2304289" cy="32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TPB adult">
            <a:extLst>
              <a:ext uri="{FF2B5EF4-FFF2-40B4-BE49-F238E27FC236}">
                <a16:creationId xmlns:a16="http://schemas.microsoft.com/office/drawing/2014/main" id="{119AFFB6-80A7-E662-C88B-981777CC8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9283" r="51552"/>
          <a:stretch/>
        </p:blipFill>
        <p:spPr bwMode="auto">
          <a:xfrm>
            <a:off x="10523693" y="0"/>
            <a:ext cx="1668307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0E8407-A38C-31A3-5782-76F6392D68D7}"/>
              </a:ext>
            </a:extLst>
          </p:cNvPr>
          <p:cNvSpPr txBox="1">
            <a:spLocks/>
          </p:cNvSpPr>
          <p:nvPr/>
        </p:nvSpPr>
        <p:spPr bwMode="auto">
          <a:xfrm>
            <a:off x="11503152" y="2221990"/>
            <a:ext cx="688848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Slides:  Cornell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5E4BE-9676-7098-5A02-9055AA6C9521}"/>
              </a:ext>
            </a:extLst>
          </p:cNvPr>
          <p:cNvSpPr txBox="1"/>
          <p:nvPr/>
        </p:nvSpPr>
        <p:spPr>
          <a:xfrm>
            <a:off x="192024" y="1111762"/>
            <a:ext cx="94183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Monitor: nymph / adult stages (do not confuse with aphids)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- 5 X 10 clusters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- weekly: developed bud to 30 days before harvest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Damage: Nymphs and adults feed on developing flowers and fruit.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28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Threshold: 25 tarnished plant bugs / 50 clusters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E42BDD-380B-1974-7F49-D2479EE1E5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-14088" y="192786"/>
            <a:ext cx="7772400" cy="762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b="1" dirty="0">
                <a:solidFill>
                  <a:schemeClr val="accent2"/>
                </a:solidFill>
                <a:latin typeface="+mj-lt"/>
              </a:rPr>
              <a:t>Raspberry: Raspberry cane borer</a:t>
            </a:r>
          </a:p>
        </p:txBody>
      </p:sp>
      <p:pic>
        <p:nvPicPr>
          <p:cNvPr id="36867" name="Picture 2" descr="Symptoms of raspberry cane borer">
            <a:extLst>
              <a:ext uri="{FF2B5EF4-FFF2-40B4-BE49-F238E27FC236}">
                <a16:creationId xmlns:a16="http://schemas.microsoft.com/office/drawing/2014/main" id="{9CCBCF39-3B7A-93B6-106B-35E50262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62" y="9145"/>
            <a:ext cx="238783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F54DADD3-0C47-2FA7-F1A2-92D82E387C4A}"/>
              </a:ext>
            </a:extLst>
          </p:cNvPr>
          <p:cNvSpPr/>
          <p:nvPr/>
        </p:nvSpPr>
        <p:spPr bwMode="auto">
          <a:xfrm>
            <a:off x="9876029" y="1091185"/>
            <a:ext cx="822451" cy="762000"/>
          </a:xfrm>
          <a:prstGeom prst="donut">
            <a:avLst>
              <a:gd name="adj" fmla="val 1207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ヒラギノ角ゴ Pro W3" pitchFamily="48" charset="-128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9FF88F-15B9-8AED-D5F4-DE13D85400DE}"/>
              </a:ext>
            </a:extLst>
          </p:cNvPr>
          <p:cNvSpPr txBox="1">
            <a:spLocks/>
          </p:cNvSpPr>
          <p:nvPr/>
        </p:nvSpPr>
        <p:spPr bwMode="auto">
          <a:xfrm>
            <a:off x="11311128" y="2478025"/>
            <a:ext cx="880872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OMAFRA</a:t>
            </a:r>
          </a:p>
        </p:txBody>
      </p:sp>
      <p:sp>
        <p:nvSpPr>
          <p:cNvPr id="3" name="Donut 7">
            <a:extLst>
              <a:ext uri="{FF2B5EF4-FFF2-40B4-BE49-F238E27FC236}">
                <a16:creationId xmlns:a16="http://schemas.microsoft.com/office/drawing/2014/main" id="{E94D57E4-841F-DDF2-7871-D2D38214E2C0}"/>
              </a:ext>
            </a:extLst>
          </p:cNvPr>
          <p:cNvSpPr/>
          <p:nvPr/>
        </p:nvSpPr>
        <p:spPr bwMode="auto">
          <a:xfrm>
            <a:off x="9876029" y="1719073"/>
            <a:ext cx="822451" cy="762000"/>
          </a:xfrm>
          <a:prstGeom prst="donut">
            <a:avLst>
              <a:gd name="adj" fmla="val 1207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ヒラギノ角ゴ Pro W3" pitchFamily="48" charset="-128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27E79-BF3C-373D-3A00-8EFEF39B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901" y="9145"/>
            <a:ext cx="2243328" cy="2327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E84395-CC0B-72B7-4C2A-4A96AD05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163" y="2336249"/>
            <a:ext cx="1844065" cy="1914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2EB5C-A890-C5DA-FE91-5CB5EEAD6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901" y="2136649"/>
            <a:ext cx="1377815" cy="506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CB909C-5DEE-37BF-B4B9-5B910A7E0833}"/>
              </a:ext>
            </a:extLst>
          </p:cNvPr>
          <p:cNvSpPr txBox="1"/>
          <p:nvPr/>
        </p:nvSpPr>
        <p:spPr>
          <a:xfrm>
            <a:off x="475638" y="1228397"/>
            <a:ext cx="87158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Damage: Adult girdles cane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charset="0"/>
              </a:rPr>
              <a:t>Larva: </a:t>
            </a: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feed inside cane and bore down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crown for overwintering.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Monitor: (weekly) new wilted damage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June to early September (5 X 5 metres)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Remove &amp; destroy wilted tips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Threshold: 5 damaged canes (25 metres)  may require a pesticide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Fall &amp; winter: Inspect crowns &amp; roots &amp; remove</a:t>
            </a:r>
            <a:endParaRPr lang="en-US" altLang="en-US" sz="28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1D93D2-7A8D-7DBD-1A57-ADCEE9579798}"/>
              </a:ext>
            </a:extLst>
          </p:cNvPr>
          <p:cNvSpPr/>
          <p:nvPr/>
        </p:nvSpPr>
        <p:spPr>
          <a:xfrm>
            <a:off x="521208" y="381001"/>
            <a:ext cx="9384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333399"/>
                </a:solidFill>
                <a:latin typeface="Arial"/>
                <a:ea typeface="ヒラギノ角ゴ Pro W3" pitchFamily="48" charset="-128"/>
                <a:cs typeface="Arial" charset="0"/>
              </a:rPr>
              <a:t>Raspberry: Raspberry crown borer</a:t>
            </a:r>
          </a:p>
        </p:txBody>
      </p:sp>
      <p:pic>
        <p:nvPicPr>
          <p:cNvPr id="40963" name="Picture 2" descr="Raspberry Crown Borer Adult">
            <a:extLst>
              <a:ext uri="{FF2B5EF4-FFF2-40B4-BE49-F238E27FC236}">
                <a16:creationId xmlns:a16="http://schemas.microsoft.com/office/drawing/2014/main" id="{AF8EF9DA-4F20-7035-F528-1CD38482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r="26431"/>
          <a:stretch>
            <a:fillRect/>
          </a:stretch>
        </p:blipFill>
        <p:spPr bwMode="auto">
          <a:xfrm>
            <a:off x="10332565" y="2127628"/>
            <a:ext cx="1838099" cy="25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CD221F-71DE-402E-8304-9A2B20F2B41C}"/>
              </a:ext>
            </a:extLst>
          </p:cNvPr>
          <p:cNvSpPr txBox="1">
            <a:spLocks/>
          </p:cNvSpPr>
          <p:nvPr/>
        </p:nvSpPr>
        <p:spPr bwMode="auto">
          <a:xfrm>
            <a:off x="9848088" y="4364887"/>
            <a:ext cx="2305812" cy="3070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Slides:  Washington State Un.</a:t>
            </a:r>
          </a:p>
        </p:txBody>
      </p:sp>
      <p:pic>
        <p:nvPicPr>
          <p:cNvPr id="40965" name="Picture 4" descr="Pennisetia marginata, female">
            <a:extLst>
              <a:ext uri="{FF2B5EF4-FFF2-40B4-BE49-F238E27FC236}">
                <a16:creationId xmlns:a16="http://schemas.microsoft.com/office/drawing/2014/main" id="{B369386E-A15E-B719-CE6E-E103DD2F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17818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847001-B645-E3A0-4DA6-33DB96C7A058}"/>
              </a:ext>
            </a:extLst>
          </p:cNvPr>
          <p:cNvSpPr txBox="1">
            <a:spLocks/>
          </p:cNvSpPr>
          <p:nvPr/>
        </p:nvSpPr>
        <p:spPr bwMode="auto">
          <a:xfrm>
            <a:off x="10660125" y="0"/>
            <a:ext cx="1531875" cy="2400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Discover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0AFBB-4044-F0C0-4641-FE12A077E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253" y="4664422"/>
            <a:ext cx="2069747" cy="2193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8C492-763C-4E53-63B5-983942CE3CE5}"/>
              </a:ext>
            </a:extLst>
          </p:cNvPr>
          <p:cNvSpPr txBox="1"/>
          <p:nvPr/>
        </p:nvSpPr>
        <p:spPr>
          <a:xfrm>
            <a:off x="662813" y="1479310"/>
            <a:ext cx="887437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Damage : Infested canes wilt, foliage prematurely red</a:t>
            </a:r>
          </a:p>
          <a:p>
            <a:endParaRPr lang="en-US" sz="2800" dirty="0"/>
          </a:p>
          <a:p>
            <a:r>
              <a:rPr lang="en-US" sz="2800" dirty="0"/>
              <a:t>Infested crowns and roots: Crowns swell and may die.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Larval damage: in base of cane (two-years) 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r>
              <a:rPr lang="en-US" sz="2800" dirty="0"/>
              <a:t>Monitor: weekly (June onwards) (5 X 5 metres of row)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Wilted canes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Destroy and remove damaged canes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May require pesticide for 2 consecutive years.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1A6E8D3-F5DF-7A51-1CBE-6A19AA30E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35BF6-E994-5FD4-6B58-35BBC8371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71600"/>
            <a:ext cx="9144000" cy="47244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en-US" altLang="en-US" b="1" dirty="0"/>
              <a:t>Monitor</a:t>
            </a:r>
          </a:p>
          <a:p>
            <a:pPr>
              <a:buFontTx/>
              <a:buChar char="-"/>
              <a:defRPr/>
            </a:pPr>
            <a:r>
              <a:rPr lang="en-US" altLang="en-US" b="1" dirty="0"/>
              <a:t>Identify pests /damage</a:t>
            </a:r>
          </a:p>
          <a:p>
            <a:pPr>
              <a:buFontTx/>
              <a:buChar char="-"/>
              <a:defRPr/>
            </a:pPr>
            <a:r>
              <a:rPr lang="en-US" altLang="en-US" b="1" dirty="0"/>
              <a:t>Apply controls, if warranted</a:t>
            </a:r>
          </a:p>
          <a:p>
            <a:pPr>
              <a:buFontTx/>
              <a:buChar char="-"/>
              <a:defRPr/>
            </a:pPr>
            <a:endParaRPr lang="en-US" altLang="en-US" b="1" dirty="0"/>
          </a:p>
          <a:p>
            <a:pPr>
              <a:buFontTx/>
              <a:buChar char="-"/>
              <a:defRPr/>
            </a:pPr>
            <a:r>
              <a:rPr lang="en-US" altLang="en-US" b="1" dirty="0"/>
              <a:t>Do a pre-harvest assessment</a:t>
            </a:r>
          </a:p>
          <a:p>
            <a:pPr>
              <a:buFontTx/>
              <a:buChar char="-"/>
              <a:defRPr/>
            </a:pPr>
            <a:r>
              <a:rPr lang="en-US" altLang="en-US" b="1" dirty="0"/>
              <a:t>Keep records</a:t>
            </a:r>
          </a:p>
          <a:p>
            <a:pPr>
              <a:buFontTx/>
              <a:buChar char="-"/>
              <a:defRPr/>
            </a:pPr>
            <a:r>
              <a:rPr lang="en-US" altLang="en-US" b="1" dirty="0"/>
              <a:t>Assess your management practices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B6BB8B39-E680-07F5-FEFE-19354FC3E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Thank you / merci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226429-9628-339D-071B-E7F34321B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60558"/>
              </p:ext>
            </p:extLst>
          </p:nvPr>
        </p:nvGraphicFramePr>
        <p:xfrm>
          <a:off x="1600200" y="457200"/>
          <a:ext cx="89916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3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</a:rPr>
                        <a:t>Strawberry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Raspberry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06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Cyclamen mite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Strawberry bud weevil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Tarnished plant bug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Root weevils (black vine weevil and strawberry root weevil)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Twospotted spider mite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/>
                        <a:t>     (&amp; </a:t>
                      </a:r>
                      <a:r>
                        <a:rPr lang="en-US" sz="2400" b="1" i="1" dirty="0"/>
                        <a:t>Bryobia</a:t>
                      </a:r>
                      <a:r>
                        <a:rPr lang="en-US" sz="2400" b="1" dirty="0"/>
                        <a:t> mites)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400" b="1" dirty="0"/>
                        <a:t>Strawberry aphid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Raspberry fruitworm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Strawberry bud weevil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Tarnished plant bug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Raspberry cane borer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1" dirty="0"/>
                        <a:t>Raspberry crown borer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9375AA6-1CB4-AED0-EB35-8D95447D9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0175" y="423863"/>
            <a:ext cx="7105650" cy="753949"/>
          </a:xfrm>
        </p:spPr>
        <p:txBody>
          <a:bodyPr/>
          <a:lstStyle/>
          <a:p>
            <a:r>
              <a:rPr lang="en-US" altLang="en-US" dirty="0"/>
              <a:t>Strawberry: Cyclamen mite</a:t>
            </a:r>
            <a:endParaRPr lang="en-US" altLang="en-US" sz="2800" dirty="0"/>
          </a:p>
        </p:txBody>
      </p:sp>
      <p:pic>
        <p:nvPicPr>
          <p:cNvPr id="7171" name="Picture 2" descr="One normal, large undamaged strawberry leaf compared with three leaves damaged by cyclamen mite, Phytonemus pallidus (Banks). ">
            <a:extLst>
              <a:ext uri="{FF2B5EF4-FFF2-40B4-BE49-F238E27FC236}">
                <a16:creationId xmlns:a16="http://schemas.microsoft.com/office/drawing/2014/main" id="{94F0E25E-05A7-E0B7-FE28-70300DD1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1039700"/>
            <a:ext cx="2622550" cy="210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Content Placeholder 2">
            <a:extLst>
              <a:ext uri="{FF2B5EF4-FFF2-40B4-BE49-F238E27FC236}">
                <a16:creationId xmlns:a16="http://schemas.microsoft.com/office/drawing/2014/main" id="{A96B626F-B49C-EA05-C195-62C00F6B34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05976" y="2867024"/>
            <a:ext cx="1143000" cy="561976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sz="1400" dirty="0"/>
              <a:t>Large leaf: undamaged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5B46E-B823-7D95-56C9-AD70494B6EA2}"/>
              </a:ext>
            </a:extLst>
          </p:cNvPr>
          <p:cNvSpPr txBox="1"/>
          <p:nvPr/>
        </p:nvSpPr>
        <p:spPr>
          <a:xfrm>
            <a:off x="806450" y="1613118"/>
            <a:ext cx="84381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Damage: crinkled distorted leaves</a:t>
            </a:r>
          </a:p>
          <a:p>
            <a:pPr marL="514350" indent="-514350">
              <a:buAutoNum type="arabicParenR"/>
            </a:pPr>
            <a:r>
              <a:rPr lang="en-US" sz="2800" dirty="0"/>
              <a:t>Monitoring: 5 X 5 method, V pattern</a:t>
            </a:r>
          </a:p>
          <a:p>
            <a:r>
              <a:rPr lang="en-US" sz="2800" dirty="0"/>
              <a:t>- when: spring, pre &amp; post bloom, before renovation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COLLECT: 25  damaged crowns (5 per site)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REQUIRES: lab confirmation (send to DAAF)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THRESHOLD: 3/25 infested crowns</a:t>
            </a:r>
          </a:p>
          <a:p>
            <a:endParaRPr lang="en-US" sz="2800" dirty="0"/>
          </a:p>
          <a:p>
            <a:r>
              <a:rPr lang="en-US" sz="2800" dirty="0"/>
              <a:t>3) Physical control: crop rotation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942D61E-EE5C-49D8-484E-0931EAB45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574088" cy="814388"/>
          </a:xfrm>
        </p:spPr>
        <p:txBody>
          <a:bodyPr/>
          <a:lstStyle/>
          <a:p>
            <a:r>
              <a:rPr lang="en-US" altLang="en-US" dirty="0"/>
              <a:t>Strawberry: Strawberry bud weevil</a:t>
            </a:r>
          </a:p>
        </p:txBody>
      </p:sp>
      <p:pic>
        <p:nvPicPr>
          <p:cNvPr id="10243" name="Picture 2" descr="http://www.extension.umn.edu/garden/yard-garden/fruit/pest-management-in-the-home-strawberry-patch/strawberry-bud-weevil/img/big-SBW-fig-2.jpg">
            <a:extLst>
              <a:ext uri="{FF2B5EF4-FFF2-40B4-BE49-F238E27FC236}">
                <a16:creationId xmlns:a16="http://schemas.microsoft.com/office/drawing/2014/main" id="{20BD2389-AC74-4836-7540-1DF59E340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814388"/>
            <a:ext cx="3048001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extension.umn.edu/garden/yard-garden/fruit/pest-management-in-the-home-strawberry-patch/strawberry-bud-weevil/img/big-SBW-fig-1.jpg">
            <a:extLst>
              <a:ext uri="{FF2B5EF4-FFF2-40B4-BE49-F238E27FC236}">
                <a16:creationId xmlns:a16="http://schemas.microsoft.com/office/drawing/2014/main" id="{8FB2991F-C762-B6D6-05EF-E35E4929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276600"/>
            <a:ext cx="2293938" cy="151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008E7D-29E0-EBC3-D13B-E8052EFB46CE}"/>
              </a:ext>
            </a:extLst>
          </p:cNvPr>
          <p:cNvSpPr txBox="1">
            <a:spLocks/>
          </p:cNvSpPr>
          <p:nvPr/>
        </p:nvSpPr>
        <p:spPr bwMode="auto">
          <a:xfrm>
            <a:off x="10245726" y="522685"/>
            <a:ext cx="1465262" cy="2309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Slides:  OMAFRA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CC4F9-184F-C256-EF29-0B440BA97298}"/>
              </a:ext>
            </a:extLst>
          </p:cNvPr>
          <p:cNvSpPr txBox="1"/>
          <p:nvPr/>
        </p:nvSpPr>
        <p:spPr>
          <a:xfrm>
            <a:off x="477043" y="1156900"/>
            <a:ext cx="10668001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1) Monitoring: weekly, unopened buds</a:t>
            </a:r>
          </a:p>
          <a:p>
            <a:r>
              <a:rPr lang="en-US" sz="2800" dirty="0"/>
              <a:t>- concentrate on field edges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Adult weevils</a:t>
            </a:r>
            <a:r>
              <a:rPr lang="en-US" sz="2800" dirty="0"/>
              <a:t>: 5 sites of 30 by 60 cm (1 X 2 feet)</a:t>
            </a:r>
          </a:p>
          <a:p>
            <a:r>
              <a:rPr lang="en-US" sz="2800" dirty="0"/>
              <a:t>adult threshold: 1 adult per 5 sites</a:t>
            </a:r>
          </a:p>
          <a:p>
            <a:r>
              <a:rPr lang="en-US" sz="2800" dirty="0"/>
              <a:t>No threshold if history of problems</a:t>
            </a:r>
          </a:p>
          <a:p>
            <a:endParaRPr lang="en-US" sz="2800" dirty="0"/>
          </a:p>
          <a:p>
            <a:r>
              <a:rPr lang="en-US" sz="2800" b="1" dirty="0"/>
              <a:t>Bud damage</a:t>
            </a:r>
            <a:r>
              <a:rPr lang="en-US" sz="2800" dirty="0"/>
              <a:t>: look for chewed buds (before 1st spray)</a:t>
            </a:r>
          </a:p>
          <a:p>
            <a:r>
              <a:rPr lang="en-US" sz="2800" dirty="0"/>
              <a:t>- Look for green partially clipped buds after 1</a:t>
            </a:r>
            <a:r>
              <a:rPr lang="en-US" sz="2800" baseline="30000" dirty="0"/>
              <a:t>st</a:t>
            </a:r>
            <a:r>
              <a:rPr lang="en-US" sz="2800" dirty="0"/>
              <a:t> spray)</a:t>
            </a:r>
          </a:p>
          <a:p>
            <a:r>
              <a:rPr lang="en-US" sz="2800" dirty="0"/>
              <a:t>-Threshold: </a:t>
            </a:r>
          </a:p>
          <a:p>
            <a:r>
              <a:rPr lang="en-US" sz="2800" dirty="0"/>
              <a:t>- 1st spray: 6.5 damaged buds per 5 sites</a:t>
            </a:r>
          </a:p>
          <a:p>
            <a:r>
              <a:rPr lang="en-US" sz="2400" dirty="0"/>
              <a:t>after 1st spray: 6.5 green partially clipped  buds (fresh damage) per 5 sites</a:t>
            </a:r>
          </a:p>
          <a:p>
            <a:r>
              <a:rPr lang="en-US" sz="2800" dirty="0"/>
              <a:t>No threshold if history of problems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30E7-0735-8BC1-22FC-F7F141FB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85" y="328614"/>
            <a:ext cx="8720665" cy="814387"/>
          </a:xfrm>
        </p:spPr>
        <p:txBody>
          <a:bodyPr/>
          <a:lstStyle/>
          <a:p>
            <a:r>
              <a:rPr lang="en-US" altLang="en-US" dirty="0"/>
              <a:t>Strawberry: Tarnished plant bug (TPB)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F8B83-0C1D-51A3-1015-7F5870C3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599"/>
            <a:ext cx="7991475" cy="5410201"/>
          </a:xfrm>
        </p:spPr>
        <p:txBody>
          <a:bodyPr/>
          <a:lstStyle/>
          <a:p>
            <a:pPr>
              <a:defRPr/>
            </a:pPr>
            <a:r>
              <a:rPr lang="en-US" kern="0" dirty="0"/>
              <a:t>Adult is 6 mm (1/4 inch) long. white “V” mark.  </a:t>
            </a:r>
          </a:p>
          <a:p>
            <a:pPr marL="0" indent="0">
              <a:buFontTx/>
              <a:buNone/>
              <a:defRPr/>
            </a:pPr>
            <a:r>
              <a:rPr lang="en-US" kern="0" dirty="0"/>
              <a:t>Damage: </a:t>
            </a:r>
          </a:p>
          <a:p>
            <a:pPr>
              <a:defRPr/>
            </a:pPr>
            <a:r>
              <a:rPr lang="en-US" kern="0" dirty="0"/>
              <a:t> Nymphs and adults feed on developing</a:t>
            </a:r>
          </a:p>
          <a:p>
            <a:pPr marL="0" indent="0">
              <a:buNone/>
              <a:defRPr/>
            </a:pPr>
            <a:r>
              <a:rPr lang="en-US" kern="0" dirty="0"/>
              <a:t> flowers and fruit. </a:t>
            </a:r>
          </a:p>
          <a:p>
            <a:pPr>
              <a:defRPr/>
            </a:pPr>
            <a:r>
              <a:rPr lang="en-US" kern="0" dirty="0"/>
              <a:t>Monitoring: weekly, as soon as buds</a:t>
            </a:r>
          </a:p>
          <a:p>
            <a:pPr marL="0" indent="0">
              <a:buNone/>
              <a:defRPr/>
            </a:pPr>
            <a:r>
              <a:rPr lang="en-US" kern="0" dirty="0"/>
              <a:t> develop until 30 days before harvest. </a:t>
            </a:r>
          </a:p>
          <a:p>
            <a:pPr>
              <a:defRPr/>
            </a:pPr>
            <a:r>
              <a:rPr lang="en-US" kern="0" dirty="0"/>
              <a:t>- tap 15 clusters from 15 plants</a:t>
            </a:r>
          </a:p>
          <a:p>
            <a:pPr>
              <a:defRPr/>
            </a:pPr>
            <a:r>
              <a:rPr lang="en-US" kern="0" dirty="0"/>
              <a:t>   (3 clusters at each of 5 sites)</a:t>
            </a:r>
          </a:p>
          <a:p>
            <a:pPr>
              <a:defRPr/>
            </a:pPr>
            <a:r>
              <a:rPr lang="en-US" kern="0" dirty="0"/>
              <a:t>THRESHOLD: 7.5 tarnished plant bugs</a:t>
            </a:r>
          </a:p>
          <a:p>
            <a:pPr marL="0" indent="0">
              <a:buNone/>
              <a:defRPr/>
            </a:pPr>
            <a:r>
              <a:rPr lang="en-US" kern="0" dirty="0"/>
              <a:t> per 15 clusters</a:t>
            </a:r>
          </a:p>
          <a:p>
            <a:pPr>
              <a:defRPr/>
            </a:pPr>
            <a:endParaRPr lang="en-US" kern="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34D5E3-6891-C593-01AC-13971BEB404E}"/>
              </a:ext>
            </a:extLst>
          </p:cNvPr>
          <p:cNvSpPr txBox="1">
            <a:spLocks/>
          </p:cNvSpPr>
          <p:nvPr/>
        </p:nvSpPr>
        <p:spPr bwMode="auto">
          <a:xfrm>
            <a:off x="9931401" y="366712"/>
            <a:ext cx="1765299" cy="4095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Slides</a:t>
            </a:r>
            <a:r>
              <a:rPr lang="en-US" sz="1200" dirty="0">
                <a:latin typeface="Arial"/>
                <a:ea typeface="ヒラギノ角ゴ Pro W3"/>
              </a:rPr>
              <a:t> Jeff Hahn, University of Minnesota </a:t>
            </a:r>
            <a:r>
              <a:rPr lang="en-US" sz="1200" kern="0" dirty="0">
                <a:latin typeface="Arial"/>
                <a:ea typeface="ヒラギノ角ゴ Pro W3"/>
              </a:rPr>
              <a:t>  </a:t>
            </a:r>
          </a:p>
        </p:txBody>
      </p:sp>
      <p:pic>
        <p:nvPicPr>
          <p:cNvPr id="7" name="Picture 2" descr="http://www.extension.umn.edu/garden/yard-garden/fruit/pest-management-in-the-home-strawberry-patch/tarnished-plant-bug/img/big-TPB-fig-2.jpg">
            <a:extLst>
              <a:ext uri="{FF2B5EF4-FFF2-40B4-BE49-F238E27FC236}">
                <a16:creationId xmlns:a16="http://schemas.microsoft.com/office/drawing/2014/main" id="{A13CC185-13F2-D61D-0CEE-FDBFB750B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t="19600" r="21313" b="19788"/>
          <a:stretch/>
        </p:blipFill>
        <p:spPr bwMode="auto">
          <a:xfrm>
            <a:off x="9297448" y="963682"/>
            <a:ext cx="1544639" cy="126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extension.umn.edu/garden/yard-garden/fruit/pest-management-in-the-home-strawberry-patch/tarnished-plant-bug/img/big-tpb1.jpg">
            <a:extLst>
              <a:ext uri="{FF2B5EF4-FFF2-40B4-BE49-F238E27FC236}">
                <a16:creationId xmlns:a16="http://schemas.microsoft.com/office/drawing/2014/main" id="{2C39F186-D03E-6574-B52A-4436B71BB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8" t="17512" r="30749" b="8329"/>
          <a:stretch/>
        </p:blipFill>
        <p:spPr bwMode="auto">
          <a:xfrm>
            <a:off x="10842087" y="778917"/>
            <a:ext cx="1212849" cy="16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extension.umn.edu/garden/yard-garden/fruit/pest-management-in-the-home-strawberry-patch/tarnished-plant-bug/img/big-TPB-fig-3.jpg">
            <a:extLst>
              <a:ext uri="{FF2B5EF4-FFF2-40B4-BE49-F238E27FC236}">
                <a16:creationId xmlns:a16="http://schemas.microsoft.com/office/drawing/2014/main" id="{A13BAF60-E312-F6CA-BCB6-4394C083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47" y="2617489"/>
            <a:ext cx="4482089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A9C3CC-9F1F-294D-C5E0-DA0CEFB9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891" y="5257800"/>
            <a:ext cx="22288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200" kern="0" dirty="0"/>
              <a:t>Slide:  Thaddeus </a:t>
            </a:r>
            <a:r>
              <a:rPr lang="en-US" altLang="en-US" sz="1200" kern="0" dirty="0" err="1"/>
              <a:t>McCammant</a:t>
            </a:r>
            <a:r>
              <a:rPr lang="en-US" altLang="en-US" sz="1200" kern="0" dirty="0"/>
              <a:t> Central Lake College </a:t>
            </a:r>
          </a:p>
        </p:txBody>
      </p:sp>
    </p:spTree>
    <p:extLst>
      <p:ext uri="{BB962C8B-B14F-4D97-AF65-F5344CB8AC3E}">
        <p14:creationId xmlns:p14="http://schemas.microsoft.com/office/powerpoint/2010/main" val="10460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C13786-9B4B-E9B8-F308-2B7FE10DC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288" y="136969"/>
            <a:ext cx="8534400" cy="1091311"/>
          </a:xfrm>
        </p:spPr>
        <p:txBody>
          <a:bodyPr/>
          <a:lstStyle/>
          <a:p>
            <a:r>
              <a:rPr lang="en-US" altLang="en-US" dirty="0"/>
              <a:t>Strawberry: black vine weevil (BVW) &amp; strawberry root weevil (SRW)</a:t>
            </a:r>
          </a:p>
        </p:txBody>
      </p:sp>
      <p:pic>
        <p:nvPicPr>
          <p:cNvPr id="18435" name="Picture 2" descr="root weevils">
            <a:extLst>
              <a:ext uri="{FF2B5EF4-FFF2-40B4-BE49-F238E27FC236}">
                <a16:creationId xmlns:a16="http://schemas.microsoft.com/office/drawing/2014/main" id="{5963D921-AA12-58E6-DA5E-B308042E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376" y="4126739"/>
            <a:ext cx="2417064" cy="181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67B854-BA50-DDE3-A9AB-2FE3DD6AE563}"/>
              </a:ext>
            </a:extLst>
          </p:cNvPr>
          <p:cNvSpPr txBox="1">
            <a:spLocks/>
          </p:cNvSpPr>
          <p:nvPr/>
        </p:nvSpPr>
        <p:spPr bwMode="auto">
          <a:xfrm>
            <a:off x="11223584" y="5482337"/>
            <a:ext cx="75285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Cornell</a:t>
            </a:r>
          </a:p>
        </p:txBody>
      </p:sp>
      <p:pic>
        <p:nvPicPr>
          <p:cNvPr id="18437" name="Picture 4" descr="Black Vine Weevil">
            <a:extLst>
              <a:ext uri="{FF2B5EF4-FFF2-40B4-BE49-F238E27FC236}">
                <a16:creationId xmlns:a16="http://schemas.microsoft.com/office/drawing/2014/main" id="{68BE886B-BBA9-80CE-94DA-4F8E439A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24" y="682625"/>
            <a:ext cx="2807552" cy="151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05A4E0-794A-EE8C-CC51-9A4A96DA38C8}"/>
              </a:ext>
            </a:extLst>
          </p:cNvPr>
          <p:cNvSpPr txBox="1">
            <a:spLocks/>
          </p:cNvSpPr>
          <p:nvPr/>
        </p:nvSpPr>
        <p:spPr bwMode="auto">
          <a:xfrm>
            <a:off x="10312400" y="225425"/>
            <a:ext cx="144272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(BVW) Washington State</a:t>
            </a:r>
          </a:p>
        </p:txBody>
      </p:sp>
      <p:pic>
        <p:nvPicPr>
          <p:cNvPr id="18439" name="Picture 6" descr="http://www.berriesnw.com/images/weevl-notching-str-tp.jpg">
            <a:extLst>
              <a:ext uri="{FF2B5EF4-FFF2-40B4-BE49-F238E27FC236}">
                <a16:creationId xmlns:a16="http://schemas.microsoft.com/office/drawing/2014/main" id="{B15D772B-F4FA-806A-1E87-6985DF9B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2618301"/>
            <a:ext cx="2150536" cy="16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6A5D01-1B30-504D-7C18-6ED66CA6BAFD}"/>
              </a:ext>
            </a:extLst>
          </p:cNvPr>
          <p:cNvSpPr txBox="1">
            <a:spLocks/>
          </p:cNvSpPr>
          <p:nvPr/>
        </p:nvSpPr>
        <p:spPr bwMode="auto">
          <a:xfrm>
            <a:off x="10609580" y="2274062"/>
            <a:ext cx="131318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berries Northwest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5A2E0-4C43-2CD8-3A41-DAE4C84A603F}"/>
              </a:ext>
            </a:extLst>
          </p:cNvPr>
          <p:cNvSpPr txBox="1"/>
          <p:nvPr/>
        </p:nvSpPr>
        <p:spPr>
          <a:xfrm>
            <a:off x="215560" y="1143000"/>
            <a:ext cx="96873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Monitoring: weekly, feeding damage on roots and grubs</a:t>
            </a:r>
          </a:p>
          <a:p>
            <a:r>
              <a:rPr lang="en-US" sz="2800" dirty="0"/>
              <a:t> in and near roots. Plants stunted. Leaves prematurely</a:t>
            </a:r>
          </a:p>
          <a:p>
            <a:r>
              <a:rPr lang="en-US" sz="2800" dirty="0"/>
              <a:t> red. </a:t>
            </a:r>
          </a:p>
          <a:p>
            <a:endParaRPr lang="en-US" sz="2800" dirty="0"/>
          </a:p>
          <a:p>
            <a:r>
              <a:rPr lang="en-US" sz="2800" dirty="0"/>
              <a:t>THRESHOLD: 5 affected sites / hectare (2 / acre) </a:t>
            </a:r>
          </a:p>
          <a:p>
            <a:r>
              <a:rPr lang="en-US" sz="2800" dirty="0"/>
              <a:t>Mature larva: (BVW) 8 mm (1/3rd inch); (SRV) 5 mm (1/5th inch).</a:t>
            </a:r>
          </a:p>
          <a:p>
            <a:endParaRPr lang="en-US" sz="2800" dirty="0"/>
          </a:p>
          <a:p>
            <a:r>
              <a:rPr lang="en-US" sz="2800" dirty="0"/>
              <a:t>Physical control: crop rotation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1F8CB-F6B1-7DD0-1DD3-A0F192948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EF40A07-411C-B96B-76C1-F4C397267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8127" y="0"/>
            <a:ext cx="6840346" cy="777240"/>
          </a:xfrm>
        </p:spPr>
        <p:txBody>
          <a:bodyPr/>
          <a:lstStyle/>
          <a:p>
            <a:r>
              <a:rPr lang="en-US" altLang="en-US" dirty="0"/>
              <a:t>Strawberry: Strawberry aphid</a:t>
            </a:r>
          </a:p>
        </p:txBody>
      </p:sp>
      <p:pic>
        <p:nvPicPr>
          <p:cNvPr id="21507" name="Picture 4" descr="R:\Crop Development\Photos 2014 part 2 C Maund\IMGP8073 strawberry aphid nymphs on underside of strawberry leaf 8-X-2014.JPG">
            <a:extLst>
              <a:ext uri="{FF2B5EF4-FFF2-40B4-BE49-F238E27FC236}">
                <a16:creationId xmlns:a16="http://schemas.microsoft.com/office/drawing/2014/main" id="{89246B01-A9A2-DA25-9F65-66A118B4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9444" r="22710" b="2361"/>
          <a:stretch>
            <a:fillRect/>
          </a:stretch>
        </p:blipFill>
        <p:spPr bwMode="auto">
          <a:xfrm>
            <a:off x="7531433" y="668698"/>
            <a:ext cx="1914082" cy="193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R:\Crop Development\Photos 2014 part 2 C Maund\IMGP8073 strawberry aphid nymphs on underside of strawberry leaf 8-X-2014.JPG">
            <a:extLst>
              <a:ext uri="{FF2B5EF4-FFF2-40B4-BE49-F238E27FC236}">
                <a16:creationId xmlns:a16="http://schemas.microsoft.com/office/drawing/2014/main" id="{2063B159-A749-A532-4198-6CFA4954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9" t="53589" r="44820" b="34952"/>
          <a:stretch>
            <a:fillRect/>
          </a:stretch>
        </p:blipFill>
        <p:spPr bwMode="auto">
          <a:xfrm>
            <a:off x="10036650" y="1636048"/>
            <a:ext cx="2027272" cy="131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Strawberry - Strawberry Aphid/Fraisier - Puceron du fraisier">
            <a:hlinkClick r:id="rId4"/>
            <a:extLst>
              <a:ext uri="{FF2B5EF4-FFF2-40B4-BE49-F238E27FC236}">
                <a16:creationId xmlns:a16="http://schemas.microsoft.com/office/drawing/2014/main" id="{0F032C8E-5A58-5AB1-0013-90A7CCD7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10954" r="21863" b="9274"/>
          <a:stretch>
            <a:fillRect/>
          </a:stretch>
        </p:blipFill>
        <p:spPr bwMode="auto">
          <a:xfrm>
            <a:off x="10351009" y="16669"/>
            <a:ext cx="17129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49ED0F-32CD-1187-2770-34FD84D8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147048" cy="5074920"/>
          </a:xfrm>
        </p:spPr>
        <p:txBody>
          <a:bodyPr/>
          <a:lstStyle/>
          <a:p>
            <a:r>
              <a:rPr lang="en-CA" dirty="0"/>
              <a:t>Monitoring: 60 unopened leaves</a:t>
            </a:r>
          </a:p>
          <a:p>
            <a:r>
              <a:rPr lang="en-CA" dirty="0"/>
              <a:t>Action threshold: 15 aphids  / 60 leaves</a:t>
            </a:r>
          </a:p>
          <a:p>
            <a:endParaRPr lang="en-CA" dirty="0"/>
          </a:p>
          <a:p>
            <a:r>
              <a:rPr lang="en-CA" dirty="0"/>
              <a:t>Damage: discoloured leaves</a:t>
            </a:r>
          </a:p>
          <a:p>
            <a:pPr marL="0" indent="0">
              <a:buNone/>
            </a:pPr>
            <a:r>
              <a:rPr lang="en-CA" dirty="0"/>
              <a:t>Potential viruses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Physical control: Rotate field after two fruiting years</a:t>
            </a:r>
          </a:p>
          <a:p>
            <a:r>
              <a:rPr lang="en-CA" dirty="0"/>
              <a:t>New Brunswick information: 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StrawberryAphids.pdf (gnb.ca)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Pucerondufraisier.pdf (gnb.ca)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5A26B-6331-AC92-A26A-BCFA4DC57A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239" y="2603398"/>
            <a:ext cx="2847418" cy="16211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D4EF91-03E4-FD8B-B3F6-99E0F1ECE834}"/>
              </a:ext>
            </a:extLst>
          </p:cNvPr>
          <p:cNvSpPr txBox="1">
            <a:spLocks/>
          </p:cNvSpPr>
          <p:nvPr/>
        </p:nvSpPr>
        <p:spPr bwMode="auto">
          <a:xfrm>
            <a:off x="9113521" y="3767328"/>
            <a:ext cx="1237488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Nova Scotia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03CE0F1A-01F7-0574-C9C9-BA314B993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057" y="100584"/>
            <a:ext cx="8694892" cy="814388"/>
          </a:xfrm>
        </p:spPr>
        <p:txBody>
          <a:bodyPr/>
          <a:lstStyle/>
          <a:p>
            <a:r>
              <a:rPr lang="en-US" altLang="en-US" dirty="0"/>
              <a:t>Raspberry: Raspberry fruitworm</a:t>
            </a:r>
          </a:p>
        </p:txBody>
      </p:sp>
      <p:pic>
        <p:nvPicPr>
          <p:cNvPr id="26627" name="Picture 4" descr="Raspberry fruitworm">
            <a:extLst>
              <a:ext uri="{FF2B5EF4-FFF2-40B4-BE49-F238E27FC236}">
                <a16:creationId xmlns:a16="http://schemas.microsoft.com/office/drawing/2014/main" id="{F14BAF82-1213-2448-E045-2914338A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872" y="2083197"/>
            <a:ext cx="1688592" cy="175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raspberry fruitworm">
            <a:extLst>
              <a:ext uri="{FF2B5EF4-FFF2-40B4-BE49-F238E27FC236}">
                <a16:creationId xmlns:a16="http://schemas.microsoft.com/office/drawing/2014/main" id="{5AF716BD-0D3C-D1B9-9277-FDD4393FB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/>
          <a:stretch/>
        </p:blipFill>
        <p:spPr bwMode="auto">
          <a:xfrm>
            <a:off x="10332720" y="0"/>
            <a:ext cx="1859280" cy="211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E0301F-58D3-ABAA-B505-FEE7DE7E4448}"/>
              </a:ext>
            </a:extLst>
          </p:cNvPr>
          <p:cNvSpPr txBox="1">
            <a:spLocks/>
          </p:cNvSpPr>
          <p:nvPr/>
        </p:nvSpPr>
        <p:spPr bwMode="auto">
          <a:xfrm>
            <a:off x="11207496" y="3400108"/>
            <a:ext cx="935736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OMAFRA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40D19A-9CC5-1482-B799-EECB3BF75730}"/>
              </a:ext>
            </a:extLst>
          </p:cNvPr>
          <p:cNvSpPr txBox="1">
            <a:spLocks/>
          </p:cNvSpPr>
          <p:nvPr/>
        </p:nvSpPr>
        <p:spPr bwMode="auto">
          <a:xfrm>
            <a:off x="10981944" y="-18288"/>
            <a:ext cx="1210056" cy="2377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288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sz="1200" kern="0" dirty="0">
                <a:latin typeface="Arial"/>
                <a:ea typeface="ヒラギノ角ゴ Pro W3"/>
              </a:rPr>
              <a:t>Slide:  Cornell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F3503-F25A-D025-F6A1-9D8DABCAFB2A}"/>
              </a:ext>
            </a:extLst>
          </p:cNvPr>
          <p:cNvSpPr txBox="1"/>
          <p:nvPr/>
        </p:nvSpPr>
        <p:spPr>
          <a:xfrm>
            <a:off x="429768" y="1059366"/>
            <a:ext cx="94914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Monitoring: (adult beetles (3 mm)) weekly</a:t>
            </a:r>
          </a:p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Developing buds to green fruit stage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- tap 100 clusters (bud, flower, green fruit)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  5 X 4 (buds) method: 20 clusters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THRESHOLD: 1 adult per 100 clusters</a:t>
            </a:r>
            <a:endParaRPr lang="en-US" alt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861</Words>
  <Application>Microsoft Office PowerPoint</Application>
  <PresentationFormat>Widescreen</PresentationFormat>
  <Paragraphs>141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Arial Narrow</vt:lpstr>
      <vt:lpstr>Blank Presentation</vt:lpstr>
      <vt:lpstr>Common and Emerging Pests  in Small Fruits - insects (and mites)  New Brunswick Hort Congress March 15-16, 2023 Fredericton, NB Chris Maund chris.maund@gnb.ca  506-453-3477  Integrated Pest Management Specialist (Entomologist) and Provincial Apiarist NB Department of Agriculture, Aquaculture and Fisheries</vt:lpstr>
      <vt:lpstr>PowerPoint Presentation</vt:lpstr>
      <vt:lpstr>Strawberry: Cyclamen mite</vt:lpstr>
      <vt:lpstr>Strawberry: Strawberry bud weevil</vt:lpstr>
      <vt:lpstr>Strawberry: Tarnished plant bug (TPB)</vt:lpstr>
      <vt:lpstr>Strawberry: black vine weevil (BVW) &amp; strawberry root weevil (SRW)</vt:lpstr>
      <vt:lpstr>PowerPoint Presentation</vt:lpstr>
      <vt:lpstr>Strawberry: Strawberry aphid</vt:lpstr>
      <vt:lpstr>Raspberry: Raspberry fruitworm</vt:lpstr>
      <vt:lpstr>PowerPoint Presentation</vt:lpstr>
      <vt:lpstr>PowerPoint Presentation</vt:lpstr>
      <vt:lpstr>PowerPoint Presentation</vt:lpstr>
      <vt:lpstr>PowerPoint Presentation</vt:lpstr>
      <vt:lpstr>Summary</vt:lpstr>
      <vt:lpstr>Thank you /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and Emerging Pests  in Small Fruits - insects (and mites)  New Brunswick Hort Congress March 15-16, 2023 Fredericton, NB Chris Maund chris.maund@gnb.ca  506-453-3477  Integrated Pest Management Specialist (Entomologist) and Provincial Apiarist NB Department of Agriculture, Aquaculture and Fisheries</dc:title>
  <dc:creator>Maund, Chris (DAAF/MAAP)</dc:creator>
  <cp:lastModifiedBy>Maund, Chris (DAAF/MAAP)</cp:lastModifiedBy>
  <cp:revision>7</cp:revision>
  <cp:lastPrinted>2023-03-13T16:48:52Z</cp:lastPrinted>
  <dcterms:created xsi:type="dcterms:W3CDTF">2023-03-13T12:50:35Z</dcterms:created>
  <dcterms:modified xsi:type="dcterms:W3CDTF">2023-03-13T17:25:46Z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-1616824851</vt:i4>
  </property>
  <property fmtid="{D5CDD505-2E9C-101B-9397-08002B2CF9AE}" pid="3" name="_NewReviewCycle">
    <vt:lpwstr/>
  </property>
  <property fmtid="{D5CDD505-2E9C-101B-9397-08002B2CF9AE}" pid="4" name="_EmailSubject">
    <vt:lpwstr>presentation: common and emerging pests in small fruits - insects NEW</vt:lpwstr>
  </property>
  <property fmtid="{D5CDD505-2E9C-101B-9397-08002B2CF9AE}" pid="5" name="_AuthorEmail">
    <vt:lpwstr>chris.maund@gnb.ca</vt:lpwstr>
  </property>
  <property fmtid="{D5CDD505-2E9C-101B-9397-08002B2CF9AE}" pid="6" name="_AuthorEmailDisplayName">
    <vt:lpwstr>Maund, Chris (DAAF/MAAP)</vt:lpwstr>
  </property>
</Properties>
</file>