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2"/>
  </p:notesMasterIdLst>
  <p:sldIdLst>
    <p:sldId id="269" r:id="rId5"/>
    <p:sldId id="306" r:id="rId6"/>
    <p:sldId id="307" r:id="rId7"/>
    <p:sldId id="308" r:id="rId8"/>
    <p:sldId id="309" r:id="rId9"/>
    <p:sldId id="310" r:id="rId10"/>
    <p:sldId id="311" r:id="rId11"/>
    <p:sldId id="316" r:id="rId12"/>
    <p:sldId id="312" r:id="rId13"/>
    <p:sldId id="313" r:id="rId14"/>
    <p:sldId id="314" r:id="rId15"/>
    <p:sldId id="317" r:id="rId16"/>
    <p:sldId id="321" r:id="rId17"/>
    <p:sldId id="272" r:id="rId18"/>
    <p:sldId id="273" r:id="rId19"/>
    <p:sldId id="271" r:id="rId20"/>
    <p:sldId id="257" r:id="rId21"/>
    <p:sldId id="266" r:id="rId22"/>
    <p:sldId id="267" r:id="rId23"/>
    <p:sldId id="304" r:id="rId24"/>
    <p:sldId id="291" r:id="rId25"/>
    <p:sldId id="259" r:id="rId26"/>
    <p:sldId id="293" r:id="rId27"/>
    <p:sldId id="297" r:id="rId28"/>
    <p:sldId id="290" r:id="rId29"/>
    <p:sldId id="305" r:id="rId30"/>
    <p:sldId id="323" r:id="rId31"/>
    <p:sldId id="324" r:id="rId32"/>
    <p:sldId id="325" r:id="rId33"/>
    <p:sldId id="326" r:id="rId34"/>
    <p:sldId id="327" r:id="rId35"/>
    <p:sldId id="328" r:id="rId36"/>
    <p:sldId id="329" r:id="rId37"/>
    <p:sldId id="330" r:id="rId38"/>
    <p:sldId id="331" r:id="rId39"/>
    <p:sldId id="335" r:id="rId40"/>
    <p:sldId id="339" r:id="rId4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2267D-5616-4252-A8DF-936E83D9C87A}" v="6" dt="2023-03-01T12:54:47.86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602"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fond, Jean (AAFC/AAC)" userId="a4d17d92-fa80-40ae-8b57-e468b5bad0f9" providerId="ADAL" clId="{CF72267D-5616-4252-A8DF-936E83D9C87A}"/>
    <pc:docChg chg="custSel addSld delSld modSld">
      <pc:chgData name="Lafond, Jean (AAFC/AAC)" userId="a4d17d92-fa80-40ae-8b57-e468b5bad0f9" providerId="ADAL" clId="{CF72267D-5616-4252-A8DF-936E83D9C87A}" dt="2023-03-06T13:30:34.311" v="599" actId="6549"/>
      <pc:docMkLst>
        <pc:docMk/>
      </pc:docMkLst>
      <pc:sldChg chg="modSp mod">
        <pc:chgData name="Lafond, Jean (AAFC/AAC)" userId="a4d17d92-fa80-40ae-8b57-e468b5bad0f9" providerId="ADAL" clId="{CF72267D-5616-4252-A8DF-936E83D9C87A}" dt="2023-02-27T15:53:59.345" v="543" actId="6549"/>
        <pc:sldMkLst>
          <pc:docMk/>
          <pc:sldMk cId="1898556504" sldId="259"/>
        </pc:sldMkLst>
        <pc:spChg chg="mod">
          <ac:chgData name="Lafond, Jean (AAFC/AAC)" userId="a4d17d92-fa80-40ae-8b57-e468b5bad0f9" providerId="ADAL" clId="{CF72267D-5616-4252-A8DF-936E83D9C87A}" dt="2023-02-27T15:53:59.345" v="543" actId="6549"/>
          <ac:spMkLst>
            <pc:docMk/>
            <pc:sldMk cId="1898556504" sldId="259"/>
            <ac:spMk id="3" creationId="{00000000-0000-0000-0000-000000000000}"/>
          </ac:spMkLst>
        </pc:spChg>
      </pc:sldChg>
      <pc:sldChg chg="addSp modSp mod">
        <pc:chgData name="Lafond, Jean (AAFC/AAC)" userId="a4d17d92-fa80-40ae-8b57-e468b5bad0f9" providerId="ADAL" clId="{CF72267D-5616-4252-A8DF-936E83D9C87A}" dt="2023-02-23T13:44:52.378" v="52" actId="1076"/>
        <pc:sldMkLst>
          <pc:docMk/>
          <pc:sldMk cId="2984831318" sldId="266"/>
        </pc:sldMkLst>
        <pc:spChg chg="add mod">
          <ac:chgData name="Lafond, Jean (AAFC/AAC)" userId="a4d17d92-fa80-40ae-8b57-e468b5bad0f9" providerId="ADAL" clId="{CF72267D-5616-4252-A8DF-936E83D9C87A}" dt="2023-02-23T13:44:52.378" v="52" actId="1076"/>
          <ac:spMkLst>
            <pc:docMk/>
            <pc:sldMk cId="2984831318" sldId="266"/>
            <ac:spMk id="2" creationId="{45FF1EA7-2F1F-803C-A36B-08853E0CD1B7}"/>
          </ac:spMkLst>
        </pc:spChg>
      </pc:sldChg>
      <pc:sldChg chg="modSp mod">
        <pc:chgData name="Lafond, Jean (AAFC/AAC)" userId="a4d17d92-fa80-40ae-8b57-e468b5bad0f9" providerId="ADAL" clId="{CF72267D-5616-4252-A8DF-936E83D9C87A}" dt="2023-03-01T12:51:17.663" v="550" actId="20577"/>
        <pc:sldMkLst>
          <pc:docMk/>
          <pc:sldMk cId="3348590893" sldId="269"/>
        </pc:sldMkLst>
        <pc:spChg chg="mod">
          <ac:chgData name="Lafond, Jean (AAFC/AAC)" userId="a4d17d92-fa80-40ae-8b57-e468b5bad0f9" providerId="ADAL" clId="{CF72267D-5616-4252-A8DF-936E83D9C87A}" dt="2023-03-01T12:51:17.663" v="550" actId="20577"/>
          <ac:spMkLst>
            <pc:docMk/>
            <pc:sldMk cId="3348590893" sldId="269"/>
            <ac:spMk id="5123" creationId="{00000000-0000-0000-0000-000000000000}"/>
          </ac:spMkLst>
        </pc:spChg>
      </pc:sldChg>
      <pc:sldChg chg="modSp del mod">
        <pc:chgData name="Lafond, Jean (AAFC/AAC)" userId="a4d17d92-fa80-40ae-8b57-e468b5bad0f9" providerId="ADAL" clId="{CF72267D-5616-4252-A8DF-936E83D9C87A}" dt="2023-02-27T19:13:47.082" v="548" actId="47"/>
        <pc:sldMkLst>
          <pc:docMk/>
          <pc:sldMk cId="4279438366" sldId="270"/>
        </pc:sldMkLst>
        <pc:spChg chg="mod">
          <ac:chgData name="Lafond, Jean (AAFC/AAC)" userId="a4d17d92-fa80-40ae-8b57-e468b5bad0f9" providerId="ADAL" clId="{CF72267D-5616-4252-A8DF-936E83D9C87A}" dt="2023-02-27T15:49:31.007" v="539" actId="20577"/>
          <ac:spMkLst>
            <pc:docMk/>
            <pc:sldMk cId="4279438366" sldId="270"/>
            <ac:spMk id="35843" creationId="{00000000-0000-0000-0000-000000000000}"/>
          </ac:spMkLst>
        </pc:spChg>
      </pc:sldChg>
      <pc:sldChg chg="modSp mod">
        <pc:chgData name="Lafond, Jean (AAFC/AAC)" userId="a4d17d92-fa80-40ae-8b57-e468b5bad0f9" providerId="ADAL" clId="{CF72267D-5616-4252-A8DF-936E83D9C87A}" dt="2023-03-01T13:04:51.812" v="592" actId="947"/>
        <pc:sldMkLst>
          <pc:docMk/>
          <pc:sldMk cId="3708023306" sldId="271"/>
        </pc:sldMkLst>
        <pc:spChg chg="mod">
          <ac:chgData name="Lafond, Jean (AAFC/AAC)" userId="a4d17d92-fa80-40ae-8b57-e468b5bad0f9" providerId="ADAL" clId="{CF72267D-5616-4252-A8DF-936E83D9C87A}" dt="2023-03-01T13:04:51.812" v="592" actId="947"/>
          <ac:spMkLst>
            <pc:docMk/>
            <pc:sldMk cId="3708023306" sldId="271"/>
            <ac:spMk id="36867" creationId="{00000000-0000-0000-0000-000000000000}"/>
          </ac:spMkLst>
        </pc:spChg>
      </pc:sldChg>
      <pc:sldChg chg="delSp modSp mod">
        <pc:chgData name="Lafond, Jean (AAFC/AAC)" userId="a4d17d92-fa80-40ae-8b57-e468b5bad0f9" providerId="ADAL" clId="{CF72267D-5616-4252-A8DF-936E83D9C87A}" dt="2023-03-01T13:05:26.090" v="594" actId="478"/>
        <pc:sldMkLst>
          <pc:docMk/>
          <pc:sldMk cId="2143897555" sldId="290"/>
        </pc:sldMkLst>
        <pc:spChg chg="del mod">
          <ac:chgData name="Lafond, Jean (AAFC/AAC)" userId="a4d17d92-fa80-40ae-8b57-e468b5bad0f9" providerId="ADAL" clId="{CF72267D-5616-4252-A8DF-936E83D9C87A}" dt="2023-03-01T13:05:26.090" v="594" actId="478"/>
          <ac:spMkLst>
            <pc:docMk/>
            <pc:sldMk cId="2143897555" sldId="290"/>
            <ac:spMk id="2" creationId="{00000000-0000-0000-0000-000000000000}"/>
          </ac:spMkLst>
        </pc:spChg>
        <pc:spChg chg="mod">
          <ac:chgData name="Lafond, Jean (AAFC/AAC)" userId="a4d17d92-fa80-40ae-8b57-e468b5bad0f9" providerId="ADAL" clId="{CF72267D-5616-4252-A8DF-936E83D9C87A}" dt="2023-02-13T16:26:42.382" v="18" actId="20577"/>
          <ac:spMkLst>
            <pc:docMk/>
            <pc:sldMk cId="2143897555" sldId="290"/>
            <ac:spMk id="3" creationId="{00000000-0000-0000-0000-000000000000}"/>
          </ac:spMkLst>
        </pc:spChg>
      </pc:sldChg>
      <pc:sldChg chg="modSp mod">
        <pc:chgData name="Lafond, Jean (AAFC/AAC)" userId="a4d17d92-fa80-40ae-8b57-e468b5bad0f9" providerId="ADAL" clId="{CF72267D-5616-4252-A8DF-936E83D9C87A}" dt="2023-02-27T15:53:54.697" v="541" actId="6549"/>
        <pc:sldMkLst>
          <pc:docMk/>
          <pc:sldMk cId="666389953" sldId="291"/>
        </pc:sldMkLst>
        <pc:spChg chg="mod">
          <ac:chgData name="Lafond, Jean (AAFC/AAC)" userId="a4d17d92-fa80-40ae-8b57-e468b5bad0f9" providerId="ADAL" clId="{CF72267D-5616-4252-A8DF-936E83D9C87A}" dt="2023-02-27T15:53:54.697" v="541" actId="6549"/>
          <ac:spMkLst>
            <pc:docMk/>
            <pc:sldMk cId="666389953" sldId="291"/>
            <ac:spMk id="36866" creationId="{00000000-0000-0000-0000-000000000000}"/>
          </ac:spMkLst>
        </pc:spChg>
      </pc:sldChg>
      <pc:sldChg chg="modSp mod">
        <pc:chgData name="Lafond, Jean (AAFC/AAC)" userId="a4d17d92-fa80-40ae-8b57-e468b5bad0f9" providerId="ADAL" clId="{CF72267D-5616-4252-A8DF-936E83D9C87A}" dt="2023-02-27T15:54:05.120" v="545" actId="20577"/>
        <pc:sldMkLst>
          <pc:docMk/>
          <pc:sldMk cId="2289190653" sldId="293"/>
        </pc:sldMkLst>
        <pc:spChg chg="mod">
          <ac:chgData name="Lafond, Jean (AAFC/AAC)" userId="a4d17d92-fa80-40ae-8b57-e468b5bad0f9" providerId="ADAL" clId="{CF72267D-5616-4252-A8DF-936E83D9C87A}" dt="2023-02-27T15:54:05.120" v="545" actId="20577"/>
          <ac:spMkLst>
            <pc:docMk/>
            <pc:sldMk cId="2289190653" sldId="293"/>
            <ac:spMk id="3" creationId="{00000000-0000-0000-0000-000000000000}"/>
          </ac:spMkLst>
        </pc:spChg>
      </pc:sldChg>
      <pc:sldChg chg="del">
        <pc:chgData name="Lafond, Jean (AAFC/AAC)" userId="a4d17d92-fa80-40ae-8b57-e468b5bad0f9" providerId="ADAL" clId="{CF72267D-5616-4252-A8DF-936E83D9C87A}" dt="2023-02-27T15:49:44.698" v="540" actId="47"/>
        <pc:sldMkLst>
          <pc:docMk/>
          <pc:sldMk cId="986545784" sldId="294"/>
        </pc:sldMkLst>
      </pc:sldChg>
      <pc:sldChg chg="modSp mod">
        <pc:chgData name="Lafond, Jean (AAFC/AAC)" userId="a4d17d92-fa80-40ae-8b57-e468b5bad0f9" providerId="ADAL" clId="{CF72267D-5616-4252-A8DF-936E83D9C87A}" dt="2023-02-27T19:11:21.633" v="547" actId="20577"/>
        <pc:sldMkLst>
          <pc:docMk/>
          <pc:sldMk cId="2490253606" sldId="297"/>
        </pc:sldMkLst>
        <pc:spChg chg="mod">
          <ac:chgData name="Lafond, Jean (AAFC/AAC)" userId="a4d17d92-fa80-40ae-8b57-e468b5bad0f9" providerId="ADAL" clId="{CF72267D-5616-4252-A8DF-936E83D9C87A}" dt="2023-02-27T19:11:21.633" v="547" actId="20577"/>
          <ac:spMkLst>
            <pc:docMk/>
            <pc:sldMk cId="2490253606" sldId="297"/>
            <ac:spMk id="5" creationId="{00000000-0000-0000-0000-000000000000}"/>
          </ac:spMkLst>
        </pc:spChg>
      </pc:sldChg>
      <pc:sldChg chg="del">
        <pc:chgData name="Lafond, Jean (AAFC/AAC)" userId="a4d17d92-fa80-40ae-8b57-e468b5bad0f9" providerId="ADAL" clId="{CF72267D-5616-4252-A8DF-936E83D9C87A}" dt="2023-02-27T19:42:02.607" v="549" actId="47"/>
        <pc:sldMkLst>
          <pc:docMk/>
          <pc:sldMk cId="2331704611" sldId="298"/>
        </pc:sldMkLst>
      </pc:sldChg>
      <pc:sldChg chg="modSp mod">
        <pc:chgData name="Lafond, Jean (AAFC/AAC)" userId="a4d17d92-fa80-40ae-8b57-e468b5bad0f9" providerId="ADAL" clId="{CF72267D-5616-4252-A8DF-936E83D9C87A}" dt="2023-03-01T12:51:30.864" v="551" actId="6549"/>
        <pc:sldMkLst>
          <pc:docMk/>
          <pc:sldMk cId="2713725400" sldId="306"/>
        </pc:sldMkLst>
        <pc:spChg chg="mod">
          <ac:chgData name="Lafond, Jean (AAFC/AAC)" userId="a4d17d92-fa80-40ae-8b57-e468b5bad0f9" providerId="ADAL" clId="{CF72267D-5616-4252-A8DF-936E83D9C87A}" dt="2023-02-23T13:44:12.686" v="48" actId="404"/>
          <ac:spMkLst>
            <pc:docMk/>
            <pc:sldMk cId="2713725400" sldId="306"/>
            <ac:spMk id="2" creationId="{00000000-0000-0000-0000-000000000000}"/>
          </ac:spMkLst>
        </pc:spChg>
        <pc:spChg chg="mod">
          <ac:chgData name="Lafond, Jean (AAFC/AAC)" userId="a4d17d92-fa80-40ae-8b57-e468b5bad0f9" providerId="ADAL" clId="{CF72267D-5616-4252-A8DF-936E83D9C87A}" dt="2023-03-01T12:51:30.864" v="551" actId="6549"/>
          <ac:spMkLst>
            <pc:docMk/>
            <pc:sldMk cId="2713725400" sldId="306"/>
            <ac:spMk id="6" creationId="{00000000-0000-0000-0000-000000000000}"/>
          </ac:spMkLst>
        </pc:spChg>
      </pc:sldChg>
      <pc:sldChg chg="modSp mod">
        <pc:chgData name="Lafond, Jean (AAFC/AAC)" userId="a4d17d92-fa80-40ae-8b57-e468b5bad0f9" providerId="ADAL" clId="{CF72267D-5616-4252-A8DF-936E83D9C87A}" dt="2023-02-27T15:48:37.707" v="537" actId="6549"/>
        <pc:sldMkLst>
          <pc:docMk/>
          <pc:sldMk cId="1018884745" sldId="307"/>
        </pc:sldMkLst>
        <pc:spChg chg="mod">
          <ac:chgData name="Lafond, Jean (AAFC/AAC)" userId="a4d17d92-fa80-40ae-8b57-e468b5bad0f9" providerId="ADAL" clId="{CF72267D-5616-4252-A8DF-936E83D9C87A}" dt="2023-02-27T15:48:37.707" v="537" actId="6549"/>
          <ac:spMkLst>
            <pc:docMk/>
            <pc:sldMk cId="1018884745" sldId="307"/>
            <ac:spMk id="3" creationId="{00000000-0000-0000-0000-000000000000}"/>
          </ac:spMkLst>
        </pc:spChg>
      </pc:sldChg>
      <pc:sldChg chg="addSp delSp modSp mod">
        <pc:chgData name="Lafond, Jean (AAFC/AAC)" userId="a4d17d92-fa80-40ae-8b57-e468b5bad0f9" providerId="ADAL" clId="{CF72267D-5616-4252-A8DF-936E83D9C87A}" dt="2023-03-01T12:54:47.864" v="558" actId="1076"/>
        <pc:sldMkLst>
          <pc:docMk/>
          <pc:sldMk cId="3723408732" sldId="314"/>
        </pc:sldMkLst>
        <pc:spChg chg="mod">
          <ac:chgData name="Lafond, Jean (AAFC/AAC)" userId="a4d17d92-fa80-40ae-8b57-e468b5bad0f9" providerId="ADAL" clId="{CF72267D-5616-4252-A8DF-936E83D9C87A}" dt="2023-03-01T12:54:47.864" v="558" actId="1076"/>
          <ac:spMkLst>
            <pc:docMk/>
            <pc:sldMk cId="3723408732" sldId="314"/>
            <ac:spMk id="4" creationId="{00000000-0000-0000-0000-000000000000}"/>
          </ac:spMkLst>
        </pc:spChg>
        <pc:graphicFrameChg chg="del">
          <ac:chgData name="Lafond, Jean (AAFC/AAC)" userId="a4d17d92-fa80-40ae-8b57-e468b5bad0f9" providerId="ADAL" clId="{CF72267D-5616-4252-A8DF-936E83D9C87A}" dt="2023-03-01T12:54:31.649" v="554" actId="478"/>
          <ac:graphicFrameMkLst>
            <pc:docMk/>
            <pc:sldMk cId="3723408732" sldId="314"/>
            <ac:graphicFrameMk id="3" creationId="{00000000-0000-0000-0000-000000000000}"/>
          </ac:graphicFrameMkLst>
        </pc:graphicFrameChg>
        <pc:graphicFrameChg chg="add mod">
          <ac:chgData name="Lafond, Jean (AAFC/AAC)" userId="a4d17d92-fa80-40ae-8b57-e468b5bad0f9" providerId="ADAL" clId="{CF72267D-5616-4252-A8DF-936E83D9C87A}" dt="2023-03-01T12:54:42.440" v="557" actId="14100"/>
          <ac:graphicFrameMkLst>
            <pc:docMk/>
            <pc:sldMk cId="3723408732" sldId="314"/>
            <ac:graphicFrameMk id="6" creationId="{4049898B-4E69-FB68-ECB6-B179EBAC4F26}"/>
          </ac:graphicFrameMkLst>
        </pc:graphicFrameChg>
      </pc:sldChg>
      <pc:sldChg chg="modSp mod">
        <pc:chgData name="Lafond, Jean (AAFC/AAC)" userId="a4d17d92-fa80-40ae-8b57-e468b5bad0f9" providerId="ADAL" clId="{CF72267D-5616-4252-A8DF-936E83D9C87A}" dt="2023-03-01T12:52:25.563" v="553" actId="20577"/>
        <pc:sldMkLst>
          <pc:docMk/>
          <pc:sldMk cId="4258024656" sldId="317"/>
        </pc:sldMkLst>
        <pc:spChg chg="mod">
          <ac:chgData name="Lafond, Jean (AAFC/AAC)" userId="a4d17d92-fa80-40ae-8b57-e468b5bad0f9" providerId="ADAL" clId="{CF72267D-5616-4252-A8DF-936E83D9C87A}" dt="2023-03-01T12:52:25.563" v="553" actId="20577"/>
          <ac:spMkLst>
            <pc:docMk/>
            <pc:sldMk cId="4258024656" sldId="317"/>
            <ac:spMk id="2" creationId="{00000000-0000-0000-0000-000000000000}"/>
          </ac:spMkLst>
        </pc:spChg>
      </pc:sldChg>
      <pc:sldChg chg="modSp mod">
        <pc:chgData name="Lafond, Jean (AAFC/AAC)" userId="a4d17d92-fa80-40ae-8b57-e468b5bad0f9" providerId="ADAL" clId="{CF72267D-5616-4252-A8DF-936E83D9C87A}" dt="2023-02-27T15:49:23.488" v="538" actId="20577"/>
        <pc:sldMkLst>
          <pc:docMk/>
          <pc:sldMk cId="175741139" sldId="321"/>
        </pc:sldMkLst>
        <pc:spChg chg="mod">
          <ac:chgData name="Lafond, Jean (AAFC/AAC)" userId="a4d17d92-fa80-40ae-8b57-e468b5bad0f9" providerId="ADAL" clId="{CF72267D-5616-4252-A8DF-936E83D9C87A}" dt="2023-02-27T15:49:23.488" v="538" actId="20577"/>
          <ac:spMkLst>
            <pc:docMk/>
            <pc:sldMk cId="175741139" sldId="321"/>
            <ac:spMk id="2" creationId="{00000000-0000-0000-0000-000000000000}"/>
          </ac:spMkLst>
        </pc:spChg>
        <pc:spChg chg="mod">
          <ac:chgData name="Lafond, Jean (AAFC/AAC)" userId="a4d17d92-fa80-40ae-8b57-e468b5bad0f9" providerId="ADAL" clId="{CF72267D-5616-4252-A8DF-936E83D9C87A}" dt="2023-02-23T13:43:58.826" v="45" actId="1076"/>
          <ac:spMkLst>
            <pc:docMk/>
            <pc:sldMk cId="175741139" sldId="321"/>
            <ac:spMk id="4" creationId="{00000000-0000-0000-0000-000000000000}"/>
          </ac:spMkLst>
        </pc:spChg>
      </pc:sldChg>
      <pc:sldChg chg="modSp mod">
        <pc:chgData name="Lafond, Jean (AAFC/AAC)" userId="a4d17d92-fa80-40ae-8b57-e468b5bad0f9" providerId="ADAL" clId="{CF72267D-5616-4252-A8DF-936E83D9C87A}" dt="2023-03-01T13:06:22.042" v="596" actId="403"/>
        <pc:sldMkLst>
          <pc:docMk/>
          <pc:sldMk cId="336418543" sldId="324"/>
        </pc:sldMkLst>
        <pc:spChg chg="mod">
          <ac:chgData name="Lafond, Jean (AAFC/AAC)" userId="a4d17d92-fa80-40ae-8b57-e468b5bad0f9" providerId="ADAL" clId="{CF72267D-5616-4252-A8DF-936E83D9C87A}" dt="2023-03-01T13:06:22.042" v="596" actId="403"/>
          <ac:spMkLst>
            <pc:docMk/>
            <pc:sldMk cId="336418543" sldId="324"/>
            <ac:spMk id="2" creationId="{00000000-0000-0000-0000-000000000000}"/>
          </ac:spMkLst>
        </pc:spChg>
      </pc:sldChg>
      <pc:sldChg chg="modSp mod">
        <pc:chgData name="Lafond, Jean (AAFC/AAC)" userId="a4d17d92-fa80-40ae-8b57-e468b5bad0f9" providerId="ADAL" clId="{CF72267D-5616-4252-A8DF-936E83D9C87A}" dt="2023-02-13T16:18:02.019" v="15" actId="5793"/>
        <pc:sldMkLst>
          <pc:docMk/>
          <pc:sldMk cId="3941428162" sldId="335"/>
        </pc:sldMkLst>
        <pc:spChg chg="mod">
          <ac:chgData name="Lafond, Jean (AAFC/AAC)" userId="a4d17d92-fa80-40ae-8b57-e468b5bad0f9" providerId="ADAL" clId="{CF72267D-5616-4252-A8DF-936E83D9C87A}" dt="2023-02-13T16:18:02.019" v="15" actId="5793"/>
          <ac:spMkLst>
            <pc:docMk/>
            <pc:sldMk cId="3941428162" sldId="335"/>
            <ac:spMk id="3" creationId="{00000000-0000-0000-0000-000000000000}"/>
          </ac:spMkLst>
        </pc:spChg>
      </pc:sldChg>
      <pc:sldChg chg="del">
        <pc:chgData name="Lafond, Jean (AAFC/AAC)" userId="a4d17d92-fa80-40ae-8b57-e468b5bad0f9" providerId="ADAL" clId="{CF72267D-5616-4252-A8DF-936E83D9C87A}" dt="2023-02-27T14:07:39.017" v="501" actId="47"/>
        <pc:sldMkLst>
          <pc:docMk/>
          <pc:sldMk cId="1135009904" sldId="336"/>
        </pc:sldMkLst>
      </pc:sldChg>
      <pc:sldChg chg="del">
        <pc:chgData name="Lafond, Jean (AAFC/AAC)" userId="a4d17d92-fa80-40ae-8b57-e468b5bad0f9" providerId="ADAL" clId="{CF72267D-5616-4252-A8DF-936E83D9C87A}" dt="2023-02-27T14:07:40.012" v="502" actId="47"/>
        <pc:sldMkLst>
          <pc:docMk/>
          <pc:sldMk cId="3615410618" sldId="337"/>
        </pc:sldMkLst>
      </pc:sldChg>
      <pc:sldChg chg="del">
        <pc:chgData name="Lafond, Jean (AAFC/AAC)" userId="a4d17d92-fa80-40ae-8b57-e468b5bad0f9" providerId="ADAL" clId="{CF72267D-5616-4252-A8DF-936E83D9C87A}" dt="2023-02-23T13:51:24.009" v="498" actId="47"/>
        <pc:sldMkLst>
          <pc:docMk/>
          <pc:sldMk cId="1054797240" sldId="338"/>
        </pc:sldMkLst>
      </pc:sldChg>
      <pc:sldChg chg="modSp add mod">
        <pc:chgData name="Lafond, Jean (AAFC/AAC)" userId="a4d17d92-fa80-40ae-8b57-e468b5bad0f9" providerId="ADAL" clId="{CF72267D-5616-4252-A8DF-936E83D9C87A}" dt="2023-03-06T13:30:34.311" v="599" actId="6549"/>
        <pc:sldMkLst>
          <pc:docMk/>
          <pc:sldMk cId="2558795694" sldId="339"/>
        </pc:sldMkLst>
        <pc:spChg chg="mod">
          <ac:chgData name="Lafond, Jean (AAFC/AAC)" userId="a4d17d92-fa80-40ae-8b57-e468b5bad0f9" providerId="ADAL" clId="{CF72267D-5616-4252-A8DF-936E83D9C87A}" dt="2023-02-23T13:46:34.475" v="191" actId="20577"/>
          <ac:spMkLst>
            <pc:docMk/>
            <pc:sldMk cId="2558795694" sldId="339"/>
            <ac:spMk id="2" creationId="{00000000-0000-0000-0000-000000000000}"/>
          </ac:spMkLst>
        </pc:spChg>
        <pc:spChg chg="mod">
          <ac:chgData name="Lafond, Jean (AAFC/AAC)" userId="a4d17d92-fa80-40ae-8b57-e468b5bad0f9" providerId="ADAL" clId="{CF72267D-5616-4252-A8DF-936E83D9C87A}" dt="2023-03-06T13:30:34.311" v="599" actId="6549"/>
          <ac:spMkLst>
            <pc:docMk/>
            <pc:sldMk cId="2558795694" sldId="339"/>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QCNORMR1\LAFONDJ$\EXCEL\TRAVAIL\Bleuet\Chlorophylle\sol.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QCNORMR1\LAFONDJ$\EXCEL\TRAVAIL\Bleuet\Chlorophylle\sol.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QCNORMR1\LAFONDJ$\EXCEL\TRAVAIL\Bleuet\Chlorophylle\sol.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Feuil1!$C$46</c:f>
              <c:strCache>
                <c:ptCount val="1"/>
                <c:pt idx="0">
                  <c:v>0-5</c:v>
                </c:pt>
              </c:strCache>
            </c:strRef>
          </c:tx>
          <c:spPr>
            <a:solidFill>
              <a:srgbClr val="00B050"/>
            </a:solidFill>
          </c:spPr>
          <c:invertIfNegative val="0"/>
          <c:cat>
            <c:numRef>
              <c:f>Feuil1!$D$45:$G$45</c:f>
              <c:numCache>
                <c:formatCode>General</c:formatCode>
                <c:ptCount val="4"/>
                <c:pt idx="0">
                  <c:v>0</c:v>
                </c:pt>
                <c:pt idx="1">
                  <c:v>30</c:v>
                </c:pt>
                <c:pt idx="2">
                  <c:v>60</c:v>
                </c:pt>
                <c:pt idx="3">
                  <c:v>90</c:v>
                </c:pt>
              </c:numCache>
            </c:numRef>
          </c:cat>
          <c:val>
            <c:numRef>
              <c:f>Feuil1!$D$46:$G$46</c:f>
              <c:numCache>
                <c:formatCode>General</c:formatCode>
                <c:ptCount val="4"/>
                <c:pt idx="0">
                  <c:v>4.4400000000000004</c:v>
                </c:pt>
                <c:pt idx="1">
                  <c:v>4.3899999999999997</c:v>
                </c:pt>
                <c:pt idx="2">
                  <c:v>4.34</c:v>
                </c:pt>
                <c:pt idx="3">
                  <c:v>4.3099999999999996</c:v>
                </c:pt>
              </c:numCache>
            </c:numRef>
          </c:val>
          <c:extLst>
            <c:ext xmlns:c16="http://schemas.microsoft.com/office/drawing/2014/chart" uri="{C3380CC4-5D6E-409C-BE32-E72D297353CC}">
              <c16:uniqueId val="{00000000-C5D6-466D-8C5C-EB018E6499C5}"/>
            </c:ext>
          </c:extLst>
        </c:ser>
        <c:ser>
          <c:idx val="1"/>
          <c:order val="1"/>
          <c:tx>
            <c:strRef>
              <c:f>Feuil1!$C$47</c:f>
              <c:strCache>
                <c:ptCount val="1"/>
                <c:pt idx="0">
                  <c:v> 5-20</c:v>
                </c:pt>
              </c:strCache>
            </c:strRef>
          </c:tx>
          <c:invertIfNegative val="0"/>
          <c:cat>
            <c:numRef>
              <c:f>Feuil1!$D$45:$G$45</c:f>
              <c:numCache>
                <c:formatCode>General</c:formatCode>
                <c:ptCount val="4"/>
                <c:pt idx="0">
                  <c:v>0</c:v>
                </c:pt>
                <c:pt idx="1">
                  <c:v>30</c:v>
                </c:pt>
                <c:pt idx="2">
                  <c:v>60</c:v>
                </c:pt>
                <c:pt idx="3">
                  <c:v>90</c:v>
                </c:pt>
              </c:numCache>
            </c:numRef>
          </c:cat>
          <c:val>
            <c:numRef>
              <c:f>Feuil1!$D$47:$G$47</c:f>
              <c:numCache>
                <c:formatCode>General</c:formatCode>
                <c:ptCount val="4"/>
                <c:pt idx="0">
                  <c:v>4.8499999999999996</c:v>
                </c:pt>
                <c:pt idx="1">
                  <c:v>4.7699999999999996</c:v>
                </c:pt>
                <c:pt idx="2">
                  <c:v>4.71</c:v>
                </c:pt>
                <c:pt idx="3">
                  <c:v>4.6399999999999997</c:v>
                </c:pt>
              </c:numCache>
            </c:numRef>
          </c:val>
          <c:extLst>
            <c:ext xmlns:c16="http://schemas.microsoft.com/office/drawing/2014/chart" uri="{C3380CC4-5D6E-409C-BE32-E72D297353CC}">
              <c16:uniqueId val="{00000001-C5D6-466D-8C5C-EB018E6499C5}"/>
            </c:ext>
          </c:extLst>
        </c:ser>
        <c:dLbls>
          <c:showLegendKey val="0"/>
          <c:showVal val="0"/>
          <c:showCatName val="0"/>
          <c:showSerName val="0"/>
          <c:showPercent val="0"/>
          <c:showBubbleSize val="0"/>
        </c:dLbls>
        <c:gapWidth val="150"/>
        <c:axId val="85617664"/>
        <c:axId val="85636224"/>
      </c:barChart>
      <c:catAx>
        <c:axId val="85617664"/>
        <c:scaling>
          <c:orientation val="minMax"/>
        </c:scaling>
        <c:delete val="0"/>
        <c:axPos val="b"/>
        <c:title>
          <c:tx>
            <c:rich>
              <a:bodyPr/>
              <a:lstStyle/>
              <a:p>
                <a:pPr>
                  <a:defRPr/>
                </a:pPr>
                <a:r>
                  <a:rPr lang="fr-CA" dirty="0"/>
                  <a:t>N (kg /ha)</a:t>
                </a:r>
              </a:p>
            </c:rich>
          </c:tx>
          <c:overlay val="0"/>
        </c:title>
        <c:numFmt formatCode="General" sourceLinked="1"/>
        <c:majorTickMark val="out"/>
        <c:minorTickMark val="none"/>
        <c:tickLblPos val="nextTo"/>
        <c:crossAx val="85636224"/>
        <c:crosses val="autoZero"/>
        <c:auto val="1"/>
        <c:lblAlgn val="ctr"/>
        <c:lblOffset val="100"/>
        <c:noMultiLvlLbl val="0"/>
      </c:catAx>
      <c:valAx>
        <c:axId val="85636224"/>
        <c:scaling>
          <c:orientation val="minMax"/>
        </c:scaling>
        <c:delete val="0"/>
        <c:axPos val="l"/>
        <c:majorGridlines/>
        <c:title>
          <c:tx>
            <c:rich>
              <a:bodyPr rot="-5400000" vert="horz"/>
              <a:lstStyle/>
              <a:p>
                <a:pPr>
                  <a:defRPr/>
                </a:pPr>
                <a:r>
                  <a:rPr lang="en-US" dirty="0"/>
                  <a:t>Soil pH</a:t>
                </a:r>
              </a:p>
            </c:rich>
          </c:tx>
          <c:overlay val="0"/>
        </c:title>
        <c:numFmt formatCode="General" sourceLinked="1"/>
        <c:majorTickMark val="out"/>
        <c:minorTickMark val="none"/>
        <c:tickLblPos val="nextTo"/>
        <c:crossAx val="85617664"/>
        <c:crosses val="autoZero"/>
        <c:crossBetween val="between"/>
      </c:valAx>
    </c:plotArea>
    <c:legend>
      <c:legendPos val="r"/>
      <c:overlay val="0"/>
    </c:legend>
    <c:plotVisOnly val="1"/>
    <c:dispBlanksAs val="gap"/>
    <c:showDLblsOverMax val="0"/>
  </c:chart>
  <c:spPr>
    <a:no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54507561779493"/>
          <c:y val="4.8506944444444443E-2"/>
          <c:w val="0.67670885582845819"/>
          <c:h val="0.84578472222222223"/>
        </c:manualLayout>
      </c:layout>
      <c:barChart>
        <c:barDir val="col"/>
        <c:grouping val="clustered"/>
        <c:varyColors val="0"/>
        <c:ser>
          <c:idx val="0"/>
          <c:order val="0"/>
          <c:tx>
            <c:strRef>
              <c:f>Feuil1!$C$62</c:f>
              <c:strCache>
                <c:ptCount val="1"/>
                <c:pt idx="0">
                  <c:v>0-5 </c:v>
                </c:pt>
              </c:strCache>
            </c:strRef>
          </c:tx>
          <c:spPr>
            <a:solidFill>
              <a:srgbClr val="00B050"/>
            </a:solidFill>
          </c:spPr>
          <c:invertIfNegative val="0"/>
          <c:cat>
            <c:numRef>
              <c:f>Feuil1!$D$61:$G$61</c:f>
              <c:numCache>
                <c:formatCode>General</c:formatCode>
                <c:ptCount val="4"/>
                <c:pt idx="0">
                  <c:v>0</c:v>
                </c:pt>
                <c:pt idx="1">
                  <c:v>30</c:v>
                </c:pt>
                <c:pt idx="2">
                  <c:v>60</c:v>
                </c:pt>
                <c:pt idx="3">
                  <c:v>90</c:v>
                </c:pt>
              </c:numCache>
            </c:numRef>
          </c:cat>
          <c:val>
            <c:numRef>
              <c:f>Feuil1!$D$62:$G$62</c:f>
              <c:numCache>
                <c:formatCode>General</c:formatCode>
                <c:ptCount val="4"/>
                <c:pt idx="0">
                  <c:v>48</c:v>
                </c:pt>
                <c:pt idx="1">
                  <c:v>58</c:v>
                </c:pt>
                <c:pt idx="2">
                  <c:v>64</c:v>
                </c:pt>
                <c:pt idx="3">
                  <c:v>73</c:v>
                </c:pt>
              </c:numCache>
            </c:numRef>
          </c:val>
          <c:extLst>
            <c:ext xmlns:c16="http://schemas.microsoft.com/office/drawing/2014/chart" uri="{C3380CC4-5D6E-409C-BE32-E72D297353CC}">
              <c16:uniqueId val="{00000000-DAB0-4CAC-8E46-8BAE09F0A58E}"/>
            </c:ext>
          </c:extLst>
        </c:ser>
        <c:ser>
          <c:idx val="1"/>
          <c:order val="1"/>
          <c:tx>
            <c:strRef>
              <c:f>Feuil1!$C$63</c:f>
              <c:strCache>
                <c:ptCount val="1"/>
                <c:pt idx="0">
                  <c:v> 5-20</c:v>
                </c:pt>
              </c:strCache>
            </c:strRef>
          </c:tx>
          <c:invertIfNegative val="0"/>
          <c:cat>
            <c:numRef>
              <c:f>Feuil1!$D$61:$G$61</c:f>
              <c:numCache>
                <c:formatCode>General</c:formatCode>
                <c:ptCount val="4"/>
                <c:pt idx="0">
                  <c:v>0</c:v>
                </c:pt>
                <c:pt idx="1">
                  <c:v>30</c:v>
                </c:pt>
                <c:pt idx="2">
                  <c:v>60</c:v>
                </c:pt>
                <c:pt idx="3">
                  <c:v>90</c:v>
                </c:pt>
              </c:numCache>
            </c:numRef>
          </c:cat>
          <c:val>
            <c:numRef>
              <c:f>Feuil1!$D$63:$G$63</c:f>
              <c:numCache>
                <c:formatCode>General</c:formatCode>
                <c:ptCount val="4"/>
                <c:pt idx="0">
                  <c:v>11</c:v>
                </c:pt>
                <c:pt idx="1">
                  <c:v>12</c:v>
                </c:pt>
                <c:pt idx="2">
                  <c:v>15</c:v>
                </c:pt>
                <c:pt idx="3">
                  <c:v>16</c:v>
                </c:pt>
              </c:numCache>
            </c:numRef>
          </c:val>
          <c:extLst>
            <c:ext xmlns:c16="http://schemas.microsoft.com/office/drawing/2014/chart" uri="{C3380CC4-5D6E-409C-BE32-E72D297353CC}">
              <c16:uniqueId val="{00000001-DAB0-4CAC-8E46-8BAE09F0A58E}"/>
            </c:ext>
          </c:extLst>
        </c:ser>
        <c:dLbls>
          <c:showLegendKey val="0"/>
          <c:showVal val="0"/>
          <c:showCatName val="0"/>
          <c:showSerName val="0"/>
          <c:showPercent val="0"/>
          <c:showBubbleSize val="0"/>
        </c:dLbls>
        <c:gapWidth val="150"/>
        <c:axId val="85661568"/>
        <c:axId val="85671936"/>
      </c:barChart>
      <c:catAx>
        <c:axId val="85661568"/>
        <c:scaling>
          <c:orientation val="minMax"/>
        </c:scaling>
        <c:delete val="0"/>
        <c:axPos val="b"/>
        <c:title>
          <c:tx>
            <c:rich>
              <a:bodyPr/>
              <a:lstStyle/>
              <a:p>
                <a:pPr>
                  <a:defRPr/>
                </a:pPr>
                <a:r>
                  <a:rPr lang="fr-CA" dirty="0"/>
                  <a:t>K2O (kg/ha)</a:t>
                </a:r>
              </a:p>
            </c:rich>
          </c:tx>
          <c:layout>
            <c:manualLayout>
              <c:xMode val="edge"/>
              <c:yMode val="edge"/>
              <c:x val="0.38121170613686217"/>
              <c:y val="0.93781138012411502"/>
            </c:manualLayout>
          </c:layout>
          <c:overlay val="0"/>
        </c:title>
        <c:numFmt formatCode="General" sourceLinked="1"/>
        <c:majorTickMark val="out"/>
        <c:minorTickMark val="none"/>
        <c:tickLblPos val="nextTo"/>
        <c:crossAx val="85671936"/>
        <c:crosses val="autoZero"/>
        <c:auto val="1"/>
        <c:lblAlgn val="ctr"/>
        <c:lblOffset val="100"/>
        <c:noMultiLvlLbl val="0"/>
      </c:catAx>
      <c:valAx>
        <c:axId val="85671936"/>
        <c:scaling>
          <c:orientation val="minMax"/>
        </c:scaling>
        <c:delete val="0"/>
        <c:axPos val="l"/>
        <c:majorGridlines/>
        <c:title>
          <c:tx>
            <c:rich>
              <a:bodyPr rot="-5400000" vert="horz"/>
              <a:lstStyle/>
              <a:p>
                <a:pPr>
                  <a:defRPr/>
                </a:pPr>
                <a:r>
                  <a:rPr lang="en-US"/>
                  <a:t>K-M3 (mg/kg)</a:t>
                </a:r>
              </a:p>
            </c:rich>
          </c:tx>
          <c:overlay val="0"/>
        </c:title>
        <c:numFmt formatCode="General" sourceLinked="1"/>
        <c:majorTickMark val="out"/>
        <c:minorTickMark val="none"/>
        <c:tickLblPos val="nextTo"/>
        <c:crossAx val="85661568"/>
        <c:crosses val="autoZero"/>
        <c:crossBetween val="between"/>
      </c:val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74452443015805"/>
          <c:y val="7.4548702245552628E-2"/>
          <c:w val="0.73266903040628706"/>
          <c:h val="0.8326195683872849"/>
        </c:manualLayout>
      </c:layout>
      <c:barChart>
        <c:barDir val="col"/>
        <c:grouping val="clustered"/>
        <c:varyColors val="0"/>
        <c:ser>
          <c:idx val="0"/>
          <c:order val="0"/>
          <c:tx>
            <c:strRef>
              <c:f>Feuil1!$C$12</c:f>
              <c:strCache>
                <c:ptCount val="1"/>
                <c:pt idx="0">
                  <c:v>0</c:v>
                </c:pt>
              </c:strCache>
            </c:strRef>
          </c:tx>
          <c:spPr>
            <a:solidFill>
              <a:srgbClr val="00B050"/>
            </a:solidFill>
          </c:spPr>
          <c:invertIfNegative val="0"/>
          <c:cat>
            <c:strRef>
              <c:f>Feuil1!$D$11:$E$11</c:f>
              <c:strCache>
                <c:ptCount val="2"/>
                <c:pt idx="0">
                  <c:v>0-5 cm</c:v>
                </c:pt>
                <c:pt idx="1">
                  <c:v>5-20 cm</c:v>
                </c:pt>
              </c:strCache>
            </c:strRef>
          </c:cat>
          <c:val>
            <c:numRef>
              <c:f>Feuil1!$D$12:$E$12</c:f>
              <c:numCache>
                <c:formatCode>General</c:formatCode>
                <c:ptCount val="2"/>
                <c:pt idx="0">
                  <c:v>47</c:v>
                </c:pt>
                <c:pt idx="1">
                  <c:v>24</c:v>
                </c:pt>
              </c:numCache>
            </c:numRef>
          </c:val>
          <c:extLst>
            <c:ext xmlns:c16="http://schemas.microsoft.com/office/drawing/2014/chart" uri="{C3380CC4-5D6E-409C-BE32-E72D297353CC}">
              <c16:uniqueId val="{00000000-A501-4080-9DAD-052D7E2F4025}"/>
            </c:ext>
          </c:extLst>
        </c:ser>
        <c:ser>
          <c:idx val="1"/>
          <c:order val="1"/>
          <c:tx>
            <c:strRef>
              <c:f>Feuil1!$C$13</c:f>
              <c:strCache>
                <c:ptCount val="1"/>
                <c:pt idx="0">
                  <c:v>20</c:v>
                </c:pt>
              </c:strCache>
            </c:strRef>
          </c:tx>
          <c:invertIfNegative val="0"/>
          <c:cat>
            <c:strRef>
              <c:f>Feuil1!$D$11:$E$11</c:f>
              <c:strCache>
                <c:ptCount val="2"/>
                <c:pt idx="0">
                  <c:v>0-5 cm</c:v>
                </c:pt>
                <c:pt idx="1">
                  <c:v>5-20 cm</c:v>
                </c:pt>
              </c:strCache>
            </c:strRef>
          </c:cat>
          <c:val>
            <c:numRef>
              <c:f>Feuil1!$D$13:$E$13</c:f>
              <c:numCache>
                <c:formatCode>General</c:formatCode>
                <c:ptCount val="2"/>
                <c:pt idx="0">
                  <c:v>53</c:v>
                </c:pt>
                <c:pt idx="1">
                  <c:v>25</c:v>
                </c:pt>
              </c:numCache>
            </c:numRef>
          </c:val>
          <c:extLst>
            <c:ext xmlns:c16="http://schemas.microsoft.com/office/drawing/2014/chart" uri="{C3380CC4-5D6E-409C-BE32-E72D297353CC}">
              <c16:uniqueId val="{00000001-A501-4080-9DAD-052D7E2F4025}"/>
            </c:ext>
          </c:extLst>
        </c:ser>
        <c:dLbls>
          <c:showLegendKey val="0"/>
          <c:showVal val="0"/>
          <c:showCatName val="0"/>
          <c:showSerName val="0"/>
          <c:showPercent val="0"/>
          <c:showBubbleSize val="0"/>
        </c:dLbls>
        <c:gapWidth val="150"/>
        <c:axId val="85701376"/>
        <c:axId val="85702912"/>
      </c:barChart>
      <c:catAx>
        <c:axId val="85701376"/>
        <c:scaling>
          <c:orientation val="minMax"/>
        </c:scaling>
        <c:delete val="0"/>
        <c:axPos val="b"/>
        <c:numFmt formatCode="General" sourceLinked="1"/>
        <c:majorTickMark val="out"/>
        <c:minorTickMark val="none"/>
        <c:tickLblPos val="nextTo"/>
        <c:crossAx val="85702912"/>
        <c:crosses val="autoZero"/>
        <c:auto val="1"/>
        <c:lblAlgn val="ctr"/>
        <c:lblOffset val="100"/>
        <c:noMultiLvlLbl val="0"/>
      </c:catAx>
      <c:valAx>
        <c:axId val="85702912"/>
        <c:scaling>
          <c:orientation val="minMax"/>
        </c:scaling>
        <c:delete val="0"/>
        <c:axPos val="l"/>
        <c:majorGridlines/>
        <c:title>
          <c:tx>
            <c:rich>
              <a:bodyPr rot="-5400000" vert="horz"/>
              <a:lstStyle/>
              <a:p>
                <a:pPr>
                  <a:defRPr/>
                </a:pPr>
                <a:r>
                  <a:rPr lang="fr-CA"/>
                  <a:t>P-M3 (mg/kg)</a:t>
                </a:r>
              </a:p>
            </c:rich>
          </c:tx>
          <c:overlay val="0"/>
        </c:title>
        <c:numFmt formatCode="General" sourceLinked="1"/>
        <c:majorTickMark val="out"/>
        <c:minorTickMark val="none"/>
        <c:tickLblPos val="nextTo"/>
        <c:crossAx val="85701376"/>
        <c:crosses val="autoZero"/>
        <c:crossBetween val="between"/>
      </c:valAx>
    </c:plotArea>
    <c:legend>
      <c:legendPos val="r"/>
      <c:layout>
        <c:manualLayout>
          <c:xMode val="edge"/>
          <c:yMode val="edge"/>
          <c:x val="0.88369632929051278"/>
          <c:y val="0.41806228928841049"/>
          <c:w val="0.11630367070948722"/>
          <c:h val="0.16387542142317896"/>
        </c:manualLayou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401B0FD-088F-4FC8-8F62-3BD861A1CCD7}" type="datetimeFigureOut">
              <a:rPr lang="fr-CA" smtClean="0"/>
              <a:t>2023-03-06</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D2F2218-3FF4-4276-B936-B906283057E5}" type="slidenum">
              <a:rPr lang="fr-CA" smtClean="0"/>
              <a:t>‹n°›</a:t>
            </a:fld>
            <a:endParaRPr lang="fr-CA"/>
          </a:p>
        </p:txBody>
      </p:sp>
    </p:spTree>
    <p:extLst>
      <p:ext uri="{BB962C8B-B14F-4D97-AF65-F5344CB8AC3E}">
        <p14:creationId xmlns:p14="http://schemas.microsoft.com/office/powerpoint/2010/main" val="40477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5E6FD0B-AB76-40FA-880E-42792D4DD7E6}" type="slidenum">
              <a:rPr lang="en-US" altLang="en-US" smtClean="0"/>
              <a:pPr/>
              <a:t>1</a:t>
            </a:fld>
            <a:endParaRPr lang="en-US" altLang="en-US"/>
          </a:p>
        </p:txBody>
      </p:sp>
    </p:spTree>
    <p:extLst>
      <p:ext uri="{BB962C8B-B14F-4D97-AF65-F5344CB8AC3E}">
        <p14:creationId xmlns:p14="http://schemas.microsoft.com/office/powerpoint/2010/main" val="248112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BE44898-0D3E-4A4B-A94D-340A0D5CF30A}" type="datetimeFigureOut">
              <a:rPr lang="fr-CA" smtClean="0"/>
              <a:t>2023-03-06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111853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E44898-0D3E-4A4B-A94D-340A0D5CF30A}" type="datetimeFigureOut">
              <a:rPr lang="fr-CA" smtClean="0"/>
              <a:t>2023-03-06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386720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E44898-0D3E-4A4B-A94D-340A0D5CF30A}" type="datetimeFigureOut">
              <a:rPr lang="fr-CA" smtClean="0"/>
              <a:t>2023-03-06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285034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E44898-0D3E-4A4B-A94D-340A0D5CF30A}" type="datetimeFigureOut">
              <a:rPr lang="fr-CA" smtClean="0"/>
              <a:t>2023-03-06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187862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BE44898-0D3E-4A4B-A94D-340A0D5CF30A}" type="datetimeFigureOut">
              <a:rPr lang="fr-CA" smtClean="0"/>
              <a:t>2023-03-06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223181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E44898-0D3E-4A4B-A94D-340A0D5CF30A}" type="datetimeFigureOut">
              <a:rPr lang="fr-CA" smtClean="0"/>
              <a:t>2023-03-06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311945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BE44898-0D3E-4A4B-A94D-340A0D5CF30A}" type="datetimeFigureOut">
              <a:rPr lang="fr-CA" smtClean="0"/>
              <a:t>2023-03-06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207006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BE44898-0D3E-4A4B-A94D-340A0D5CF30A}" type="datetimeFigureOut">
              <a:rPr lang="fr-CA" smtClean="0"/>
              <a:t>2023-03-06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260109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44898-0D3E-4A4B-A94D-340A0D5CF30A}" type="datetimeFigureOut">
              <a:rPr lang="fr-CA" smtClean="0"/>
              <a:t>2023-03-06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198865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BE44898-0D3E-4A4B-A94D-340A0D5CF30A}" type="datetimeFigureOut">
              <a:rPr lang="fr-CA" smtClean="0"/>
              <a:t>2023-03-06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342894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BE44898-0D3E-4A4B-A94D-340A0D5CF30A}" type="datetimeFigureOut">
              <a:rPr lang="fr-CA" smtClean="0"/>
              <a:t>2023-03-06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7F4ED83-E0A9-4451-84E2-5BA6D3486E92}" type="slidenum">
              <a:rPr lang="fr-CA" smtClean="0"/>
              <a:t>‹n°›</a:t>
            </a:fld>
            <a:endParaRPr lang="fr-CA"/>
          </a:p>
        </p:txBody>
      </p:sp>
    </p:spTree>
    <p:extLst>
      <p:ext uri="{BB962C8B-B14F-4D97-AF65-F5344CB8AC3E}">
        <p14:creationId xmlns:p14="http://schemas.microsoft.com/office/powerpoint/2010/main" val="428485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44898-0D3E-4A4B-A94D-340A0D5CF30A}" type="datetimeFigureOut">
              <a:rPr lang="fr-CA" smtClean="0"/>
              <a:t>2023-03-06</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4ED83-E0A9-4451-84E2-5BA6D3486E92}" type="slidenum">
              <a:rPr lang="fr-CA" smtClean="0"/>
              <a:t>‹n°›</a:t>
            </a:fld>
            <a:endParaRPr lang="fr-CA"/>
          </a:p>
        </p:txBody>
      </p:sp>
    </p:spTree>
    <p:extLst>
      <p:ext uri="{BB962C8B-B14F-4D97-AF65-F5344CB8AC3E}">
        <p14:creationId xmlns:p14="http://schemas.microsoft.com/office/powerpoint/2010/main" val="17946690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2.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ctrTitle"/>
          </p:nvPr>
        </p:nvSpPr>
        <p:spPr>
          <a:xfrm>
            <a:off x="24939" y="3528531"/>
            <a:ext cx="8981037" cy="881062"/>
          </a:xfrm>
        </p:spPr>
        <p:txBody>
          <a:bodyPr>
            <a:noAutofit/>
          </a:bodyPr>
          <a:lstStyle/>
          <a:p>
            <a:pPr eaLnBrk="1" hangingPunct="1"/>
            <a:r>
              <a:rPr lang="en-US" altLang="en-US" sz="4000" b="1" dirty="0" err="1">
                <a:latin typeface="+mn-lt"/>
                <a:ea typeface="ＭＳ Ｐゴシック" panose="020B0600070205080204" pitchFamily="34" charset="-128"/>
                <a:cs typeface="Arial" panose="020B0604020202020204" pitchFamily="34" charset="0"/>
              </a:rPr>
              <a:t>Fertilisation</a:t>
            </a:r>
            <a:r>
              <a:rPr lang="en-US" altLang="en-US" sz="4000" b="1" dirty="0">
                <a:latin typeface="+mn-lt"/>
                <a:ea typeface="ＭＳ Ｐゴシック" panose="020B0600070205080204" pitchFamily="34" charset="-128"/>
                <a:cs typeface="Arial" panose="020B0604020202020204" pitchFamily="34" charset="0"/>
              </a:rPr>
              <a:t>, zones </a:t>
            </a:r>
            <a:r>
              <a:rPr lang="en-US" altLang="en-US" sz="4000" b="1" dirty="0" err="1">
                <a:latin typeface="+mn-lt"/>
                <a:ea typeface="ＭＳ Ｐゴシック" panose="020B0600070205080204" pitchFamily="34" charset="-128"/>
                <a:cs typeface="Arial" panose="020B0604020202020204" pitchFamily="34" charset="0"/>
              </a:rPr>
              <a:t>d’aménagement</a:t>
            </a:r>
            <a:r>
              <a:rPr lang="en-US" altLang="en-US" sz="4000" b="1" dirty="0">
                <a:latin typeface="+mn-lt"/>
                <a:ea typeface="ＭＳ Ｐゴシック" panose="020B0600070205080204" pitchFamily="34" charset="-128"/>
                <a:cs typeface="Arial" panose="020B0604020202020204" pitchFamily="34" charset="0"/>
              </a:rPr>
              <a:t> et </a:t>
            </a:r>
            <a:r>
              <a:rPr lang="en-US" altLang="en-US" sz="4000" b="1" dirty="0" err="1">
                <a:latin typeface="+mn-lt"/>
                <a:ea typeface="ＭＳ Ｐゴシック" panose="020B0600070205080204" pitchFamily="34" charset="-128"/>
                <a:cs typeface="Arial" panose="020B0604020202020204" pitchFamily="34" charset="0"/>
              </a:rPr>
              <a:t>outils</a:t>
            </a:r>
            <a:r>
              <a:rPr lang="en-US" altLang="en-US" sz="4000" b="1" dirty="0">
                <a:latin typeface="+mn-lt"/>
                <a:ea typeface="ＭＳ Ｐゴシック" panose="020B0600070205080204" pitchFamily="34" charset="-128"/>
                <a:cs typeface="Arial" panose="020B0604020202020204" pitchFamily="34" charset="0"/>
              </a:rPr>
              <a:t> </a:t>
            </a:r>
            <a:r>
              <a:rPr lang="en-US" altLang="en-US" sz="4000" b="1" dirty="0" err="1">
                <a:latin typeface="+mn-lt"/>
                <a:ea typeface="ＭＳ Ｐゴシック" panose="020B0600070205080204" pitchFamily="34" charset="-128"/>
                <a:cs typeface="Arial" panose="020B0604020202020204" pitchFamily="34" charset="0"/>
              </a:rPr>
              <a:t>optiques</a:t>
            </a:r>
            <a:r>
              <a:rPr lang="en-US" altLang="en-US" sz="4000" b="1" dirty="0">
                <a:latin typeface="+mn-lt"/>
                <a:ea typeface="ＭＳ Ｐゴシック" panose="020B0600070205080204" pitchFamily="34" charset="-128"/>
                <a:cs typeface="Arial" panose="020B0604020202020204" pitchFamily="34" charset="0"/>
              </a:rPr>
              <a:t> de diagnostic </a:t>
            </a:r>
            <a:r>
              <a:rPr lang="en-US" altLang="en-US" sz="4000" b="1" dirty="0" err="1">
                <a:latin typeface="+mn-lt"/>
                <a:ea typeface="ＭＳ Ｐゴシック" panose="020B0600070205080204" pitchFamily="34" charset="-128"/>
                <a:cs typeface="Arial" panose="020B0604020202020204" pitchFamily="34" charset="0"/>
              </a:rPr>
              <a:t>rapide</a:t>
            </a:r>
            <a:r>
              <a:rPr lang="en-US" altLang="en-US" sz="4000" b="1" dirty="0">
                <a:latin typeface="+mn-lt"/>
                <a:ea typeface="ＭＳ Ｐゴシック" panose="020B0600070205080204" pitchFamily="34" charset="-128"/>
                <a:cs typeface="Arial" panose="020B0604020202020204" pitchFamily="34" charset="0"/>
              </a:rPr>
              <a:t> de </a:t>
            </a:r>
            <a:r>
              <a:rPr lang="en-US" altLang="en-US" sz="4000" b="1" dirty="0" err="1">
                <a:latin typeface="+mn-lt"/>
                <a:ea typeface="ＭＳ Ｐゴシック" panose="020B0600070205080204" pitchFamily="34" charset="-128"/>
                <a:cs typeface="Arial" panose="020B0604020202020204" pitchFamily="34" charset="0"/>
              </a:rPr>
              <a:t>l’azote</a:t>
            </a:r>
            <a:r>
              <a:rPr lang="en-US" altLang="en-US" sz="4000" b="1" dirty="0">
                <a:latin typeface="+mn-lt"/>
                <a:ea typeface="ＭＳ Ｐゴシック" panose="020B0600070205080204" pitchFamily="34" charset="-128"/>
                <a:cs typeface="Arial" panose="020B0604020202020204" pitchFamily="34" charset="0"/>
              </a:rPr>
              <a:t> </a:t>
            </a:r>
            <a:r>
              <a:rPr lang="en-US" altLang="en-US" sz="4000" b="1" dirty="0" err="1">
                <a:latin typeface="+mn-lt"/>
                <a:ea typeface="ＭＳ Ｐゴシック" panose="020B0600070205080204" pitchFamily="34" charset="-128"/>
                <a:cs typeface="Arial" panose="020B0604020202020204" pitchFamily="34" charset="0"/>
              </a:rPr>
              <a:t>foliaire</a:t>
            </a:r>
            <a:r>
              <a:rPr lang="en-US" altLang="en-US" sz="4000" b="1" dirty="0">
                <a:latin typeface="+mn-lt"/>
                <a:ea typeface="ＭＳ Ｐゴシック" panose="020B0600070205080204" pitchFamily="34" charset="-128"/>
                <a:cs typeface="Arial" panose="020B0604020202020204" pitchFamily="34" charset="0"/>
              </a:rPr>
              <a:t> dans la production du </a:t>
            </a:r>
            <a:r>
              <a:rPr lang="en-US" altLang="en-US" sz="4000" b="1" dirty="0" err="1">
                <a:latin typeface="+mn-lt"/>
                <a:ea typeface="ＭＳ Ｐゴシック" panose="020B0600070205080204" pitchFamily="34" charset="-128"/>
                <a:cs typeface="Arial" panose="020B0604020202020204" pitchFamily="34" charset="0"/>
              </a:rPr>
              <a:t>bleuet</a:t>
            </a:r>
            <a:r>
              <a:rPr lang="en-US" altLang="en-US" sz="4000" b="1" dirty="0">
                <a:latin typeface="+mn-lt"/>
                <a:ea typeface="ＭＳ Ｐゴシック" panose="020B0600070205080204" pitchFamily="34" charset="-128"/>
                <a:cs typeface="Arial" panose="020B0604020202020204" pitchFamily="34" charset="0"/>
              </a:rPr>
              <a:t> </a:t>
            </a:r>
            <a:r>
              <a:rPr lang="en-US" altLang="en-US" sz="4000" b="1" dirty="0" err="1">
                <a:latin typeface="+mn-lt"/>
                <a:ea typeface="ＭＳ Ｐゴシック" panose="020B0600070205080204" pitchFamily="34" charset="-128"/>
                <a:cs typeface="Arial" panose="020B0604020202020204" pitchFamily="34" charset="0"/>
              </a:rPr>
              <a:t>sauvage</a:t>
            </a:r>
            <a:endParaRPr lang="en-US" altLang="en-US" sz="4000" b="1" dirty="0">
              <a:latin typeface="+mn-lt"/>
              <a:ea typeface="ＭＳ Ｐゴシック" panose="020B0600070205080204" pitchFamily="34" charset="-128"/>
              <a:cs typeface="Arial" panose="020B0604020202020204" pitchFamily="34" charset="0"/>
            </a:endParaRPr>
          </a:p>
        </p:txBody>
      </p:sp>
      <p:sp>
        <p:nvSpPr>
          <p:cNvPr id="5124" name="Subtitle 2"/>
          <p:cNvSpPr>
            <a:spLocks noGrp="1"/>
          </p:cNvSpPr>
          <p:nvPr>
            <p:ph type="subTitle" idx="1"/>
          </p:nvPr>
        </p:nvSpPr>
        <p:spPr>
          <a:xfrm>
            <a:off x="1371600" y="4489317"/>
            <a:ext cx="6400800" cy="1752600"/>
          </a:xfrm>
        </p:spPr>
        <p:txBody>
          <a:bodyPr/>
          <a:lstStyle/>
          <a:p>
            <a:pPr eaLnBrk="1" hangingPunct="1"/>
            <a:r>
              <a:rPr lang="en-US" altLang="en-US" dirty="0">
                <a:solidFill>
                  <a:srgbClr val="898989"/>
                </a:solidFill>
                <a:ea typeface="ＭＳ Ｐゴシック" panose="020B0600070205080204" pitchFamily="34" charset="-128"/>
              </a:rPr>
              <a:t>Jean Lafond</a:t>
            </a:r>
          </a:p>
          <a:p>
            <a:pPr eaLnBrk="1" hangingPunct="1"/>
            <a:r>
              <a:rPr lang="en-US" altLang="en-US" dirty="0">
                <a:solidFill>
                  <a:srgbClr val="898989"/>
                </a:solidFill>
                <a:ea typeface="ＭＳ Ｐゴシック" panose="020B0600070205080204" pitchFamily="34" charset="-128"/>
              </a:rPr>
              <a:t>Mars 2023, Fredericton, Nouveau-Brunswick </a:t>
            </a:r>
          </a:p>
          <a:p>
            <a:pPr eaLnBrk="1" hangingPunct="1"/>
            <a:r>
              <a:rPr lang="en-US" altLang="en-US" dirty="0" err="1">
                <a:solidFill>
                  <a:srgbClr val="898989"/>
                </a:solidFill>
                <a:ea typeface="ＭＳ Ｐゴシック" panose="020B0600070205080204" pitchFamily="34" charset="-128"/>
              </a:rPr>
              <a:t>Ferme</a:t>
            </a:r>
            <a:r>
              <a:rPr lang="en-US" altLang="en-US" dirty="0">
                <a:solidFill>
                  <a:srgbClr val="898989"/>
                </a:solidFill>
                <a:ea typeface="ＭＳ Ｐゴシック" panose="020B0600070205080204" pitchFamily="34" charset="-128"/>
              </a:rPr>
              <a:t> de </a:t>
            </a:r>
            <a:r>
              <a:rPr lang="en-US" altLang="en-US" dirty="0" err="1">
                <a:solidFill>
                  <a:srgbClr val="898989"/>
                </a:solidFill>
                <a:ea typeface="ＭＳ Ｐゴシック" panose="020B0600070205080204" pitchFamily="34" charset="-128"/>
              </a:rPr>
              <a:t>recherches</a:t>
            </a:r>
            <a:r>
              <a:rPr lang="en-US" altLang="en-US" dirty="0">
                <a:solidFill>
                  <a:srgbClr val="898989"/>
                </a:solidFill>
                <a:ea typeface="ＭＳ Ｐゴシック" panose="020B0600070205080204" pitchFamily="34" charset="-128"/>
              </a:rPr>
              <a:t> de Normandin, Québec</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39" y="0"/>
            <a:ext cx="2934393" cy="1969772"/>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9332" y="8314"/>
            <a:ext cx="2917765" cy="1958610"/>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5412" y="8314"/>
            <a:ext cx="3250275" cy="1964347"/>
          </a:xfrm>
          <a:prstGeom prst="rect">
            <a:avLst/>
          </a:prstGeom>
        </p:spPr>
      </p:pic>
    </p:spTree>
    <p:extLst>
      <p:ext uri="{BB962C8B-B14F-4D97-AF65-F5344CB8AC3E}">
        <p14:creationId xmlns:p14="http://schemas.microsoft.com/office/powerpoint/2010/main" val="334859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0"/>
            <a:ext cx="7772400" cy="914400"/>
          </a:xfrm>
        </p:spPr>
        <p:txBody>
          <a:bodyPr/>
          <a:lstStyle/>
          <a:p>
            <a:pPr eaLnBrk="1" hangingPunct="1"/>
            <a:r>
              <a:rPr lang="fr-CA" altLang="fr-FR" sz="3600" dirty="0">
                <a:latin typeface="+mn-lt"/>
                <a:cs typeface="Aparajita" panose="020B0604020202020204" pitchFamily="34" charset="0"/>
              </a:rPr>
              <a:t>Résultats – Rendements en fruits</a:t>
            </a:r>
            <a:endParaRPr lang="en-CA" altLang="fr-FR" sz="3600" dirty="0">
              <a:latin typeface="+mn-lt"/>
              <a:cs typeface="Aparajita" panose="020B0604020202020204"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chemeClr val="tx1"/>
                </a:solidFill>
                <a:latin typeface="Arial Narrow" pitchFamily="34" charset="0"/>
                <a:ea typeface="ＭＳ Ｐゴシック" pitchFamily="48" charset="-128"/>
              </a:defRPr>
            </a:lvl1pPr>
            <a:lvl2pPr marL="742950" indent="-285750" eaLnBrk="0" hangingPunct="0">
              <a:spcBef>
                <a:spcPct val="20000"/>
              </a:spcBef>
              <a:buChar char="–"/>
              <a:defRPr sz="2400">
                <a:solidFill>
                  <a:schemeClr val="tx1"/>
                </a:solidFill>
                <a:latin typeface="Arial Narrow" pitchFamily="34" charset="0"/>
                <a:ea typeface="ＭＳ Ｐゴシック" pitchFamily="48" charset="-128"/>
              </a:defRPr>
            </a:lvl2pPr>
            <a:lvl3pPr marL="1143000" indent="-228600" eaLnBrk="0" hangingPunct="0">
              <a:spcBef>
                <a:spcPct val="20000"/>
              </a:spcBef>
              <a:buChar char="•"/>
              <a:defRPr>
                <a:solidFill>
                  <a:schemeClr val="tx1"/>
                </a:solidFill>
                <a:latin typeface="Arial Narrow" pitchFamily="34" charset="0"/>
                <a:ea typeface="ＭＳ Ｐゴシック" pitchFamily="48" charset="-128"/>
              </a:defRPr>
            </a:lvl3pPr>
            <a:lvl4pPr marL="1600200" indent="-228600" eaLnBrk="0" hangingPunct="0">
              <a:spcBef>
                <a:spcPct val="20000"/>
              </a:spcBef>
              <a:buChar char="–"/>
              <a:defRPr sz="1400">
                <a:solidFill>
                  <a:schemeClr val="tx1"/>
                </a:solidFill>
                <a:latin typeface="Arial Narrow" pitchFamily="34" charset="0"/>
                <a:ea typeface="ＭＳ Ｐゴシック" pitchFamily="48" charset="-128"/>
              </a:defRPr>
            </a:lvl4pPr>
            <a:lvl5pPr marL="2057400" indent="-228600" eaLnBrk="0" hangingPunct="0">
              <a:spcBef>
                <a:spcPct val="20000"/>
              </a:spcBef>
              <a:buChar char="»"/>
              <a:defRPr sz="1200">
                <a:solidFill>
                  <a:schemeClr val="tx1"/>
                </a:solidFill>
                <a:latin typeface="Arial Narrow" pitchFamily="34" charset="0"/>
                <a:ea typeface="ＭＳ Ｐゴシック" pitchFamily="48" charset="-128"/>
              </a:defRPr>
            </a:lvl5pPr>
            <a:lvl6pPr marL="25146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6pPr>
            <a:lvl7pPr marL="29718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7pPr>
            <a:lvl8pPr marL="34290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8pPr>
            <a:lvl9pPr marL="38862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9pPr>
          </a:lstStyle>
          <a:p>
            <a:pPr>
              <a:spcBef>
                <a:spcPct val="0"/>
              </a:spcBef>
              <a:buFontTx/>
              <a:buNone/>
            </a:pPr>
            <a:endParaRPr lang="fr-CA" altLang="fr-FR" sz="2400">
              <a:latin typeface="Arial" charset="0"/>
            </a:endParaRPr>
          </a:p>
        </p:txBody>
      </p:sp>
      <p:graphicFrame>
        <p:nvGraphicFramePr>
          <p:cNvPr id="4" name="Objet 1"/>
          <p:cNvGraphicFramePr>
            <a:graphicFrameLocks noChangeAspect="1"/>
          </p:cNvGraphicFramePr>
          <p:nvPr>
            <p:extLst>
              <p:ext uri="{D42A27DB-BD31-4B8C-83A1-F6EECF244321}">
                <p14:modId xmlns:p14="http://schemas.microsoft.com/office/powerpoint/2010/main" val="1812762051"/>
              </p:ext>
            </p:extLst>
          </p:nvPr>
        </p:nvGraphicFramePr>
        <p:xfrm>
          <a:off x="1885950" y="1244600"/>
          <a:ext cx="5760000" cy="4392792"/>
        </p:xfrm>
        <a:graphic>
          <a:graphicData uri="http://schemas.openxmlformats.org/presentationml/2006/ole">
            <mc:AlternateContent xmlns:mc="http://schemas.openxmlformats.org/markup-compatibility/2006">
              <mc:Choice xmlns:v="urn:schemas-microsoft-com:vml" Requires="v">
                <p:oleObj name="SPW 12.0 Graph" r:id="rId2" imgW="4219477" imgH="3209760" progId="SigmaPlotGraphicObject.11">
                  <p:embed/>
                </p:oleObj>
              </mc:Choice>
              <mc:Fallback>
                <p:oleObj name="SPW 12.0 Graph" r:id="rId2" imgW="4219477" imgH="3209760" progId="SigmaPlotGraphicObject.11">
                  <p:embed/>
                  <p:pic>
                    <p:nvPicPr>
                      <p:cNvPr id="4" name="Objet 1"/>
                      <p:cNvPicPr>
                        <a:picLocks noChangeAspect="1" noChangeArrowheads="1"/>
                      </p:cNvPicPr>
                      <p:nvPr/>
                    </p:nvPicPr>
                    <p:blipFill>
                      <a:blip r:embed="rId3"/>
                      <a:srcRect/>
                      <a:stretch>
                        <a:fillRect/>
                      </a:stretch>
                    </p:blipFill>
                    <p:spPr bwMode="auto">
                      <a:xfrm>
                        <a:off x="1885950" y="1244600"/>
                        <a:ext cx="5760000" cy="439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p:cNvSpPr txBox="1">
            <a:spLocks noChangeArrowheads="1"/>
          </p:cNvSpPr>
          <p:nvPr/>
        </p:nvSpPr>
        <p:spPr bwMode="auto">
          <a:xfrm>
            <a:off x="5613400" y="5889625"/>
            <a:ext cx="3387726"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2000" kern="0" dirty="0">
                <a:cs typeface="Aparajita" panose="020B0604020202020204" pitchFamily="34" charset="0"/>
              </a:rPr>
              <a:t>Interaction </a:t>
            </a:r>
            <a:r>
              <a:rPr lang="fr-CA" altLang="fr-FR" sz="2000" kern="0" dirty="0" err="1">
                <a:cs typeface="Aparajita" panose="020B0604020202020204" pitchFamily="34" charset="0"/>
              </a:rPr>
              <a:t>NxP</a:t>
            </a:r>
            <a:r>
              <a:rPr lang="fr-CA" altLang="fr-FR" sz="2000" kern="0" dirty="0">
                <a:cs typeface="Aparajita" panose="020B0604020202020204" pitchFamily="34" charset="0"/>
              </a:rPr>
              <a:t>: P&lt;0.03</a:t>
            </a:r>
            <a:endParaRPr lang="fr-FR" altLang="fr-FR" sz="2000" kern="0" dirty="0">
              <a:cs typeface="Aparajita" panose="020B0604020202020204" pitchFamily="34" charset="0"/>
            </a:endParaRPr>
          </a:p>
        </p:txBody>
      </p:sp>
    </p:spTree>
    <p:extLst>
      <p:ext uri="{BB962C8B-B14F-4D97-AF65-F5344CB8AC3E}">
        <p14:creationId xmlns:p14="http://schemas.microsoft.com/office/powerpoint/2010/main" val="149212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chemeClr val="tx1"/>
                </a:solidFill>
                <a:latin typeface="Arial Narrow" pitchFamily="34" charset="0"/>
                <a:ea typeface="ＭＳ Ｐゴシック" pitchFamily="48" charset="-128"/>
              </a:defRPr>
            </a:lvl1pPr>
            <a:lvl2pPr marL="742950" indent="-285750" eaLnBrk="0" hangingPunct="0">
              <a:spcBef>
                <a:spcPct val="20000"/>
              </a:spcBef>
              <a:buChar char="–"/>
              <a:defRPr sz="2400">
                <a:solidFill>
                  <a:schemeClr val="tx1"/>
                </a:solidFill>
                <a:latin typeface="Arial Narrow" pitchFamily="34" charset="0"/>
                <a:ea typeface="ＭＳ Ｐゴシック" pitchFamily="48" charset="-128"/>
              </a:defRPr>
            </a:lvl2pPr>
            <a:lvl3pPr marL="1143000" indent="-228600" eaLnBrk="0" hangingPunct="0">
              <a:spcBef>
                <a:spcPct val="20000"/>
              </a:spcBef>
              <a:buChar char="•"/>
              <a:defRPr>
                <a:solidFill>
                  <a:schemeClr val="tx1"/>
                </a:solidFill>
                <a:latin typeface="Arial Narrow" pitchFamily="34" charset="0"/>
                <a:ea typeface="ＭＳ Ｐゴシック" pitchFamily="48" charset="-128"/>
              </a:defRPr>
            </a:lvl3pPr>
            <a:lvl4pPr marL="1600200" indent="-228600" eaLnBrk="0" hangingPunct="0">
              <a:spcBef>
                <a:spcPct val="20000"/>
              </a:spcBef>
              <a:buChar char="–"/>
              <a:defRPr sz="1400">
                <a:solidFill>
                  <a:schemeClr val="tx1"/>
                </a:solidFill>
                <a:latin typeface="Arial Narrow" pitchFamily="34" charset="0"/>
                <a:ea typeface="ＭＳ Ｐゴシック" pitchFamily="48" charset="-128"/>
              </a:defRPr>
            </a:lvl4pPr>
            <a:lvl5pPr marL="2057400" indent="-228600" eaLnBrk="0" hangingPunct="0">
              <a:spcBef>
                <a:spcPct val="20000"/>
              </a:spcBef>
              <a:buChar char="»"/>
              <a:defRPr sz="1200">
                <a:solidFill>
                  <a:schemeClr val="tx1"/>
                </a:solidFill>
                <a:latin typeface="Arial Narrow" pitchFamily="34" charset="0"/>
                <a:ea typeface="ＭＳ Ｐゴシック" pitchFamily="48" charset="-128"/>
              </a:defRPr>
            </a:lvl5pPr>
            <a:lvl6pPr marL="25146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6pPr>
            <a:lvl7pPr marL="29718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7pPr>
            <a:lvl8pPr marL="34290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8pPr>
            <a:lvl9pPr marL="38862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9pPr>
          </a:lstStyle>
          <a:p>
            <a:pPr>
              <a:spcBef>
                <a:spcPct val="0"/>
              </a:spcBef>
              <a:buFontTx/>
              <a:buNone/>
            </a:pPr>
            <a:endParaRPr lang="fr-CA" altLang="fr-FR" sz="2400">
              <a:latin typeface="Arial" charset="0"/>
            </a:endParaRPr>
          </a:p>
        </p:txBody>
      </p:sp>
      <p:sp>
        <p:nvSpPr>
          <p:cNvPr id="4" name="Rectangle 3"/>
          <p:cNvSpPr txBox="1">
            <a:spLocks noChangeArrowheads="1"/>
          </p:cNvSpPr>
          <p:nvPr/>
        </p:nvSpPr>
        <p:spPr bwMode="auto">
          <a:xfrm>
            <a:off x="7523804" y="6373002"/>
            <a:ext cx="1026263"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2000" kern="0" dirty="0">
                <a:cs typeface="Aparajita" panose="020B0604020202020204" pitchFamily="34" charset="0"/>
              </a:rPr>
              <a:t>P&lt;0.37</a:t>
            </a:r>
            <a:endParaRPr lang="fr-FR" altLang="fr-FR" sz="2000" kern="0" dirty="0">
              <a:cs typeface="Aparajita" panose="020B0604020202020204" pitchFamily="34" charset="0"/>
            </a:endParaRPr>
          </a:p>
        </p:txBody>
      </p:sp>
      <p:sp>
        <p:nvSpPr>
          <p:cNvPr id="5" name="Rectangle 2"/>
          <p:cNvSpPr>
            <a:spLocks noGrp="1" noChangeArrowheads="1"/>
          </p:cNvSpPr>
          <p:nvPr>
            <p:ph type="title"/>
          </p:nvPr>
        </p:nvSpPr>
        <p:spPr>
          <a:xfrm>
            <a:off x="685800" y="0"/>
            <a:ext cx="7772400" cy="914400"/>
          </a:xfrm>
        </p:spPr>
        <p:txBody>
          <a:bodyPr/>
          <a:lstStyle/>
          <a:p>
            <a:pPr eaLnBrk="1" hangingPunct="1"/>
            <a:r>
              <a:rPr lang="fr-CA" altLang="fr-FR" sz="3600" dirty="0">
                <a:latin typeface="+mn-lt"/>
                <a:cs typeface="Aparajita" panose="020B0604020202020204" pitchFamily="34" charset="0"/>
              </a:rPr>
              <a:t>Résultats – Rendements en fruits</a:t>
            </a:r>
            <a:endParaRPr lang="en-CA" altLang="fr-FR" sz="3600" dirty="0">
              <a:latin typeface="+mn-lt"/>
              <a:cs typeface="Aparajita" panose="020B0604020202020204" pitchFamily="34" charset="0"/>
            </a:endParaRPr>
          </a:p>
        </p:txBody>
      </p:sp>
      <p:graphicFrame>
        <p:nvGraphicFramePr>
          <p:cNvPr id="6" name="Objet 5">
            <a:extLst>
              <a:ext uri="{FF2B5EF4-FFF2-40B4-BE49-F238E27FC236}">
                <a16:creationId xmlns:a16="http://schemas.microsoft.com/office/drawing/2014/main" id="{4049898B-4E69-FB68-ECB6-B179EBAC4F26}"/>
              </a:ext>
            </a:extLst>
          </p:cNvPr>
          <p:cNvGraphicFramePr>
            <a:graphicFrameLocks noChangeAspect="1"/>
          </p:cNvGraphicFramePr>
          <p:nvPr>
            <p:extLst>
              <p:ext uri="{D42A27DB-BD31-4B8C-83A1-F6EECF244321}">
                <p14:modId xmlns:p14="http://schemas.microsoft.com/office/powerpoint/2010/main" val="2039165112"/>
              </p:ext>
            </p:extLst>
          </p:nvPr>
        </p:nvGraphicFramePr>
        <p:xfrm>
          <a:off x="879566" y="914400"/>
          <a:ext cx="6881046" cy="5425171"/>
        </p:xfrm>
        <a:graphic>
          <a:graphicData uri="http://schemas.openxmlformats.org/presentationml/2006/ole">
            <mc:AlternateContent xmlns:mc="http://schemas.openxmlformats.org/markup-compatibility/2006">
              <mc:Choice xmlns:v="urn:schemas-microsoft-com:vml" Requires="v">
                <p:oleObj name="SPW 15.0 Graph" r:id="rId2" imgW="5484940" imgH="4323670" progId="SigmaPlotGraphicObject.15">
                  <p:embed/>
                </p:oleObj>
              </mc:Choice>
              <mc:Fallback>
                <p:oleObj name="SPW 15.0 Graph" r:id="rId2" imgW="5484940" imgH="4323670" progId="SigmaPlotGraphicObject.15">
                  <p:embed/>
                  <p:pic>
                    <p:nvPicPr>
                      <p:cNvPr id="6" name="Objet 5">
                        <a:extLst>
                          <a:ext uri="{FF2B5EF4-FFF2-40B4-BE49-F238E27FC236}">
                            <a16:creationId xmlns:a16="http://schemas.microsoft.com/office/drawing/2014/main" id="{4049898B-4E69-FB68-ECB6-B179EBAC4F26}"/>
                          </a:ext>
                        </a:extLst>
                      </p:cNvPr>
                      <p:cNvPicPr/>
                      <p:nvPr/>
                    </p:nvPicPr>
                    <p:blipFill>
                      <a:blip r:embed="rId3"/>
                      <a:stretch>
                        <a:fillRect/>
                      </a:stretch>
                    </p:blipFill>
                    <p:spPr>
                      <a:xfrm>
                        <a:off x="879566" y="914400"/>
                        <a:ext cx="6881046" cy="5425171"/>
                      </a:xfrm>
                      <a:prstGeom prst="rect">
                        <a:avLst/>
                      </a:prstGeom>
                    </p:spPr>
                  </p:pic>
                </p:oleObj>
              </mc:Fallback>
            </mc:AlternateContent>
          </a:graphicData>
        </a:graphic>
      </p:graphicFrame>
    </p:spTree>
    <p:extLst>
      <p:ext uri="{BB962C8B-B14F-4D97-AF65-F5344CB8AC3E}">
        <p14:creationId xmlns:p14="http://schemas.microsoft.com/office/powerpoint/2010/main" val="372340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7721" y="849432"/>
            <a:ext cx="7936331" cy="298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har char="•"/>
              <a:defRPr sz="2800">
                <a:solidFill>
                  <a:schemeClr val="tx1"/>
                </a:solidFill>
                <a:latin typeface="Arial Narrow" pitchFamily="34" charset="0"/>
                <a:ea typeface="ＭＳ Ｐゴシック" pitchFamily="48" charset="-128"/>
              </a:defRPr>
            </a:lvl1pPr>
            <a:lvl2pPr marL="742950" indent="-285750" eaLnBrk="0" hangingPunct="0">
              <a:spcBef>
                <a:spcPct val="20000"/>
              </a:spcBef>
              <a:buChar char="–"/>
              <a:defRPr sz="2400">
                <a:solidFill>
                  <a:schemeClr val="tx1"/>
                </a:solidFill>
                <a:latin typeface="Arial Narrow" pitchFamily="34" charset="0"/>
                <a:ea typeface="ＭＳ Ｐゴシック" pitchFamily="48" charset="-128"/>
              </a:defRPr>
            </a:lvl2pPr>
            <a:lvl3pPr marL="1143000" indent="-228600" eaLnBrk="0" hangingPunct="0">
              <a:spcBef>
                <a:spcPct val="20000"/>
              </a:spcBef>
              <a:buChar char="•"/>
              <a:defRPr>
                <a:solidFill>
                  <a:schemeClr val="tx1"/>
                </a:solidFill>
                <a:latin typeface="Arial Narrow" pitchFamily="34" charset="0"/>
                <a:ea typeface="ＭＳ Ｐゴシック" pitchFamily="48" charset="-128"/>
              </a:defRPr>
            </a:lvl3pPr>
            <a:lvl4pPr marL="1600200" indent="-228600" eaLnBrk="0" hangingPunct="0">
              <a:spcBef>
                <a:spcPct val="20000"/>
              </a:spcBef>
              <a:buChar char="–"/>
              <a:defRPr sz="1400">
                <a:solidFill>
                  <a:schemeClr val="tx1"/>
                </a:solidFill>
                <a:latin typeface="Arial Narrow" pitchFamily="34" charset="0"/>
                <a:ea typeface="ＭＳ Ｐゴシック" pitchFamily="48" charset="-128"/>
              </a:defRPr>
            </a:lvl4pPr>
            <a:lvl5pPr marL="2057400" indent="-228600" eaLnBrk="0" hangingPunct="0">
              <a:spcBef>
                <a:spcPct val="20000"/>
              </a:spcBef>
              <a:buChar char="»"/>
              <a:defRPr sz="1200">
                <a:solidFill>
                  <a:schemeClr val="tx1"/>
                </a:solidFill>
                <a:latin typeface="Arial Narrow" pitchFamily="34" charset="0"/>
                <a:ea typeface="ＭＳ Ｐゴシック" pitchFamily="48" charset="-128"/>
              </a:defRPr>
            </a:lvl5pPr>
            <a:lvl6pPr marL="25146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6pPr>
            <a:lvl7pPr marL="29718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7pPr>
            <a:lvl8pPr marL="34290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8pPr>
            <a:lvl9pPr marL="38862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9pPr>
          </a:lstStyle>
          <a:p>
            <a:pPr eaLnBrk="1" hangingPunct="1">
              <a:lnSpc>
                <a:spcPct val="90000"/>
              </a:lnSpc>
            </a:pPr>
            <a:r>
              <a:rPr lang="fr-CA" altLang="fr-FR" sz="3200" dirty="0">
                <a:latin typeface="+mn-lt"/>
                <a:cs typeface="Aparajita" panose="020B0604020202020204" pitchFamily="34" charset="0"/>
              </a:rPr>
              <a:t>Effet positif du N:</a:t>
            </a:r>
          </a:p>
          <a:p>
            <a:pPr lvl="1" eaLnBrk="1" hangingPunct="1">
              <a:lnSpc>
                <a:spcPct val="90000"/>
              </a:lnSpc>
              <a:buFontTx/>
              <a:buChar char="•"/>
            </a:pPr>
            <a:r>
              <a:rPr lang="fr-CA" altLang="fr-FR" sz="2800" dirty="0">
                <a:latin typeface="+mn-lt"/>
                <a:cs typeface="Aparajita" panose="020B0604020202020204" pitchFamily="34" charset="0"/>
              </a:rPr>
              <a:t>N : </a:t>
            </a:r>
            <a:r>
              <a:rPr lang="fr-CA" altLang="fr-FR" sz="2800" dirty="0" err="1">
                <a:latin typeface="+mn-lt"/>
                <a:cs typeface="Aparajita" panose="020B0604020202020204" pitchFamily="34" charset="0"/>
              </a:rPr>
              <a:t>Nop</a:t>
            </a:r>
            <a:r>
              <a:rPr lang="fr-CA" altLang="fr-FR" sz="2800" dirty="0">
                <a:latin typeface="+mn-lt"/>
                <a:cs typeface="Aparajita" panose="020B0604020202020204" pitchFamily="34" charset="0"/>
              </a:rPr>
              <a:t> 60 kg ha</a:t>
            </a:r>
            <a:r>
              <a:rPr lang="fr-CA" altLang="fr-FR" sz="2800" baseline="30000" dirty="0">
                <a:latin typeface="+mn-lt"/>
                <a:cs typeface="Aparajita" panose="020B0604020202020204" pitchFamily="34" charset="0"/>
              </a:rPr>
              <a:t>-1</a:t>
            </a:r>
            <a:r>
              <a:rPr lang="fr-CA" altLang="fr-FR" sz="2800" dirty="0">
                <a:latin typeface="+mn-lt"/>
                <a:cs typeface="Aparajita" panose="020B0604020202020204" pitchFamily="34" charset="0"/>
              </a:rPr>
              <a:t>, augmentation des rendements de 43 % </a:t>
            </a:r>
          </a:p>
          <a:p>
            <a:pPr lvl="1" eaLnBrk="1" hangingPunct="1">
              <a:lnSpc>
                <a:spcPct val="90000"/>
              </a:lnSpc>
              <a:buFontTx/>
              <a:buChar char="•"/>
            </a:pPr>
            <a:r>
              <a:rPr lang="fr-CA" altLang="fr-FR" sz="2800" dirty="0">
                <a:latin typeface="+mn-lt"/>
                <a:cs typeface="Aparajita" panose="020B0604020202020204" pitchFamily="34" charset="0"/>
              </a:rPr>
              <a:t>Interaction entre le N et le P:</a:t>
            </a:r>
          </a:p>
          <a:p>
            <a:pPr lvl="2" eaLnBrk="1" hangingPunct="1">
              <a:lnSpc>
                <a:spcPct val="90000"/>
              </a:lnSpc>
            </a:pPr>
            <a:r>
              <a:rPr lang="fr-CA" altLang="fr-FR" sz="2400" dirty="0">
                <a:latin typeface="+mn-lt"/>
                <a:cs typeface="Aparajita" panose="020B0604020202020204" pitchFamily="34" charset="0"/>
              </a:rPr>
              <a:t>Au-dessus de  60 kg N ha</a:t>
            </a:r>
            <a:r>
              <a:rPr lang="fr-CA" altLang="fr-FR" sz="2400" baseline="30000" dirty="0">
                <a:latin typeface="+mn-lt"/>
                <a:cs typeface="Aparajita" panose="020B0604020202020204" pitchFamily="34" charset="0"/>
              </a:rPr>
              <a:t>-1</a:t>
            </a:r>
            <a:r>
              <a:rPr lang="fr-CA" altLang="fr-FR" sz="2400" dirty="0">
                <a:latin typeface="+mn-lt"/>
                <a:cs typeface="Aparajita" panose="020B0604020202020204" pitchFamily="34" charset="0"/>
              </a:rPr>
              <a:t>;</a:t>
            </a:r>
          </a:p>
          <a:p>
            <a:pPr eaLnBrk="1" hangingPunct="1">
              <a:lnSpc>
                <a:spcPct val="90000"/>
              </a:lnSpc>
            </a:pPr>
            <a:r>
              <a:rPr lang="fr-CA" altLang="fr-FR" sz="3200" dirty="0">
                <a:latin typeface="+mn-lt"/>
                <a:cs typeface="Aparajita" panose="020B0604020202020204" pitchFamily="34" charset="0"/>
              </a:rPr>
              <a:t>Pas d’effet du K:</a:t>
            </a:r>
          </a:p>
          <a:p>
            <a:pPr lvl="1" eaLnBrk="1" hangingPunct="1">
              <a:lnSpc>
                <a:spcPct val="90000"/>
              </a:lnSpc>
              <a:buFontTx/>
              <a:buChar char="•"/>
            </a:pPr>
            <a:r>
              <a:rPr lang="fr-CA" altLang="fr-FR" sz="2800" dirty="0">
                <a:latin typeface="+mn-lt"/>
                <a:cs typeface="Aparajita" panose="020B0604020202020204" pitchFamily="34" charset="0"/>
              </a:rPr>
              <a:t>Sur les rendements;</a:t>
            </a:r>
          </a:p>
          <a:p>
            <a:pPr lvl="1" eaLnBrk="1" hangingPunct="1">
              <a:lnSpc>
                <a:spcPct val="90000"/>
              </a:lnSpc>
              <a:buFontTx/>
              <a:buChar char="•"/>
            </a:pPr>
            <a:r>
              <a:rPr lang="fr-CA" altLang="fr-FR" sz="2800" dirty="0">
                <a:latin typeface="+mn-lt"/>
                <a:cs typeface="Aparajita" panose="020B0604020202020204" pitchFamily="34" charset="0"/>
              </a:rPr>
              <a:t>Interaction avec le N:  au-dessus de 60 kg N ha</a:t>
            </a:r>
            <a:r>
              <a:rPr lang="fr-CA" altLang="fr-FR" sz="2800" baseline="30000" dirty="0">
                <a:latin typeface="+mn-lt"/>
                <a:cs typeface="Aparajita" panose="020B0604020202020204" pitchFamily="34" charset="0"/>
              </a:rPr>
              <a:t>-1</a:t>
            </a:r>
            <a:r>
              <a:rPr lang="fr-CA" altLang="fr-FR" sz="2800" dirty="0">
                <a:latin typeface="+mn-lt"/>
                <a:cs typeface="Aparajita" panose="020B0604020202020204" pitchFamily="34" charset="0"/>
              </a:rPr>
              <a:t>, avec 60 et 90 kg K</a:t>
            </a:r>
            <a:r>
              <a:rPr lang="fr-CA" altLang="fr-FR" sz="2800" baseline="-25000" dirty="0">
                <a:latin typeface="+mn-lt"/>
                <a:cs typeface="Aparajita" panose="020B0604020202020204" pitchFamily="34" charset="0"/>
              </a:rPr>
              <a:t>2</a:t>
            </a:r>
            <a:r>
              <a:rPr lang="fr-CA" altLang="fr-FR" sz="2800" dirty="0">
                <a:latin typeface="+mn-lt"/>
                <a:cs typeface="Aparajita" panose="020B0604020202020204" pitchFamily="34" charset="0"/>
              </a:rPr>
              <a:t>O ha</a:t>
            </a:r>
            <a:r>
              <a:rPr lang="fr-CA" altLang="fr-FR" sz="2800" baseline="30000" dirty="0">
                <a:latin typeface="+mn-lt"/>
                <a:cs typeface="Aparajita" panose="020B0604020202020204" pitchFamily="34" charset="0"/>
              </a:rPr>
              <a:t>-1</a:t>
            </a:r>
            <a:r>
              <a:rPr lang="fr-CA" altLang="fr-FR" sz="2800" dirty="0">
                <a:latin typeface="+mn-lt"/>
                <a:cs typeface="Aparajita" panose="020B0604020202020204" pitchFamily="34" charset="0"/>
              </a:rPr>
              <a:t>, diminution des rendements.</a:t>
            </a:r>
          </a:p>
          <a:p>
            <a:pPr eaLnBrk="1" hangingPunct="1"/>
            <a:endParaRPr lang="fr-CA" altLang="fr-FR" sz="3200" dirty="0">
              <a:latin typeface="+mn-lt"/>
              <a:cs typeface="Aparajita" panose="020B0604020202020204" pitchFamily="34" charset="0"/>
            </a:endParaRPr>
          </a:p>
        </p:txBody>
      </p:sp>
    </p:spTree>
    <p:extLst>
      <p:ext uri="{BB962C8B-B14F-4D97-AF65-F5344CB8AC3E}">
        <p14:creationId xmlns:p14="http://schemas.microsoft.com/office/powerpoint/2010/main" val="42580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773" y="1854063"/>
            <a:ext cx="8332987" cy="646331"/>
          </a:xfrm>
          <a:prstGeom prst="rect">
            <a:avLst/>
          </a:prstGeom>
        </p:spPr>
        <p:txBody>
          <a:bodyPr wrap="none">
            <a:spAutoFit/>
          </a:bodyPr>
          <a:lstStyle/>
          <a:p>
            <a:r>
              <a:rPr lang="fr-CA" sz="3600" b="1" dirty="0"/>
              <a:t>Zones d’aménagement et fertilisation en N</a:t>
            </a:r>
          </a:p>
        </p:txBody>
      </p:sp>
      <p:sp>
        <p:nvSpPr>
          <p:cNvPr id="3" name="ZoneTexte 2"/>
          <p:cNvSpPr txBox="1"/>
          <p:nvPr/>
        </p:nvSpPr>
        <p:spPr>
          <a:xfrm>
            <a:off x="1630392" y="3380308"/>
            <a:ext cx="6165599" cy="646331"/>
          </a:xfrm>
          <a:prstGeom prst="rect">
            <a:avLst/>
          </a:prstGeom>
          <a:noFill/>
        </p:spPr>
        <p:txBody>
          <a:bodyPr wrap="none" rtlCol="0">
            <a:spAutoFit/>
          </a:bodyPr>
          <a:lstStyle/>
          <a:p>
            <a:r>
              <a:rPr lang="fr-CA" dirty="0"/>
              <a:t>Jean Lafond, Athyna Cambouris, Noura Ziadi et Julie Lajeunesse </a:t>
            </a:r>
          </a:p>
          <a:p>
            <a:endParaRPr lang="fr-CA" dirty="0"/>
          </a:p>
        </p:txBody>
      </p:sp>
      <p:sp>
        <p:nvSpPr>
          <p:cNvPr id="4" name="Rectangle 3"/>
          <p:cNvSpPr/>
          <p:nvPr/>
        </p:nvSpPr>
        <p:spPr>
          <a:xfrm>
            <a:off x="2564755" y="6010751"/>
            <a:ext cx="6668220" cy="461729"/>
          </a:xfrm>
          <a:prstGeom prst="rect">
            <a:avLst/>
          </a:prstGeom>
        </p:spPr>
        <p:txBody>
          <a:bodyPr wrap="square">
            <a:spAutoFit/>
          </a:bodyPr>
          <a:lstStyle/>
          <a:p>
            <a:pPr algn="just">
              <a:lnSpc>
                <a:spcPct val="200000"/>
              </a:lnSpc>
              <a:spcAft>
                <a:spcPts val="1200"/>
              </a:spcAft>
            </a:pPr>
            <a:r>
              <a:rPr lang="en-CA" sz="1400" dirty="0">
                <a:latin typeface="Times New Roman" panose="02020603050405020304" pitchFamily="18" charset="0"/>
                <a:ea typeface="Calibri" panose="020F0502020204030204" pitchFamily="34" charset="0"/>
                <a:cs typeface="Times New Roman" panose="02020603050405020304" pitchFamily="18" charset="0"/>
              </a:rPr>
              <a:t>Nitrogen fertilization in wild blueberry : Effects of soil conditions. En </a:t>
            </a:r>
            <a:r>
              <a:rPr lang="en-CA" sz="1400" dirty="0" err="1">
                <a:latin typeface="Times New Roman" panose="02020603050405020304" pitchFamily="18" charset="0"/>
                <a:ea typeface="Calibri" panose="020F0502020204030204" pitchFamily="34" charset="0"/>
                <a:cs typeface="Times New Roman" panose="02020603050405020304" pitchFamily="18" charset="0"/>
              </a:rPr>
              <a:t>préparation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74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sz="3600" b="1" dirty="0" err="1">
                <a:latin typeface="+mn-lt"/>
                <a:ea typeface="ＭＳ Ｐゴシック" panose="020B0600070205080204" pitchFamily="34" charset="-128"/>
              </a:rPr>
              <a:t>Problématique</a:t>
            </a:r>
            <a:endParaRPr lang="en-US" altLang="en-US" sz="3600" b="1" dirty="0">
              <a:latin typeface="+mn-lt"/>
              <a:ea typeface="ＭＳ Ｐゴシック" panose="020B0600070205080204" pitchFamily="34" charset="-128"/>
            </a:endParaRPr>
          </a:p>
        </p:txBody>
      </p:sp>
      <p:sp>
        <p:nvSpPr>
          <p:cNvPr id="35843" name="Content Placeholder 2"/>
          <p:cNvSpPr>
            <a:spLocks noGrp="1"/>
          </p:cNvSpPr>
          <p:nvPr>
            <p:ph idx="1"/>
          </p:nvPr>
        </p:nvSpPr>
        <p:spPr>
          <a:xfrm>
            <a:off x="628650" y="1842251"/>
            <a:ext cx="7886700" cy="4351338"/>
          </a:xfrm>
        </p:spPr>
        <p:txBody>
          <a:bodyPr>
            <a:normAutofit/>
          </a:bodyPr>
          <a:lstStyle/>
          <a:p>
            <a:pPr eaLnBrk="1" hangingPunct="1"/>
            <a:r>
              <a:rPr lang="en-US" altLang="en-US" dirty="0" err="1">
                <a:ea typeface="ＭＳ Ｐゴシック" panose="020B0600070205080204" pitchFamily="34" charset="-128"/>
              </a:rPr>
              <a:t>Gestion</a:t>
            </a:r>
            <a:r>
              <a:rPr lang="en-US" altLang="en-US" dirty="0">
                <a:ea typeface="ＭＳ Ｐゴシック" panose="020B0600070205080204" pitchFamily="34" charset="-128"/>
              </a:rPr>
              <a:t> </a:t>
            </a:r>
            <a:r>
              <a:rPr lang="en-US" altLang="en-US" dirty="0" err="1">
                <a:ea typeface="ＭＳ Ｐゴシック" panose="020B0600070205080204" pitchFamily="34" charset="-128"/>
              </a:rPr>
              <a:t>uniforme</a:t>
            </a:r>
            <a:r>
              <a:rPr lang="en-US" altLang="en-US" dirty="0">
                <a:ea typeface="ＭＳ Ｐゴシック" panose="020B0600070205080204" pitchFamily="34" charset="-128"/>
              </a:rPr>
              <a:t> des champs:</a:t>
            </a:r>
          </a:p>
          <a:p>
            <a:pPr lvl="1"/>
            <a:r>
              <a:rPr lang="en-US" altLang="en-US" dirty="0" err="1">
                <a:ea typeface="ＭＳ Ｐゴシック" panose="020B0600070205080204" pitchFamily="34" charset="-128"/>
              </a:rPr>
              <a:t>Coûts</a:t>
            </a:r>
            <a:r>
              <a:rPr lang="en-US" altLang="en-US" dirty="0">
                <a:ea typeface="ＭＳ Ｐゴシック" panose="020B0600070205080204" pitchFamily="34" charset="-128"/>
              </a:rPr>
              <a:t> </a:t>
            </a:r>
            <a:r>
              <a:rPr lang="en-US" altLang="en-US" dirty="0" err="1">
                <a:ea typeface="ＭＳ Ｐゴシック" panose="020B0600070205080204" pitchFamily="34" charset="-128"/>
              </a:rPr>
              <a:t>élevés</a:t>
            </a:r>
            <a:r>
              <a:rPr lang="en-US" altLang="en-US" dirty="0">
                <a:ea typeface="ＭＳ Ｐゴシック" panose="020B0600070205080204" pitchFamily="34" charset="-128"/>
              </a:rPr>
              <a:t>: </a:t>
            </a:r>
            <a:r>
              <a:rPr lang="en-US" altLang="en-US" dirty="0" err="1">
                <a:ea typeface="ＭＳ Ｐゴシック" panose="020B0600070205080204" pitchFamily="34" charset="-128"/>
              </a:rPr>
              <a:t>produits</a:t>
            </a:r>
            <a:r>
              <a:rPr lang="en-US" altLang="en-US" dirty="0">
                <a:ea typeface="ＭＳ Ｐゴシック" panose="020B0600070205080204" pitchFamily="34" charset="-128"/>
              </a:rPr>
              <a:t> </a:t>
            </a:r>
            <a:r>
              <a:rPr lang="en-US" altLang="en-US" dirty="0" err="1">
                <a:ea typeface="ＭＳ Ｐゴシック" panose="020B0600070205080204" pitchFamily="34" charset="-128"/>
              </a:rPr>
              <a:t>inutiles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mauvaises</a:t>
            </a:r>
            <a:r>
              <a:rPr lang="en-US" altLang="en-US" dirty="0">
                <a:ea typeface="ＭＳ Ｐゴシック" panose="020B0600070205080204" pitchFamily="34" charset="-128"/>
              </a:rPr>
              <a:t> doses, etc.</a:t>
            </a:r>
          </a:p>
          <a:p>
            <a:pPr eaLnBrk="1" hangingPunct="1"/>
            <a:r>
              <a:rPr lang="en-US" altLang="en-US" dirty="0">
                <a:ea typeface="ＭＳ Ｐゴシック" panose="020B0600070205080204" pitchFamily="34" charset="-128"/>
              </a:rPr>
              <a:t>Tentative de </a:t>
            </a:r>
            <a:r>
              <a:rPr lang="en-US" altLang="en-US" dirty="0" err="1">
                <a:ea typeface="ＭＳ Ｐゴシック" panose="020B0600070205080204" pitchFamily="34" charset="-128"/>
              </a:rPr>
              <a:t>gestion</a:t>
            </a:r>
            <a:r>
              <a:rPr lang="en-US" altLang="en-US" dirty="0">
                <a:ea typeface="ＭＳ Ｐゴシック" panose="020B0600070205080204" pitchFamily="34" charset="-128"/>
              </a:rPr>
              <a:t> </a:t>
            </a:r>
            <a:r>
              <a:rPr lang="en-US" altLang="en-US" dirty="0" err="1">
                <a:ea typeface="ＭＳ Ｐゴシック" panose="020B0600070205080204" pitchFamily="34" charset="-128"/>
              </a:rPr>
              <a:t>localisée</a:t>
            </a:r>
            <a:r>
              <a:rPr lang="en-US" altLang="en-US" dirty="0">
                <a:ea typeface="ＭＳ Ｐゴシック" panose="020B0600070205080204" pitchFamily="34" charset="-128"/>
              </a:rPr>
              <a:t>:</a:t>
            </a:r>
          </a:p>
          <a:p>
            <a:pPr lvl="1"/>
            <a:r>
              <a:rPr lang="en-US" altLang="en-US" dirty="0" err="1">
                <a:ea typeface="ＭＳ Ｐゴシック" panose="020B0600070205080204" pitchFamily="34" charset="-128"/>
              </a:rPr>
              <a:t>Réduction</a:t>
            </a:r>
            <a:r>
              <a:rPr lang="en-US" altLang="en-US" dirty="0">
                <a:ea typeface="ＭＳ Ｐゴシック" panose="020B0600070205080204" pitchFamily="34" charset="-128"/>
              </a:rPr>
              <a:t> de 14 à 33 % </a:t>
            </a:r>
            <a:r>
              <a:rPr lang="en-US" altLang="en-US" dirty="0" err="1">
                <a:ea typeface="ＭＳ Ｐゴシック" panose="020B0600070205080204" pitchFamily="34" charset="-128"/>
              </a:rPr>
              <a:t>d’herbicides</a:t>
            </a:r>
            <a:r>
              <a:rPr lang="en-US" altLang="en-US" dirty="0">
                <a:ea typeface="ＭＳ Ｐゴシック" panose="020B0600070205080204" pitchFamily="34" charset="-128"/>
              </a:rPr>
              <a:t> avec des applications </a:t>
            </a:r>
            <a:r>
              <a:rPr lang="en-US" altLang="en-US" dirty="0" err="1">
                <a:ea typeface="ＭＳ Ｐゴシック" panose="020B0600070205080204" pitchFamily="34" charset="-128"/>
              </a:rPr>
              <a:t>localisées</a:t>
            </a:r>
            <a:r>
              <a:rPr lang="en-US" altLang="en-US" dirty="0">
                <a:ea typeface="ＭＳ Ｐゴシック" panose="020B0600070205080204" pitchFamily="34" charset="-128"/>
              </a:rPr>
              <a:t> avec </a:t>
            </a:r>
            <a:r>
              <a:rPr lang="en-US" altLang="en-US" dirty="0" err="1">
                <a:ea typeface="ＭＳ Ｐゴシック" panose="020B0600070205080204" pitchFamily="34" charset="-128"/>
              </a:rPr>
              <a:t>capteur</a:t>
            </a:r>
            <a:r>
              <a:rPr lang="en-US" altLang="en-US" dirty="0">
                <a:ea typeface="ＭＳ Ｐゴシック" panose="020B0600070205080204" pitchFamily="34" charset="-128"/>
              </a:rPr>
              <a:t> </a:t>
            </a:r>
            <a:r>
              <a:rPr lang="en-US" altLang="en-US" dirty="0" err="1">
                <a:ea typeface="ＭＳ Ｐゴシック" panose="020B0600070205080204" pitchFamily="34" charset="-128"/>
              </a:rPr>
              <a:t>optique</a:t>
            </a:r>
            <a:r>
              <a:rPr lang="en-US" altLang="en-US" dirty="0">
                <a:ea typeface="ＭＳ Ｐゴシック" panose="020B0600070205080204" pitchFamily="34" charset="-128"/>
              </a:rPr>
              <a:t>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temps </a:t>
            </a:r>
            <a:r>
              <a:rPr lang="en-US" altLang="en-US" dirty="0" err="1">
                <a:ea typeface="ＭＳ Ｐゴシック" panose="020B0600070205080204" pitchFamily="34" charset="-128"/>
              </a:rPr>
              <a:t>réel</a:t>
            </a:r>
            <a:r>
              <a:rPr lang="en-US" altLang="en-US" dirty="0">
                <a:ea typeface="ＭＳ Ｐゴシック" panose="020B0600070205080204" pitchFamily="34" charset="-128"/>
              </a:rPr>
              <a:t> (Eau et al. 2013).</a:t>
            </a:r>
          </a:p>
        </p:txBody>
      </p:sp>
    </p:spTree>
    <p:extLst>
      <p:ext uri="{BB962C8B-B14F-4D97-AF65-F5344CB8AC3E}">
        <p14:creationId xmlns:p14="http://schemas.microsoft.com/office/powerpoint/2010/main" val="393751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sz="3600" b="1" dirty="0" err="1">
                <a:latin typeface="+mn-lt"/>
                <a:ea typeface="ＭＳ Ｐゴシック" panose="020B0600070205080204" pitchFamily="34" charset="-128"/>
              </a:rPr>
              <a:t>Problématique</a:t>
            </a:r>
            <a:endParaRPr lang="en-US" altLang="en-US" sz="3600" b="1" dirty="0">
              <a:latin typeface="+mn-lt"/>
              <a:ea typeface="ＭＳ Ｐゴシック" panose="020B0600070205080204" pitchFamily="34" charset="-128"/>
            </a:endParaRPr>
          </a:p>
        </p:txBody>
      </p:sp>
      <p:sp>
        <p:nvSpPr>
          <p:cNvPr id="35843" name="Content Placeholder 2"/>
          <p:cNvSpPr>
            <a:spLocks noGrp="1"/>
          </p:cNvSpPr>
          <p:nvPr>
            <p:ph idx="1"/>
          </p:nvPr>
        </p:nvSpPr>
        <p:spPr/>
        <p:txBody>
          <a:bodyPr>
            <a:normAutofit/>
          </a:bodyPr>
          <a:lstStyle/>
          <a:p>
            <a:pPr eaLnBrk="1" hangingPunct="1"/>
            <a:r>
              <a:rPr lang="en-US" altLang="en-US" dirty="0" err="1">
                <a:ea typeface="ＭＳ Ｐゴシック" panose="020B0600070205080204" pitchFamily="34" charset="-128"/>
              </a:rPr>
              <a:t>Aménagement</a:t>
            </a:r>
            <a:r>
              <a:rPr lang="en-US" altLang="en-US" dirty="0">
                <a:ea typeface="ＭＳ Ｐゴシック" panose="020B0600070205080204" pitchFamily="34" charset="-128"/>
              </a:rPr>
              <a:t> de zones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a:t>
            </a:r>
            <a:r>
              <a:rPr lang="en-US" altLang="en-US" dirty="0" err="1">
                <a:ea typeface="ＭＳ Ｐゴシック" panose="020B0600070205080204" pitchFamily="34" charset="-128"/>
              </a:rPr>
              <a:t>fonction</a:t>
            </a:r>
            <a:r>
              <a:rPr lang="en-US" altLang="en-US" dirty="0">
                <a:ea typeface="ＭＳ Ｐゴシック" panose="020B0600070205080204" pitchFamily="34" charset="-128"/>
              </a:rPr>
              <a:t> des </a:t>
            </a:r>
            <a:r>
              <a:rPr lang="en-US" altLang="en-US" dirty="0" err="1">
                <a:ea typeface="ＭＳ Ｐゴシック" panose="020B0600070205080204" pitchFamily="34" charset="-128"/>
              </a:rPr>
              <a:t>pentes</a:t>
            </a:r>
            <a:r>
              <a:rPr lang="en-US" altLang="en-US" dirty="0">
                <a:ea typeface="ＭＳ Ｐゴシック" panose="020B0600070205080204" pitchFamily="34" charset="-128"/>
              </a:rPr>
              <a:t>:</a:t>
            </a:r>
          </a:p>
          <a:p>
            <a:pPr lvl="1"/>
            <a:r>
              <a:rPr lang="en-US" altLang="en-US" dirty="0" err="1">
                <a:ea typeface="ＭＳ Ｐゴシック" panose="020B0600070205080204" pitchFamily="34" charset="-128"/>
              </a:rPr>
              <a:t>Stratégie</a:t>
            </a:r>
            <a:r>
              <a:rPr lang="en-US" altLang="en-US" dirty="0">
                <a:ea typeface="ＭＳ Ｐゴシック" panose="020B0600070205080204" pitchFamily="34" charset="-128"/>
              </a:rPr>
              <a:t>: </a:t>
            </a:r>
            <a:r>
              <a:rPr lang="en-US" altLang="en-US" dirty="0" err="1">
                <a:ea typeface="ＭＳ Ｐゴシック" panose="020B0600070205080204" pitchFamily="34" charset="-128"/>
              </a:rPr>
              <a:t>réduire</a:t>
            </a:r>
            <a:r>
              <a:rPr lang="en-US" altLang="en-US" dirty="0">
                <a:ea typeface="ＭＳ Ｐゴシック" panose="020B0600070205080204" pitchFamily="34" charset="-128"/>
              </a:rPr>
              <a:t> la dose </a:t>
            </a:r>
            <a:r>
              <a:rPr lang="en-US" altLang="en-US" dirty="0" err="1">
                <a:ea typeface="ＭＳ Ｐゴシック" panose="020B0600070205080204" pitchFamily="34" charset="-128"/>
              </a:rPr>
              <a:t>d’engrais</a:t>
            </a:r>
            <a:r>
              <a:rPr lang="en-US" altLang="en-US" dirty="0">
                <a:ea typeface="ＭＳ Ｐゴシック" panose="020B0600070205080204" pitchFamily="34" charset="-128"/>
              </a:rPr>
              <a:t> </a:t>
            </a:r>
            <a:r>
              <a:rPr lang="en-US" altLang="en-US" dirty="0" err="1">
                <a:ea typeface="ＭＳ Ｐゴシック" panose="020B0600070205080204" pitchFamily="34" charset="-128"/>
              </a:rPr>
              <a:t>selon</a:t>
            </a:r>
            <a:r>
              <a:rPr lang="en-US" altLang="en-US" dirty="0">
                <a:ea typeface="ＭＳ Ｐゴシック" panose="020B0600070205080204" pitchFamily="34" charset="-128"/>
              </a:rPr>
              <a:t> la </a:t>
            </a:r>
            <a:r>
              <a:rPr lang="en-US" altLang="en-US" dirty="0" err="1">
                <a:ea typeface="ＭＳ Ｐゴシック" panose="020B0600070205080204" pitchFamily="34" charset="-128"/>
              </a:rPr>
              <a:t>pente</a:t>
            </a:r>
            <a:r>
              <a:rPr lang="en-US" altLang="en-US" dirty="0">
                <a:ea typeface="ＭＳ Ｐゴシック" panose="020B0600070205080204" pitchFamily="34" charset="-128"/>
              </a:rPr>
              <a:t>:</a:t>
            </a:r>
          </a:p>
          <a:p>
            <a:pPr lvl="2"/>
            <a:r>
              <a:rPr lang="en-US" altLang="en-US" dirty="0" err="1">
                <a:ea typeface="ＭＳ Ｐゴシック" panose="020B0600070205080204" pitchFamily="34" charset="-128"/>
              </a:rPr>
              <a:t>soit</a:t>
            </a:r>
            <a:r>
              <a:rPr lang="en-US" altLang="en-US" dirty="0">
                <a:ea typeface="ＭＳ Ｐゴシック" panose="020B0600070205080204" pitchFamily="34" charset="-128"/>
              </a:rPr>
              <a:t> 100 % de la dose pour le haut de la </a:t>
            </a:r>
            <a:r>
              <a:rPr lang="en-US" altLang="en-US" dirty="0" err="1">
                <a:ea typeface="ＭＳ Ｐゴシック" panose="020B0600070205080204" pitchFamily="34" charset="-128"/>
              </a:rPr>
              <a:t>pente</a:t>
            </a:r>
            <a:r>
              <a:rPr lang="en-US" altLang="en-US" dirty="0">
                <a:ea typeface="ＭＳ Ｐゴシック" panose="020B0600070205080204" pitchFamily="34" charset="-128"/>
              </a:rPr>
              <a:t>, 75 % de la dose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milieu de </a:t>
            </a:r>
            <a:r>
              <a:rPr lang="en-US" altLang="en-US" dirty="0" err="1">
                <a:ea typeface="ＭＳ Ｐゴシック" panose="020B0600070205080204" pitchFamily="34" charset="-128"/>
              </a:rPr>
              <a:t>pente</a:t>
            </a:r>
            <a:r>
              <a:rPr lang="en-US" altLang="en-US" dirty="0">
                <a:ea typeface="ＭＳ Ｐゴシック" panose="020B0600070205080204" pitchFamily="34" charset="-128"/>
              </a:rPr>
              <a:t> et 50 % de la dose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bas de </a:t>
            </a:r>
            <a:r>
              <a:rPr lang="en-US" altLang="en-US" dirty="0" err="1">
                <a:ea typeface="ＭＳ Ｐゴシック" panose="020B0600070205080204" pitchFamily="34" charset="-128"/>
              </a:rPr>
              <a:t>pente</a:t>
            </a:r>
            <a:r>
              <a:rPr lang="en-US" altLang="en-US" dirty="0">
                <a:ea typeface="ＭＳ Ｐゴシック" panose="020B0600070205080204" pitchFamily="34" charset="-128"/>
              </a:rPr>
              <a:t>;</a:t>
            </a:r>
          </a:p>
          <a:p>
            <a:pPr lvl="1"/>
            <a:r>
              <a:rPr lang="en-US" altLang="en-US" dirty="0" err="1">
                <a:ea typeface="ＭＳ Ｐゴシック" panose="020B0600070205080204" pitchFamily="34" charset="-128"/>
              </a:rPr>
              <a:t>Réduction</a:t>
            </a:r>
            <a:r>
              <a:rPr lang="en-US" altLang="en-US" dirty="0">
                <a:ea typeface="ＭＳ Ｐゴシック" panose="020B0600070205080204" pitchFamily="34" charset="-128"/>
              </a:rPr>
              <a:t> de 40 % des </a:t>
            </a:r>
            <a:r>
              <a:rPr lang="en-US" altLang="en-US" dirty="0" err="1">
                <a:ea typeface="ＭＳ Ｐゴシック" panose="020B0600070205080204" pitchFamily="34" charset="-128"/>
              </a:rPr>
              <a:t>engrais</a:t>
            </a:r>
            <a:r>
              <a:rPr lang="en-US" altLang="en-US" dirty="0">
                <a:ea typeface="ＭＳ Ｐゴシック" panose="020B0600070205080204" pitchFamily="34" charset="-128"/>
              </a:rPr>
              <a:t> </a:t>
            </a:r>
            <a:r>
              <a:rPr lang="en-US" altLang="en-US" dirty="0" err="1">
                <a:ea typeface="ＭＳ Ｐゴシック" panose="020B0600070205080204" pitchFamily="34" charset="-128"/>
              </a:rPr>
              <a:t>comparativement</a:t>
            </a:r>
            <a:r>
              <a:rPr lang="en-US" altLang="en-US" dirty="0">
                <a:ea typeface="ＭＳ Ｐゴシック" panose="020B0600070205080204" pitchFamily="34" charset="-128"/>
              </a:rPr>
              <a:t> à la </a:t>
            </a:r>
            <a:r>
              <a:rPr lang="en-US" altLang="en-US" dirty="0" err="1">
                <a:ea typeface="ＭＳ Ｐゴシック" panose="020B0600070205080204" pitchFamily="34" charset="-128"/>
              </a:rPr>
              <a:t>pratique</a:t>
            </a:r>
            <a:r>
              <a:rPr lang="en-US" altLang="en-US" dirty="0">
                <a:ea typeface="ＭＳ Ｐゴシック" panose="020B0600070205080204" pitchFamily="34" charset="-128"/>
              </a:rPr>
              <a:t> </a:t>
            </a:r>
            <a:r>
              <a:rPr lang="en-US" altLang="en-US" dirty="0" err="1">
                <a:ea typeface="ＭＳ Ｐゴシック" panose="020B0600070205080204" pitchFamily="34" charset="-128"/>
              </a:rPr>
              <a:t>conventionnelle</a:t>
            </a:r>
            <a:r>
              <a:rPr lang="en-US" altLang="en-US" dirty="0">
                <a:ea typeface="ＭＳ Ｐゴシック" panose="020B0600070205080204" pitchFamily="34" charset="-128"/>
              </a:rPr>
              <a:t> (Salem et al. 2013):</a:t>
            </a:r>
          </a:p>
          <a:p>
            <a:pPr lvl="2"/>
            <a:r>
              <a:rPr lang="en-US" altLang="en-US" dirty="0" err="1">
                <a:ea typeface="ＭＳ Ｐゴシック" panose="020B0600070205080204" pitchFamily="34" charset="-128"/>
              </a:rPr>
              <a:t>une</a:t>
            </a:r>
            <a:r>
              <a:rPr lang="en-US" altLang="en-US" dirty="0">
                <a:ea typeface="ＭＳ Ｐゴシック" panose="020B0600070205080204" pitchFamily="34" charset="-128"/>
              </a:rPr>
              <a:t> </a:t>
            </a:r>
            <a:r>
              <a:rPr lang="en-US" altLang="en-US" dirty="0" err="1">
                <a:ea typeface="ＭＳ Ｐゴシック" panose="020B0600070205080204" pitchFamily="34" charset="-128"/>
              </a:rPr>
              <a:t>seule</a:t>
            </a:r>
            <a:r>
              <a:rPr lang="en-US" altLang="en-US" dirty="0">
                <a:ea typeface="ＭＳ Ｐゴシック" panose="020B0600070205080204" pitchFamily="34" charset="-128"/>
              </a:rPr>
              <a:t> </a:t>
            </a:r>
            <a:r>
              <a:rPr lang="en-US" altLang="en-US" dirty="0" err="1">
                <a:ea typeface="ＭＳ Ｐゴシック" panose="020B0600070205080204" pitchFamily="34" charset="-128"/>
              </a:rPr>
              <a:t>année</a:t>
            </a:r>
            <a:r>
              <a:rPr lang="en-US" altLang="en-US" dirty="0">
                <a:ea typeface="ＭＳ Ｐゴシック" panose="020B0600070205080204" pitchFamily="34" charset="-128"/>
              </a:rPr>
              <a:t>, un </a:t>
            </a:r>
            <a:r>
              <a:rPr lang="en-US" altLang="en-US" dirty="0" err="1">
                <a:ea typeface="ＭＳ Ｐゴシック" panose="020B0600070205080204" pitchFamily="34" charset="-128"/>
              </a:rPr>
              <a:t>seul</a:t>
            </a:r>
            <a:r>
              <a:rPr lang="en-US" altLang="en-US" dirty="0">
                <a:ea typeface="ＭＳ Ｐゴシック" panose="020B0600070205080204" pitchFamily="34" charset="-128"/>
              </a:rPr>
              <a:t> site, </a:t>
            </a:r>
            <a:r>
              <a:rPr lang="en-US" altLang="en-US" dirty="0" err="1">
                <a:ea typeface="ＭＳ Ｐゴシック" panose="020B0600070205080204" pitchFamily="34" charset="-128"/>
              </a:rPr>
              <a:t>quantité</a:t>
            </a:r>
            <a:r>
              <a:rPr lang="en-US" altLang="en-US" dirty="0">
                <a:ea typeface="ＭＳ Ｐゴシック" panose="020B0600070205080204" pitchFamily="34" charset="-128"/>
              </a:rPr>
              <a:t> de N </a:t>
            </a:r>
            <a:r>
              <a:rPr lang="en-US" altLang="en-US" dirty="0" err="1">
                <a:ea typeface="ＭＳ Ｐゴシック" panose="020B0600070205080204" pitchFamily="34" charset="-128"/>
              </a:rPr>
              <a:t>peu</a:t>
            </a:r>
            <a:r>
              <a:rPr lang="en-US" altLang="en-US" dirty="0">
                <a:ea typeface="ＭＳ Ｐゴシック" panose="020B0600070205080204" pitchFamily="34" charset="-128"/>
              </a:rPr>
              <a:t> </a:t>
            </a:r>
            <a:r>
              <a:rPr lang="en-US" altLang="en-US" dirty="0" err="1">
                <a:ea typeface="ＭＳ Ｐゴシック" panose="020B0600070205080204" pitchFamily="34" charset="-128"/>
              </a:rPr>
              <a:t>élevée</a:t>
            </a:r>
            <a:r>
              <a:rPr lang="en-US" altLang="en-US" dirty="0">
                <a:ea typeface="ＭＳ Ｐゴシック" panose="020B0600070205080204" pitchFamily="34" charset="-128"/>
              </a:rPr>
              <a:t>: 33 kg N ha</a:t>
            </a:r>
            <a:r>
              <a:rPr lang="en-US" altLang="en-US" baseline="30000" dirty="0">
                <a:ea typeface="ＭＳ Ｐゴシック" panose="020B0600070205080204" pitchFamily="34" charset="-128"/>
              </a:rPr>
              <a:t>-1</a:t>
            </a:r>
            <a:r>
              <a:rPr lang="en-US" altLang="en-US" dirty="0">
                <a:ea typeface="ＭＳ Ｐゴシック" panose="020B0600070205080204" pitchFamily="34" charset="-128"/>
              </a:rPr>
              <a:t> pour la dose la plus </a:t>
            </a:r>
            <a:r>
              <a:rPr lang="en-US" altLang="en-US" dirty="0" err="1">
                <a:ea typeface="ＭＳ Ｐゴシック" panose="020B0600070205080204" pitchFamily="34" charset="-128"/>
              </a:rPr>
              <a:t>élevée</a:t>
            </a:r>
            <a:r>
              <a:rPr lang="en-US" altLang="en-US" dirty="0">
                <a:ea typeface="ＭＳ Ｐゴシック" panose="020B0600070205080204" pitchFamily="34" charset="-128"/>
              </a:rPr>
              <a:t>.</a:t>
            </a:r>
          </a:p>
        </p:txBody>
      </p:sp>
    </p:spTree>
    <p:extLst>
      <p:ext uri="{BB962C8B-B14F-4D97-AF65-F5344CB8AC3E}">
        <p14:creationId xmlns:p14="http://schemas.microsoft.com/office/powerpoint/2010/main" val="287829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eaLnBrk="1" hangingPunct="1"/>
            <a:r>
              <a:rPr lang="en-US" altLang="en-US" sz="3600" b="1" dirty="0" err="1">
                <a:latin typeface="+mn-lt"/>
                <a:ea typeface="ＭＳ Ｐゴシック" panose="020B0600070205080204" pitchFamily="34" charset="-128"/>
              </a:rPr>
              <a:t>Objectifs</a:t>
            </a:r>
            <a:r>
              <a:rPr lang="en-US" altLang="en-US" sz="3600" b="1" dirty="0">
                <a:latin typeface="+mn-lt"/>
                <a:ea typeface="ＭＳ Ｐゴシック" panose="020B0600070205080204" pitchFamily="34" charset="-128"/>
              </a:rPr>
              <a:t>	</a:t>
            </a:r>
          </a:p>
        </p:txBody>
      </p:sp>
      <p:sp>
        <p:nvSpPr>
          <p:cNvPr id="36867" name="Content Placeholder 2"/>
          <p:cNvSpPr>
            <a:spLocks noGrp="1"/>
          </p:cNvSpPr>
          <p:nvPr>
            <p:ph idx="1"/>
          </p:nvPr>
        </p:nvSpPr>
        <p:spPr/>
        <p:txBody>
          <a:bodyPr>
            <a:normAutofit/>
          </a:bodyPr>
          <a:lstStyle/>
          <a:p>
            <a:pPr lvl="1"/>
            <a:r>
              <a:rPr lang="en-US" altLang="en-US" sz="2800" dirty="0" err="1">
                <a:ea typeface="ＭＳ Ｐゴシック" panose="020B0600070205080204" pitchFamily="34" charset="-128"/>
              </a:rPr>
              <a:t>Déterminer</a:t>
            </a:r>
            <a:r>
              <a:rPr lang="en-US" altLang="en-US" sz="2800" dirty="0">
                <a:ea typeface="ＭＳ Ｐゴシック" panose="020B0600070205080204" pitchFamily="34" charset="-128"/>
              </a:rPr>
              <a:t> des zones </a:t>
            </a:r>
            <a:r>
              <a:rPr lang="en-US" altLang="en-US" sz="2800" dirty="0" err="1">
                <a:ea typeface="ＭＳ Ｐゴシック" panose="020B0600070205080204" pitchFamily="34" charset="-128"/>
              </a:rPr>
              <a:t>d’aménagement</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selon</a:t>
            </a:r>
            <a:r>
              <a:rPr lang="en-US" altLang="en-US" sz="2800" dirty="0">
                <a:ea typeface="ＭＳ Ｐゴシック" panose="020B0600070205080204" pitchFamily="34" charset="-128"/>
              </a:rPr>
              <a:t> la </a:t>
            </a:r>
            <a:r>
              <a:rPr lang="en-US" altLang="en-US" sz="2800" dirty="0" err="1">
                <a:ea typeface="ＭＳ Ｐゴシック" panose="020B0600070205080204" pitchFamily="34" charset="-128"/>
              </a:rPr>
              <a:t>conductivité</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électrique</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apparente</a:t>
            </a:r>
            <a:r>
              <a:rPr lang="en-US" altLang="en-US" sz="2800" dirty="0">
                <a:ea typeface="ＭＳ Ｐゴシック" panose="020B0600070205080204" pitchFamily="34" charset="-128"/>
              </a:rPr>
              <a:t> du sol et la </a:t>
            </a:r>
            <a:r>
              <a:rPr lang="en-US" altLang="en-US" sz="2800" dirty="0" err="1">
                <a:ea typeface="ＭＳ Ｐゴシック" panose="020B0600070205080204" pitchFamily="34" charset="-128"/>
              </a:rPr>
              <a:t>topographie</a:t>
            </a:r>
            <a:r>
              <a:rPr lang="en-US" altLang="en-US" sz="2800" dirty="0">
                <a:ea typeface="ＭＳ Ｐゴシック" panose="020B0600070205080204" pitchFamily="34" charset="-128"/>
              </a:rPr>
              <a:t>;</a:t>
            </a:r>
          </a:p>
          <a:p>
            <a:pPr lvl="1"/>
            <a:endParaRPr lang="en-US" altLang="en-US" sz="2800" dirty="0">
              <a:ea typeface="ＭＳ Ｐゴシック" panose="020B0600070205080204" pitchFamily="34" charset="-128"/>
            </a:endParaRPr>
          </a:p>
          <a:p>
            <a:pPr lvl="1"/>
            <a:r>
              <a:rPr lang="en-US" altLang="en-US" sz="2800" dirty="0" err="1">
                <a:ea typeface="ＭＳ Ｐゴシック" panose="020B0600070205080204" pitchFamily="34" charset="-128"/>
              </a:rPr>
              <a:t>Établir</a:t>
            </a:r>
            <a:r>
              <a:rPr lang="en-US" altLang="en-US" sz="2800" dirty="0">
                <a:ea typeface="ＭＳ Ｐゴシック" panose="020B0600070205080204" pitchFamily="34" charset="-128"/>
              </a:rPr>
              <a:t> la </a:t>
            </a:r>
            <a:r>
              <a:rPr lang="en-US" altLang="en-US" sz="2800" dirty="0" err="1">
                <a:ea typeface="ＭＳ Ｐゴシック" panose="020B0600070205080204" pitchFamily="34" charset="-128"/>
              </a:rPr>
              <a:t>courbe</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réponse</a:t>
            </a:r>
            <a:r>
              <a:rPr lang="en-US" altLang="en-US" sz="2800" dirty="0">
                <a:ea typeface="ＭＳ Ｐゴシック" panose="020B0600070205080204" pitchFamily="34" charset="-128"/>
              </a:rPr>
              <a:t> de la culture à la </a:t>
            </a:r>
            <a:r>
              <a:rPr lang="en-US" altLang="en-US" sz="2800" dirty="0" err="1">
                <a:ea typeface="ＭＳ Ｐゴシック" panose="020B0600070205080204" pitchFamily="34" charset="-128"/>
              </a:rPr>
              <a:t>fertilisation</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azotée</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selon</a:t>
            </a:r>
            <a:r>
              <a:rPr lang="en-US" altLang="en-US" sz="2800" dirty="0">
                <a:ea typeface="ＭＳ Ｐゴシック" panose="020B0600070205080204" pitchFamily="34" charset="-128"/>
              </a:rPr>
              <a:t> les zones:</a:t>
            </a:r>
          </a:p>
          <a:p>
            <a:pPr lvl="2"/>
            <a:r>
              <a:rPr lang="en-US" altLang="en-US" sz="2400" dirty="0">
                <a:ea typeface="ＭＳ Ｐゴシック" panose="020B0600070205080204" pitchFamily="34" charset="-128"/>
              </a:rPr>
              <a:t>4 doses de N: 0 à 90 kg ha</a:t>
            </a:r>
            <a:r>
              <a:rPr lang="en-US" altLang="en-US" sz="2400" baseline="30000" dirty="0">
                <a:ea typeface="ＭＳ Ｐゴシック" panose="020B0600070205080204" pitchFamily="34" charset="-128"/>
              </a:rPr>
              <a:t>-1</a:t>
            </a:r>
            <a:r>
              <a:rPr lang="en-US" altLang="en-US" sz="2400" dirty="0">
                <a:ea typeface="ＭＳ Ｐゴシック" panose="020B0600070205080204" pitchFamily="34" charset="-128"/>
              </a:rPr>
              <a:t>.</a:t>
            </a:r>
          </a:p>
        </p:txBody>
      </p:sp>
    </p:spTree>
    <p:extLst>
      <p:ext uri="{BB962C8B-B14F-4D97-AF65-F5344CB8AC3E}">
        <p14:creationId xmlns:p14="http://schemas.microsoft.com/office/powerpoint/2010/main" val="370802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r="51111"/>
          <a:stretch/>
        </p:blipFill>
        <p:spPr>
          <a:xfrm>
            <a:off x="4595091" y="0"/>
            <a:ext cx="4470400" cy="3532909"/>
          </a:xfrm>
          <a:prstGeom prst="rect">
            <a:avLst/>
          </a:prstGeom>
        </p:spPr>
      </p:pic>
      <p:pic>
        <p:nvPicPr>
          <p:cNvPr id="4" name="Picture 20"/>
          <p:cNvPicPr/>
          <p:nvPr/>
        </p:nvPicPr>
        <p:blipFill>
          <a:blip r:embed="rId3" cstate="print">
            <a:extLst>
              <a:ext uri="{28A0092B-C50C-407E-A947-70E740481C1C}">
                <a14:useLocalDpi xmlns:a14="http://schemas.microsoft.com/office/drawing/2010/main" val="0"/>
              </a:ext>
            </a:extLst>
          </a:blip>
          <a:stretch>
            <a:fillRect/>
          </a:stretch>
        </p:blipFill>
        <p:spPr>
          <a:xfrm>
            <a:off x="591285" y="1644073"/>
            <a:ext cx="3086621" cy="1993373"/>
          </a:xfrm>
          <a:prstGeom prst="rect">
            <a:avLst/>
          </a:prstGeom>
        </p:spPr>
      </p:pic>
      <p:pic>
        <p:nvPicPr>
          <p:cNvPr id="5" name="Picture 19"/>
          <p:cNvPicPr/>
          <p:nvPr/>
        </p:nvPicPr>
        <p:blipFill>
          <a:blip r:embed="rId4"/>
          <a:stretch>
            <a:fillRect/>
          </a:stretch>
        </p:blipFill>
        <p:spPr>
          <a:xfrm>
            <a:off x="591285" y="3637446"/>
            <a:ext cx="3086620" cy="1963983"/>
          </a:xfrm>
          <a:prstGeom prst="rect">
            <a:avLst/>
          </a:prstGeom>
        </p:spPr>
      </p:pic>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50253"/>
          <a:stretch/>
        </p:blipFill>
        <p:spPr>
          <a:xfrm>
            <a:off x="4595091" y="3325091"/>
            <a:ext cx="4548909" cy="3532909"/>
          </a:xfrm>
          <a:prstGeom prst="rect">
            <a:avLst/>
          </a:prstGeom>
        </p:spPr>
      </p:pic>
      <p:sp>
        <p:nvSpPr>
          <p:cNvPr id="7" name="ZoneTexte 6"/>
          <p:cNvSpPr txBox="1"/>
          <p:nvPr/>
        </p:nvSpPr>
        <p:spPr>
          <a:xfrm>
            <a:off x="1089891" y="424873"/>
            <a:ext cx="2058577" cy="461665"/>
          </a:xfrm>
          <a:prstGeom prst="rect">
            <a:avLst/>
          </a:prstGeom>
          <a:noFill/>
        </p:spPr>
        <p:txBody>
          <a:bodyPr wrap="none" rtlCol="0">
            <a:spAutoFit/>
          </a:bodyPr>
          <a:lstStyle/>
          <a:p>
            <a:r>
              <a:rPr lang="fr-CA" sz="2400" b="1" dirty="0">
                <a:latin typeface="Georgia" panose="02040502050405020303" pitchFamily="18" charset="0"/>
              </a:rPr>
              <a:t>VERIS</a:t>
            </a:r>
            <a:r>
              <a:rPr lang="fr-CA" b="1" dirty="0">
                <a:latin typeface="Georgia" panose="02040502050405020303" pitchFamily="18" charset="0"/>
              </a:rPr>
              <a:t> </a:t>
            </a:r>
            <a:r>
              <a:rPr lang="fr-CA" sz="2400" b="1" dirty="0">
                <a:latin typeface="Georgia" panose="02040502050405020303" pitchFamily="18" charset="0"/>
              </a:rPr>
              <a:t>3100</a:t>
            </a:r>
            <a:endParaRPr lang="fr-CA" b="1" dirty="0">
              <a:latin typeface="Georgia" panose="02040502050405020303" pitchFamily="18" charset="0"/>
            </a:endParaRPr>
          </a:p>
        </p:txBody>
      </p:sp>
      <p:sp>
        <p:nvSpPr>
          <p:cNvPr id="8" name="ZoneTexte 7"/>
          <p:cNvSpPr txBox="1"/>
          <p:nvPr/>
        </p:nvSpPr>
        <p:spPr>
          <a:xfrm>
            <a:off x="624391" y="3637445"/>
            <a:ext cx="617477" cy="230832"/>
          </a:xfrm>
          <a:prstGeom prst="rect">
            <a:avLst/>
          </a:prstGeom>
          <a:noFill/>
        </p:spPr>
        <p:txBody>
          <a:bodyPr wrap="none" rtlCol="0">
            <a:spAutoFit/>
          </a:bodyPr>
          <a:lstStyle/>
          <a:p>
            <a:r>
              <a:rPr lang="fr-CA" sz="900" dirty="0"/>
              <a:t>0-100 cm</a:t>
            </a:r>
          </a:p>
        </p:txBody>
      </p:sp>
      <p:sp>
        <p:nvSpPr>
          <p:cNvPr id="9" name="ZoneTexte 8"/>
          <p:cNvSpPr txBox="1"/>
          <p:nvPr/>
        </p:nvSpPr>
        <p:spPr>
          <a:xfrm>
            <a:off x="3137797" y="3617842"/>
            <a:ext cx="617477" cy="230832"/>
          </a:xfrm>
          <a:prstGeom prst="rect">
            <a:avLst/>
          </a:prstGeom>
          <a:noFill/>
        </p:spPr>
        <p:txBody>
          <a:bodyPr wrap="none" rtlCol="0">
            <a:spAutoFit/>
          </a:bodyPr>
          <a:lstStyle/>
          <a:p>
            <a:r>
              <a:rPr lang="fr-CA" sz="900" dirty="0"/>
              <a:t>0-100 cm</a:t>
            </a:r>
          </a:p>
        </p:txBody>
      </p:sp>
      <p:sp>
        <p:nvSpPr>
          <p:cNvPr id="10" name="ZoneTexte 9"/>
          <p:cNvSpPr txBox="1"/>
          <p:nvPr/>
        </p:nvSpPr>
        <p:spPr>
          <a:xfrm>
            <a:off x="1856047" y="3637445"/>
            <a:ext cx="691215" cy="276999"/>
          </a:xfrm>
          <a:prstGeom prst="rect">
            <a:avLst/>
          </a:prstGeom>
          <a:noFill/>
        </p:spPr>
        <p:txBody>
          <a:bodyPr wrap="none" rtlCol="0">
            <a:spAutoFit/>
          </a:bodyPr>
          <a:lstStyle/>
          <a:p>
            <a:r>
              <a:rPr lang="fr-CA" sz="1200" dirty="0"/>
              <a:t>0-30 cm</a:t>
            </a:r>
          </a:p>
        </p:txBody>
      </p:sp>
      <p:sp>
        <p:nvSpPr>
          <p:cNvPr id="11" name="Rectangle 10"/>
          <p:cNvSpPr/>
          <p:nvPr/>
        </p:nvSpPr>
        <p:spPr>
          <a:xfrm>
            <a:off x="1679944" y="2324985"/>
            <a:ext cx="1077433" cy="3246474"/>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p:cNvSpPr/>
          <p:nvPr/>
        </p:nvSpPr>
        <p:spPr>
          <a:xfrm>
            <a:off x="684838" y="2326647"/>
            <a:ext cx="484743" cy="3246474"/>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3212322" y="2324985"/>
            <a:ext cx="462240" cy="3246474"/>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p:cNvSpPr txBox="1"/>
          <p:nvPr/>
        </p:nvSpPr>
        <p:spPr>
          <a:xfrm>
            <a:off x="4876591" y="0"/>
            <a:ext cx="2132507" cy="369332"/>
          </a:xfrm>
          <a:prstGeom prst="rect">
            <a:avLst/>
          </a:prstGeom>
          <a:solidFill>
            <a:schemeClr val="bg1"/>
          </a:solidFill>
        </p:spPr>
        <p:txBody>
          <a:bodyPr wrap="none" rtlCol="0">
            <a:spAutoFit/>
          </a:bodyPr>
          <a:lstStyle/>
          <a:p>
            <a:r>
              <a:rPr lang="fr-CA" b="1" dirty="0" err="1"/>
              <a:t>CE</a:t>
            </a:r>
            <a:r>
              <a:rPr lang="fr-CA" b="1" baseline="-25000" dirty="0" err="1"/>
              <a:t>a</a:t>
            </a:r>
            <a:r>
              <a:rPr lang="fr-CA" b="1" dirty="0"/>
              <a:t> du sol – 0-30 cm</a:t>
            </a:r>
          </a:p>
        </p:txBody>
      </p:sp>
      <p:sp>
        <p:nvSpPr>
          <p:cNvPr id="15" name="ZoneTexte 14"/>
          <p:cNvSpPr txBox="1"/>
          <p:nvPr/>
        </p:nvSpPr>
        <p:spPr>
          <a:xfrm>
            <a:off x="4834059" y="3348243"/>
            <a:ext cx="2211055" cy="369332"/>
          </a:xfrm>
          <a:prstGeom prst="rect">
            <a:avLst/>
          </a:prstGeom>
          <a:solidFill>
            <a:schemeClr val="bg1"/>
          </a:solidFill>
        </p:spPr>
        <p:txBody>
          <a:bodyPr wrap="none" rtlCol="0">
            <a:spAutoFit/>
          </a:bodyPr>
          <a:lstStyle/>
          <a:p>
            <a:r>
              <a:rPr lang="fr-CA" b="1" dirty="0" err="1"/>
              <a:t>CE</a:t>
            </a:r>
            <a:r>
              <a:rPr lang="fr-CA" b="1" baseline="-25000" dirty="0" err="1"/>
              <a:t>a</a:t>
            </a:r>
            <a:r>
              <a:rPr lang="fr-CA" b="1" dirty="0"/>
              <a:t> du sol – 0-100 cm</a:t>
            </a:r>
          </a:p>
        </p:txBody>
      </p:sp>
    </p:spTree>
    <p:extLst>
      <p:ext uri="{BB962C8B-B14F-4D97-AF65-F5344CB8AC3E}">
        <p14:creationId xmlns:p14="http://schemas.microsoft.com/office/powerpoint/2010/main" val="363823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185" y="4029738"/>
            <a:ext cx="2154865" cy="1616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ZoneTexte 1">
            <a:extLst>
              <a:ext uri="{FF2B5EF4-FFF2-40B4-BE49-F238E27FC236}">
                <a16:creationId xmlns:a16="http://schemas.microsoft.com/office/drawing/2014/main" id="{45FF1EA7-2F1F-803C-A36B-08853E0CD1B7}"/>
              </a:ext>
            </a:extLst>
          </p:cNvPr>
          <p:cNvSpPr txBox="1"/>
          <p:nvPr/>
        </p:nvSpPr>
        <p:spPr>
          <a:xfrm>
            <a:off x="409304" y="6119336"/>
            <a:ext cx="8647610" cy="738664"/>
          </a:xfrm>
          <a:prstGeom prst="rect">
            <a:avLst/>
          </a:prstGeom>
          <a:noFill/>
        </p:spPr>
        <p:txBody>
          <a:bodyPr wrap="square" rtlCol="0">
            <a:spAutoFit/>
          </a:bodyPr>
          <a:lstStyle/>
          <a:p>
            <a:r>
              <a:rPr lang="en-CA" sz="1400" dirty="0">
                <a:effectLst/>
                <a:latin typeface="Calibri" panose="020F0502020204030204" pitchFamily="34" charset="0"/>
                <a:ea typeface="Times New Roman" panose="02020603050405020304" pitchFamily="18" charset="0"/>
              </a:rPr>
              <a:t>Johnston, A., </a:t>
            </a:r>
            <a:r>
              <a:rPr lang="en-CA" sz="1400" dirty="0" err="1">
                <a:effectLst/>
                <a:latin typeface="Calibri" panose="020F0502020204030204" pitchFamily="34" charset="0"/>
                <a:ea typeface="Times New Roman" panose="02020603050405020304" pitchFamily="18" charset="0"/>
              </a:rPr>
              <a:t>Adamchuk</a:t>
            </a:r>
            <a:r>
              <a:rPr lang="en-CA" sz="1400" dirty="0">
                <a:effectLst/>
                <a:latin typeface="Calibri" panose="020F0502020204030204" pitchFamily="34" charset="0"/>
                <a:ea typeface="Times New Roman" panose="02020603050405020304" pitchFamily="18" charset="0"/>
              </a:rPr>
              <a:t>, V., Cambouris, A.N., Lafond, J., Perron, I., Lajeunesse, J., </a:t>
            </a:r>
            <a:r>
              <a:rPr lang="en-CA" sz="1400" dirty="0" err="1">
                <a:effectLst/>
                <a:latin typeface="Calibri" panose="020F0502020204030204" pitchFamily="34" charset="0"/>
                <a:ea typeface="Times New Roman" panose="02020603050405020304" pitchFamily="18" charset="0"/>
              </a:rPr>
              <a:t>Duchemin</a:t>
            </a:r>
            <a:r>
              <a:rPr lang="en-CA" sz="1400" dirty="0">
                <a:effectLst/>
                <a:latin typeface="Calibri" panose="020F0502020204030204" pitchFamily="34" charset="0"/>
                <a:ea typeface="Times New Roman" panose="02020603050405020304" pitchFamily="18" charset="0"/>
              </a:rPr>
              <a:t>, M.</a:t>
            </a:r>
            <a:endParaRPr lang="fr-CA" sz="1400" dirty="0">
              <a:effectLst/>
              <a:latin typeface="Times New Roman" panose="02020603050405020304" pitchFamily="18" charset="0"/>
              <a:ea typeface="Times New Roman" panose="02020603050405020304" pitchFamily="18" charset="0"/>
            </a:endParaRPr>
          </a:p>
          <a:p>
            <a:r>
              <a:rPr lang="en-CA" sz="1400" dirty="0">
                <a:effectLst/>
                <a:latin typeface="Calibri" panose="020F0502020204030204" pitchFamily="34" charset="0"/>
                <a:ea typeface="Times New Roman" panose="02020603050405020304" pitchFamily="18" charset="0"/>
              </a:rPr>
              <a:t>and  Biswas, A. 2022. Proximal and Remote Sensing Data Integration to Assess Spatial Soil Heterogeneity in Wild Blueberry Fields. Soil Syst. 6, 89. https://doi.org/10.3390/soilsystems6040089</a:t>
            </a:r>
            <a:endParaRPr lang="fr-CA" sz="1400" dirty="0"/>
          </a:p>
        </p:txBody>
      </p:sp>
    </p:spTree>
    <p:extLst>
      <p:ext uri="{BB962C8B-B14F-4D97-AF65-F5344CB8AC3E}">
        <p14:creationId xmlns:p14="http://schemas.microsoft.com/office/powerpoint/2010/main" val="298483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spTree>
    <p:extLst>
      <p:ext uri="{BB962C8B-B14F-4D97-AF65-F5344CB8AC3E}">
        <p14:creationId xmlns:p14="http://schemas.microsoft.com/office/powerpoint/2010/main" val="373254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21146" y="2471377"/>
            <a:ext cx="7099828"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3600" b="1" dirty="0" err="1">
                <a:latin typeface="+mn-lt"/>
                <a:cs typeface="Aparajita" panose="020B0604020202020204" pitchFamily="34" charset="0"/>
              </a:rPr>
              <a:t>Effet</a:t>
            </a:r>
            <a:r>
              <a:rPr lang="en-US" altLang="fr-FR" sz="3600" b="1" dirty="0">
                <a:latin typeface="+mn-lt"/>
                <a:cs typeface="Aparajita" panose="020B0604020202020204" pitchFamily="34" charset="0"/>
              </a:rPr>
              <a:t> de la </a:t>
            </a:r>
            <a:r>
              <a:rPr lang="en-US" altLang="fr-FR" sz="3600" b="1" dirty="0" err="1">
                <a:latin typeface="+mn-lt"/>
                <a:cs typeface="Aparajita" panose="020B0604020202020204" pitchFamily="34" charset="0"/>
              </a:rPr>
              <a:t>fertilisation</a:t>
            </a:r>
            <a:r>
              <a:rPr lang="en-US" altLang="fr-FR" sz="3600" b="1" dirty="0">
                <a:latin typeface="+mn-lt"/>
                <a:cs typeface="Aparajita" panose="020B0604020202020204" pitchFamily="34" charset="0"/>
              </a:rPr>
              <a:t> NPK sur le pH du sol, sur la </a:t>
            </a:r>
            <a:r>
              <a:rPr lang="en-US" altLang="fr-FR" sz="3600" b="1" dirty="0" err="1">
                <a:latin typeface="+mn-lt"/>
                <a:cs typeface="Aparajita" panose="020B0604020202020204" pitchFamily="34" charset="0"/>
              </a:rPr>
              <a:t>disponibilité</a:t>
            </a:r>
            <a:r>
              <a:rPr lang="en-US" altLang="fr-FR" sz="3600" b="1" dirty="0">
                <a:latin typeface="+mn-lt"/>
                <a:cs typeface="Aparajita" panose="020B0604020202020204" pitchFamily="34" charset="0"/>
              </a:rPr>
              <a:t> du P et du K du sol et sur la </a:t>
            </a:r>
            <a:r>
              <a:rPr lang="en-US" altLang="fr-FR" sz="3600" b="1" dirty="0" err="1">
                <a:latin typeface="+mn-lt"/>
                <a:cs typeface="Aparajita" panose="020B0604020202020204" pitchFamily="34" charset="0"/>
              </a:rPr>
              <a:t>productivité</a:t>
            </a:r>
            <a:r>
              <a:rPr lang="en-US" altLang="fr-FR" sz="3600" b="1" dirty="0">
                <a:latin typeface="+mn-lt"/>
                <a:cs typeface="Aparajita" panose="020B0604020202020204" pitchFamily="34" charset="0"/>
              </a:rPr>
              <a:t> de la culture de </a:t>
            </a:r>
            <a:r>
              <a:rPr lang="en-US" altLang="fr-FR" sz="3600" b="1" dirty="0" err="1">
                <a:latin typeface="+mn-lt"/>
                <a:cs typeface="Aparajita" panose="020B0604020202020204" pitchFamily="34" charset="0"/>
              </a:rPr>
              <a:t>bleuet</a:t>
            </a:r>
            <a:r>
              <a:rPr lang="en-US" altLang="fr-FR" sz="3600" b="1" dirty="0">
                <a:latin typeface="+mn-lt"/>
                <a:cs typeface="Aparajita" panose="020B0604020202020204" pitchFamily="34" charset="0"/>
              </a:rPr>
              <a:t> </a:t>
            </a:r>
            <a:r>
              <a:rPr lang="en-US" altLang="fr-FR" sz="3600" b="1" dirty="0" err="1">
                <a:latin typeface="+mn-lt"/>
                <a:cs typeface="Aparajita" panose="020B0604020202020204" pitchFamily="34" charset="0"/>
              </a:rPr>
              <a:t>sauvage</a:t>
            </a:r>
            <a:endParaRPr lang="en-US" altLang="fr-FR" sz="3600" b="1" dirty="0">
              <a:latin typeface="+mn-lt"/>
              <a:cs typeface="Aparajita" panose="020B0604020202020204" pitchFamily="34" charset="0"/>
            </a:endParaRPr>
          </a:p>
          <a:p>
            <a:pPr algn="ctr"/>
            <a:endParaRPr lang="en-US" altLang="fr-FR" sz="3600" b="1" dirty="0">
              <a:latin typeface="+mn-lt"/>
              <a:cs typeface="Aparajita" panose="020B0604020202020204" pitchFamily="34" charset="0"/>
            </a:endParaRPr>
          </a:p>
        </p:txBody>
      </p:sp>
      <p:sp>
        <p:nvSpPr>
          <p:cNvPr id="2" name="Rectangle 1"/>
          <p:cNvSpPr/>
          <p:nvPr/>
        </p:nvSpPr>
        <p:spPr>
          <a:xfrm>
            <a:off x="2476686" y="5979450"/>
            <a:ext cx="6564701" cy="523220"/>
          </a:xfrm>
          <a:prstGeom prst="rect">
            <a:avLst/>
          </a:prstGeom>
        </p:spPr>
        <p:txBody>
          <a:bodyPr wrap="square">
            <a:spAutoFit/>
          </a:bodyPr>
          <a:lstStyle/>
          <a:p>
            <a:r>
              <a:rPr lang="fr-CA" sz="1400" dirty="0">
                <a:latin typeface="Calibri" panose="020F0502020204030204" pitchFamily="34" charset="0"/>
                <a:ea typeface="Times New Roman" panose="02020603050405020304" pitchFamily="18" charset="0"/>
              </a:rPr>
              <a:t>Lafond, J. 2020. Fertilisation azotée, phosphatée et potassique dans la production du bleuet nain sauvage. Can. J. </a:t>
            </a:r>
            <a:r>
              <a:rPr lang="fr-CA" sz="1400" dirty="0" err="1">
                <a:latin typeface="Calibri" panose="020F0502020204030204" pitchFamily="34" charset="0"/>
                <a:ea typeface="Times New Roman" panose="02020603050405020304" pitchFamily="18" charset="0"/>
              </a:rPr>
              <a:t>Soil</a:t>
            </a:r>
            <a:r>
              <a:rPr lang="fr-CA" sz="1400" dirty="0">
                <a:latin typeface="Calibri" panose="020F0502020204030204" pitchFamily="34" charset="0"/>
                <a:ea typeface="Times New Roman" panose="02020603050405020304" pitchFamily="18" charset="0"/>
              </a:rPr>
              <a:t> </a:t>
            </a:r>
            <a:r>
              <a:rPr lang="fr-CA" sz="1400" dirty="0" err="1">
                <a:latin typeface="Calibri" panose="020F0502020204030204" pitchFamily="34" charset="0"/>
                <a:ea typeface="Times New Roman" panose="02020603050405020304" pitchFamily="18" charset="0"/>
              </a:rPr>
              <a:t>Sci</a:t>
            </a:r>
            <a:r>
              <a:rPr lang="fr-CA" sz="1400" dirty="0">
                <a:latin typeface="Calibri" panose="020F0502020204030204" pitchFamily="34" charset="0"/>
                <a:ea typeface="Times New Roman" panose="02020603050405020304" pitchFamily="18" charset="0"/>
              </a:rPr>
              <a:t>. 100:99-108. </a:t>
            </a:r>
            <a:endParaRPr lang="fr-CA" sz="1400" dirty="0"/>
          </a:p>
        </p:txBody>
      </p:sp>
    </p:spTree>
    <p:extLst>
      <p:ext uri="{BB962C8B-B14F-4D97-AF65-F5344CB8AC3E}">
        <p14:creationId xmlns:p14="http://schemas.microsoft.com/office/powerpoint/2010/main" val="271372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41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53588" y="31520"/>
            <a:ext cx="7886700" cy="1325563"/>
          </a:xfrm>
        </p:spPr>
        <p:txBody>
          <a:bodyPr>
            <a:normAutofit/>
          </a:bodyPr>
          <a:lstStyle/>
          <a:p>
            <a:pPr eaLnBrk="1" hangingPunct="1"/>
            <a:r>
              <a:rPr lang="en-US" altLang="en-US" sz="2800" b="1" dirty="0">
                <a:latin typeface="+mn-lt"/>
                <a:ea typeface="ＭＳ Ｐゴシック" panose="020B0600070205080204" pitchFamily="34" charset="-128"/>
              </a:rPr>
              <a:t>Analyses </a:t>
            </a:r>
            <a:r>
              <a:rPr lang="en-US" altLang="en-US" sz="2800" b="1" dirty="0" err="1">
                <a:latin typeface="+mn-lt"/>
                <a:ea typeface="ＭＳ Ｐゴシック" panose="020B0600070205080204" pitchFamily="34" charset="-128"/>
              </a:rPr>
              <a:t>foliaires</a:t>
            </a:r>
            <a:endParaRPr lang="en-US" altLang="en-US" sz="2800" b="1" dirty="0">
              <a:latin typeface="+mn-lt"/>
              <a:ea typeface="ＭＳ Ｐゴシック" panose="020B0600070205080204" pitchFamily="34" charset="-128"/>
            </a:endParaRPr>
          </a:p>
        </p:txBody>
      </p:sp>
      <p:graphicFrame>
        <p:nvGraphicFramePr>
          <p:cNvPr id="3" name="Objet 2"/>
          <p:cNvGraphicFramePr>
            <a:graphicFrameLocks noChangeAspect="1"/>
          </p:cNvGraphicFramePr>
          <p:nvPr>
            <p:extLst>
              <p:ext uri="{D42A27DB-BD31-4B8C-83A1-F6EECF244321}">
                <p14:modId xmlns:p14="http://schemas.microsoft.com/office/powerpoint/2010/main" val="3173930787"/>
              </p:ext>
            </p:extLst>
          </p:nvPr>
        </p:nvGraphicFramePr>
        <p:xfrm>
          <a:off x="1030778" y="1080655"/>
          <a:ext cx="7262928" cy="5525236"/>
        </p:xfrm>
        <a:graphic>
          <a:graphicData uri="http://schemas.openxmlformats.org/presentationml/2006/ole">
            <mc:AlternateContent xmlns:mc="http://schemas.openxmlformats.org/markup-compatibility/2006">
              <mc:Choice xmlns:v="urn:schemas-microsoft-com:vml" Requires="v">
                <p:oleObj name="SPW 13.0 Graph" r:id="rId2" imgW="5539721" imgH="4215507" progId="SigmaPlotGraphicObject.12">
                  <p:embed/>
                </p:oleObj>
              </mc:Choice>
              <mc:Fallback>
                <p:oleObj name="SPW 13.0 Graph" r:id="rId2" imgW="5539721" imgH="4215507" progId="SigmaPlotGraphicObject.12">
                  <p:embed/>
                  <p:pic>
                    <p:nvPicPr>
                      <p:cNvPr id="3" name="Objet 2"/>
                      <p:cNvPicPr/>
                      <p:nvPr/>
                    </p:nvPicPr>
                    <p:blipFill>
                      <a:blip r:embed="rId3"/>
                      <a:stretch>
                        <a:fillRect/>
                      </a:stretch>
                    </p:blipFill>
                    <p:spPr>
                      <a:xfrm>
                        <a:off x="1030778" y="1080655"/>
                        <a:ext cx="7262928" cy="5525236"/>
                      </a:xfrm>
                      <a:prstGeom prst="rect">
                        <a:avLst/>
                      </a:prstGeom>
                    </p:spPr>
                  </p:pic>
                </p:oleObj>
              </mc:Fallback>
            </mc:AlternateContent>
          </a:graphicData>
        </a:graphic>
      </p:graphicFrame>
    </p:spTree>
    <p:extLst>
      <p:ext uri="{BB962C8B-B14F-4D97-AF65-F5344CB8AC3E}">
        <p14:creationId xmlns:p14="http://schemas.microsoft.com/office/powerpoint/2010/main" val="66638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1451765917"/>
              </p:ext>
            </p:extLst>
          </p:nvPr>
        </p:nvGraphicFramePr>
        <p:xfrm>
          <a:off x="889463" y="985439"/>
          <a:ext cx="6866312" cy="5270325"/>
        </p:xfrm>
        <a:graphic>
          <a:graphicData uri="http://schemas.openxmlformats.org/presentationml/2006/ole">
            <mc:AlternateContent xmlns:mc="http://schemas.openxmlformats.org/markup-compatibility/2006">
              <mc:Choice xmlns:v="urn:schemas-microsoft-com:vml" Requires="v">
                <p:oleObj name="SPW 13.0 Graph" r:id="rId2" imgW="5490815" imgH="4215507" progId="SigmaPlotGraphicObject.12">
                  <p:embed/>
                </p:oleObj>
              </mc:Choice>
              <mc:Fallback>
                <p:oleObj name="SPW 13.0 Graph" r:id="rId2" imgW="5490815" imgH="4215507" progId="SigmaPlotGraphicObject.12">
                  <p:embed/>
                  <p:pic>
                    <p:nvPicPr>
                      <p:cNvPr id="2" name="Objet 1"/>
                      <p:cNvPicPr/>
                      <p:nvPr/>
                    </p:nvPicPr>
                    <p:blipFill>
                      <a:blip r:embed="rId3"/>
                      <a:stretch>
                        <a:fillRect/>
                      </a:stretch>
                    </p:blipFill>
                    <p:spPr>
                      <a:xfrm>
                        <a:off x="889463" y="985439"/>
                        <a:ext cx="6866312" cy="5270325"/>
                      </a:xfrm>
                      <a:prstGeom prst="rect">
                        <a:avLst/>
                      </a:prstGeom>
                    </p:spPr>
                  </p:pic>
                </p:oleObj>
              </mc:Fallback>
            </mc:AlternateContent>
          </a:graphicData>
        </a:graphic>
      </p:graphicFrame>
      <p:sp>
        <p:nvSpPr>
          <p:cNvPr id="3" name="Title 1"/>
          <p:cNvSpPr txBox="1">
            <a:spLocks/>
          </p:cNvSpPr>
          <p:nvPr/>
        </p:nvSpPr>
        <p:spPr>
          <a:xfrm>
            <a:off x="645275" y="243875"/>
            <a:ext cx="7886700" cy="7415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latin typeface="+mn-lt"/>
                <a:ea typeface="ＭＳ Ｐゴシック" panose="020B0600070205080204" pitchFamily="34" charset="-128"/>
              </a:rPr>
              <a:t>Analyses </a:t>
            </a:r>
            <a:r>
              <a:rPr lang="en-US" altLang="en-US" sz="2800" b="1" dirty="0" err="1">
                <a:latin typeface="+mn-lt"/>
                <a:ea typeface="ＭＳ Ｐゴシック" panose="020B0600070205080204" pitchFamily="34" charset="-128"/>
              </a:rPr>
              <a:t>foliaires</a:t>
            </a:r>
            <a:r>
              <a:rPr lang="en-US" altLang="en-US" sz="2800" b="1" dirty="0">
                <a:latin typeface="+mn-lt"/>
                <a:ea typeface="ＭＳ Ｐゴシック" panose="020B0600070205080204" pitchFamily="34" charset="-128"/>
              </a:rPr>
              <a:t> </a:t>
            </a:r>
          </a:p>
        </p:txBody>
      </p:sp>
    </p:spTree>
    <p:extLst>
      <p:ext uri="{BB962C8B-B14F-4D97-AF65-F5344CB8AC3E}">
        <p14:creationId xmlns:p14="http://schemas.microsoft.com/office/powerpoint/2010/main" val="189855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err="1">
                <a:latin typeface="+mn-lt"/>
                <a:ea typeface="ＭＳ Ｐゴシック" panose="020B0600070205080204" pitchFamily="34" charset="-128"/>
              </a:rPr>
              <a:t>Rendements</a:t>
            </a:r>
            <a:r>
              <a:rPr lang="en-US" altLang="en-US" sz="3600" b="1" dirty="0">
                <a:latin typeface="+mn-lt"/>
                <a:ea typeface="ＭＳ Ｐゴシック" panose="020B0600070205080204" pitchFamily="34" charset="-128"/>
              </a:rPr>
              <a:t> </a:t>
            </a:r>
            <a:r>
              <a:rPr lang="en-US" altLang="en-US" sz="3600" b="1" dirty="0" err="1">
                <a:latin typeface="+mn-lt"/>
                <a:ea typeface="ＭＳ Ｐゴシック" panose="020B0600070205080204" pitchFamily="34" charset="-128"/>
              </a:rPr>
              <a:t>en</a:t>
            </a:r>
            <a:r>
              <a:rPr lang="en-US" altLang="en-US" sz="3600" b="1" dirty="0">
                <a:latin typeface="+mn-lt"/>
                <a:ea typeface="ＭＳ Ｐゴシック" panose="020B0600070205080204" pitchFamily="34" charset="-128"/>
              </a:rPr>
              <a:t> fruits 	</a:t>
            </a:r>
          </a:p>
        </p:txBody>
      </p:sp>
      <p:graphicFrame>
        <p:nvGraphicFramePr>
          <p:cNvPr id="8" name="Objet 7"/>
          <p:cNvGraphicFramePr>
            <a:graphicFrameLocks noChangeAspect="1"/>
          </p:cNvGraphicFramePr>
          <p:nvPr>
            <p:extLst>
              <p:ext uri="{D42A27DB-BD31-4B8C-83A1-F6EECF244321}">
                <p14:modId xmlns:p14="http://schemas.microsoft.com/office/powerpoint/2010/main" val="1060742380"/>
              </p:ext>
            </p:extLst>
          </p:nvPr>
        </p:nvGraphicFramePr>
        <p:xfrm>
          <a:off x="0" y="1503188"/>
          <a:ext cx="4562250" cy="3475557"/>
        </p:xfrm>
        <a:graphic>
          <a:graphicData uri="http://schemas.openxmlformats.org/presentationml/2006/ole">
            <mc:AlternateContent xmlns:mc="http://schemas.openxmlformats.org/markup-compatibility/2006">
              <mc:Choice xmlns:v="urn:schemas-microsoft-com:vml" Requires="v">
                <p:oleObj name="SPW 13.0 Graph" r:id="rId2" imgW="5445145" imgH="4148480" progId="SigmaPlotGraphicObject.12">
                  <p:embed/>
                </p:oleObj>
              </mc:Choice>
              <mc:Fallback>
                <p:oleObj name="SPW 13.0 Graph" r:id="rId2" imgW="5445145" imgH="4148480" progId="SigmaPlotGraphicObject.12">
                  <p:embed/>
                  <p:pic>
                    <p:nvPicPr>
                      <p:cNvPr id="8" name="Objet 7"/>
                      <p:cNvPicPr/>
                      <p:nvPr/>
                    </p:nvPicPr>
                    <p:blipFill>
                      <a:blip r:embed="rId3"/>
                      <a:stretch>
                        <a:fillRect/>
                      </a:stretch>
                    </p:blipFill>
                    <p:spPr>
                      <a:xfrm>
                        <a:off x="0" y="1503188"/>
                        <a:ext cx="4562250" cy="3475557"/>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3841568947"/>
              </p:ext>
            </p:extLst>
          </p:nvPr>
        </p:nvGraphicFramePr>
        <p:xfrm>
          <a:off x="4564539" y="1502743"/>
          <a:ext cx="4562835" cy="3476002"/>
        </p:xfrm>
        <a:graphic>
          <a:graphicData uri="http://schemas.openxmlformats.org/presentationml/2006/ole">
            <mc:AlternateContent xmlns:mc="http://schemas.openxmlformats.org/markup-compatibility/2006">
              <mc:Choice xmlns:v="urn:schemas-microsoft-com:vml" Requires="v">
                <p:oleObj name="SPW 13.0 Graph" r:id="rId4" imgW="5445145" imgH="4148480" progId="SigmaPlotGraphicObject.12">
                  <p:embed/>
                </p:oleObj>
              </mc:Choice>
              <mc:Fallback>
                <p:oleObj name="SPW 13.0 Graph" r:id="rId4" imgW="5445145" imgH="4148480" progId="SigmaPlotGraphicObject.12">
                  <p:embed/>
                  <p:pic>
                    <p:nvPicPr>
                      <p:cNvPr id="9" name="Objet 8"/>
                      <p:cNvPicPr/>
                      <p:nvPr/>
                    </p:nvPicPr>
                    <p:blipFill>
                      <a:blip r:embed="rId5"/>
                      <a:stretch>
                        <a:fillRect/>
                      </a:stretch>
                    </p:blipFill>
                    <p:spPr>
                      <a:xfrm>
                        <a:off x="4564539" y="1502743"/>
                        <a:ext cx="4562835" cy="3476002"/>
                      </a:xfrm>
                      <a:prstGeom prst="rect">
                        <a:avLst/>
                      </a:prstGeom>
                    </p:spPr>
                  </p:pic>
                </p:oleObj>
              </mc:Fallback>
            </mc:AlternateContent>
          </a:graphicData>
        </a:graphic>
      </p:graphicFrame>
    </p:spTree>
    <p:extLst>
      <p:ext uri="{BB962C8B-B14F-4D97-AF65-F5344CB8AC3E}">
        <p14:creationId xmlns:p14="http://schemas.microsoft.com/office/powerpoint/2010/main" val="2289190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err="1">
                <a:latin typeface="+mn-lt"/>
                <a:ea typeface="ＭＳ Ｐゴシック" panose="020B0600070205080204" pitchFamily="34" charset="-128"/>
              </a:rPr>
              <a:t>En</a:t>
            </a:r>
            <a:r>
              <a:rPr lang="en-US" altLang="en-US" sz="3600" b="1" dirty="0">
                <a:latin typeface="+mn-lt"/>
                <a:ea typeface="ＭＳ Ｐゴシック" panose="020B0600070205080204" pitchFamily="34" charset="-128"/>
              </a:rPr>
              <a:t> résumé</a:t>
            </a:r>
          </a:p>
        </p:txBody>
      </p:sp>
      <p:sp>
        <p:nvSpPr>
          <p:cNvPr id="5" name="Title 1"/>
          <p:cNvSpPr txBox="1">
            <a:spLocks/>
          </p:cNvSpPr>
          <p:nvPr/>
        </p:nvSpPr>
        <p:spPr>
          <a:xfrm>
            <a:off x="562147" y="1116042"/>
            <a:ext cx="81850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err="1">
                <a:latin typeface="+mn-lt"/>
                <a:ea typeface="ＭＳ Ｐゴシック" panose="020B0600070205080204" pitchFamily="34" charset="-128"/>
              </a:rPr>
              <a:t>Réponse</a:t>
            </a:r>
            <a:r>
              <a:rPr lang="en-US" altLang="en-US" sz="2800" dirty="0">
                <a:latin typeface="+mn-lt"/>
                <a:ea typeface="ＭＳ Ｐゴシック" panose="020B0600070205080204" pitchFamily="34" charset="-128"/>
              </a:rPr>
              <a:t> de la culture à la </a:t>
            </a:r>
            <a:r>
              <a:rPr lang="en-US" altLang="en-US" sz="2800" dirty="0" err="1">
                <a:latin typeface="+mn-lt"/>
                <a:ea typeface="ＭＳ Ｐゴシック" panose="020B0600070205080204" pitchFamily="34" charset="-128"/>
              </a:rPr>
              <a:t>fertilisation</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azotée</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est</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liée</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en</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partie</a:t>
            </a:r>
            <a:r>
              <a:rPr lang="en-US" altLang="en-US" sz="2800" dirty="0">
                <a:latin typeface="+mn-lt"/>
                <a:ea typeface="ＭＳ Ｐゴシック" panose="020B0600070205080204" pitchFamily="34" charset="-128"/>
              </a:rPr>
              <a:t>:</a:t>
            </a:r>
          </a:p>
          <a:p>
            <a:r>
              <a:rPr lang="en-US" altLang="en-US" sz="2800" dirty="0">
                <a:latin typeface="+mn-lt"/>
                <a:ea typeface="ＭＳ Ｐゴシック" panose="020B0600070205080204" pitchFamily="34" charset="-128"/>
              </a:rPr>
              <a:t>	-à la position dans le champ (</a:t>
            </a:r>
            <a:r>
              <a:rPr lang="en-US" altLang="en-US" sz="2800" dirty="0" err="1">
                <a:latin typeface="+mn-lt"/>
                <a:ea typeface="ＭＳ Ｐゴシック" panose="020B0600070205080204" pitchFamily="34" charset="-128"/>
              </a:rPr>
              <a:t>élévation</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mais</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également</a:t>
            </a:r>
            <a:r>
              <a:rPr lang="en-US" altLang="en-US" sz="2800" dirty="0">
                <a:latin typeface="+mn-lt"/>
                <a:ea typeface="ＭＳ Ｐゴシック" panose="020B0600070205080204" pitchFamily="34" charset="-128"/>
              </a:rPr>
              <a:t> de la </a:t>
            </a:r>
            <a:r>
              <a:rPr lang="en-US" altLang="en-US" sz="2800" dirty="0" err="1">
                <a:latin typeface="+mn-lt"/>
                <a:ea typeface="ＭＳ Ｐゴシック" panose="020B0600070205080204" pitchFamily="34" charset="-128"/>
              </a:rPr>
              <a:t>conductivité</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électrique</a:t>
            </a:r>
            <a:r>
              <a:rPr lang="en-US" altLang="en-US" sz="2800" dirty="0">
                <a:latin typeface="+mn-lt"/>
                <a:ea typeface="ＭＳ Ｐゴシック" panose="020B0600070205080204" pitchFamily="34" charset="-128"/>
              </a:rPr>
              <a:t> du sol:</a:t>
            </a:r>
          </a:p>
          <a:p>
            <a:r>
              <a:rPr lang="en-US" altLang="en-US" sz="2800" dirty="0">
                <a:latin typeface="+mn-lt"/>
                <a:ea typeface="ＭＳ Ｐゴシック" panose="020B0600070205080204" pitchFamily="34" charset="-128"/>
              </a:rPr>
              <a:t>		-champ </a:t>
            </a:r>
            <a:r>
              <a:rPr lang="en-US" altLang="en-US" sz="2800" dirty="0" err="1">
                <a:latin typeface="+mn-lt"/>
                <a:ea typeface="ＭＳ Ｐゴシック" panose="020B0600070205080204" pitchFamily="34" charset="-128"/>
              </a:rPr>
              <a:t>ondulé</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conductivité</a:t>
            </a:r>
            <a:endParaRPr lang="en-US" altLang="en-US" sz="2800" dirty="0">
              <a:latin typeface="+mn-lt"/>
              <a:ea typeface="ＭＳ Ｐゴシック" panose="020B0600070205080204" pitchFamily="34" charset="-128"/>
            </a:endParaRPr>
          </a:p>
          <a:p>
            <a:r>
              <a:rPr lang="en-US" altLang="en-US" sz="2800" dirty="0">
                <a:latin typeface="+mn-lt"/>
                <a:ea typeface="ＭＳ Ｐゴシック" panose="020B0600070205080204" pitchFamily="34" charset="-128"/>
              </a:rPr>
              <a:t>		-champ plat: </a:t>
            </a:r>
            <a:r>
              <a:rPr lang="en-US" altLang="en-US" sz="2800" dirty="0" err="1">
                <a:latin typeface="+mn-lt"/>
                <a:ea typeface="ＭＳ Ｐゴシック" panose="020B0600070205080204" pitchFamily="34" charset="-128"/>
              </a:rPr>
              <a:t>élévation</a:t>
            </a:r>
            <a:endParaRPr lang="en-US" altLang="en-US" sz="2800" dirty="0">
              <a:latin typeface="+mn-lt"/>
              <a:ea typeface="ＭＳ Ｐゴシック" panose="020B0600070205080204" pitchFamily="34" charset="-128"/>
            </a:endParaRPr>
          </a:p>
          <a:p>
            <a:r>
              <a:rPr lang="en-US" altLang="en-US" sz="2800" dirty="0">
                <a:latin typeface="+mn-lt"/>
                <a:ea typeface="ＭＳ Ｐゴシック" panose="020B0600070205080204" pitchFamily="34" charset="-128"/>
              </a:rPr>
              <a:t>	-dans les deux </a:t>
            </a:r>
            <a:r>
              <a:rPr lang="en-US" altLang="en-US" sz="2800" dirty="0" err="1">
                <a:latin typeface="+mn-lt"/>
                <a:ea typeface="ＭＳ Ｐゴシック" panose="020B0600070205080204" pitchFamily="34" charset="-128"/>
              </a:rPr>
              <a:t>cas</a:t>
            </a:r>
            <a:r>
              <a:rPr lang="en-US" altLang="en-US" sz="2800" dirty="0">
                <a:latin typeface="+mn-lt"/>
                <a:ea typeface="ＭＳ Ｐゴシック" panose="020B0600070205080204" pitchFamily="34" charset="-128"/>
              </a:rPr>
              <a:t>: la plus </a:t>
            </a:r>
            <a:r>
              <a:rPr lang="en-US" altLang="en-US" sz="2800" dirty="0" err="1">
                <a:latin typeface="+mn-lt"/>
                <a:ea typeface="ＭＳ Ｐゴシック" panose="020B0600070205080204" pitchFamily="34" charset="-128"/>
              </a:rPr>
              <a:t>grande</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réponse</a:t>
            </a:r>
            <a:r>
              <a:rPr lang="en-US" altLang="en-US" sz="2800" dirty="0">
                <a:latin typeface="+mn-lt"/>
                <a:ea typeface="ＭＳ Ｐゴシック" panose="020B0600070205080204" pitchFamily="34" charset="-128"/>
              </a:rPr>
              <a:t> 		aux </a:t>
            </a:r>
            <a:r>
              <a:rPr lang="en-US" altLang="en-US" sz="2800" dirty="0" err="1">
                <a:latin typeface="+mn-lt"/>
                <a:ea typeface="ＭＳ Ｐゴシック" panose="020B0600070205080204" pitchFamily="34" charset="-128"/>
              </a:rPr>
              <a:t>engrais</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est</a:t>
            </a:r>
            <a:r>
              <a:rPr lang="en-US" altLang="en-US" sz="2800" dirty="0">
                <a:latin typeface="+mn-lt"/>
                <a:ea typeface="ＭＳ Ｐゴシック" panose="020B0600070205080204" pitchFamily="34" charset="-128"/>
              </a:rPr>
              <a:t> avec la </a:t>
            </a:r>
            <a:r>
              <a:rPr lang="en-US" altLang="en-US" sz="2800" dirty="0" err="1">
                <a:latin typeface="+mn-lt"/>
                <a:ea typeface="ＭＳ Ｐゴシック" panose="020B0600070205080204" pitchFamily="34" charset="-128"/>
              </a:rPr>
              <a:t>conductivité</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basse</a:t>
            </a:r>
            <a:r>
              <a:rPr lang="en-US" altLang="en-US" sz="2800" dirty="0">
                <a:latin typeface="+mn-lt"/>
                <a:ea typeface="ＭＳ Ｐゴシック" panose="020B0600070205080204" pitchFamily="34" charset="-128"/>
              </a:rPr>
              <a:t> 		et </a:t>
            </a:r>
            <a:r>
              <a:rPr lang="en-US" altLang="en-US" sz="2800" dirty="0" err="1">
                <a:latin typeface="+mn-lt"/>
                <a:ea typeface="ＭＳ Ｐゴシック" panose="020B0600070205080204" pitchFamily="34" charset="-128"/>
              </a:rPr>
              <a:t>élévation</a:t>
            </a:r>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élevée</a:t>
            </a:r>
            <a:r>
              <a:rPr lang="en-US" altLang="en-US" sz="2800" dirty="0">
                <a:latin typeface="+mn-lt"/>
                <a:ea typeface="ＭＳ Ｐゴシック" panose="020B0600070205080204" pitchFamily="34" charset="-128"/>
              </a:rPr>
              <a:t>:</a:t>
            </a:r>
          </a:p>
          <a:p>
            <a:r>
              <a:rPr lang="en-US" altLang="en-US" sz="2800" dirty="0">
                <a:latin typeface="+mn-lt"/>
                <a:ea typeface="ＭＳ Ｐゴシック" panose="020B0600070205080204" pitchFamily="34" charset="-128"/>
              </a:rPr>
              <a:t>		-</a:t>
            </a:r>
            <a:r>
              <a:rPr lang="en-US" altLang="en-US" sz="2800" dirty="0" err="1">
                <a:latin typeface="+mn-lt"/>
                <a:ea typeface="ＭＳ Ｐゴシック" panose="020B0600070205080204" pitchFamily="34" charset="-128"/>
              </a:rPr>
              <a:t>soit</a:t>
            </a:r>
            <a:r>
              <a:rPr lang="en-US" altLang="en-US" sz="2800" dirty="0">
                <a:latin typeface="+mn-lt"/>
                <a:ea typeface="ＭＳ Ｐゴシック" panose="020B0600070205080204" pitchFamily="34" charset="-128"/>
              </a:rPr>
              <a:t> les zones les </a:t>
            </a:r>
            <a:r>
              <a:rPr lang="en-US" altLang="en-US" sz="2800" dirty="0" err="1">
                <a:latin typeface="+mn-lt"/>
                <a:ea typeface="ＭＳ Ｐゴシック" panose="020B0600070205080204" pitchFamily="34" charset="-128"/>
              </a:rPr>
              <a:t>moins</a:t>
            </a:r>
            <a:r>
              <a:rPr lang="en-US" altLang="en-US" sz="2800" dirty="0">
                <a:latin typeface="+mn-lt"/>
                <a:ea typeface="ＭＳ Ｐゴシック" panose="020B0600070205080204" pitchFamily="34" charset="-128"/>
              </a:rPr>
              <a:t> riches et les plus 		</a:t>
            </a:r>
            <a:r>
              <a:rPr lang="en-US" altLang="en-US" sz="2800" dirty="0" err="1">
                <a:latin typeface="+mn-lt"/>
                <a:ea typeface="ＭＳ Ｐゴシック" panose="020B0600070205080204" pitchFamily="34" charset="-128"/>
              </a:rPr>
              <a:t>limitatives</a:t>
            </a:r>
            <a:r>
              <a:rPr lang="en-US" altLang="en-US" sz="2800" dirty="0">
                <a:latin typeface="+mn-lt"/>
                <a:ea typeface="ＭＳ Ｐゴシック" panose="020B0600070205080204" pitchFamily="34" charset="-128"/>
              </a:rPr>
              <a:t>;</a:t>
            </a:r>
          </a:p>
          <a:p>
            <a:r>
              <a:rPr lang="en-US" altLang="en-US" sz="2800" dirty="0">
                <a:latin typeface="+mn-lt"/>
                <a:ea typeface="ＭＳ Ｐゴシック" panose="020B0600070205080204" pitchFamily="34" charset="-128"/>
              </a:rPr>
              <a:t>	</a:t>
            </a:r>
          </a:p>
        </p:txBody>
      </p:sp>
    </p:spTree>
    <p:extLst>
      <p:ext uri="{BB962C8B-B14F-4D97-AF65-F5344CB8AC3E}">
        <p14:creationId xmlns:p14="http://schemas.microsoft.com/office/powerpoint/2010/main" val="2490253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925763"/>
            <a:ext cx="7772400" cy="88106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err="1">
                <a:latin typeface="+mn-lt"/>
              </a:rPr>
              <a:t>Détermination</a:t>
            </a:r>
            <a:r>
              <a:rPr lang="en-US" altLang="en-US" b="1" dirty="0">
                <a:latin typeface="+mn-lt"/>
              </a:rPr>
              <a:t> du </a:t>
            </a:r>
            <a:r>
              <a:rPr lang="en-US" altLang="en-US" b="1" dirty="0" err="1">
                <a:latin typeface="+mn-lt"/>
              </a:rPr>
              <a:t>statut</a:t>
            </a:r>
            <a:r>
              <a:rPr lang="en-US" altLang="en-US" b="1" dirty="0">
                <a:latin typeface="+mn-lt"/>
              </a:rPr>
              <a:t> </a:t>
            </a:r>
            <a:r>
              <a:rPr lang="en-US" altLang="en-US" b="1" dirty="0" err="1">
                <a:latin typeface="+mn-lt"/>
              </a:rPr>
              <a:t>nutritif</a:t>
            </a:r>
            <a:r>
              <a:rPr lang="en-US" altLang="en-US" b="1" dirty="0">
                <a:latin typeface="+mn-lt"/>
              </a:rPr>
              <a:t> du plant de </a:t>
            </a:r>
            <a:r>
              <a:rPr lang="en-US" altLang="en-US" b="1" dirty="0" err="1">
                <a:latin typeface="+mn-lt"/>
              </a:rPr>
              <a:t>bleuet</a:t>
            </a:r>
            <a:r>
              <a:rPr lang="en-US" altLang="en-US" b="1" dirty="0">
                <a:latin typeface="+mn-lt"/>
              </a:rPr>
              <a:t> par des </a:t>
            </a:r>
            <a:r>
              <a:rPr lang="en-US" altLang="en-US" sz="4600" b="1" dirty="0" err="1">
                <a:latin typeface="+mn-lt"/>
              </a:rPr>
              <a:t>mesures</a:t>
            </a:r>
            <a:r>
              <a:rPr lang="en-US" altLang="en-US" b="1" dirty="0">
                <a:latin typeface="+mn-lt"/>
              </a:rPr>
              <a:t> </a:t>
            </a:r>
            <a:r>
              <a:rPr lang="en-US" altLang="en-US" b="1" dirty="0" err="1">
                <a:latin typeface="+mn-lt"/>
              </a:rPr>
              <a:t>optiques</a:t>
            </a:r>
            <a:endParaRPr lang="en-US" altLang="en-US" b="1" dirty="0">
              <a:latin typeface="+mn-lt"/>
            </a:endParaRPr>
          </a:p>
        </p:txBody>
      </p:sp>
      <p:sp>
        <p:nvSpPr>
          <p:cNvPr id="3" name="Rectangle 2"/>
          <p:cNvSpPr/>
          <p:nvPr/>
        </p:nvSpPr>
        <p:spPr>
          <a:xfrm>
            <a:off x="2570670" y="5641523"/>
            <a:ext cx="6702725" cy="646331"/>
          </a:xfrm>
          <a:prstGeom prst="rect">
            <a:avLst/>
          </a:prstGeom>
        </p:spPr>
        <p:txBody>
          <a:bodyPr wrap="square">
            <a:spAutoFit/>
          </a:bodyPr>
          <a:lstStyle/>
          <a:p>
            <a:r>
              <a:rPr lang="en-CA" dirty="0">
                <a:latin typeface="Calibri" panose="020F0502020204030204" pitchFamily="34" charset="0"/>
                <a:ea typeface="Times New Roman" panose="02020603050405020304" pitchFamily="18" charset="0"/>
              </a:rPr>
              <a:t>Lafond, J. 2023. Rapid diagnosis of the nitrogen status of the Wild lowbush blueberry. Int. J. Fruit Sci. </a:t>
            </a:r>
            <a:r>
              <a:rPr lang="fr-CA" sz="1800" dirty="0">
                <a:effectLst/>
                <a:latin typeface="Calibri" panose="020F0502020204030204" pitchFamily="34" charset="0"/>
                <a:ea typeface="Times New Roman" panose="02020603050405020304" pitchFamily="18" charset="0"/>
              </a:rPr>
              <a:t>23 : 13-24.</a:t>
            </a:r>
            <a:endParaRPr lang="fr-CA" dirty="0"/>
          </a:p>
        </p:txBody>
      </p:sp>
    </p:spTree>
    <p:extLst>
      <p:ext uri="{BB962C8B-B14F-4D97-AF65-F5344CB8AC3E}">
        <p14:creationId xmlns:p14="http://schemas.microsoft.com/office/powerpoint/2010/main" val="2143897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latin typeface="+mn-lt"/>
              </a:rPr>
              <a:t>Introduction</a:t>
            </a:r>
          </a:p>
        </p:txBody>
      </p:sp>
      <p:sp>
        <p:nvSpPr>
          <p:cNvPr id="5" name="Content Placeholder 2"/>
          <p:cNvSpPr>
            <a:spLocks noGrp="1"/>
          </p:cNvSpPr>
          <p:nvPr>
            <p:ph idx="1"/>
          </p:nvPr>
        </p:nvSpPr>
        <p:spPr>
          <a:xfrm>
            <a:off x="457200" y="1600200"/>
            <a:ext cx="8229600" cy="4525963"/>
          </a:xfrm>
        </p:spPr>
        <p:txBody>
          <a:bodyPr/>
          <a:lstStyle/>
          <a:p>
            <a:pPr eaLnBrk="1" hangingPunct="1"/>
            <a:r>
              <a:rPr lang="en-US" altLang="en-US" dirty="0"/>
              <a:t>Le </a:t>
            </a:r>
            <a:r>
              <a:rPr lang="en-US" altLang="en-US" dirty="0" err="1"/>
              <a:t>statut</a:t>
            </a:r>
            <a:r>
              <a:rPr lang="en-US" altLang="en-US" dirty="0"/>
              <a:t> </a:t>
            </a:r>
            <a:r>
              <a:rPr lang="en-US" altLang="en-US" dirty="0" err="1"/>
              <a:t>nutritif</a:t>
            </a:r>
            <a:r>
              <a:rPr lang="en-US" altLang="en-US" dirty="0"/>
              <a:t> de la culture du </a:t>
            </a:r>
            <a:r>
              <a:rPr lang="en-US" altLang="en-US" dirty="0" err="1"/>
              <a:t>bleuet</a:t>
            </a:r>
            <a:r>
              <a:rPr lang="en-US" altLang="en-US" dirty="0"/>
              <a:t> </a:t>
            </a:r>
            <a:r>
              <a:rPr lang="en-US" altLang="en-US" dirty="0" err="1"/>
              <a:t>sauvage</a:t>
            </a:r>
            <a:r>
              <a:rPr lang="en-US" altLang="en-US" dirty="0"/>
              <a:t> </a:t>
            </a:r>
            <a:r>
              <a:rPr lang="en-US" altLang="en-US" dirty="0" err="1"/>
              <a:t>est</a:t>
            </a:r>
            <a:r>
              <a:rPr lang="en-US" altLang="en-US" dirty="0"/>
              <a:t> </a:t>
            </a:r>
            <a:r>
              <a:rPr lang="en-US" altLang="en-US" dirty="0" err="1"/>
              <a:t>déterminé</a:t>
            </a:r>
            <a:r>
              <a:rPr lang="en-US" altLang="en-US" dirty="0"/>
              <a:t> par les concentrations </a:t>
            </a:r>
            <a:r>
              <a:rPr lang="en-US" altLang="en-US" dirty="0" err="1"/>
              <a:t>en</a:t>
            </a:r>
            <a:r>
              <a:rPr lang="en-US" altLang="en-US" dirty="0"/>
              <a:t> </a:t>
            </a:r>
            <a:r>
              <a:rPr lang="en-US" altLang="en-US" dirty="0" err="1"/>
              <a:t>éléments</a:t>
            </a:r>
            <a:r>
              <a:rPr lang="en-US" altLang="en-US" dirty="0"/>
              <a:t> </a:t>
            </a:r>
            <a:r>
              <a:rPr lang="en-US" altLang="en-US" dirty="0" err="1"/>
              <a:t>nutritifs</a:t>
            </a:r>
            <a:r>
              <a:rPr lang="en-US" altLang="en-US" dirty="0"/>
              <a:t> </a:t>
            </a:r>
            <a:r>
              <a:rPr lang="en-US" altLang="en-US" dirty="0" err="1"/>
              <a:t>dans</a:t>
            </a:r>
            <a:r>
              <a:rPr lang="en-US" altLang="en-US" dirty="0"/>
              <a:t> les </a:t>
            </a:r>
            <a:r>
              <a:rPr lang="en-US" altLang="en-US" dirty="0" err="1"/>
              <a:t>feuilles</a:t>
            </a:r>
            <a:r>
              <a:rPr lang="en-US" altLang="en-US" dirty="0"/>
              <a:t> et </a:t>
            </a:r>
            <a:r>
              <a:rPr lang="en-US" altLang="en-US" dirty="0" err="1"/>
              <a:t>ces</a:t>
            </a:r>
            <a:r>
              <a:rPr lang="en-US" altLang="en-US" dirty="0"/>
              <a:t> </a:t>
            </a:r>
            <a:r>
              <a:rPr lang="en-US" altLang="en-US" dirty="0" err="1"/>
              <a:t>valeurs</a:t>
            </a:r>
            <a:r>
              <a:rPr lang="en-US" altLang="en-US" dirty="0"/>
              <a:t> </a:t>
            </a:r>
            <a:r>
              <a:rPr lang="en-US" altLang="en-US" dirty="0" err="1"/>
              <a:t>sont</a:t>
            </a:r>
            <a:r>
              <a:rPr lang="en-US" altLang="en-US" dirty="0"/>
              <a:t> </a:t>
            </a:r>
            <a:r>
              <a:rPr lang="en-US" altLang="en-US" dirty="0" err="1"/>
              <a:t>comparées</a:t>
            </a:r>
            <a:r>
              <a:rPr lang="en-US" altLang="en-US" dirty="0"/>
              <a:t> aux concentrations de </a:t>
            </a:r>
            <a:r>
              <a:rPr lang="en-US" altLang="en-US" dirty="0" err="1"/>
              <a:t>référence</a:t>
            </a:r>
            <a:r>
              <a:rPr lang="en-US" altLang="en-US" dirty="0"/>
              <a:t> (Lafond 2009);</a:t>
            </a:r>
          </a:p>
          <a:p>
            <a:pPr eaLnBrk="1" hangingPunct="1"/>
            <a:r>
              <a:rPr lang="en-US" altLang="en-US" dirty="0" err="1"/>
              <a:t>Cependant</a:t>
            </a:r>
            <a:r>
              <a:rPr lang="en-US" altLang="en-US" dirty="0"/>
              <a:t>, </a:t>
            </a:r>
            <a:r>
              <a:rPr lang="en-US" altLang="en-US" dirty="0" err="1"/>
              <a:t>plusieurs</a:t>
            </a:r>
            <a:r>
              <a:rPr lang="en-US" altLang="en-US" dirty="0"/>
              <a:t> </a:t>
            </a:r>
            <a:r>
              <a:rPr lang="en-US" altLang="en-US" dirty="0" err="1"/>
              <a:t>étapes</a:t>
            </a:r>
            <a:r>
              <a:rPr lang="en-US" altLang="en-US" dirty="0"/>
              <a:t> </a:t>
            </a:r>
            <a:r>
              <a:rPr lang="en-US" altLang="en-US" dirty="0" err="1"/>
              <a:t>sont</a:t>
            </a:r>
            <a:r>
              <a:rPr lang="en-US" altLang="en-US" dirty="0"/>
              <a:t> </a:t>
            </a:r>
            <a:r>
              <a:rPr lang="en-US" altLang="en-US" dirty="0" err="1"/>
              <a:t>nécessaires</a:t>
            </a:r>
            <a:r>
              <a:rPr lang="en-US" altLang="en-US" dirty="0"/>
              <a:t> pour </a:t>
            </a:r>
            <a:r>
              <a:rPr lang="en-US" altLang="en-US" dirty="0" err="1"/>
              <a:t>déteminer</a:t>
            </a:r>
            <a:r>
              <a:rPr lang="en-US" altLang="en-US" dirty="0"/>
              <a:t> </a:t>
            </a:r>
            <a:r>
              <a:rPr lang="en-US" altLang="en-US" dirty="0" err="1"/>
              <a:t>ces</a:t>
            </a:r>
            <a:r>
              <a:rPr lang="en-US" altLang="en-US" dirty="0"/>
              <a:t> concentrations à </a:t>
            </a:r>
            <a:r>
              <a:rPr lang="en-US" altLang="en-US" dirty="0" err="1"/>
              <a:t>partir</a:t>
            </a:r>
            <a:r>
              <a:rPr lang="en-US" altLang="en-US" dirty="0"/>
              <a:t> </a:t>
            </a:r>
            <a:r>
              <a:rPr lang="en-US" altLang="en-US" dirty="0" err="1"/>
              <a:t>d’analyse</a:t>
            </a:r>
            <a:r>
              <a:rPr lang="en-US" altLang="en-US" dirty="0"/>
              <a:t> </a:t>
            </a:r>
            <a:r>
              <a:rPr lang="en-US" altLang="en-US" dirty="0" err="1"/>
              <a:t>chimique</a:t>
            </a:r>
            <a:r>
              <a:rPr lang="en-US" altLang="en-US" dirty="0"/>
              <a:t>:</a:t>
            </a:r>
          </a:p>
          <a:p>
            <a:pPr lvl="3" eaLnBrk="1" hangingPunct="1"/>
            <a:r>
              <a:rPr lang="en-US" altLang="en-US" dirty="0"/>
              <a:t> </a:t>
            </a:r>
            <a:r>
              <a:rPr lang="en-US" altLang="en-US" dirty="0" err="1"/>
              <a:t>Échantillonnage</a:t>
            </a:r>
            <a:r>
              <a:rPr lang="en-US" altLang="en-US" dirty="0"/>
              <a:t> des </a:t>
            </a:r>
            <a:r>
              <a:rPr lang="en-US" altLang="en-US" dirty="0" err="1"/>
              <a:t>feuilles</a:t>
            </a:r>
            <a:r>
              <a:rPr lang="en-US" altLang="en-US" dirty="0"/>
              <a:t>, </a:t>
            </a:r>
            <a:r>
              <a:rPr lang="en-US" altLang="en-US" dirty="0" err="1"/>
              <a:t>séchage</a:t>
            </a:r>
            <a:r>
              <a:rPr lang="en-US" altLang="en-US" dirty="0"/>
              <a:t>, </a:t>
            </a:r>
            <a:r>
              <a:rPr lang="en-US" altLang="en-US" dirty="0" err="1"/>
              <a:t>mouture</a:t>
            </a:r>
            <a:r>
              <a:rPr lang="en-US" altLang="en-US" dirty="0"/>
              <a:t>, </a:t>
            </a:r>
            <a:r>
              <a:rPr lang="en-US" altLang="en-US" dirty="0" err="1"/>
              <a:t>pesée</a:t>
            </a:r>
            <a:r>
              <a:rPr lang="en-US" altLang="en-US" dirty="0"/>
              <a:t>, </a:t>
            </a:r>
            <a:r>
              <a:rPr lang="en-US" altLang="en-US" dirty="0" err="1"/>
              <a:t>minéralisation</a:t>
            </a:r>
            <a:r>
              <a:rPr lang="en-US" altLang="en-US" dirty="0"/>
              <a:t>, dosage et compilation des </a:t>
            </a:r>
            <a:r>
              <a:rPr lang="en-US" altLang="en-US" dirty="0" err="1"/>
              <a:t>résultats</a:t>
            </a:r>
            <a:r>
              <a:rPr lang="en-US" altLang="en-US" dirty="0"/>
              <a:t>.</a:t>
            </a:r>
          </a:p>
          <a:p>
            <a:pPr eaLnBrk="1" hangingPunct="1"/>
            <a:endParaRPr lang="en-US" altLang="en-US" dirty="0"/>
          </a:p>
        </p:txBody>
      </p:sp>
    </p:spTree>
    <p:extLst>
      <p:ext uri="{BB962C8B-B14F-4D97-AF65-F5344CB8AC3E}">
        <p14:creationId xmlns:p14="http://schemas.microsoft.com/office/powerpoint/2010/main" val="3711831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7475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err="1"/>
              <a:t>D’autres</a:t>
            </a:r>
            <a:r>
              <a:rPr lang="en-US" altLang="en-US" dirty="0"/>
              <a:t> </a:t>
            </a:r>
            <a:r>
              <a:rPr lang="en-US" altLang="en-US" dirty="0" err="1"/>
              <a:t>méthodes</a:t>
            </a:r>
            <a:r>
              <a:rPr lang="en-US" altLang="en-US" dirty="0"/>
              <a:t> </a:t>
            </a:r>
            <a:r>
              <a:rPr lang="en-US" altLang="en-US" dirty="0" err="1"/>
              <a:t>ont</a:t>
            </a:r>
            <a:r>
              <a:rPr lang="en-US" altLang="en-US" dirty="0"/>
              <a:t> </a:t>
            </a:r>
            <a:r>
              <a:rPr lang="en-US" altLang="en-US" dirty="0" err="1"/>
              <a:t>été</a:t>
            </a:r>
            <a:r>
              <a:rPr lang="en-US" altLang="en-US" dirty="0"/>
              <a:t> </a:t>
            </a:r>
            <a:r>
              <a:rPr lang="en-US" altLang="en-US" dirty="0" err="1"/>
              <a:t>proposées</a:t>
            </a:r>
            <a:r>
              <a:rPr lang="en-US" altLang="en-US" dirty="0"/>
              <a:t> pour </a:t>
            </a:r>
            <a:r>
              <a:rPr lang="en-US" altLang="en-US" dirty="0" err="1"/>
              <a:t>évaluer</a:t>
            </a:r>
            <a:r>
              <a:rPr lang="en-US" altLang="en-US" dirty="0"/>
              <a:t> </a:t>
            </a:r>
            <a:r>
              <a:rPr lang="en-US" altLang="en-US" dirty="0" err="1"/>
              <a:t>l’état</a:t>
            </a:r>
            <a:r>
              <a:rPr lang="en-US" altLang="en-US" dirty="0"/>
              <a:t> de santé de la culture, </a:t>
            </a:r>
            <a:r>
              <a:rPr lang="en-US" altLang="en-US" dirty="0" err="1"/>
              <a:t>principalement</a:t>
            </a:r>
            <a:r>
              <a:rPr lang="en-US" altLang="en-US" dirty="0"/>
              <a:t> le </a:t>
            </a:r>
            <a:r>
              <a:rPr lang="en-US" altLang="en-US" dirty="0" err="1"/>
              <a:t>contenu</a:t>
            </a:r>
            <a:r>
              <a:rPr lang="en-US" altLang="en-US" dirty="0"/>
              <a:t> en azote des </a:t>
            </a:r>
            <a:r>
              <a:rPr lang="en-US" altLang="en-US" dirty="0" err="1"/>
              <a:t>feuilles</a:t>
            </a:r>
            <a:r>
              <a:rPr lang="en-US" altLang="en-US" dirty="0"/>
              <a:t>, avec des instruments </a:t>
            </a:r>
            <a:r>
              <a:rPr lang="en-US" altLang="en-US" dirty="0" err="1"/>
              <a:t>optiques</a:t>
            </a:r>
            <a:r>
              <a:rPr lang="en-US" altLang="en-US" dirty="0"/>
              <a:t>:</a:t>
            </a:r>
          </a:p>
          <a:p>
            <a:pPr lvl="1"/>
            <a:r>
              <a:rPr lang="en-US" altLang="en-US" dirty="0"/>
              <a:t>La </a:t>
            </a:r>
            <a:r>
              <a:rPr lang="en-US" altLang="en-US" dirty="0" err="1"/>
              <a:t>détection</a:t>
            </a:r>
            <a:r>
              <a:rPr lang="en-US" altLang="en-US" dirty="0"/>
              <a:t> de la </a:t>
            </a:r>
            <a:r>
              <a:rPr lang="en-US" altLang="en-US" dirty="0" err="1"/>
              <a:t>chlorophylle</a:t>
            </a:r>
            <a:r>
              <a:rPr lang="en-US" altLang="en-US" dirty="0"/>
              <a:t> </a:t>
            </a:r>
            <a:r>
              <a:rPr lang="en-US" altLang="en-US" dirty="0" err="1"/>
              <a:t>dans</a:t>
            </a:r>
            <a:r>
              <a:rPr lang="en-US" altLang="en-US" dirty="0"/>
              <a:t> les </a:t>
            </a:r>
            <a:r>
              <a:rPr lang="en-US" altLang="en-US" dirty="0" err="1"/>
              <a:t>feuilles</a:t>
            </a:r>
            <a:r>
              <a:rPr lang="en-US" altLang="en-US" dirty="0"/>
              <a:t>: bon </a:t>
            </a:r>
            <a:r>
              <a:rPr lang="en-US" altLang="en-US" dirty="0" err="1"/>
              <a:t>indicateur</a:t>
            </a:r>
            <a:r>
              <a:rPr lang="en-US" altLang="en-US" dirty="0"/>
              <a:t> du </a:t>
            </a:r>
            <a:r>
              <a:rPr lang="en-US" altLang="en-US" dirty="0" err="1"/>
              <a:t>contenu</a:t>
            </a:r>
            <a:r>
              <a:rPr lang="en-US" altLang="en-US" dirty="0"/>
              <a:t> en N (</a:t>
            </a:r>
            <a:r>
              <a:rPr lang="en-US" altLang="en-US" dirty="0" err="1"/>
              <a:t>Zebarth</a:t>
            </a:r>
            <a:r>
              <a:rPr lang="en-US" altLang="en-US" dirty="0"/>
              <a:t> et al. 2002):</a:t>
            </a:r>
          </a:p>
          <a:p>
            <a:pPr lvl="2"/>
            <a:r>
              <a:rPr lang="en-US" altLang="en-US" dirty="0" err="1"/>
              <a:t>Quand</a:t>
            </a:r>
            <a:r>
              <a:rPr lang="en-US" altLang="en-US" dirty="0"/>
              <a:t> la concentration en N </a:t>
            </a:r>
            <a:r>
              <a:rPr lang="en-US" altLang="en-US" dirty="0" err="1"/>
              <a:t>augmente</a:t>
            </a:r>
            <a:r>
              <a:rPr lang="en-US" altLang="en-US" dirty="0"/>
              <a:t>, la </a:t>
            </a:r>
            <a:r>
              <a:rPr lang="en-US" altLang="en-US" dirty="0" err="1"/>
              <a:t>valeur</a:t>
            </a:r>
            <a:r>
              <a:rPr lang="en-US" altLang="en-US" dirty="0"/>
              <a:t> du SPAD </a:t>
            </a:r>
            <a:r>
              <a:rPr lang="en-US" altLang="en-US" dirty="0" err="1"/>
              <a:t>augmente</a:t>
            </a:r>
            <a:r>
              <a:rPr lang="en-US" altLang="en-US" dirty="0"/>
              <a:t>;</a:t>
            </a:r>
          </a:p>
          <a:p>
            <a:pPr lvl="2"/>
            <a:r>
              <a:rPr lang="en-US" altLang="en-US" dirty="0" err="1"/>
              <a:t>Quelques</a:t>
            </a:r>
            <a:r>
              <a:rPr lang="en-US" altLang="en-US" dirty="0"/>
              <a:t> limitations </a:t>
            </a:r>
            <a:r>
              <a:rPr lang="en-US" altLang="en-US" dirty="0" err="1"/>
              <a:t>liées</a:t>
            </a:r>
            <a:r>
              <a:rPr lang="en-US" altLang="en-US" dirty="0"/>
              <a:t> aux </a:t>
            </a:r>
            <a:r>
              <a:rPr lang="en-US" altLang="en-US" dirty="0" err="1"/>
              <a:t>variétés</a:t>
            </a:r>
            <a:r>
              <a:rPr lang="en-US" altLang="en-US" dirty="0"/>
              <a:t>, aux conditions </a:t>
            </a:r>
            <a:r>
              <a:rPr lang="en-US" altLang="en-US" dirty="0" err="1"/>
              <a:t>environnementales</a:t>
            </a:r>
            <a:r>
              <a:rPr lang="en-US" altLang="en-US" dirty="0"/>
              <a:t> et aux </a:t>
            </a:r>
            <a:r>
              <a:rPr lang="en-US" altLang="en-US" dirty="0" err="1"/>
              <a:t>dommages</a:t>
            </a:r>
            <a:r>
              <a:rPr lang="en-US" altLang="en-US" dirty="0"/>
              <a:t> </a:t>
            </a:r>
            <a:r>
              <a:rPr lang="en-US" altLang="en-US" dirty="0" err="1"/>
              <a:t>causés</a:t>
            </a:r>
            <a:r>
              <a:rPr lang="en-US" altLang="en-US" dirty="0"/>
              <a:t> par les </a:t>
            </a:r>
            <a:r>
              <a:rPr lang="en-US" altLang="en-US" dirty="0" err="1"/>
              <a:t>insectes</a:t>
            </a:r>
            <a:r>
              <a:rPr lang="en-US" altLang="en-US" dirty="0"/>
              <a:t>.</a:t>
            </a:r>
          </a:p>
          <a:p>
            <a:endParaRPr lang="en-US" altLang="en-US" dirty="0"/>
          </a:p>
        </p:txBody>
      </p:sp>
    </p:spTree>
    <p:extLst>
      <p:ext uri="{BB962C8B-B14F-4D97-AF65-F5344CB8AC3E}">
        <p14:creationId xmlns:p14="http://schemas.microsoft.com/office/powerpoint/2010/main" val="2261020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7475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sz="2800" dirty="0"/>
              <a:t>La </a:t>
            </a:r>
            <a:r>
              <a:rPr lang="en-US" altLang="en-US" sz="2800" dirty="0" err="1"/>
              <a:t>détections</a:t>
            </a:r>
            <a:r>
              <a:rPr lang="en-US" altLang="en-US" sz="2800" dirty="0"/>
              <a:t> des </a:t>
            </a:r>
            <a:r>
              <a:rPr lang="en-US" altLang="en-US" sz="2800" dirty="0" err="1"/>
              <a:t>composés</a:t>
            </a:r>
            <a:r>
              <a:rPr lang="en-US" altLang="en-US" sz="2800" dirty="0"/>
              <a:t> </a:t>
            </a:r>
            <a:r>
              <a:rPr lang="en-US" altLang="en-US" sz="2800" dirty="0" err="1"/>
              <a:t>polyphénoliques</a:t>
            </a:r>
            <a:r>
              <a:rPr lang="en-US" altLang="en-US" sz="2800" dirty="0"/>
              <a:t>, </a:t>
            </a:r>
            <a:r>
              <a:rPr lang="en-US" altLang="en-US" sz="2800" dirty="0" err="1"/>
              <a:t>aussi</a:t>
            </a:r>
            <a:r>
              <a:rPr lang="en-US" altLang="en-US" sz="2800" dirty="0"/>
              <a:t> </a:t>
            </a:r>
            <a:r>
              <a:rPr lang="en-US" altLang="en-US" sz="2800" dirty="0" err="1"/>
              <a:t>liés</a:t>
            </a:r>
            <a:r>
              <a:rPr lang="en-US" altLang="en-US" sz="2800" dirty="0"/>
              <a:t> au </a:t>
            </a:r>
            <a:r>
              <a:rPr lang="en-US" altLang="en-US" sz="2800" dirty="0" err="1"/>
              <a:t>contenu</a:t>
            </a:r>
            <a:r>
              <a:rPr lang="en-US" altLang="en-US" sz="2800" dirty="0"/>
              <a:t> en N des </a:t>
            </a:r>
            <a:r>
              <a:rPr lang="en-US" altLang="en-US" sz="2800" dirty="0" err="1"/>
              <a:t>feuilles</a:t>
            </a:r>
            <a:r>
              <a:rPr lang="en-US" altLang="en-US" sz="2800" dirty="0"/>
              <a:t> (Tremblay et al. 2007,2010):</a:t>
            </a:r>
          </a:p>
          <a:p>
            <a:pPr lvl="2"/>
            <a:r>
              <a:rPr lang="en-US" altLang="en-US" sz="2400" dirty="0"/>
              <a:t>Ce </a:t>
            </a:r>
            <a:r>
              <a:rPr lang="en-US" altLang="en-US" sz="2400" dirty="0" err="1"/>
              <a:t>sont</a:t>
            </a:r>
            <a:r>
              <a:rPr lang="en-US" altLang="en-US" sz="2400" dirty="0"/>
              <a:t> des </a:t>
            </a:r>
            <a:r>
              <a:rPr lang="en-US" altLang="en-US" sz="2400" dirty="0" err="1"/>
              <a:t>métabolites</a:t>
            </a:r>
            <a:r>
              <a:rPr lang="en-US" altLang="en-US" sz="2400" dirty="0"/>
              <a:t> </a:t>
            </a:r>
            <a:r>
              <a:rPr lang="en-US" altLang="en-US" sz="2400" dirty="0" err="1"/>
              <a:t>secondaires</a:t>
            </a:r>
            <a:r>
              <a:rPr lang="en-US" altLang="en-US" sz="2400" dirty="0"/>
              <a:t> </a:t>
            </a:r>
            <a:r>
              <a:rPr lang="en-US" altLang="en-US" sz="2400" dirty="0" err="1"/>
              <a:t>jouant</a:t>
            </a:r>
            <a:r>
              <a:rPr lang="en-US" altLang="en-US" sz="2400" dirty="0"/>
              <a:t> </a:t>
            </a:r>
            <a:r>
              <a:rPr lang="en-US" altLang="en-US" sz="2400" dirty="0" err="1"/>
              <a:t>plusieurs</a:t>
            </a:r>
            <a:r>
              <a:rPr lang="en-US" altLang="en-US" sz="2400" dirty="0"/>
              <a:t> </a:t>
            </a:r>
            <a:r>
              <a:rPr lang="en-US" altLang="en-US" sz="2400" dirty="0" err="1"/>
              <a:t>rôles</a:t>
            </a:r>
            <a:r>
              <a:rPr lang="en-US" altLang="en-US" sz="2400" dirty="0"/>
              <a:t> </a:t>
            </a:r>
            <a:r>
              <a:rPr lang="en-US" altLang="en-US" sz="2400" dirty="0" err="1"/>
              <a:t>dans</a:t>
            </a:r>
            <a:r>
              <a:rPr lang="en-US" altLang="en-US" sz="2400" dirty="0"/>
              <a:t> les </a:t>
            </a:r>
            <a:r>
              <a:rPr lang="en-US" altLang="en-US" sz="2400" dirty="0" err="1"/>
              <a:t>feuilles</a:t>
            </a:r>
            <a:r>
              <a:rPr lang="en-US" altLang="en-US" sz="2400" dirty="0"/>
              <a:t>, </a:t>
            </a:r>
            <a:r>
              <a:rPr lang="en-US" altLang="en-US" sz="2400" dirty="0" err="1"/>
              <a:t>tel</a:t>
            </a:r>
            <a:r>
              <a:rPr lang="en-US" altLang="en-US" sz="2400" dirty="0"/>
              <a:t> que la protection </a:t>
            </a:r>
            <a:r>
              <a:rPr lang="en-US" altLang="en-US" sz="2400" dirty="0" err="1"/>
              <a:t>contre</a:t>
            </a:r>
            <a:r>
              <a:rPr lang="en-US" altLang="en-US" sz="2400" dirty="0"/>
              <a:t> les UV et </a:t>
            </a:r>
            <a:r>
              <a:rPr lang="en-US" altLang="en-US" sz="2400" dirty="0" err="1"/>
              <a:t>une</a:t>
            </a:r>
            <a:r>
              <a:rPr lang="en-US" altLang="en-US" sz="2400" dirty="0"/>
              <a:t> </a:t>
            </a:r>
            <a:r>
              <a:rPr lang="en-US" altLang="en-US" sz="2400" dirty="0" err="1"/>
              <a:t>défense</a:t>
            </a:r>
            <a:r>
              <a:rPr lang="en-US" altLang="en-US" sz="2400" dirty="0"/>
              <a:t> </a:t>
            </a:r>
            <a:r>
              <a:rPr lang="en-US" altLang="en-US" sz="2400" dirty="0" err="1"/>
              <a:t>chimique</a:t>
            </a:r>
            <a:r>
              <a:rPr lang="en-US" altLang="en-US" sz="2400" dirty="0"/>
              <a:t> </a:t>
            </a:r>
            <a:r>
              <a:rPr lang="en-US" altLang="en-US" sz="2400" dirty="0" err="1"/>
              <a:t>contres</a:t>
            </a:r>
            <a:r>
              <a:rPr lang="en-US" altLang="en-US" sz="2400" dirty="0"/>
              <a:t> </a:t>
            </a:r>
            <a:r>
              <a:rPr lang="en-US" altLang="en-US" sz="2400" dirty="0" err="1"/>
              <a:t>pathogènes</a:t>
            </a:r>
            <a:r>
              <a:rPr lang="en-US" altLang="en-US" sz="2400" dirty="0"/>
              <a:t> et </a:t>
            </a:r>
            <a:r>
              <a:rPr lang="en-US" altLang="en-US" sz="2400" dirty="0" err="1"/>
              <a:t>insectes</a:t>
            </a:r>
            <a:r>
              <a:rPr lang="en-US" altLang="en-US" sz="2400" dirty="0"/>
              <a:t>.</a:t>
            </a:r>
          </a:p>
          <a:p>
            <a:pPr lvl="2"/>
            <a:r>
              <a:rPr lang="en-US" altLang="en-US" sz="2400" dirty="0" err="1"/>
              <a:t>Quand</a:t>
            </a:r>
            <a:r>
              <a:rPr lang="en-US" altLang="en-US" sz="2400" dirty="0"/>
              <a:t> la concentration en N </a:t>
            </a:r>
            <a:r>
              <a:rPr lang="en-US" altLang="en-US" sz="2400" dirty="0" err="1"/>
              <a:t>augmente</a:t>
            </a:r>
            <a:r>
              <a:rPr lang="en-US" altLang="en-US" sz="2400" dirty="0"/>
              <a:t>, la </a:t>
            </a:r>
            <a:r>
              <a:rPr lang="en-US" altLang="en-US" sz="2400" dirty="0" err="1"/>
              <a:t>valeur</a:t>
            </a:r>
            <a:r>
              <a:rPr lang="en-US" altLang="en-US" sz="2400" dirty="0"/>
              <a:t> du Dualex </a:t>
            </a:r>
            <a:r>
              <a:rPr lang="en-US" altLang="en-US" sz="2400" dirty="0" err="1"/>
              <a:t>diminue</a:t>
            </a:r>
            <a:r>
              <a:rPr lang="en-US" altLang="en-US" sz="2400" dirty="0"/>
              <a:t>.</a:t>
            </a:r>
          </a:p>
        </p:txBody>
      </p:sp>
    </p:spTree>
    <p:extLst>
      <p:ext uri="{BB962C8B-B14F-4D97-AF65-F5344CB8AC3E}">
        <p14:creationId xmlns:p14="http://schemas.microsoft.com/office/powerpoint/2010/main" val="336418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273" y="3702202"/>
            <a:ext cx="4713303" cy="31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17" y="468504"/>
            <a:ext cx="4674783" cy="31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91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13444" y="866507"/>
            <a:ext cx="8351838" cy="26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CA" altLang="fr-FR" sz="3600" dirty="0">
                <a:cs typeface="Aparajita" panose="020B0604020202020204" pitchFamily="34" charset="0"/>
              </a:rPr>
              <a:t>Azote</a:t>
            </a:r>
            <a:r>
              <a:rPr lang="fr-CA" altLang="fr-FR" sz="2800" dirty="0">
                <a:cs typeface="Aparajita" panose="020B0604020202020204" pitchFamily="34" charset="0"/>
              </a:rPr>
              <a:t> </a:t>
            </a:r>
          </a:p>
          <a:p>
            <a:pPr lvl="1"/>
            <a:endParaRPr lang="fr-CA" altLang="fr-FR" sz="2800" dirty="0">
              <a:cs typeface="Aparajita" panose="020B0604020202020204" pitchFamily="34" charset="0"/>
            </a:endParaRPr>
          </a:p>
          <a:p>
            <a:pPr lvl="2"/>
            <a:r>
              <a:rPr lang="fr-CA" altLang="fr-FR" sz="2400" dirty="0">
                <a:cs typeface="Aparajita" panose="020B0604020202020204" pitchFamily="34" charset="0"/>
              </a:rPr>
              <a:t>Effet positif sur la  productivité (</a:t>
            </a:r>
            <a:r>
              <a:rPr lang="fr-CA" altLang="fr-FR" sz="2400" dirty="0" err="1">
                <a:cs typeface="Aparajita" panose="020B0604020202020204" pitchFamily="34" charset="0"/>
              </a:rPr>
              <a:t>Penney</a:t>
            </a:r>
            <a:r>
              <a:rPr lang="fr-CA" altLang="fr-FR" sz="2400" dirty="0">
                <a:cs typeface="Aparajita" panose="020B0604020202020204" pitchFamily="34" charset="0"/>
              </a:rPr>
              <a:t> et </a:t>
            </a:r>
            <a:r>
              <a:rPr lang="fr-CA" altLang="fr-FR" sz="2400" dirty="0" err="1">
                <a:cs typeface="Aparajita" panose="020B0604020202020204" pitchFamily="34" charset="0"/>
              </a:rPr>
              <a:t>McRae</a:t>
            </a:r>
            <a:r>
              <a:rPr lang="fr-CA" altLang="fr-FR" sz="2400" dirty="0">
                <a:cs typeface="Aparajita" panose="020B0604020202020204" pitchFamily="34" charset="0"/>
              </a:rPr>
              <a:t> 2000; Percival et Privé 2002; Lafond 2010; Lafond et Ziadi 2011):</a:t>
            </a:r>
          </a:p>
          <a:p>
            <a:pPr lvl="2"/>
            <a:endParaRPr lang="fr-CA" altLang="fr-FR" sz="2400" dirty="0">
              <a:cs typeface="Aparajita" panose="020B0604020202020204" pitchFamily="34" charset="0"/>
            </a:endParaRPr>
          </a:p>
          <a:p>
            <a:pPr lvl="3"/>
            <a:r>
              <a:rPr lang="fr-CA" altLang="fr-FR" sz="2000" dirty="0">
                <a:cs typeface="Aparajita" panose="020B0604020202020204" pitchFamily="34" charset="0"/>
              </a:rPr>
              <a:t>Augmentation de 10 à 95 % selon les études;</a:t>
            </a:r>
          </a:p>
          <a:p>
            <a:pPr lvl="3"/>
            <a:r>
              <a:rPr lang="fr-CA" altLang="fr-FR" sz="2000" dirty="0">
                <a:cs typeface="Aparajita" panose="020B0604020202020204" pitchFamily="34" charset="0"/>
              </a:rPr>
              <a:t>Se traduit également par une augmentation de la taille des plants, des concentrations en N dans les feuilles;</a:t>
            </a:r>
          </a:p>
          <a:p>
            <a:pPr lvl="3"/>
            <a:endParaRPr lang="fr-CA" altLang="fr-FR" dirty="0">
              <a:cs typeface="Aparajita" panose="020B0604020202020204" pitchFamily="34" charset="0"/>
            </a:endParaRPr>
          </a:p>
        </p:txBody>
      </p:sp>
    </p:spTree>
    <p:extLst>
      <p:ext uri="{BB962C8B-B14F-4D97-AF65-F5344CB8AC3E}">
        <p14:creationId xmlns:p14="http://schemas.microsoft.com/office/powerpoint/2010/main" val="101888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2101013938"/>
              </p:ext>
            </p:extLst>
          </p:nvPr>
        </p:nvGraphicFramePr>
        <p:xfrm>
          <a:off x="802256" y="543464"/>
          <a:ext cx="7540293" cy="5800717"/>
        </p:xfrm>
        <a:graphic>
          <a:graphicData uri="http://schemas.openxmlformats.org/presentationml/2006/ole">
            <mc:AlternateContent xmlns:mc="http://schemas.openxmlformats.org/markup-compatibility/2006">
              <mc:Choice xmlns:v="urn:schemas-microsoft-com:vml" Requires="v">
                <p:oleObj name="SPW 13.0 Graph" r:id="rId2" imgW="5366032" imgH="4128660" progId="SigmaPlotGraphicObject.12">
                  <p:embed/>
                </p:oleObj>
              </mc:Choice>
              <mc:Fallback>
                <p:oleObj name="SPW 13.0 Graph" r:id="rId2" imgW="5366032" imgH="4128660" progId="SigmaPlotGraphicObject.12">
                  <p:embed/>
                  <p:pic>
                    <p:nvPicPr>
                      <p:cNvPr id="2" name="Obje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56" y="543464"/>
                        <a:ext cx="7540293" cy="58007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56286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127443888"/>
              </p:ext>
            </p:extLst>
          </p:nvPr>
        </p:nvGraphicFramePr>
        <p:xfrm>
          <a:off x="711642" y="448575"/>
          <a:ext cx="7812745" cy="5891840"/>
        </p:xfrm>
        <a:graphic>
          <a:graphicData uri="http://schemas.openxmlformats.org/presentationml/2006/ole">
            <mc:AlternateContent xmlns:mc="http://schemas.openxmlformats.org/markup-compatibility/2006">
              <mc:Choice xmlns:v="urn:schemas-microsoft-com:vml" Requires="v">
                <p:oleObj name="SPW 13.0 Graph" r:id="rId2" imgW="5475711" imgH="4128660" progId="SigmaPlotGraphicObject.12">
                  <p:embed/>
                </p:oleObj>
              </mc:Choice>
              <mc:Fallback>
                <p:oleObj name="SPW 13.0 Graph" r:id="rId2" imgW="5475711" imgH="4128660" progId="SigmaPlotGraphicObject.12">
                  <p:embed/>
                  <p:pic>
                    <p:nvPicPr>
                      <p:cNvPr id="2" name="Obje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42" y="448575"/>
                        <a:ext cx="7812745" cy="58918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38030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891070271"/>
              </p:ext>
            </p:extLst>
          </p:nvPr>
        </p:nvGraphicFramePr>
        <p:xfrm>
          <a:off x="724619" y="431322"/>
          <a:ext cx="7671483" cy="6012360"/>
        </p:xfrm>
        <a:graphic>
          <a:graphicData uri="http://schemas.openxmlformats.org/presentationml/2006/ole">
            <mc:AlternateContent xmlns:mc="http://schemas.openxmlformats.org/markup-compatibility/2006">
              <mc:Choice xmlns:v="urn:schemas-microsoft-com:vml" Requires="v">
                <p:oleObj name="SPW 14.0 Graph" r:id="rId2" imgW="5423768" imgH="4251927" progId="SigmaPlotGraphicObject.13">
                  <p:embed/>
                </p:oleObj>
              </mc:Choice>
              <mc:Fallback>
                <p:oleObj name="SPW 14.0 Graph" r:id="rId2" imgW="5423768" imgH="4251927" progId="SigmaPlotGraphicObject.13">
                  <p:embed/>
                  <p:pic>
                    <p:nvPicPr>
                      <p:cNvPr id="2" name="Objet 1"/>
                      <p:cNvPicPr/>
                      <p:nvPr/>
                    </p:nvPicPr>
                    <p:blipFill>
                      <a:blip r:embed="rId3"/>
                      <a:stretch>
                        <a:fillRect/>
                      </a:stretch>
                    </p:blipFill>
                    <p:spPr>
                      <a:xfrm>
                        <a:off x="724619" y="431322"/>
                        <a:ext cx="7671483" cy="6012360"/>
                      </a:xfrm>
                      <a:prstGeom prst="rect">
                        <a:avLst/>
                      </a:prstGeom>
                    </p:spPr>
                  </p:pic>
                </p:oleObj>
              </mc:Fallback>
            </mc:AlternateContent>
          </a:graphicData>
        </a:graphic>
      </p:graphicFrame>
    </p:spTree>
    <p:extLst>
      <p:ext uri="{BB962C8B-B14F-4D97-AF65-F5344CB8AC3E}">
        <p14:creationId xmlns:p14="http://schemas.microsoft.com/office/powerpoint/2010/main" val="2498434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2219009515"/>
              </p:ext>
            </p:extLst>
          </p:nvPr>
        </p:nvGraphicFramePr>
        <p:xfrm>
          <a:off x="802257" y="543355"/>
          <a:ext cx="7427343" cy="5858495"/>
        </p:xfrm>
        <a:graphic>
          <a:graphicData uri="http://schemas.openxmlformats.org/presentationml/2006/ole">
            <mc:AlternateContent xmlns:mc="http://schemas.openxmlformats.org/markup-compatibility/2006">
              <mc:Choice xmlns:v="urn:schemas-microsoft-com:vml" Requires="v">
                <p:oleObj name="SPW 14.0 Graph" r:id="rId2" imgW="5373751" imgH="4238228" progId="SigmaPlotGraphicObject.13">
                  <p:embed/>
                </p:oleObj>
              </mc:Choice>
              <mc:Fallback>
                <p:oleObj name="SPW 14.0 Graph" r:id="rId2" imgW="5373751" imgH="4238228" progId="SigmaPlotGraphicObject.13">
                  <p:embed/>
                  <p:pic>
                    <p:nvPicPr>
                      <p:cNvPr id="2" name="Objet 1"/>
                      <p:cNvPicPr/>
                      <p:nvPr/>
                    </p:nvPicPr>
                    <p:blipFill>
                      <a:blip r:embed="rId3"/>
                      <a:stretch>
                        <a:fillRect/>
                      </a:stretch>
                    </p:blipFill>
                    <p:spPr>
                      <a:xfrm>
                        <a:off x="802257" y="543355"/>
                        <a:ext cx="7427343" cy="5858495"/>
                      </a:xfrm>
                      <a:prstGeom prst="rect">
                        <a:avLst/>
                      </a:prstGeom>
                    </p:spPr>
                  </p:pic>
                </p:oleObj>
              </mc:Fallback>
            </mc:AlternateContent>
          </a:graphicData>
        </a:graphic>
      </p:graphicFrame>
    </p:spTree>
    <p:extLst>
      <p:ext uri="{BB962C8B-B14F-4D97-AF65-F5344CB8AC3E}">
        <p14:creationId xmlns:p14="http://schemas.microsoft.com/office/powerpoint/2010/main" val="1472316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530240056"/>
              </p:ext>
            </p:extLst>
          </p:nvPr>
        </p:nvGraphicFramePr>
        <p:xfrm>
          <a:off x="354312" y="688936"/>
          <a:ext cx="8413907" cy="5030724"/>
        </p:xfrm>
        <a:graphic>
          <a:graphicData uri="http://schemas.openxmlformats.org/drawingml/2006/table">
            <a:tbl>
              <a:tblPr firstRow="1" firstCol="1" bandRow="1">
                <a:tableStyleId>{5C22544A-7EE6-4342-B048-85BDC9FD1C3A}</a:tableStyleId>
              </a:tblPr>
              <a:tblGrid>
                <a:gridCol w="2051166">
                  <a:extLst>
                    <a:ext uri="{9D8B030D-6E8A-4147-A177-3AD203B41FA5}">
                      <a16:colId xmlns:a16="http://schemas.microsoft.com/office/drawing/2014/main" val="2711033843"/>
                    </a:ext>
                  </a:extLst>
                </a:gridCol>
                <a:gridCol w="4193187">
                  <a:extLst>
                    <a:ext uri="{9D8B030D-6E8A-4147-A177-3AD203B41FA5}">
                      <a16:colId xmlns:a16="http://schemas.microsoft.com/office/drawing/2014/main" val="3232709189"/>
                    </a:ext>
                  </a:extLst>
                </a:gridCol>
                <a:gridCol w="738786">
                  <a:extLst>
                    <a:ext uri="{9D8B030D-6E8A-4147-A177-3AD203B41FA5}">
                      <a16:colId xmlns:a16="http://schemas.microsoft.com/office/drawing/2014/main" val="1264534019"/>
                    </a:ext>
                  </a:extLst>
                </a:gridCol>
                <a:gridCol w="1430768">
                  <a:extLst>
                    <a:ext uri="{9D8B030D-6E8A-4147-A177-3AD203B41FA5}">
                      <a16:colId xmlns:a16="http://schemas.microsoft.com/office/drawing/2014/main" val="1565183041"/>
                    </a:ext>
                  </a:extLst>
                </a:gridCol>
              </a:tblGrid>
              <a:tr h="417832">
                <a:tc>
                  <a:txBody>
                    <a:bodyPr/>
                    <a:lstStyle/>
                    <a:p>
                      <a:pPr>
                        <a:lnSpc>
                          <a:spcPct val="115000"/>
                        </a:lnSpc>
                        <a:spcAft>
                          <a:spcPts val="0"/>
                        </a:spcAft>
                      </a:pPr>
                      <a:r>
                        <a:rPr lang="en-CA" sz="1600" dirty="0">
                          <a:effectLst/>
                        </a:rPr>
                        <a:t>Sampling time</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dirty="0">
                          <a:effectLst/>
                        </a:rPr>
                        <a:t>Equation</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r</a:t>
                      </a:r>
                      <a:r>
                        <a:rPr lang="en-CA" sz="1600" baseline="30000">
                          <a:effectLst/>
                        </a:rPr>
                        <a:t>2</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Probability value</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424656322"/>
                  </a:ext>
                </a:extLst>
              </a:tr>
              <a:tr h="208916">
                <a:tc>
                  <a:txBody>
                    <a:bodyPr/>
                    <a:lstStyle/>
                    <a:p>
                      <a:pP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3479968672"/>
                  </a:ext>
                </a:extLst>
              </a:tr>
              <a:tr h="208916">
                <a:tc>
                  <a:txBody>
                    <a:bodyPr/>
                    <a:lstStyle/>
                    <a:p>
                      <a:pPr>
                        <a:lnSpc>
                          <a:spcPct val="115000"/>
                        </a:lnSpc>
                        <a:spcAft>
                          <a:spcPts val="0"/>
                        </a:spcAft>
                      </a:pPr>
                      <a:r>
                        <a:rPr lang="en-CA" sz="1600">
                          <a:effectLst/>
                        </a:rPr>
                        <a:t>Early July</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-12.70 + 0.93 SPAD</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tabLst>
                          <a:tab pos="222250" algn="l"/>
                        </a:tabLst>
                      </a:pPr>
                      <a:r>
                        <a:rPr lang="en-CA" sz="1600">
                          <a:effectLst/>
                        </a:rPr>
                        <a:t>0.27</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0.0022</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3768737023"/>
                  </a:ext>
                </a:extLst>
              </a:tr>
              <a:tr h="208916">
                <a:tc>
                  <a:txBody>
                    <a:bodyPr/>
                    <a:lstStyle/>
                    <a:p>
                      <a:pPr>
                        <a:lnSpc>
                          <a:spcPct val="115000"/>
                        </a:lnSpc>
                        <a:spcAft>
                          <a:spcPts val="0"/>
                        </a:spcAft>
                      </a:pPr>
                      <a:r>
                        <a:rPr lang="en-CA" sz="1600">
                          <a:effectLst/>
                        </a:rPr>
                        <a:t>End of July</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-18.38 + 0.92 SPAD</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b="1" dirty="0">
                          <a:effectLst/>
                        </a:rPr>
                        <a:t>0.75</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760763979"/>
                  </a:ext>
                </a:extLst>
              </a:tr>
              <a:tr h="208916">
                <a:tc>
                  <a:txBody>
                    <a:bodyPr/>
                    <a:lstStyle/>
                    <a:p>
                      <a:pPr>
                        <a:lnSpc>
                          <a:spcPct val="115000"/>
                        </a:lnSpc>
                        <a:spcAft>
                          <a:spcPts val="0"/>
                        </a:spcAft>
                      </a:pPr>
                      <a:r>
                        <a:rPr lang="en-CA" sz="1600">
                          <a:effectLst/>
                        </a:rPr>
                        <a:t>Mid-August</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-6.33 + 0.56 SPAD</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0.35</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0.0004</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291520534"/>
                  </a:ext>
                </a:extLst>
              </a:tr>
              <a:tr h="208916">
                <a:tc>
                  <a:txBody>
                    <a:bodyPr/>
                    <a:lstStyle/>
                    <a:p>
                      <a:pPr>
                        <a:lnSpc>
                          <a:spcPct val="115000"/>
                        </a:lnSpc>
                        <a:spcAft>
                          <a:spcPts val="0"/>
                        </a:spcAft>
                      </a:pPr>
                      <a:r>
                        <a:rPr lang="en-CA" sz="1600">
                          <a:effectLst/>
                        </a:rPr>
                        <a:t>End of August</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0.63 + 0.39 SPAD</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0.62</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3955731224"/>
                  </a:ext>
                </a:extLst>
              </a:tr>
              <a:tr h="208916">
                <a:tc>
                  <a:txBody>
                    <a:bodyPr/>
                    <a:lstStyle/>
                    <a:p>
                      <a:pP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1046036357"/>
                  </a:ext>
                </a:extLst>
              </a:tr>
              <a:tr h="208916">
                <a:tc>
                  <a:txBody>
                    <a:bodyPr/>
                    <a:lstStyle/>
                    <a:p>
                      <a:pPr>
                        <a:lnSpc>
                          <a:spcPct val="115000"/>
                        </a:lnSpc>
                        <a:spcAft>
                          <a:spcPts val="0"/>
                        </a:spcAft>
                      </a:pPr>
                      <a:r>
                        <a:rPr lang="en-CA" sz="1600" dirty="0">
                          <a:effectLst/>
                        </a:rPr>
                        <a:t>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3320742697"/>
                  </a:ext>
                </a:extLst>
              </a:tr>
              <a:tr h="208916">
                <a:tc>
                  <a:txBody>
                    <a:bodyPr/>
                    <a:lstStyle/>
                    <a:p>
                      <a:pPr>
                        <a:lnSpc>
                          <a:spcPct val="115000"/>
                        </a:lnSpc>
                        <a:spcAft>
                          <a:spcPts val="0"/>
                        </a:spcAft>
                      </a:pPr>
                      <a:r>
                        <a:rPr lang="en-CA" sz="1600">
                          <a:effectLst/>
                        </a:rPr>
                        <a:t>Early July</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79.63 – 16.77 Dualex</a:t>
                      </a:r>
                      <a:r>
                        <a:rPr lang="en-CA" sz="1600" baseline="-25000">
                          <a:effectLst/>
                        </a:rPr>
                        <a:t>3</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0.40</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3434577315"/>
                  </a:ext>
                </a:extLst>
              </a:tr>
              <a:tr h="208916">
                <a:tc>
                  <a:txBody>
                    <a:bodyPr/>
                    <a:lstStyle/>
                    <a:p>
                      <a:pPr>
                        <a:lnSpc>
                          <a:spcPct val="115000"/>
                        </a:lnSpc>
                        <a:spcAft>
                          <a:spcPts val="0"/>
                        </a:spcAft>
                      </a:pPr>
                      <a:r>
                        <a:rPr lang="en-CA" sz="1600">
                          <a:effectLst/>
                        </a:rPr>
                        <a:t>End of July</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57.96 – 11.45 Dualex</a:t>
                      </a:r>
                      <a:r>
                        <a:rPr lang="en-CA" sz="1600" baseline="-25000">
                          <a:effectLst/>
                        </a:rPr>
                        <a:t>3</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0.24</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0.0049</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2411020009"/>
                  </a:ext>
                </a:extLst>
              </a:tr>
              <a:tr h="208916">
                <a:tc>
                  <a:txBody>
                    <a:bodyPr/>
                    <a:lstStyle/>
                    <a:p>
                      <a:pPr>
                        <a:lnSpc>
                          <a:spcPct val="115000"/>
                        </a:lnSpc>
                        <a:spcAft>
                          <a:spcPts val="0"/>
                        </a:spcAft>
                      </a:pPr>
                      <a:r>
                        <a:rPr lang="en-CA" sz="1600">
                          <a:effectLst/>
                        </a:rPr>
                        <a:t>Mid-August</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50.17 – 9.59 Dualex</a:t>
                      </a:r>
                      <a:r>
                        <a:rPr lang="en-CA" sz="1600" baseline="-25000">
                          <a:effectLst/>
                        </a:rPr>
                        <a:t>3</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0.46</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1522922778"/>
                  </a:ext>
                </a:extLst>
              </a:tr>
              <a:tr h="208916">
                <a:tc>
                  <a:txBody>
                    <a:bodyPr/>
                    <a:lstStyle/>
                    <a:p>
                      <a:pPr>
                        <a:lnSpc>
                          <a:spcPct val="115000"/>
                        </a:lnSpc>
                        <a:spcAft>
                          <a:spcPts val="0"/>
                        </a:spcAft>
                      </a:pPr>
                      <a:r>
                        <a:rPr lang="en-CA" sz="1600">
                          <a:effectLst/>
                        </a:rPr>
                        <a:t>End of August</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41.45 – 7.06 Dualex</a:t>
                      </a:r>
                      <a:r>
                        <a:rPr lang="en-CA" sz="1600" baseline="-25000">
                          <a:effectLst/>
                        </a:rPr>
                        <a:t>3</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0.41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3309793579"/>
                  </a:ext>
                </a:extLst>
              </a:tr>
              <a:tr h="208916">
                <a:tc>
                  <a:txBody>
                    <a:bodyPr/>
                    <a:lstStyle/>
                    <a:p>
                      <a:pP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dirty="0">
                          <a:effectLst/>
                        </a:rPr>
                        <a:t>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4228758626"/>
                  </a:ext>
                </a:extLst>
              </a:tr>
              <a:tr h="208916">
                <a:tc>
                  <a:txBody>
                    <a:bodyPr/>
                    <a:lstStyle/>
                    <a:p>
                      <a:pPr>
                        <a:lnSpc>
                          <a:spcPct val="115000"/>
                        </a:lnSpc>
                        <a:spcAft>
                          <a:spcPts val="0"/>
                        </a:spcAft>
                      </a:pPr>
                      <a:r>
                        <a:rPr lang="en-CA" sz="1600">
                          <a:effectLst/>
                        </a:rPr>
                        <a:t>Early July</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-12.93 + 3.15 x SPAD/Dualex</a:t>
                      </a:r>
                      <a:r>
                        <a:rPr lang="en-CA" sz="1600" baseline="-25000">
                          <a:effectLst/>
                        </a:rPr>
                        <a:t>3</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0.52</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3539837513"/>
                  </a:ext>
                </a:extLst>
              </a:tr>
              <a:tr h="208916">
                <a:tc>
                  <a:txBody>
                    <a:bodyPr/>
                    <a:lstStyle/>
                    <a:p>
                      <a:pPr>
                        <a:lnSpc>
                          <a:spcPct val="115000"/>
                        </a:lnSpc>
                        <a:spcAft>
                          <a:spcPts val="0"/>
                        </a:spcAft>
                      </a:pPr>
                      <a:r>
                        <a:rPr lang="en-CA" sz="1600">
                          <a:effectLst/>
                        </a:rPr>
                        <a:t>End of July</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-8.25 + 2.30 x SPAD/Dualex</a:t>
                      </a:r>
                      <a:r>
                        <a:rPr lang="en-CA" sz="1600" baseline="-25000">
                          <a:effectLst/>
                        </a:rPr>
                        <a:t>3</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b="1" dirty="0">
                          <a:effectLst/>
                        </a:rPr>
                        <a:t>0.73</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2613497726"/>
                  </a:ext>
                </a:extLst>
              </a:tr>
              <a:tr h="208916">
                <a:tc>
                  <a:txBody>
                    <a:bodyPr/>
                    <a:lstStyle/>
                    <a:p>
                      <a:pPr>
                        <a:lnSpc>
                          <a:spcPct val="115000"/>
                        </a:lnSpc>
                        <a:spcAft>
                          <a:spcPts val="0"/>
                        </a:spcAft>
                      </a:pPr>
                      <a:r>
                        <a:rPr lang="en-CA" sz="1600">
                          <a:effectLst/>
                        </a:rPr>
                        <a:t>Mid-August</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-2.40 + 1.63 x SPAD/Dualex</a:t>
                      </a:r>
                      <a:r>
                        <a:rPr lang="en-CA" sz="1600" baseline="-25000">
                          <a:effectLst/>
                        </a:rPr>
                        <a:t>3</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0.54</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1952431867"/>
                  </a:ext>
                </a:extLst>
              </a:tr>
              <a:tr h="208916">
                <a:tc>
                  <a:txBody>
                    <a:bodyPr/>
                    <a:lstStyle/>
                    <a:p>
                      <a:pPr>
                        <a:lnSpc>
                          <a:spcPct val="115000"/>
                        </a:lnSpc>
                        <a:spcAft>
                          <a:spcPts val="0"/>
                        </a:spcAft>
                      </a:pPr>
                      <a:r>
                        <a:rPr lang="en-CA" sz="1600">
                          <a:effectLst/>
                        </a:rPr>
                        <a:t>End of August</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N (mg g</a:t>
                      </a:r>
                      <a:r>
                        <a:rPr lang="en-CA" sz="1600" baseline="30000">
                          <a:effectLst/>
                        </a:rPr>
                        <a:t>-1</a:t>
                      </a:r>
                      <a:r>
                        <a:rPr lang="en-CA" sz="1600">
                          <a:effectLst/>
                        </a:rPr>
                        <a:t>) = 3.70 + 1.13 x SPAD/Dualex</a:t>
                      </a:r>
                      <a:r>
                        <a:rPr lang="en-CA" sz="1600" baseline="-25000">
                          <a:effectLst/>
                        </a:rPr>
                        <a:t>3</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0.71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gn="ctr">
                        <a:lnSpc>
                          <a:spcPct val="115000"/>
                        </a:lnSpc>
                        <a:spcAft>
                          <a:spcPts val="0"/>
                        </a:spcAft>
                      </a:pPr>
                      <a:r>
                        <a:rPr lang="en-CA" sz="1600">
                          <a:effectLst/>
                        </a:rPr>
                        <a:t>0.0001</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2745477824"/>
                  </a:ext>
                </a:extLst>
              </a:tr>
              <a:tr h="208916">
                <a:tc>
                  <a:txBody>
                    <a:bodyPr/>
                    <a:lstStyle/>
                    <a:p>
                      <a:pP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en-CA" sz="1600">
                          <a:effectLst/>
                        </a:rPr>
                        <a:t> </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en-CA" sz="1600" dirty="0">
                          <a:effectLst/>
                        </a:rPr>
                        <a:t>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extLst>
                  <a:ext uri="{0D108BD9-81ED-4DB2-BD59-A6C34878D82A}">
                    <a16:rowId xmlns:a16="http://schemas.microsoft.com/office/drawing/2014/main" val="4151780307"/>
                  </a:ext>
                </a:extLst>
              </a:tr>
            </a:tbl>
          </a:graphicData>
        </a:graphic>
      </p:graphicFrame>
    </p:spTree>
    <p:extLst>
      <p:ext uri="{BB962C8B-B14F-4D97-AF65-F5344CB8AC3E}">
        <p14:creationId xmlns:p14="http://schemas.microsoft.com/office/powerpoint/2010/main" val="2172511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latin typeface="+mn-lt"/>
              </a:rPr>
              <a:t>Conclusions</a:t>
            </a:r>
          </a:p>
        </p:txBody>
      </p:sp>
      <p:sp>
        <p:nvSpPr>
          <p:cNvPr id="3" name="Content Placeholder 2"/>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Pour </a:t>
            </a:r>
            <a:r>
              <a:rPr lang="en-US" altLang="en-US" dirty="0" err="1"/>
              <a:t>estimer</a:t>
            </a:r>
            <a:r>
              <a:rPr lang="en-US" altLang="en-US" dirty="0"/>
              <a:t> les concentrations </a:t>
            </a:r>
            <a:r>
              <a:rPr lang="en-US" altLang="en-US" dirty="0" err="1"/>
              <a:t>optimales</a:t>
            </a:r>
            <a:r>
              <a:rPr lang="en-US" altLang="en-US" dirty="0"/>
              <a:t> en N des </a:t>
            </a:r>
            <a:r>
              <a:rPr lang="en-US" altLang="en-US" dirty="0" err="1"/>
              <a:t>feuilles</a:t>
            </a:r>
            <a:r>
              <a:rPr lang="en-US" altLang="en-US" dirty="0"/>
              <a:t>:</a:t>
            </a:r>
          </a:p>
          <a:p>
            <a:pPr lvl="1"/>
            <a:r>
              <a:rPr lang="en-US" altLang="en-US" dirty="0"/>
              <a:t>Lecture pour le SPAD: entre 38 et 42</a:t>
            </a:r>
          </a:p>
          <a:p>
            <a:pPr lvl="1"/>
            <a:r>
              <a:rPr lang="en-US" altLang="en-US" dirty="0"/>
              <a:t>SPAD/Dualex: 10.7 et 12.50</a:t>
            </a:r>
          </a:p>
          <a:p>
            <a:endParaRPr lang="en-US" altLang="en-US" dirty="0"/>
          </a:p>
          <a:p>
            <a:r>
              <a:rPr lang="en-US" altLang="en-US" dirty="0" err="1"/>
              <a:t>Limites</a:t>
            </a:r>
            <a:r>
              <a:rPr lang="en-US" altLang="en-US" dirty="0"/>
              <a:t>:</a:t>
            </a:r>
          </a:p>
          <a:p>
            <a:pPr lvl="1"/>
            <a:r>
              <a:rPr lang="en-US" altLang="en-US" dirty="0" err="1"/>
              <a:t>Effets</a:t>
            </a:r>
            <a:r>
              <a:rPr lang="en-US" altLang="en-US" dirty="0"/>
              <a:t> des sites et des </a:t>
            </a:r>
            <a:r>
              <a:rPr lang="en-US" altLang="en-US" dirty="0" err="1"/>
              <a:t>années</a:t>
            </a:r>
            <a:endParaRPr lang="en-US" altLang="en-US" dirty="0"/>
          </a:p>
          <a:p>
            <a:pPr lvl="1"/>
            <a:r>
              <a:rPr lang="en-US" altLang="en-US" dirty="0" err="1"/>
              <a:t>Nécessite</a:t>
            </a:r>
            <a:r>
              <a:rPr lang="en-US" altLang="en-US" dirty="0"/>
              <a:t> des </a:t>
            </a:r>
            <a:r>
              <a:rPr lang="en-US" altLang="en-US" dirty="0" err="1"/>
              <a:t>parcelles</a:t>
            </a:r>
            <a:r>
              <a:rPr lang="en-US" altLang="en-US" dirty="0"/>
              <a:t> de </a:t>
            </a:r>
            <a:r>
              <a:rPr lang="en-US" altLang="en-US" dirty="0" err="1"/>
              <a:t>références</a:t>
            </a:r>
            <a:r>
              <a:rPr lang="en-US" altLang="en-US" dirty="0"/>
              <a:t>.</a:t>
            </a:r>
          </a:p>
        </p:txBody>
      </p:sp>
    </p:spTree>
    <p:extLst>
      <p:ext uri="{BB962C8B-B14F-4D97-AF65-F5344CB8AC3E}">
        <p14:creationId xmlns:p14="http://schemas.microsoft.com/office/powerpoint/2010/main" val="2406435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latin typeface="+mn-lt"/>
              </a:rPr>
              <a:t>Conclusions</a:t>
            </a:r>
          </a:p>
        </p:txBody>
      </p:sp>
      <p:sp>
        <p:nvSpPr>
          <p:cNvPr id="3" name="Content Placeholder 2"/>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err="1"/>
              <a:t>Éventuellement</a:t>
            </a:r>
            <a:r>
              <a:rPr lang="en-US" altLang="en-US" dirty="0"/>
              <a:t>, des images </a:t>
            </a:r>
            <a:r>
              <a:rPr lang="en-US" altLang="en-US" dirty="0" err="1"/>
              <a:t>multispectrales</a:t>
            </a:r>
            <a:r>
              <a:rPr lang="en-US" altLang="en-US" dirty="0"/>
              <a:t> </a:t>
            </a:r>
            <a:r>
              <a:rPr lang="en-US" altLang="en-US" dirty="0" err="1"/>
              <a:t>prises</a:t>
            </a:r>
            <a:r>
              <a:rPr lang="en-US" altLang="en-US" dirty="0"/>
              <a:t> à </a:t>
            </a:r>
            <a:r>
              <a:rPr lang="en-US" altLang="en-US" dirty="0" err="1"/>
              <a:t>partir</a:t>
            </a:r>
            <a:r>
              <a:rPr lang="en-US" altLang="en-US" dirty="0"/>
              <a:t> de drones </a:t>
            </a:r>
            <a:r>
              <a:rPr lang="en-US" altLang="en-US" dirty="0" err="1"/>
              <a:t>pourraient</a:t>
            </a:r>
            <a:r>
              <a:rPr lang="en-US" altLang="en-US" dirty="0"/>
              <a:t> </a:t>
            </a:r>
            <a:r>
              <a:rPr lang="en-US" altLang="en-US" dirty="0" err="1"/>
              <a:t>servir</a:t>
            </a:r>
            <a:r>
              <a:rPr lang="en-US" altLang="en-US" dirty="0"/>
              <a:t> à </a:t>
            </a:r>
            <a:r>
              <a:rPr lang="en-US" altLang="en-US" dirty="0" err="1"/>
              <a:t>évaluer</a:t>
            </a:r>
            <a:r>
              <a:rPr lang="en-US" altLang="en-US" dirty="0"/>
              <a:t> les concentrations en N des </a:t>
            </a:r>
            <a:r>
              <a:rPr lang="en-US" altLang="en-US" dirty="0" err="1"/>
              <a:t>feuilles</a:t>
            </a:r>
            <a:r>
              <a:rPr lang="en-US" altLang="en-US" dirty="0"/>
              <a:t> et la </a:t>
            </a:r>
            <a:r>
              <a:rPr lang="en-US" altLang="en-US" dirty="0" err="1"/>
              <a:t>teneur</a:t>
            </a:r>
            <a:r>
              <a:rPr lang="en-US" altLang="en-US" dirty="0"/>
              <a:t> en </a:t>
            </a:r>
            <a:r>
              <a:rPr lang="en-US" altLang="en-US" dirty="0" err="1"/>
              <a:t>chlorophylle</a:t>
            </a:r>
            <a:r>
              <a:rPr lang="en-US" altLang="en-US" dirty="0"/>
              <a:t>.</a:t>
            </a:r>
          </a:p>
          <a:p>
            <a:endParaRPr lang="en-US" altLang="en-US" dirty="0"/>
          </a:p>
          <a:p>
            <a:pPr marL="0" indent="0">
              <a:buNone/>
            </a:pPr>
            <a:endParaRPr lang="en-US" altLang="en-US" dirty="0"/>
          </a:p>
        </p:txBody>
      </p:sp>
    </p:spTree>
    <p:extLst>
      <p:ext uri="{BB962C8B-B14F-4D97-AF65-F5344CB8AC3E}">
        <p14:creationId xmlns:p14="http://schemas.microsoft.com/office/powerpoint/2010/main" val="394142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latin typeface="+mn-lt"/>
              </a:rPr>
              <a:t>Projets en cours</a:t>
            </a:r>
          </a:p>
          <a:p>
            <a:endParaRPr lang="fr-CA" dirty="0">
              <a:latin typeface="+mn-lt"/>
            </a:endParaRPr>
          </a:p>
        </p:txBody>
      </p:sp>
      <p:sp>
        <p:nvSpPr>
          <p:cNvPr id="3" name="Content Placeholder 2"/>
          <p:cNvSpPr txBox="1">
            <a:spLocks/>
          </p:cNvSpPr>
          <p:nvPr/>
        </p:nvSpPr>
        <p:spPr>
          <a:xfrm>
            <a:off x="388189" y="1393166"/>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t>Évaluation de la durée du cycle production, du type de fauche, de l’application ou non de fongicide et de la fertilisation sur la productivité du bleuet sauvage et sur les propriétés physico-chimiques du sol </a:t>
            </a:r>
          </a:p>
          <a:p>
            <a:r>
              <a:rPr lang="fr-CA" sz="1800" dirty="0"/>
              <a:t>Évaluation des émissions des GES</a:t>
            </a:r>
          </a:p>
          <a:p>
            <a:r>
              <a:rPr lang="fr-CA" sz="1800" dirty="0"/>
              <a:t>Potentiel de minéralisation du N et P</a:t>
            </a:r>
          </a:p>
        </p:txBody>
      </p:sp>
    </p:spTree>
    <p:extLst>
      <p:ext uri="{BB962C8B-B14F-4D97-AF65-F5344CB8AC3E}">
        <p14:creationId xmlns:p14="http://schemas.microsoft.com/office/powerpoint/2010/main" val="255879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35190" y="830024"/>
            <a:ext cx="8351838" cy="26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CA" altLang="fr-FR" sz="3600" dirty="0">
                <a:cs typeface="Aparajita" panose="020B0604020202020204" pitchFamily="34" charset="0"/>
              </a:rPr>
              <a:t>Phosphore</a:t>
            </a:r>
          </a:p>
          <a:p>
            <a:pPr lvl="1"/>
            <a:endParaRPr lang="fr-CA" altLang="fr-FR" sz="4000" dirty="0">
              <a:cs typeface="Aparajita" panose="020B0604020202020204" pitchFamily="34" charset="0"/>
            </a:endParaRPr>
          </a:p>
          <a:p>
            <a:pPr lvl="2"/>
            <a:r>
              <a:rPr lang="fr-CA" altLang="fr-FR" sz="2400" dirty="0">
                <a:cs typeface="Aparajita" panose="020B0604020202020204" pitchFamily="34" charset="0"/>
              </a:rPr>
              <a:t>Effet positif sur la productivité selon certaines études du Maine (</a:t>
            </a:r>
            <a:r>
              <a:rPr lang="fr-CA" altLang="fr-FR" sz="2400" dirty="0" err="1">
                <a:cs typeface="Aparajita" panose="020B0604020202020204" pitchFamily="34" charset="0"/>
              </a:rPr>
              <a:t>Smagula</a:t>
            </a:r>
            <a:r>
              <a:rPr lang="fr-CA" altLang="fr-FR" sz="2400" dirty="0">
                <a:cs typeface="Aparajita" panose="020B0604020202020204" pitchFamily="34" charset="0"/>
              </a:rPr>
              <a:t> et </a:t>
            </a:r>
            <a:r>
              <a:rPr lang="fr-CA" altLang="fr-FR" sz="2400" dirty="0" err="1">
                <a:cs typeface="Aparajita" panose="020B0604020202020204" pitchFamily="34" charset="0"/>
              </a:rPr>
              <a:t>Dunham</a:t>
            </a:r>
            <a:r>
              <a:rPr lang="fr-CA" altLang="fr-FR" sz="2400" dirty="0">
                <a:cs typeface="Aparajita" panose="020B0604020202020204" pitchFamily="34" charset="0"/>
              </a:rPr>
              <a:t> 1995; </a:t>
            </a:r>
            <a:r>
              <a:rPr lang="fr-CA" altLang="fr-FR" sz="2400" dirty="0" err="1">
                <a:cs typeface="Aparajita" panose="020B0604020202020204" pitchFamily="34" charset="0"/>
              </a:rPr>
              <a:t>Smagula</a:t>
            </a:r>
            <a:r>
              <a:rPr lang="fr-CA" altLang="fr-FR" sz="2400" dirty="0">
                <a:cs typeface="Aparajita" panose="020B0604020202020204" pitchFamily="34" charset="0"/>
              </a:rPr>
              <a:t> et al. 2004) ou encore  aucun effet selon les études des Maritimes et du Québec (</a:t>
            </a:r>
            <a:r>
              <a:rPr lang="fr-CA" altLang="fr-FR" sz="2400" dirty="0" err="1">
                <a:cs typeface="Aparajita" panose="020B0604020202020204" pitchFamily="34" charset="0"/>
              </a:rPr>
              <a:t>Eaton</a:t>
            </a:r>
            <a:r>
              <a:rPr lang="fr-CA" altLang="fr-FR" sz="2400" dirty="0">
                <a:cs typeface="Aparajita" panose="020B0604020202020204" pitchFamily="34" charset="0"/>
              </a:rPr>
              <a:t> et al. 1997; </a:t>
            </a:r>
            <a:r>
              <a:rPr lang="fr-CA" altLang="fr-FR" sz="2400" dirty="0" err="1">
                <a:cs typeface="Aparajita" panose="020B0604020202020204" pitchFamily="34" charset="0"/>
              </a:rPr>
              <a:t>Sanderson</a:t>
            </a:r>
            <a:r>
              <a:rPr lang="fr-CA" altLang="fr-FR" sz="2400" dirty="0">
                <a:cs typeface="Aparajita" panose="020B0604020202020204" pitchFamily="34" charset="0"/>
              </a:rPr>
              <a:t> et </a:t>
            </a:r>
            <a:r>
              <a:rPr lang="fr-CA" altLang="fr-FR" sz="2400" dirty="0" err="1">
                <a:cs typeface="Aparajita" panose="020B0604020202020204" pitchFamily="34" charset="0"/>
              </a:rPr>
              <a:t>Eaton</a:t>
            </a:r>
            <a:r>
              <a:rPr lang="fr-CA" altLang="fr-FR" sz="2400" dirty="0">
                <a:cs typeface="Aparajita" panose="020B0604020202020204" pitchFamily="34" charset="0"/>
              </a:rPr>
              <a:t> 2008; Lafond et Ziadi 2011; Lafond et Ziadi 2013):</a:t>
            </a:r>
          </a:p>
          <a:p>
            <a:pPr lvl="2"/>
            <a:endParaRPr lang="fr-CA" altLang="fr-FR" sz="3200" dirty="0">
              <a:cs typeface="Aparajita" panose="020B0604020202020204" pitchFamily="34" charset="0"/>
            </a:endParaRPr>
          </a:p>
          <a:p>
            <a:pPr lvl="3"/>
            <a:r>
              <a:rPr lang="fr-CA" altLang="fr-FR" sz="2000" dirty="0">
                <a:cs typeface="Aparajita" panose="020B0604020202020204" pitchFamily="34" charset="0"/>
              </a:rPr>
              <a:t>Selon les études, effets divergents, sur la taille, le nombre de bourgeons floraux;</a:t>
            </a:r>
          </a:p>
          <a:p>
            <a:pPr lvl="3"/>
            <a:r>
              <a:rPr lang="fr-CA" altLang="fr-FR" sz="2000" dirty="0">
                <a:cs typeface="Aparajita" panose="020B0604020202020204" pitchFamily="34" charset="0"/>
              </a:rPr>
              <a:t>Toutefois, augmentation du P dans les sols;</a:t>
            </a:r>
          </a:p>
          <a:p>
            <a:pPr lvl="3"/>
            <a:r>
              <a:rPr lang="fr-CA" altLang="fr-FR" sz="2000" dirty="0">
                <a:cs typeface="Aparajita" panose="020B0604020202020204" pitchFamily="34" charset="0"/>
              </a:rPr>
              <a:t>P-</a:t>
            </a:r>
            <a:r>
              <a:rPr lang="fr-CA" altLang="fr-FR" sz="2000" dirty="0" err="1">
                <a:cs typeface="Aparajita" panose="020B0604020202020204" pitchFamily="34" charset="0"/>
              </a:rPr>
              <a:t>Mehlich</a:t>
            </a:r>
            <a:r>
              <a:rPr lang="fr-CA" altLang="fr-FR" sz="2000" dirty="0">
                <a:cs typeface="Aparajita" panose="020B0604020202020204" pitchFamily="34" charset="0"/>
              </a:rPr>
              <a:t> 3, indicateur partiel de la </a:t>
            </a:r>
            <a:r>
              <a:rPr lang="fr-CA" altLang="fr-FR" sz="2000" dirty="0" err="1">
                <a:cs typeface="Aparajita" panose="020B0604020202020204" pitchFamily="34" charset="0"/>
              </a:rPr>
              <a:t>bio-disponibilité</a:t>
            </a:r>
            <a:r>
              <a:rPr lang="fr-CA" altLang="fr-FR" sz="2000" dirty="0">
                <a:cs typeface="Aparajita" panose="020B0604020202020204" pitchFamily="34" charset="0"/>
              </a:rPr>
              <a:t> et indique l’importance du P organique dans la nutrition de la plante.</a:t>
            </a:r>
          </a:p>
        </p:txBody>
      </p:sp>
    </p:spTree>
    <p:extLst>
      <p:ext uri="{BB962C8B-B14F-4D97-AF65-F5344CB8AC3E}">
        <p14:creationId xmlns:p14="http://schemas.microsoft.com/office/powerpoint/2010/main" val="275088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1454" y="873116"/>
            <a:ext cx="8351838" cy="2686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CA" altLang="fr-FR" sz="3600" dirty="0">
                <a:cs typeface="Aparajita" panose="020B0604020202020204" pitchFamily="34" charset="0"/>
              </a:rPr>
              <a:t>Potassium</a:t>
            </a:r>
          </a:p>
          <a:p>
            <a:pPr lvl="1"/>
            <a:endParaRPr lang="fr-CA" altLang="fr-FR" sz="2800" dirty="0">
              <a:cs typeface="Aparajita" panose="020B0604020202020204" pitchFamily="34" charset="0"/>
            </a:endParaRPr>
          </a:p>
          <a:p>
            <a:pPr lvl="2"/>
            <a:r>
              <a:rPr lang="fr-CA" altLang="fr-FR" sz="2400" dirty="0">
                <a:cs typeface="Aparajita" panose="020B0604020202020204" pitchFamily="34" charset="0"/>
              </a:rPr>
              <a:t>Effet positif sur quelques paramètres du rendement (Percival et </a:t>
            </a:r>
            <a:r>
              <a:rPr lang="fr-CA" altLang="fr-FR" sz="2400" dirty="0" err="1">
                <a:cs typeface="Aparajita" panose="020B0604020202020204" pitchFamily="34" charset="0"/>
              </a:rPr>
              <a:t>Sanderson</a:t>
            </a:r>
            <a:r>
              <a:rPr lang="fr-CA" altLang="fr-FR" sz="2400" dirty="0">
                <a:cs typeface="Aparajita" panose="020B0604020202020204" pitchFamily="34" charset="0"/>
              </a:rPr>
              <a:t> 2004) ou effet négatif sur le rendement (</a:t>
            </a:r>
            <a:r>
              <a:rPr lang="fr-CA" altLang="fr-FR" sz="2400" dirty="0" err="1">
                <a:cs typeface="Aparajita" panose="020B0604020202020204" pitchFamily="34" charset="0"/>
              </a:rPr>
              <a:t>Penney</a:t>
            </a:r>
            <a:r>
              <a:rPr lang="fr-CA" altLang="fr-FR" sz="2400" dirty="0">
                <a:cs typeface="Aparajita" panose="020B0604020202020204" pitchFamily="34" charset="0"/>
              </a:rPr>
              <a:t> et al. 2003):</a:t>
            </a:r>
          </a:p>
          <a:p>
            <a:pPr lvl="2"/>
            <a:endParaRPr lang="fr-CA" altLang="fr-FR" sz="2800" dirty="0">
              <a:cs typeface="Aparajita" panose="020B0604020202020204" pitchFamily="34" charset="0"/>
            </a:endParaRPr>
          </a:p>
          <a:p>
            <a:pPr lvl="3"/>
            <a:r>
              <a:rPr lang="fr-CA" altLang="fr-FR" sz="2000" dirty="0">
                <a:cs typeface="Aparajita" panose="020B0604020202020204" pitchFamily="34" charset="0"/>
              </a:rPr>
              <a:t>Augmentation de la densité, de la biomasse totale du plant, du nombre de bourgeons floraux et du nombre de fleurs;</a:t>
            </a:r>
          </a:p>
          <a:p>
            <a:pPr lvl="3"/>
            <a:r>
              <a:rPr lang="fr-CA" altLang="fr-FR" sz="2000" dirty="0">
                <a:cs typeface="Aparajita" panose="020B0604020202020204" pitchFamily="34" charset="0"/>
              </a:rPr>
              <a:t>Diminution des rendements en fruits avec le </a:t>
            </a:r>
            <a:r>
              <a:rPr lang="fr-CA" altLang="fr-FR" sz="2000" dirty="0" err="1">
                <a:cs typeface="Aparajita" panose="020B0604020202020204" pitchFamily="34" charset="0"/>
              </a:rPr>
              <a:t>KCl</a:t>
            </a:r>
            <a:r>
              <a:rPr lang="fr-CA" altLang="fr-FR" sz="2000" dirty="0">
                <a:cs typeface="Aparajita" panose="020B0604020202020204" pitchFamily="34" charset="0"/>
              </a:rPr>
              <a:t>;</a:t>
            </a:r>
          </a:p>
          <a:p>
            <a:pPr lvl="3"/>
            <a:r>
              <a:rPr lang="fr-CA" altLang="fr-FR" sz="2000" dirty="0">
                <a:cs typeface="Aparajita" panose="020B0604020202020204" pitchFamily="34" charset="0"/>
              </a:rPr>
              <a:t>Interaction avec le N: avec faible dose de N, augmentation des rendements avec le K et diminution de rendements avec plus de N et de K (</a:t>
            </a:r>
            <a:r>
              <a:rPr lang="fr-CA" altLang="fr-FR" sz="2000" dirty="0" err="1">
                <a:cs typeface="Aparajita" panose="020B0604020202020204" pitchFamily="34" charset="0"/>
              </a:rPr>
              <a:t>Maqbool</a:t>
            </a:r>
            <a:r>
              <a:rPr lang="fr-CA" altLang="fr-FR" sz="2000" dirty="0">
                <a:cs typeface="Aparajita" panose="020B0604020202020204" pitchFamily="34" charset="0"/>
              </a:rPr>
              <a:t> et al. 2016).</a:t>
            </a:r>
          </a:p>
          <a:p>
            <a:pPr lvl="3"/>
            <a:endParaRPr lang="fr-FR" altLang="fr-FR" sz="2800" dirty="0">
              <a:cs typeface="Aparajita" panose="020B0604020202020204" pitchFamily="34" charset="0"/>
            </a:endParaRPr>
          </a:p>
        </p:txBody>
      </p:sp>
    </p:spTree>
    <p:extLst>
      <p:ext uri="{BB962C8B-B14F-4D97-AF65-F5344CB8AC3E}">
        <p14:creationId xmlns:p14="http://schemas.microsoft.com/office/powerpoint/2010/main" val="405588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27144" y="1002866"/>
            <a:ext cx="8351838" cy="2805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dirty="0">
                <a:cs typeface="Aparajita" panose="020B0604020202020204" pitchFamily="34" charset="0"/>
              </a:rPr>
              <a:t>L’objectif a été de déterminer l’impact de la fertilisation NPK sur: </a:t>
            </a:r>
          </a:p>
          <a:p>
            <a:pPr lvl="1"/>
            <a:r>
              <a:rPr lang="fr-FR" altLang="fr-FR" dirty="0">
                <a:cs typeface="Aparajita" panose="020B0604020202020204" pitchFamily="34" charset="0"/>
              </a:rPr>
              <a:t>le pH du sol et la disponibilité du P et du K;</a:t>
            </a:r>
          </a:p>
          <a:p>
            <a:pPr lvl="1"/>
            <a:r>
              <a:rPr lang="fr-FR" altLang="fr-FR" dirty="0">
                <a:cs typeface="Aparajita" panose="020B0604020202020204" pitchFamily="34" charset="0"/>
              </a:rPr>
              <a:t>les rendements en fruits.</a:t>
            </a:r>
          </a:p>
        </p:txBody>
      </p:sp>
      <p:sp>
        <p:nvSpPr>
          <p:cNvPr id="3" name="Rectangle 3"/>
          <p:cNvSpPr txBox="1">
            <a:spLocks noChangeArrowheads="1"/>
          </p:cNvSpPr>
          <p:nvPr/>
        </p:nvSpPr>
        <p:spPr>
          <a:xfrm>
            <a:off x="696156" y="3237632"/>
            <a:ext cx="8351838" cy="3887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fr-CA" altLang="fr-FR" dirty="0">
                <a:cs typeface="Aparajita" panose="020B0604020202020204" pitchFamily="34" charset="0"/>
              </a:rPr>
              <a:t>L’expérience s’est déroulée à six sites.</a:t>
            </a:r>
          </a:p>
          <a:p>
            <a:pPr>
              <a:buFontTx/>
              <a:buNone/>
            </a:pPr>
            <a:r>
              <a:rPr lang="fr-CA" altLang="fr-FR" dirty="0">
                <a:cs typeface="Aparajita" panose="020B0604020202020204" pitchFamily="34" charset="0"/>
              </a:rPr>
              <a:t>	-cycle de production: deux ans.</a:t>
            </a:r>
          </a:p>
          <a:p>
            <a:endParaRPr lang="fr-FR" altLang="fr-FR" dirty="0">
              <a:cs typeface="Aparajita" panose="020B0604020202020204" pitchFamily="34" charset="0"/>
            </a:endParaRPr>
          </a:p>
        </p:txBody>
      </p:sp>
    </p:spTree>
    <p:extLst>
      <p:ext uri="{BB962C8B-B14F-4D97-AF65-F5344CB8AC3E}">
        <p14:creationId xmlns:p14="http://schemas.microsoft.com/office/powerpoint/2010/main" val="210550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0"/>
            <a:ext cx="7772400" cy="914400"/>
          </a:xfrm>
        </p:spPr>
        <p:txBody>
          <a:bodyPr/>
          <a:lstStyle/>
          <a:p>
            <a:pPr eaLnBrk="1" hangingPunct="1"/>
            <a:r>
              <a:rPr lang="fr-CA" altLang="fr-FR" sz="3600" dirty="0">
                <a:latin typeface="+mn-lt"/>
                <a:cs typeface="Aparajita" panose="020B0604020202020204" pitchFamily="34" charset="0"/>
              </a:rPr>
              <a:t>Résultats – propriétés du sol</a:t>
            </a:r>
            <a:endParaRPr lang="en-CA" altLang="fr-FR" sz="3600" dirty="0">
              <a:latin typeface="+mn-lt"/>
              <a:cs typeface="Aparajita" panose="020B0604020202020204"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chemeClr val="tx1"/>
                </a:solidFill>
                <a:latin typeface="Arial Narrow" pitchFamily="34" charset="0"/>
                <a:ea typeface="ＭＳ Ｐゴシック" pitchFamily="48" charset="-128"/>
              </a:defRPr>
            </a:lvl1pPr>
            <a:lvl2pPr marL="742950" indent="-285750" eaLnBrk="0" hangingPunct="0">
              <a:spcBef>
                <a:spcPct val="20000"/>
              </a:spcBef>
              <a:buChar char="–"/>
              <a:defRPr sz="2400">
                <a:solidFill>
                  <a:schemeClr val="tx1"/>
                </a:solidFill>
                <a:latin typeface="Arial Narrow" pitchFamily="34" charset="0"/>
                <a:ea typeface="ＭＳ Ｐゴシック" pitchFamily="48" charset="-128"/>
              </a:defRPr>
            </a:lvl2pPr>
            <a:lvl3pPr marL="1143000" indent="-228600" eaLnBrk="0" hangingPunct="0">
              <a:spcBef>
                <a:spcPct val="20000"/>
              </a:spcBef>
              <a:buChar char="•"/>
              <a:defRPr>
                <a:solidFill>
                  <a:schemeClr val="tx1"/>
                </a:solidFill>
                <a:latin typeface="Arial Narrow" pitchFamily="34" charset="0"/>
                <a:ea typeface="ＭＳ Ｐゴシック" pitchFamily="48" charset="-128"/>
              </a:defRPr>
            </a:lvl3pPr>
            <a:lvl4pPr marL="1600200" indent="-228600" eaLnBrk="0" hangingPunct="0">
              <a:spcBef>
                <a:spcPct val="20000"/>
              </a:spcBef>
              <a:buChar char="–"/>
              <a:defRPr sz="1400">
                <a:solidFill>
                  <a:schemeClr val="tx1"/>
                </a:solidFill>
                <a:latin typeface="Arial Narrow" pitchFamily="34" charset="0"/>
                <a:ea typeface="ＭＳ Ｐゴシック" pitchFamily="48" charset="-128"/>
              </a:defRPr>
            </a:lvl4pPr>
            <a:lvl5pPr marL="2057400" indent="-228600" eaLnBrk="0" hangingPunct="0">
              <a:spcBef>
                <a:spcPct val="20000"/>
              </a:spcBef>
              <a:buChar char="»"/>
              <a:defRPr sz="1200">
                <a:solidFill>
                  <a:schemeClr val="tx1"/>
                </a:solidFill>
                <a:latin typeface="Arial Narrow" pitchFamily="34" charset="0"/>
                <a:ea typeface="ＭＳ Ｐゴシック" pitchFamily="48" charset="-128"/>
              </a:defRPr>
            </a:lvl5pPr>
            <a:lvl6pPr marL="25146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6pPr>
            <a:lvl7pPr marL="29718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7pPr>
            <a:lvl8pPr marL="34290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8pPr>
            <a:lvl9pPr marL="38862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9pPr>
          </a:lstStyle>
          <a:p>
            <a:pPr>
              <a:spcBef>
                <a:spcPct val="0"/>
              </a:spcBef>
              <a:buFontTx/>
              <a:buNone/>
            </a:pPr>
            <a:endParaRPr lang="fr-CA" altLang="fr-FR" sz="2400">
              <a:latin typeface="Arial" charset="0"/>
            </a:endParaRPr>
          </a:p>
        </p:txBody>
      </p:sp>
      <p:graphicFrame>
        <p:nvGraphicFramePr>
          <p:cNvPr id="4" name="Graphique 3"/>
          <p:cNvGraphicFramePr>
            <a:graphicFrameLocks/>
          </p:cNvGraphicFramePr>
          <p:nvPr>
            <p:extLst>
              <p:ext uri="{D42A27DB-BD31-4B8C-83A1-F6EECF244321}">
                <p14:modId xmlns:p14="http://schemas.microsoft.com/office/powerpoint/2010/main" val="292949983"/>
              </p:ext>
            </p:extLst>
          </p:nvPr>
        </p:nvGraphicFramePr>
        <p:xfrm>
          <a:off x="409698" y="1154875"/>
          <a:ext cx="3841667"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p:cNvGraphicFramePr>
          <p:nvPr>
            <p:extLst>
              <p:ext uri="{D42A27DB-BD31-4B8C-83A1-F6EECF244321}">
                <p14:modId xmlns:p14="http://schemas.microsoft.com/office/powerpoint/2010/main" val="981052133"/>
              </p:ext>
            </p:extLst>
          </p:nvPr>
        </p:nvGraphicFramePr>
        <p:xfrm>
          <a:off x="2798412" y="3738494"/>
          <a:ext cx="3799238" cy="3043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624492531"/>
              </p:ext>
            </p:extLst>
          </p:nvPr>
        </p:nvGraphicFramePr>
        <p:xfrm>
          <a:off x="4968815" y="1119250"/>
          <a:ext cx="3419230" cy="266774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3"/>
          <p:cNvSpPr txBox="1">
            <a:spLocks noChangeArrowheads="1"/>
          </p:cNvSpPr>
          <p:nvPr/>
        </p:nvSpPr>
        <p:spPr bwMode="auto">
          <a:xfrm>
            <a:off x="8229600" y="2416175"/>
            <a:ext cx="939800" cy="22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1100" kern="0" dirty="0">
                <a:latin typeface="Calibri" panose="020F0502020204030204" pitchFamily="34" charset="0"/>
              </a:rPr>
              <a:t>kg P</a:t>
            </a:r>
            <a:r>
              <a:rPr lang="fr-CA" altLang="fr-FR" sz="1100" kern="0" baseline="-25000" dirty="0">
                <a:latin typeface="Calibri" panose="020F0502020204030204" pitchFamily="34" charset="0"/>
              </a:rPr>
              <a:t>2</a:t>
            </a:r>
            <a:r>
              <a:rPr lang="fr-CA" altLang="fr-FR" sz="1100" kern="0" dirty="0">
                <a:latin typeface="Calibri" panose="020F0502020204030204" pitchFamily="34" charset="0"/>
              </a:rPr>
              <a:t>O</a:t>
            </a:r>
            <a:r>
              <a:rPr lang="fr-CA" altLang="fr-FR" sz="1100" kern="0" baseline="-25000" dirty="0">
                <a:latin typeface="Calibri" panose="020F0502020204030204" pitchFamily="34" charset="0"/>
              </a:rPr>
              <a:t>5 </a:t>
            </a:r>
            <a:r>
              <a:rPr lang="fr-CA" altLang="fr-FR" sz="1100" kern="0" dirty="0">
                <a:latin typeface="Calibri" panose="020F0502020204030204" pitchFamily="34" charset="0"/>
              </a:rPr>
              <a:t>ha</a:t>
            </a:r>
            <a:r>
              <a:rPr lang="fr-CA" altLang="fr-FR" sz="1100" kern="0" baseline="30000" dirty="0">
                <a:latin typeface="Calibri" panose="020F0502020204030204" pitchFamily="34" charset="0"/>
              </a:rPr>
              <a:t>-1</a:t>
            </a:r>
            <a:endParaRPr lang="fr-FR" altLang="fr-FR" sz="1100" kern="0" baseline="30000" dirty="0">
              <a:latin typeface="Calibri" panose="020F0502020204030204" pitchFamily="34" charset="0"/>
            </a:endParaRPr>
          </a:p>
        </p:txBody>
      </p:sp>
      <p:sp>
        <p:nvSpPr>
          <p:cNvPr id="8" name="Rectangle 3"/>
          <p:cNvSpPr txBox="1">
            <a:spLocks noChangeArrowheads="1"/>
          </p:cNvSpPr>
          <p:nvPr/>
        </p:nvSpPr>
        <p:spPr bwMode="auto">
          <a:xfrm>
            <a:off x="8204200" y="2193925"/>
            <a:ext cx="939800" cy="22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1100" kern="0" dirty="0">
                <a:latin typeface="Calibri" panose="020F0502020204030204" pitchFamily="34" charset="0"/>
              </a:rPr>
              <a:t>kg P</a:t>
            </a:r>
            <a:r>
              <a:rPr lang="fr-CA" altLang="fr-FR" sz="1100" kern="0" baseline="-25000" dirty="0">
                <a:latin typeface="Calibri" panose="020F0502020204030204" pitchFamily="34" charset="0"/>
              </a:rPr>
              <a:t>2</a:t>
            </a:r>
            <a:r>
              <a:rPr lang="fr-CA" altLang="fr-FR" sz="1100" kern="0" dirty="0">
                <a:latin typeface="Calibri" panose="020F0502020204030204" pitchFamily="34" charset="0"/>
              </a:rPr>
              <a:t>O</a:t>
            </a:r>
            <a:r>
              <a:rPr lang="fr-CA" altLang="fr-FR" sz="1100" kern="0" baseline="-25000" dirty="0">
                <a:latin typeface="Calibri" panose="020F0502020204030204" pitchFamily="34" charset="0"/>
              </a:rPr>
              <a:t>5 </a:t>
            </a:r>
            <a:r>
              <a:rPr lang="fr-CA" altLang="fr-FR" sz="1100" kern="0" dirty="0">
                <a:latin typeface="Calibri" panose="020F0502020204030204" pitchFamily="34" charset="0"/>
              </a:rPr>
              <a:t>ha</a:t>
            </a:r>
            <a:r>
              <a:rPr lang="fr-CA" altLang="fr-FR" sz="1100" kern="0" baseline="30000" dirty="0">
                <a:latin typeface="Calibri" panose="020F0502020204030204" pitchFamily="34" charset="0"/>
              </a:rPr>
              <a:t>-1</a:t>
            </a:r>
            <a:endParaRPr lang="fr-FR" altLang="fr-FR" sz="1100" kern="0" baseline="30000" dirty="0">
              <a:latin typeface="Calibri" panose="020F0502020204030204" pitchFamily="34" charset="0"/>
            </a:endParaRPr>
          </a:p>
        </p:txBody>
      </p:sp>
      <p:sp>
        <p:nvSpPr>
          <p:cNvPr id="9" name="Rectangle 3"/>
          <p:cNvSpPr txBox="1">
            <a:spLocks noChangeArrowheads="1"/>
          </p:cNvSpPr>
          <p:nvPr/>
        </p:nvSpPr>
        <p:spPr bwMode="auto">
          <a:xfrm>
            <a:off x="3968750" y="2333624"/>
            <a:ext cx="469900" cy="22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1100" kern="0" dirty="0">
                <a:latin typeface="Calibri" panose="020F0502020204030204" pitchFamily="34" charset="0"/>
              </a:rPr>
              <a:t>cm</a:t>
            </a:r>
            <a:endParaRPr lang="fr-FR" altLang="fr-FR" sz="1100" kern="0" baseline="30000" dirty="0">
              <a:latin typeface="Calibri" panose="020F0502020204030204" pitchFamily="34" charset="0"/>
            </a:endParaRPr>
          </a:p>
        </p:txBody>
      </p:sp>
      <p:sp>
        <p:nvSpPr>
          <p:cNvPr id="10" name="Rectangle 3"/>
          <p:cNvSpPr txBox="1">
            <a:spLocks noChangeArrowheads="1"/>
          </p:cNvSpPr>
          <p:nvPr/>
        </p:nvSpPr>
        <p:spPr bwMode="auto">
          <a:xfrm>
            <a:off x="4057650" y="2559049"/>
            <a:ext cx="469900" cy="22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1100" kern="0" dirty="0">
                <a:latin typeface="Calibri" panose="020F0502020204030204" pitchFamily="34" charset="0"/>
              </a:rPr>
              <a:t>cm</a:t>
            </a:r>
            <a:endParaRPr lang="fr-FR" altLang="fr-FR" sz="1100" kern="0" baseline="30000" dirty="0">
              <a:latin typeface="Calibri" panose="020F0502020204030204" pitchFamily="34" charset="0"/>
            </a:endParaRPr>
          </a:p>
        </p:txBody>
      </p:sp>
      <p:sp>
        <p:nvSpPr>
          <p:cNvPr id="11" name="Rectangle 3"/>
          <p:cNvSpPr txBox="1">
            <a:spLocks noChangeArrowheads="1"/>
          </p:cNvSpPr>
          <p:nvPr/>
        </p:nvSpPr>
        <p:spPr bwMode="auto">
          <a:xfrm>
            <a:off x="6362700" y="4991100"/>
            <a:ext cx="469900" cy="22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1100" kern="0" dirty="0">
                <a:latin typeface="Calibri" panose="020F0502020204030204" pitchFamily="34" charset="0"/>
              </a:rPr>
              <a:t>cm</a:t>
            </a:r>
            <a:endParaRPr lang="fr-FR" altLang="fr-FR" sz="1100" kern="0" baseline="30000" dirty="0">
              <a:latin typeface="Calibri" panose="020F0502020204030204" pitchFamily="34" charset="0"/>
            </a:endParaRPr>
          </a:p>
        </p:txBody>
      </p:sp>
      <p:sp>
        <p:nvSpPr>
          <p:cNvPr id="12" name="Rectangle 3"/>
          <p:cNvSpPr txBox="1">
            <a:spLocks noChangeArrowheads="1"/>
          </p:cNvSpPr>
          <p:nvPr/>
        </p:nvSpPr>
        <p:spPr bwMode="auto">
          <a:xfrm>
            <a:off x="6445250" y="5203825"/>
            <a:ext cx="469900" cy="22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1100" kern="0" dirty="0">
                <a:latin typeface="Calibri" panose="020F0502020204030204" pitchFamily="34" charset="0"/>
              </a:rPr>
              <a:t>cm</a:t>
            </a:r>
            <a:endParaRPr lang="fr-FR" altLang="fr-FR" sz="1100" kern="0" baseline="30000" dirty="0">
              <a:latin typeface="Calibri" panose="020F0502020204030204" pitchFamily="34" charset="0"/>
            </a:endParaRPr>
          </a:p>
        </p:txBody>
      </p:sp>
    </p:spTree>
    <p:extLst>
      <p:ext uri="{BB962C8B-B14F-4D97-AF65-F5344CB8AC3E}">
        <p14:creationId xmlns:p14="http://schemas.microsoft.com/office/powerpoint/2010/main" val="8185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0"/>
            <a:ext cx="7772400" cy="914400"/>
          </a:xfrm>
        </p:spPr>
        <p:txBody>
          <a:bodyPr/>
          <a:lstStyle/>
          <a:p>
            <a:pPr eaLnBrk="1" hangingPunct="1"/>
            <a:r>
              <a:rPr lang="fr-CA" altLang="fr-FR" sz="3600" dirty="0">
                <a:latin typeface="+mn-lt"/>
                <a:cs typeface="Aparajita" panose="020B0604020202020204" pitchFamily="34" charset="0"/>
              </a:rPr>
              <a:t>Résultats – Rendements en fruits</a:t>
            </a:r>
            <a:endParaRPr lang="en-CA" altLang="fr-FR" sz="3600" dirty="0">
              <a:latin typeface="+mn-lt"/>
              <a:cs typeface="Aparajita" panose="020B0604020202020204"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chemeClr val="tx1"/>
                </a:solidFill>
                <a:latin typeface="Arial Narrow" pitchFamily="34" charset="0"/>
                <a:ea typeface="ＭＳ Ｐゴシック" pitchFamily="48" charset="-128"/>
              </a:defRPr>
            </a:lvl1pPr>
            <a:lvl2pPr marL="742950" indent="-285750" eaLnBrk="0" hangingPunct="0">
              <a:spcBef>
                <a:spcPct val="20000"/>
              </a:spcBef>
              <a:buChar char="–"/>
              <a:defRPr sz="2400">
                <a:solidFill>
                  <a:schemeClr val="tx1"/>
                </a:solidFill>
                <a:latin typeface="Arial Narrow" pitchFamily="34" charset="0"/>
                <a:ea typeface="ＭＳ Ｐゴシック" pitchFamily="48" charset="-128"/>
              </a:defRPr>
            </a:lvl2pPr>
            <a:lvl3pPr marL="1143000" indent="-228600" eaLnBrk="0" hangingPunct="0">
              <a:spcBef>
                <a:spcPct val="20000"/>
              </a:spcBef>
              <a:buChar char="•"/>
              <a:defRPr>
                <a:solidFill>
                  <a:schemeClr val="tx1"/>
                </a:solidFill>
                <a:latin typeface="Arial Narrow" pitchFamily="34" charset="0"/>
                <a:ea typeface="ＭＳ Ｐゴシック" pitchFamily="48" charset="-128"/>
              </a:defRPr>
            </a:lvl3pPr>
            <a:lvl4pPr marL="1600200" indent="-228600" eaLnBrk="0" hangingPunct="0">
              <a:spcBef>
                <a:spcPct val="20000"/>
              </a:spcBef>
              <a:buChar char="–"/>
              <a:defRPr sz="1400">
                <a:solidFill>
                  <a:schemeClr val="tx1"/>
                </a:solidFill>
                <a:latin typeface="Arial Narrow" pitchFamily="34" charset="0"/>
                <a:ea typeface="ＭＳ Ｐゴシック" pitchFamily="48" charset="-128"/>
              </a:defRPr>
            </a:lvl4pPr>
            <a:lvl5pPr marL="2057400" indent="-228600" eaLnBrk="0" hangingPunct="0">
              <a:spcBef>
                <a:spcPct val="20000"/>
              </a:spcBef>
              <a:buChar char="»"/>
              <a:defRPr sz="1200">
                <a:solidFill>
                  <a:schemeClr val="tx1"/>
                </a:solidFill>
                <a:latin typeface="Arial Narrow" pitchFamily="34" charset="0"/>
                <a:ea typeface="ＭＳ Ｐゴシック" pitchFamily="48" charset="-128"/>
              </a:defRPr>
            </a:lvl5pPr>
            <a:lvl6pPr marL="25146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6pPr>
            <a:lvl7pPr marL="29718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7pPr>
            <a:lvl8pPr marL="34290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8pPr>
            <a:lvl9pPr marL="38862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9pPr>
          </a:lstStyle>
          <a:p>
            <a:pPr>
              <a:spcBef>
                <a:spcPct val="0"/>
              </a:spcBef>
              <a:buFontTx/>
              <a:buNone/>
            </a:pPr>
            <a:endParaRPr lang="fr-CA" altLang="fr-FR" sz="2400">
              <a:latin typeface="Arial" charset="0"/>
            </a:endParaRPr>
          </a:p>
        </p:txBody>
      </p:sp>
      <p:graphicFrame>
        <p:nvGraphicFramePr>
          <p:cNvPr id="4" name="Objet 1"/>
          <p:cNvGraphicFramePr>
            <a:graphicFrameLocks noChangeAspect="1"/>
          </p:cNvGraphicFramePr>
          <p:nvPr>
            <p:extLst>
              <p:ext uri="{D42A27DB-BD31-4B8C-83A1-F6EECF244321}">
                <p14:modId xmlns:p14="http://schemas.microsoft.com/office/powerpoint/2010/main" val="1790447635"/>
              </p:ext>
            </p:extLst>
          </p:nvPr>
        </p:nvGraphicFramePr>
        <p:xfrm>
          <a:off x="1604963" y="1236663"/>
          <a:ext cx="5760000" cy="4522920"/>
        </p:xfrm>
        <a:graphic>
          <a:graphicData uri="http://schemas.openxmlformats.org/presentationml/2006/ole">
            <mc:AlternateContent xmlns:mc="http://schemas.openxmlformats.org/markup-compatibility/2006">
              <mc:Choice xmlns:v="urn:schemas-microsoft-com:vml" Requires="v">
                <p:oleObj name="SPW 12.0 Graph" r:id="rId2" imgW="4076846" imgH="3181410" progId="SigmaPlotGraphicObject.11">
                  <p:embed/>
                </p:oleObj>
              </mc:Choice>
              <mc:Fallback>
                <p:oleObj name="SPW 12.0 Graph" r:id="rId2" imgW="4076846" imgH="3181410" progId="SigmaPlotGraphicObject.11">
                  <p:embed/>
                  <p:pic>
                    <p:nvPicPr>
                      <p:cNvPr id="4" name="Objet 1"/>
                      <p:cNvPicPr>
                        <a:picLocks noChangeAspect="1" noChangeArrowheads="1"/>
                      </p:cNvPicPr>
                      <p:nvPr/>
                    </p:nvPicPr>
                    <p:blipFill>
                      <a:blip r:embed="rId3"/>
                      <a:srcRect/>
                      <a:stretch>
                        <a:fillRect/>
                      </a:stretch>
                    </p:blipFill>
                    <p:spPr bwMode="auto">
                      <a:xfrm>
                        <a:off x="1604963" y="1236663"/>
                        <a:ext cx="5760000" cy="45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p:cNvSpPr txBox="1">
            <a:spLocks noChangeArrowheads="1"/>
          </p:cNvSpPr>
          <p:nvPr/>
        </p:nvSpPr>
        <p:spPr bwMode="auto">
          <a:xfrm>
            <a:off x="7435850" y="5857875"/>
            <a:ext cx="1416050"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2000" kern="0" dirty="0">
                <a:latin typeface="Aparajita" panose="020B0604020202020204" pitchFamily="34" charset="0"/>
                <a:cs typeface="Aparajita" panose="020B0604020202020204" pitchFamily="34" charset="0"/>
              </a:rPr>
              <a:t>P&lt;0.0001</a:t>
            </a:r>
            <a:endParaRPr lang="fr-FR" altLang="fr-FR" sz="2000" kern="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00909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0"/>
            <a:ext cx="7772400" cy="914400"/>
          </a:xfrm>
        </p:spPr>
        <p:txBody>
          <a:bodyPr/>
          <a:lstStyle/>
          <a:p>
            <a:pPr eaLnBrk="1" hangingPunct="1"/>
            <a:r>
              <a:rPr lang="fr-CA" altLang="fr-FR" sz="3600" dirty="0">
                <a:latin typeface="+mn-lt"/>
                <a:cs typeface="Aparajita" panose="020B0604020202020204" pitchFamily="34" charset="0"/>
              </a:rPr>
              <a:t>Résultats – Rendements en fruits</a:t>
            </a:r>
            <a:endParaRPr lang="en-CA" altLang="fr-FR" sz="3600" dirty="0">
              <a:latin typeface="+mn-lt"/>
              <a:cs typeface="Aparajita" panose="020B0604020202020204"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chemeClr val="tx1"/>
                </a:solidFill>
                <a:latin typeface="Arial Narrow" pitchFamily="34" charset="0"/>
                <a:ea typeface="ＭＳ Ｐゴシック" pitchFamily="48" charset="-128"/>
              </a:defRPr>
            </a:lvl1pPr>
            <a:lvl2pPr marL="742950" indent="-285750" eaLnBrk="0" hangingPunct="0">
              <a:spcBef>
                <a:spcPct val="20000"/>
              </a:spcBef>
              <a:buChar char="–"/>
              <a:defRPr sz="2400">
                <a:solidFill>
                  <a:schemeClr val="tx1"/>
                </a:solidFill>
                <a:latin typeface="Arial Narrow" pitchFamily="34" charset="0"/>
                <a:ea typeface="ＭＳ Ｐゴシック" pitchFamily="48" charset="-128"/>
              </a:defRPr>
            </a:lvl2pPr>
            <a:lvl3pPr marL="1143000" indent="-228600" eaLnBrk="0" hangingPunct="0">
              <a:spcBef>
                <a:spcPct val="20000"/>
              </a:spcBef>
              <a:buChar char="•"/>
              <a:defRPr>
                <a:solidFill>
                  <a:schemeClr val="tx1"/>
                </a:solidFill>
                <a:latin typeface="Arial Narrow" pitchFamily="34" charset="0"/>
                <a:ea typeface="ＭＳ Ｐゴシック" pitchFamily="48" charset="-128"/>
              </a:defRPr>
            </a:lvl3pPr>
            <a:lvl4pPr marL="1600200" indent="-228600" eaLnBrk="0" hangingPunct="0">
              <a:spcBef>
                <a:spcPct val="20000"/>
              </a:spcBef>
              <a:buChar char="–"/>
              <a:defRPr sz="1400">
                <a:solidFill>
                  <a:schemeClr val="tx1"/>
                </a:solidFill>
                <a:latin typeface="Arial Narrow" pitchFamily="34" charset="0"/>
                <a:ea typeface="ＭＳ Ｐゴシック" pitchFamily="48" charset="-128"/>
              </a:defRPr>
            </a:lvl4pPr>
            <a:lvl5pPr marL="2057400" indent="-228600" eaLnBrk="0" hangingPunct="0">
              <a:spcBef>
                <a:spcPct val="20000"/>
              </a:spcBef>
              <a:buChar char="»"/>
              <a:defRPr sz="1200">
                <a:solidFill>
                  <a:schemeClr val="tx1"/>
                </a:solidFill>
                <a:latin typeface="Arial Narrow" pitchFamily="34" charset="0"/>
                <a:ea typeface="ＭＳ Ｐゴシック" pitchFamily="48" charset="-128"/>
              </a:defRPr>
            </a:lvl5pPr>
            <a:lvl6pPr marL="25146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6pPr>
            <a:lvl7pPr marL="29718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7pPr>
            <a:lvl8pPr marL="34290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8pPr>
            <a:lvl9pPr marL="3886200" indent="-228600" eaLnBrk="0" fontAlgn="base" hangingPunct="0">
              <a:spcBef>
                <a:spcPct val="20000"/>
              </a:spcBef>
              <a:spcAft>
                <a:spcPct val="0"/>
              </a:spcAft>
              <a:buChar char="»"/>
              <a:defRPr sz="1200">
                <a:solidFill>
                  <a:schemeClr val="tx1"/>
                </a:solidFill>
                <a:latin typeface="Arial Narrow" pitchFamily="34" charset="0"/>
                <a:ea typeface="ＭＳ Ｐゴシック" pitchFamily="48" charset="-128"/>
              </a:defRPr>
            </a:lvl9pPr>
          </a:lstStyle>
          <a:p>
            <a:pPr>
              <a:spcBef>
                <a:spcPct val="0"/>
              </a:spcBef>
              <a:buFontTx/>
              <a:buNone/>
            </a:pPr>
            <a:endParaRPr lang="fr-CA" altLang="fr-FR" sz="2400">
              <a:latin typeface="Arial" charset="0"/>
            </a:endParaRPr>
          </a:p>
        </p:txBody>
      </p:sp>
      <p:graphicFrame>
        <p:nvGraphicFramePr>
          <p:cNvPr id="4" name="Objet 1"/>
          <p:cNvGraphicFramePr>
            <a:graphicFrameLocks noChangeAspect="1"/>
          </p:cNvGraphicFramePr>
          <p:nvPr>
            <p:extLst>
              <p:ext uri="{D42A27DB-BD31-4B8C-83A1-F6EECF244321}">
                <p14:modId xmlns:p14="http://schemas.microsoft.com/office/powerpoint/2010/main" val="765329662"/>
              </p:ext>
            </p:extLst>
          </p:nvPr>
        </p:nvGraphicFramePr>
        <p:xfrm>
          <a:off x="1697038" y="1301750"/>
          <a:ext cx="5893200" cy="4680837"/>
        </p:xfrm>
        <a:graphic>
          <a:graphicData uri="http://schemas.openxmlformats.org/presentationml/2006/ole">
            <mc:AlternateContent xmlns:mc="http://schemas.openxmlformats.org/markup-compatibility/2006">
              <mc:Choice xmlns:v="urn:schemas-microsoft-com:vml" Requires="v">
                <p:oleObj name="SPW 12.0 Graph" r:id="rId2" imgW="4067392" imgH="3219480" progId="SigmaPlotGraphicObject.11">
                  <p:embed/>
                </p:oleObj>
              </mc:Choice>
              <mc:Fallback>
                <p:oleObj name="SPW 12.0 Graph" r:id="rId2" imgW="4067392" imgH="3219480" progId="SigmaPlotGraphicObject.11">
                  <p:embed/>
                  <p:pic>
                    <p:nvPicPr>
                      <p:cNvPr id="4" name="Objet 1"/>
                      <p:cNvPicPr>
                        <a:picLocks noChangeAspect="1" noChangeArrowheads="1"/>
                      </p:cNvPicPr>
                      <p:nvPr/>
                    </p:nvPicPr>
                    <p:blipFill>
                      <a:blip r:embed="rId3"/>
                      <a:srcRect/>
                      <a:stretch>
                        <a:fillRect/>
                      </a:stretch>
                    </p:blipFill>
                    <p:spPr bwMode="auto">
                      <a:xfrm>
                        <a:off x="1697038" y="1301750"/>
                        <a:ext cx="5893200" cy="468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p:cNvSpPr txBox="1">
            <a:spLocks noChangeArrowheads="1"/>
          </p:cNvSpPr>
          <p:nvPr/>
        </p:nvSpPr>
        <p:spPr bwMode="auto">
          <a:xfrm>
            <a:off x="7590238" y="5822950"/>
            <a:ext cx="1296587"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eaLnBrk="1" hangingPunct="1">
              <a:buFontTx/>
              <a:buNone/>
              <a:defRPr/>
            </a:pPr>
            <a:r>
              <a:rPr lang="fr-CA" altLang="fr-FR" sz="2000" kern="0" dirty="0">
                <a:latin typeface="Aparajita" panose="020B0604020202020204" pitchFamily="34" charset="0"/>
                <a:cs typeface="Aparajita" panose="020B0604020202020204" pitchFamily="34" charset="0"/>
              </a:rPr>
              <a:t>P&lt;0.07</a:t>
            </a:r>
            <a:endParaRPr lang="fr-FR" altLang="fr-FR" sz="2000" kern="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415418844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CFD1BBF316C34F8AF713A90802630C" ma:contentTypeVersion="14" ma:contentTypeDescription="Create a new document." ma:contentTypeScope="" ma:versionID="d476cb151719379a9816cbe8df0d40a2">
  <xsd:schema xmlns:xsd="http://www.w3.org/2001/XMLSchema" xmlns:xs="http://www.w3.org/2001/XMLSchema" xmlns:p="http://schemas.microsoft.com/office/2006/metadata/properties" xmlns:ns3="2c3829ae-790b-4b7f-9842-1b6a84a2039e" xmlns:ns4="2782991e-892c-4e06-90b4-9e20d0f992f2" targetNamespace="http://schemas.microsoft.com/office/2006/metadata/properties" ma:root="true" ma:fieldsID="7854f02e35bb2d28083a7031f7961fe0" ns3:_="" ns4:_="">
    <xsd:import namespace="2c3829ae-790b-4b7f-9842-1b6a84a2039e"/>
    <xsd:import namespace="2782991e-892c-4e06-90b4-9e20d0f992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29ae-790b-4b7f-9842-1b6a84a20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82991e-892c-4e06-90b4-9e20d0f992f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8EC58B-CEBA-442D-972A-CE8DDB9A2408}">
  <ds:schemaRefs>
    <ds:schemaRef ds:uri="http://schemas.microsoft.com/sharepoint/v3/contenttype/forms"/>
  </ds:schemaRefs>
</ds:datastoreItem>
</file>

<file path=customXml/itemProps2.xml><?xml version="1.0" encoding="utf-8"?>
<ds:datastoreItem xmlns:ds="http://schemas.openxmlformats.org/officeDocument/2006/customXml" ds:itemID="{5A56C347-0CAD-428D-9CA8-17A42A994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829ae-790b-4b7f-9842-1b6a84a2039e"/>
    <ds:schemaRef ds:uri="2782991e-892c-4e06-90b4-9e20d0f99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289C6D-B13B-4FBE-8741-7471529B17EC}">
  <ds:schemaRefs>
    <ds:schemaRef ds:uri="http://purl.org/dc/elements/1.1/"/>
    <ds:schemaRef ds:uri="http://schemas.microsoft.com/office/2006/metadata/properties"/>
    <ds:schemaRef ds:uri="2782991e-892c-4e06-90b4-9e20d0f992f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c3829ae-790b-4b7f-9842-1b6a84a2039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8289</TotalTime>
  <Words>1525</Words>
  <Application>Microsoft Office PowerPoint</Application>
  <PresentationFormat>Affichage à l'écran (4:3)</PresentationFormat>
  <Paragraphs>196</Paragraphs>
  <Slides>37</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4</vt:i4>
      </vt:variant>
      <vt:variant>
        <vt:lpstr>Titres des diapositives</vt:lpstr>
      </vt:variant>
      <vt:variant>
        <vt:i4>37</vt:i4>
      </vt:variant>
    </vt:vector>
  </HeadingPairs>
  <TitlesOfParts>
    <vt:vector size="49" baseType="lpstr">
      <vt:lpstr>Aparajita</vt:lpstr>
      <vt:lpstr>Arial</vt:lpstr>
      <vt:lpstr>Arial Narrow</vt:lpstr>
      <vt:lpstr>Calibri</vt:lpstr>
      <vt:lpstr>Calibri Light</vt:lpstr>
      <vt:lpstr>Georgia</vt:lpstr>
      <vt:lpstr>Times New Roman</vt:lpstr>
      <vt:lpstr>Thème Office</vt:lpstr>
      <vt:lpstr>SPW 12.0 Graph</vt:lpstr>
      <vt:lpstr>SPW 15.0 Graph</vt:lpstr>
      <vt:lpstr>SPW 13.0 Graph</vt:lpstr>
      <vt:lpstr>SPW 14.0 Graph</vt:lpstr>
      <vt:lpstr>Fertilisation, zones d’aménagement et outils optiques de diagnostic rapide de l’azote foliaire dans la production du bleuet sauvage</vt:lpstr>
      <vt:lpstr>Présentation PowerPoint</vt:lpstr>
      <vt:lpstr>Présentation PowerPoint</vt:lpstr>
      <vt:lpstr>Présentation PowerPoint</vt:lpstr>
      <vt:lpstr>Présentation PowerPoint</vt:lpstr>
      <vt:lpstr>Présentation PowerPoint</vt:lpstr>
      <vt:lpstr>Résultats – propriétés du sol</vt:lpstr>
      <vt:lpstr>Résultats – Rendements en fruits</vt:lpstr>
      <vt:lpstr>Résultats – Rendements en fruits</vt:lpstr>
      <vt:lpstr>Résultats – Rendements en fruits</vt:lpstr>
      <vt:lpstr>Résultats – Rendements en fruits</vt:lpstr>
      <vt:lpstr>Présentation PowerPoint</vt:lpstr>
      <vt:lpstr>Présentation PowerPoint</vt:lpstr>
      <vt:lpstr>Problématique</vt:lpstr>
      <vt:lpstr>Problématique</vt:lpstr>
      <vt:lpstr>Objectifs </vt:lpstr>
      <vt:lpstr>Présentation PowerPoint</vt:lpstr>
      <vt:lpstr>Présentation PowerPoint</vt:lpstr>
      <vt:lpstr>Présentation PowerPoint</vt:lpstr>
      <vt:lpstr>Présentation PowerPoint</vt:lpstr>
      <vt:lpstr>Analyses foliaires</vt:lpstr>
      <vt:lpstr>Présentation PowerPoint</vt:lpstr>
      <vt:lpstr>Présentation PowerPoint</vt:lpstr>
      <vt:lpstr>Présentation PowerPoint</vt:lpstr>
      <vt:lpstr>Présentation PowerPoint</vt:lpstr>
      <vt:lpstr>Introduction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AAFC-AAC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Perron, Isabelle</dc:creator>
  <cp:lastModifiedBy>Lafond, Jean (AAFC/AAC)</cp:lastModifiedBy>
  <cp:revision>127</cp:revision>
  <cp:lastPrinted>2019-01-30T19:43:24Z</cp:lastPrinted>
  <dcterms:created xsi:type="dcterms:W3CDTF">2018-11-27T21:00:33Z</dcterms:created>
  <dcterms:modified xsi:type="dcterms:W3CDTF">2023-03-06T13:30:45Z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0x01010068CFD1BBF316C34F8AF713A90802630C</vt:lpwstr>
  </property>
</Properties>
</file>